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5" r:id="rId6"/>
    <p:sldId id="270" r:id="rId7"/>
    <p:sldId id="276" r:id="rId8"/>
    <p:sldId id="277" r:id="rId9"/>
    <p:sldId id="278" r:id="rId10"/>
    <p:sldId id="284" r:id="rId11"/>
    <p:sldId id="279" r:id="rId12"/>
    <p:sldId id="285" r:id="rId13"/>
    <p:sldId id="282" r:id="rId14"/>
    <p:sldId id="281" r:id="rId15"/>
    <p:sldId id="288" r:id="rId16"/>
    <p:sldId id="280" r:id="rId17"/>
    <p:sldId id="28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p:cViewPr varScale="1">
        <p:scale>
          <a:sx n="90" d="100"/>
          <a:sy n="90" d="100"/>
        </p:scale>
        <p:origin x="132" y="429"/>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7/29/2017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7/29/2017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7/29/2017</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7/29/2017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7/29/2017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7/29/2017</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7/29/2017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7/29/2017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7/29/2017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7/29/2017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7/29/2017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7/29/2017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7/29/2017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7/29/2017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1981200"/>
            <a:ext cx="4953000" cy="1981200"/>
          </a:xfrm>
        </p:spPr>
        <p:txBody>
          <a:bodyPr/>
          <a:lstStyle/>
          <a:p>
            <a:r>
              <a:rPr lang="en-US" dirty="0"/>
              <a:t>Job Recommendation Engine</a:t>
            </a:r>
          </a:p>
        </p:txBody>
      </p:sp>
      <p:sp>
        <p:nvSpPr>
          <p:cNvPr id="3" name="Subtitle 2"/>
          <p:cNvSpPr>
            <a:spLocks noGrp="1"/>
          </p:cNvSpPr>
          <p:nvPr>
            <p:ph type="subTitle" idx="1"/>
          </p:nvPr>
        </p:nvSpPr>
        <p:spPr>
          <a:xfrm>
            <a:off x="2665412" y="5638800"/>
            <a:ext cx="3962400" cy="1676400"/>
          </a:xfrm>
        </p:spPr>
        <p:txBody>
          <a:bodyPr>
            <a:normAutofit/>
          </a:bodyPr>
          <a:lstStyle/>
          <a:p>
            <a:r>
              <a:rPr lang="en-US" dirty="0" err="1"/>
              <a:t>Mohanaditya</a:t>
            </a:r>
            <a:endParaRPr lang="en-US" dirty="0"/>
          </a:p>
          <a:p>
            <a:r>
              <a:rPr lang="en-US" dirty="0"/>
              <a:t>1127</a:t>
            </a:r>
          </a:p>
          <a:p>
            <a:r>
              <a:rPr lang="en-US" dirty="0"/>
              <a:t>CPEE Batch 26</a:t>
            </a:r>
          </a:p>
        </p:txBody>
      </p:sp>
      <p:pic>
        <p:nvPicPr>
          <p:cNvPr id="7" name="Picture 6">
            <a:extLst>
              <a:ext uri="{FF2B5EF4-FFF2-40B4-BE49-F238E27FC236}">
                <a16:creationId xmlns:a16="http://schemas.microsoft.com/office/drawing/2014/main" id="{F7600EC7-6AE7-4274-A196-45B437579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12" y="-7089"/>
            <a:ext cx="7313613" cy="6865089"/>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663F-E477-4E7A-A6C0-02F541FADFBC}"/>
              </a:ext>
            </a:extLst>
          </p:cNvPr>
          <p:cNvSpPr>
            <a:spLocks noGrp="1"/>
          </p:cNvSpPr>
          <p:nvPr>
            <p:ph type="title"/>
          </p:nvPr>
        </p:nvSpPr>
        <p:spPr>
          <a:xfrm>
            <a:off x="28538" y="0"/>
            <a:ext cx="10971372" cy="1066800"/>
          </a:xfrm>
        </p:spPr>
        <p:txBody>
          <a:bodyPr/>
          <a:lstStyle/>
          <a:p>
            <a:r>
              <a:rPr lang="en-US" dirty="0"/>
              <a:t>Clustering</a:t>
            </a:r>
          </a:p>
        </p:txBody>
      </p:sp>
      <p:sp>
        <p:nvSpPr>
          <p:cNvPr id="3" name="Content Placeholder 2">
            <a:extLst>
              <a:ext uri="{FF2B5EF4-FFF2-40B4-BE49-F238E27FC236}">
                <a16:creationId xmlns:a16="http://schemas.microsoft.com/office/drawing/2014/main" id="{896C303C-07BD-486F-B016-A9DBD5C88943}"/>
              </a:ext>
            </a:extLst>
          </p:cNvPr>
          <p:cNvSpPr>
            <a:spLocks noGrp="1"/>
          </p:cNvSpPr>
          <p:nvPr>
            <p:ph idx="1"/>
          </p:nvPr>
        </p:nvSpPr>
        <p:spPr>
          <a:xfrm>
            <a:off x="28538" y="1676400"/>
            <a:ext cx="10287000" cy="4190999"/>
          </a:xfrm>
        </p:spPr>
        <p:txBody>
          <a:bodyPr/>
          <a:lstStyle/>
          <a:p>
            <a:r>
              <a:rPr lang="en-US" dirty="0"/>
              <a:t>Clustering is done on user data.</a:t>
            </a:r>
          </a:p>
          <a:p>
            <a:r>
              <a:rPr lang="en-US" dirty="0"/>
              <a:t>To find the similar users according and recommended job applied by peers.</a:t>
            </a:r>
          </a:p>
          <a:p>
            <a:r>
              <a:rPr lang="en-US" dirty="0"/>
              <a:t>K-means is used to create cluster and Euclidean distance is taken for distance computation.</a:t>
            </a:r>
          </a:p>
          <a:p>
            <a:r>
              <a:rPr lang="en-US" dirty="0"/>
              <a:t>The jobs recommended are the jobs applied by nearest </a:t>
            </a:r>
            <a:r>
              <a:rPr lang="en-US" dirty="0" err="1"/>
              <a:t>neighbours</a:t>
            </a:r>
            <a:r>
              <a:rPr lang="en-US" dirty="0"/>
              <a:t> in a cluster</a:t>
            </a:r>
          </a:p>
        </p:txBody>
      </p:sp>
    </p:spTree>
    <p:extLst>
      <p:ext uri="{BB962C8B-B14F-4D97-AF65-F5344CB8AC3E}">
        <p14:creationId xmlns:p14="http://schemas.microsoft.com/office/powerpoint/2010/main" val="263940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12BE-5C41-4D2A-92EC-3846059EB520}"/>
              </a:ext>
            </a:extLst>
          </p:cNvPr>
          <p:cNvSpPr>
            <a:spLocks noGrp="1"/>
          </p:cNvSpPr>
          <p:nvPr>
            <p:ph type="title"/>
          </p:nvPr>
        </p:nvSpPr>
        <p:spPr>
          <a:xfrm>
            <a:off x="0" y="12405"/>
            <a:ext cx="10971372" cy="1066800"/>
          </a:xfrm>
        </p:spPr>
        <p:txBody>
          <a:bodyPr/>
          <a:lstStyle/>
          <a:p>
            <a:r>
              <a:rPr lang="en-US" dirty="0"/>
              <a:t>Clustering</a:t>
            </a:r>
          </a:p>
        </p:txBody>
      </p:sp>
      <p:pic>
        <p:nvPicPr>
          <p:cNvPr id="9" name="Content Placeholder 8" descr="A close up of a colorful background&#10;&#10;Description generated with high confidence">
            <a:extLst>
              <a:ext uri="{FF2B5EF4-FFF2-40B4-BE49-F238E27FC236}">
                <a16:creationId xmlns:a16="http://schemas.microsoft.com/office/drawing/2014/main" id="{919DB4FC-EE94-4A23-8948-0F29108D9F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2" y="1079205"/>
            <a:ext cx="7491722" cy="3949995"/>
          </a:xfrm>
        </p:spPr>
      </p:pic>
      <p:sp>
        <p:nvSpPr>
          <p:cNvPr id="10" name="TextBox 9">
            <a:extLst>
              <a:ext uri="{FF2B5EF4-FFF2-40B4-BE49-F238E27FC236}">
                <a16:creationId xmlns:a16="http://schemas.microsoft.com/office/drawing/2014/main" id="{F187E04C-C709-4120-9CD7-8453ED742437}"/>
              </a:ext>
            </a:extLst>
          </p:cNvPr>
          <p:cNvSpPr txBox="1"/>
          <p:nvPr/>
        </p:nvSpPr>
        <p:spPr>
          <a:xfrm>
            <a:off x="1141412" y="5410200"/>
            <a:ext cx="5867400" cy="369332"/>
          </a:xfrm>
          <a:prstGeom prst="rect">
            <a:avLst/>
          </a:prstGeom>
          <a:noFill/>
        </p:spPr>
        <p:txBody>
          <a:bodyPr wrap="square" rtlCol="0">
            <a:spAutoFit/>
          </a:bodyPr>
          <a:lstStyle/>
          <a:p>
            <a:r>
              <a:rPr lang="en-US" dirty="0"/>
              <a:t>Considered 10 number of clusters</a:t>
            </a:r>
          </a:p>
        </p:txBody>
      </p:sp>
    </p:spTree>
    <p:extLst>
      <p:ext uri="{BB962C8B-B14F-4D97-AF65-F5344CB8AC3E}">
        <p14:creationId xmlns:p14="http://schemas.microsoft.com/office/powerpoint/2010/main" val="261395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2542-CF9F-41AC-8B57-A98FCF46B36C}"/>
              </a:ext>
            </a:extLst>
          </p:cNvPr>
          <p:cNvSpPr>
            <a:spLocks noGrp="1"/>
          </p:cNvSpPr>
          <p:nvPr>
            <p:ph type="title"/>
          </p:nvPr>
        </p:nvSpPr>
        <p:spPr>
          <a:xfrm>
            <a:off x="74612" y="1772"/>
            <a:ext cx="10971372" cy="1066800"/>
          </a:xfrm>
        </p:spPr>
        <p:txBody>
          <a:bodyPr/>
          <a:lstStyle/>
          <a:p>
            <a:r>
              <a:rPr lang="en-US" dirty="0"/>
              <a:t>Evaluation</a:t>
            </a:r>
          </a:p>
        </p:txBody>
      </p:sp>
      <p:sp>
        <p:nvSpPr>
          <p:cNvPr id="3" name="Content Placeholder 2">
            <a:extLst>
              <a:ext uri="{FF2B5EF4-FFF2-40B4-BE49-F238E27FC236}">
                <a16:creationId xmlns:a16="http://schemas.microsoft.com/office/drawing/2014/main" id="{1FC8C5BD-E31D-4A03-8056-E00969855ECA}"/>
              </a:ext>
            </a:extLst>
          </p:cNvPr>
          <p:cNvSpPr>
            <a:spLocks noGrp="1"/>
          </p:cNvSpPr>
          <p:nvPr>
            <p:ph idx="1"/>
          </p:nvPr>
        </p:nvSpPr>
        <p:spPr>
          <a:xfrm>
            <a:off x="455612" y="1371600"/>
            <a:ext cx="10287000" cy="4190999"/>
          </a:xfrm>
        </p:spPr>
        <p:txBody>
          <a:bodyPr/>
          <a:lstStyle/>
          <a:p>
            <a:r>
              <a:rPr lang="en-US" dirty="0"/>
              <a:t>Randomly pick one user and get recommendations and compare these recommendation with position of interest and has around 35% accuracy.</a:t>
            </a:r>
          </a:p>
          <a:p>
            <a:r>
              <a:rPr lang="en-US" dirty="0"/>
              <a:t>Eliminate user applied jobs while recommending and while evaluating compare it with user applied jobs.</a:t>
            </a:r>
          </a:p>
          <a:p>
            <a:r>
              <a:rPr lang="en-US" dirty="0"/>
              <a:t>Predicting the ratings a user would give to job	</a:t>
            </a:r>
          </a:p>
          <a:p>
            <a:r>
              <a:rPr lang="en-US" dirty="0"/>
              <a:t>Compare the query with recommendations in content, the accuracy was nearly 75%.</a:t>
            </a:r>
          </a:p>
        </p:txBody>
      </p:sp>
    </p:spTree>
    <p:extLst>
      <p:ext uri="{BB962C8B-B14F-4D97-AF65-F5344CB8AC3E}">
        <p14:creationId xmlns:p14="http://schemas.microsoft.com/office/powerpoint/2010/main" val="38669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7AC4-2ED0-4233-8F78-EA96404AB80C}"/>
              </a:ext>
            </a:extLst>
          </p:cNvPr>
          <p:cNvSpPr>
            <a:spLocks noGrp="1"/>
          </p:cNvSpPr>
          <p:nvPr>
            <p:ph type="title"/>
          </p:nvPr>
        </p:nvSpPr>
        <p:spPr>
          <a:xfrm>
            <a:off x="0" y="-457200"/>
            <a:ext cx="10971372" cy="1066800"/>
          </a:xfrm>
        </p:spPr>
        <p:txBody>
          <a:bodyPr/>
          <a:lstStyle/>
          <a:p>
            <a:r>
              <a:rPr lang="en-US" dirty="0"/>
              <a:t>Hybrid Recommendation</a:t>
            </a:r>
          </a:p>
        </p:txBody>
      </p:sp>
      <p:sp>
        <p:nvSpPr>
          <p:cNvPr id="3" name="Content Placeholder 2">
            <a:extLst>
              <a:ext uri="{FF2B5EF4-FFF2-40B4-BE49-F238E27FC236}">
                <a16:creationId xmlns:a16="http://schemas.microsoft.com/office/drawing/2014/main" id="{79039E44-E862-407E-B477-7B157EF8666F}"/>
              </a:ext>
            </a:extLst>
          </p:cNvPr>
          <p:cNvSpPr>
            <a:spLocks noGrp="1"/>
          </p:cNvSpPr>
          <p:nvPr>
            <p:ph idx="1"/>
          </p:nvPr>
        </p:nvSpPr>
        <p:spPr>
          <a:xfrm>
            <a:off x="150812" y="838201"/>
            <a:ext cx="10287000" cy="1981200"/>
          </a:xfrm>
        </p:spPr>
        <p:txBody>
          <a:bodyPr/>
          <a:lstStyle/>
          <a:p>
            <a:r>
              <a:rPr lang="en-US" dirty="0"/>
              <a:t>Combining the recommendation made by all three algorithms.</a:t>
            </a:r>
          </a:p>
          <a:p>
            <a:r>
              <a:rPr lang="en-US" dirty="0"/>
              <a:t>The issues tried to resolve to an extent are Cold-Start, serendipity and by clustering data the new job ids can be recommended.</a:t>
            </a:r>
          </a:p>
        </p:txBody>
      </p:sp>
      <p:sp>
        <p:nvSpPr>
          <p:cNvPr id="4" name="Title 1">
            <a:extLst>
              <a:ext uri="{FF2B5EF4-FFF2-40B4-BE49-F238E27FC236}">
                <a16:creationId xmlns:a16="http://schemas.microsoft.com/office/drawing/2014/main" id="{FD2DD9F4-6015-44E8-B713-C059FA4B3D09}"/>
              </a:ext>
            </a:extLst>
          </p:cNvPr>
          <p:cNvSpPr txBox="1">
            <a:spLocks/>
          </p:cNvSpPr>
          <p:nvPr/>
        </p:nvSpPr>
        <p:spPr>
          <a:xfrm>
            <a:off x="24993" y="3124200"/>
            <a:ext cx="10971372" cy="523702"/>
          </a:xfrm>
          <a:prstGeom prst="rect">
            <a:avLst/>
          </a:prstGeom>
        </p:spPr>
        <p:txBody>
          <a:bodyPr vert="horz" lIns="91440" tIns="45720" rIns="91440" bIns="45720" rtlCol="0" anchor="b">
            <a:normAutofit lnSpcReduction="10000"/>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r>
              <a:rPr lang="en-US" dirty="0"/>
              <a:t>Improvements</a:t>
            </a:r>
          </a:p>
        </p:txBody>
      </p:sp>
      <p:sp>
        <p:nvSpPr>
          <p:cNvPr id="5" name="Content Placeholder 2">
            <a:extLst>
              <a:ext uri="{FF2B5EF4-FFF2-40B4-BE49-F238E27FC236}">
                <a16:creationId xmlns:a16="http://schemas.microsoft.com/office/drawing/2014/main" id="{E50B3A6B-5519-4B52-84BB-1D938A4A3C54}"/>
              </a:ext>
            </a:extLst>
          </p:cNvPr>
          <p:cNvSpPr txBox="1">
            <a:spLocks/>
          </p:cNvSpPr>
          <p:nvPr/>
        </p:nvSpPr>
        <p:spPr>
          <a:xfrm>
            <a:off x="227012" y="4069660"/>
            <a:ext cx="10287000"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r>
              <a:rPr lang="en-US" dirty="0"/>
              <a:t>Clustering can be done on job data and recommended jobs that are similar to the applied jobs and thus increase the number of recommendations.</a:t>
            </a:r>
          </a:p>
        </p:txBody>
      </p:sp>
    </p:spTree>
    <p:extLst>
      <p:ext uri="{BB962C8B-B14F-4D97-AF65-F5344CB8AC3E}">
        <p14:creationId xmlns:p14="http://schemas.microsoft.com/office/powerpoint/2010/main" val="198743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EB2-60FA-4DC4-B748-93A6897253D2}"/>
              </a:ext>
            </a:extLst>
          </p:cNvPr>
          <p:cNvSpPr>
            <a:spLocks noGrp="1"/>
          </p:cNvSpPr>
          <p:nvPr>
            <p:ph type="title"/>
          </p:nvPr>
        </p:nvSpPr>
        <p:spPr>
          <a:xfrm>
            <a:off x="455612" y="2514600"/>
            <a:ext cx="10971372" cy="1066800"/>
          </a:xfrm>
        </p:spPr>
        <p:txBody>
          <a:bodyPr/>
          <a:lstStyle/>
          <a:p>
            <a:pPr algn="ctr"/>
            <a:r>
              <a:rPr lang="en-US" dirty="0"/>
              <a:t>Thank  You</a:t>
            </a:r>
          </a:p>
        </p:txBody>
      </p:sp>
    </p:spTree>
    <p:extLst>
      <p:ext uri="{BB962C8B-B14F-4D97-AF65-F5344CB8AC3E}">
        <p14:creationId xmlns:p14="http://schemas.microsoft.com/office/powerpoint/2010/main" val="25053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B15E-6580-4574-A07B-0510CDC4C201}"/>
              </a:ext>
            </a:extLst>
          </p:cNvPr>
          <p:cNvSpPr>
            <a:spLocks noGrp="1"/>
          </p:cNvSpPr>
          <p:nvPr>
            <p:ph type="title"/>
          </p:nvPr>
        </p:nvSpPr>
        <p:spPr>
          <a:xfrm>
            <a:off x="74612" y="-24809"/>
            <a:ext cx="10971372" cy="1066800"/>
          </a:xfrm>
        </p:spPr>
        <p:txBody>
          <a:bodyPr/>
          <a:lstStyle/>
          <a:p>
            <a:r>
              <a:rPr lang="en-US" dirty="0"/>
              <a:t>What is Recommendation?</a:t>
            </a:r>
          </a:p>
        </p:txBody>
      </p:sp>
      <p:sp>
        <p:nvSpPr>
          <p:cNvPr id="3" name="Content Placeholder 2">
            <a:extLst>
              <a:ext uri="{FF2B5EF4-FFF2-40B4-BE49-F238E27FC236}">
                <a16:creationId xmlns:a16="http://schemas.microsoft.com/office/drawing/2014/main" id="{40A4CD63-78EC-4523-8A6A-3C0090C4474F}"/>
              </a:ext>
            </a:extLst>
          </p:cNvPr>
          <p:cNvSpPr>
            <a:spLocks noGrp="1"/>
          </p:cNvSpPr>
          <p:nvPr>
            <p:ph idx="1"/>
          </p:nvPr>
        </p:nvSpPr>
        <p:spPr>
          <a:xfrm>
            <a:off x="0" y="1752601"/>
            <a:ext cx="10287000" cy="3810000"/>
          </a:xfrm>
        </p:spPr>
        <p:txBody>
          <a:bodyPr/>
          <a:lstStyle/>
          <a:p>
            <a:r>
              <a:rPr lang="en-US" dirty="0"/>
              <a:t>A recommendation engine provides relevant and required information</a:t>
            </a:r>
          </a:p>
          <a:p>
            <a:r>
              <a:rPr lang="en-US" dirty="0"/>
              <a:t>The Engine works by understanding the user choices and recommends the products or services that are most similar to user.</a:t>
            </a:r>
          </a:p>
          <a:p>
            <a:r>
              <a:rPr lang="en-US" dirty="0"/>
              <a:t>It confines user choices in the vast  web and pick products that are most relevant.</a:t>
            </a:r>
          </a:p>
        </p:txBody>
      </p:sp>
    </p:spTree>
    <p:extLst>
      <p:ext uri="{BB962C8B-B14F-4D97-AF65-F5344CB8AC3E}">
        <p14:creationId xmlns:p14="http://schemas.microsoft.com/office/powerpoint/2010/main" val="43992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7012" y="-37214"/>
            <a:ext cx="10971372" cy="1066800"/>
          </a:xfrm>
        </p:spPr>
        <p:txBody>
          <a:bodyPr/>
          <a:lstStyle/>
          <a:p>
            <a:r>
              <a:rPr lang="en-US" sz="4400" dirty="0"/>
              <a:t>Aim</a:t>
            </a:r>
            <a:endParaRPr lang="en-US" dirty="0"/>
          </a:p>
        </p:txBody>
      </p:sp>
      <p:sp>
        <p:nvSpPr>
          <p:cNvPr id="14" name="Content Placeholder 13"/>
          <p:cNvSpPr>
            <a:spLocks noGrp="1"/>
          </p:cNvSpPr>
          <p:nvPr>
            <p:ph idx="1"/>
          </p:nvPr>
        </p:nvSpPr>
        <p:spPr>
          <a:xfrm>
            <a:off x="303212" y="1524000"/>
            <a:ext cx="10287000" cy="5105399"/>
          </a:xfrm>
        </p:spPr>
        <p:txBody>
          <a:bodyPr>
            <a:normAutofit/>
          </a:bodyPr>
          <a:lstStyle/>
          <a:p>
            <a:r>
              <a:rPr lang="en-US" sz="3600" dirty="0"/>
              <a:t>The purpose of the project is to build a recommendation engine for job portal using different techniques.</a:t>
            </a:r>
          </a:p>
          <a:p>
            <a:r>
              <a:rPr lang="en-US" sz="3600" dirty="0"/>
              <a:t>It is hybrid recommendation engine which uses collaborative, content-based and clustering algorithms.</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3D0-2F41-46FE-974D-977CC1492A19}"/>
              </a:ext>
            </a:extLst>
          </p:cNvPr>
          <p:cNvSpPr>
            <a:spLocks noGrp="1"/>
          </p:cNvSpPr>
          <p:nvPr>
            <p:ph type="title"/>
          </p:nvPr>
        </p:nvSpPr>
        <p:spPr>
          <a:xfrm>
            <a:off x="379412" y="0"/>
            <a:ext cx="10971372" cy="1066800"/>
          </a:xfrm>
        </p:spPr>
        <p:txBody>
          <a:bodyPr/>
          <a:lstStyle/>
          <a:p>
            <a:r>
              <a:rPr lang="en-US" dirty="0"/>
              <a:t>Data Presented </a:t>
            </a:r>
          </a:p>
        </p:txBody>
      </p:sp>
      <p:sp>
        <p:nvSpPr>
          <p:cNvPr id="3" name="Content Placeholder 2">
            <a:extLst>
              <a:ext uri="{FF2B5EF4-FFF2-40B4-BE49-F238E27FC236}">
                <a16:creationId xmlns:a16="http://schemas.microsoft.com/office/drawing/2014/main" id="{117BAF93-9F0A-4C21-BEB8-0C55466EBEB5}"/>
              </a:ext>
            </a:extLst>
          </p:cNvPr>
          <p:cNvSpPr>
            <a:spLocks noGrp="1"/>
          </p:cNvSpPr>
          <p:nvPr>
            <p:ph idx="1"/>
          </p:nvPr>
        </p:nvSpPr>
        <p:spPr>
          <a:xfrm>
            <a:off x="227012" y="1295400"/>
            <a:ext cx="10287000" cy="4190999"/>
          </a:xfrm>
        </p:spPr>
        <p:txBody>
          <a:bodyPr>
            <a:normAutofit/>
          </a:bodyPr>
          <a:lstStyle/>
          <a:p>
            <a:r>
              <a:rPr lang="en-US" sz="3200" dirty="0"/>
              <a:t>12 files which consists of job profiles and user profiles and behavior.</a:t>
            </a:r>
          </a:p>
          <a:p>
            <a:r>
              <a:rPr lang="en-US" sz="3200" dirty="0"/>
              <a:t>There are 84,090 job openings and profile consists </a:t>
            </a:r>
            <a:r>
              <a:rPr lang="en-US" sz="3200" dirty="0" err="1"/>
              <a:t>jobid</a:t>
            </a:r>
            <a:r>
              <a:rPr lang="en-US" sz="3200" dirty="0"/>
              <a:t>, position, city, state…</a:t>
            </a:r>
          </a:p>
          <a:p>
            <a:r>
              <a:rPr lang="en-US" sz="3200" dirty="0"/>
              <a:t>There are 3027 active users and their data like education, state, experience, job views, ratings….</a:t>
            </a:r>
          </a:p>
        </p:txBody>
      </p:sp>
    </p:spTree>
    <p:extLst>
      <p:ext uri="{BB962C8B-B14F-4D97-AF65-F5344CB8AC3E}">
        <p14:creationId xmlns:p14="http://schemas.microsoft.com/office/powerpoint/2010/main" val="200921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335A-4558-424C-B4A8-50033F2FE2C4}"/>
              </a:ext>
            </a:extLst>
          </p:cNvPr>
          <p:cNvSpPr>
            <a:spLocks noGrp="1"/>
          </p:cNvSpPr>
          <p:nvPr>
            <p:ph type="title"/>
          </p:nvPr>
        </p:nvSpPr>
        <p:spPr>
          <a:xfrm>
            <a:off x="74612" y="76200"/>
            <a:ext cx="10971372" cy="1066800"/>
          </a:xfrm>
        </p:spPr>
        <p:txBody>
          <a:bodyPr/>
          <a:lstStyle/>
          <a:p>
            <a:r>
              <a:rPr lang="en-US" dirty="0"/>
              <a:t>Approach</a:t>
            </a:r>
          </a:p>
        </p:txBody>
      </p:sp>
      <p:sp>
        <p:nvSpPr>
          <p:cNvPr id="3" name="Content Placeholder 2">
            <a:extLst>
              <a:ext uri="{FF2B5EF4-FFF2-40B4-BE49-F238E27FC236}">
                <a16:creationId xmlns:a16="http://schemas.microsoft.com/office/drawing/2014/main" id="{7999480F-69FE-4772-A020-086E75D4EEA0}"/>
              </a:ext>
            </a:extLst>
          </p:cNvPr>
          <p:cNvSpPr>
            <a:spLocks noGrp="1"/>
          </p:cNvSpPr>
          <p:nvPr>
            <p:ph idx="1"/>
          </p:nvPr>
        </p:nvSpPr>
        <p:spPr>
          <a:xfrm>
            <a:off x="94289" y="1219200"/>
            <a:ext cx="10287000" cy="4190999"/>
          </a:xfrm>
        </p:spPr>
        <p:txBody>
          <a:bodyPr>
            <a:normAutofit/>
          </a:bodyPr>
          <a:lstStyle/>
          <a:p>
            <a:r>
              <a:rPr lang="en-US" sz="3200" dirty="0"/>
              <a:t>Create Collaborative Filtering recommendation with ratings data.</a:t>
            </a:r>
          </a:p>
          <a:p>
            <a:r>
              <a:rPr lang="en-US" sz="3200" dirty="0"/>
              <a:t>Create job corpus and do content based recommendation by combining different data files.</a:t>
            </a:r>
          </a:p>
          <a:p>
            <a:r>
              <a:rPr lang="en-US" sz="3200" dirty="0"/>
              <a:t>Do clustering to find the nearest neighbors and recommend jobs they have applied.</a:t>
            </a:r>
          </a:p>
        </p:txBody>
      </p:sp>
    </p:spTree>
    <p:extLst>
      <p:ext uri="{BB962C8B-B14F-4D97-AF65-F5344CB8AC3E}">
        <p14:creationId xmlns:p14="http://schemas.microsoft.com/office/powerpoint/2010/main" val="169274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9938-ED4B-4F36-A83E-0262D5D642E5}"/>
              </a:ext>
            </a:extLst>
          </p:cNvPr>
          <p:cNvSpPr>
            <a:spLocks noGrp="1"/>
          </p:cNvSpPr>
          <p:nvPr>
            <p:ph type="title"/>
          </p:nvPr>
        </p:nvSpPr>
        <p:spPr>
          <a:xfrm>
            <a:off x="74612" y="76200"/>
            <a:ext cx="10971372" cy="1066800"/>
          </a:xfrm>
        </p:spPr>
        <p:txBody>
          <a:bodyPr/>
          <a:lstStyle/>
          <a:p>
            <a:r>
              <a:rPr lang="en-US" dirty="0"/>
              <a:t>Collaborative Filtering</a:t>
            </a:r>
          </a:p>
        </p:txBody>
      </p:sp>
      <p:sp>
        <p:nvSpPr>
          <p:cNvPr id="3" name="Content Placeholder 2">
            <a:extLst>
              <a:ext uri="{FF2B5EF4-FFF2-40B4-BE49-F238E27FC236}">
                <a16:creationId xmlns:a16="http://schemas.microsoft.com/office/drawing/2014/main" id="{0CAD849B-ECAF-489F-871F-136AB45EFEE5}"/>
              </a:ext>
            </a:extLst>
          </p:cNvPr>
          <p:cNvSpPr>
            <a:spLocks noGrp="1"/>
          </p:cNvSpPr>
          <p:nvPr>
            <p:ph idx="1"/>
          </p:nvPr>
        </p:nvSpPr>
        <p:spPr>
          <a:xfrm>
            <a:off x="150812" y="1752600"/>
            <a:ext cx="10287000" cy="4190999"/>
          </a:xfrm>
        </p:spPr>
        <p:txBody>
          <a:bodyPr>
            <a:normAutofit/>
          </a:bodyPr>
          <a:lstStyle/>
          <a:p>
            <a:r>
              <a:rPr lang="en-US" sz="3200" dirty="0"/>
              <a:t>It is making predictions (Filtering) about the interest of a user by collecting preferences from many users (Collaborating).</a:t>
            </a:r>
          </a:p>
          <a:p>
            <a:r>
              <a:rPr lang="en-US" sz="3200" dirty="0"/>
              <a:t>The data is highly sparse with only 4% filled with ratings.</a:t>
            </a:r>
          </a:p>
          <a:p>
            <a:r>
              <a:rPr lang="en-US" sz="3200" dirty="0"/>
              <a:t>The application of SVD and cosine similarity has yielded applicants most similar to an applicant.</a:t>
            </a:r>
          </a:p>
          <a:p>
            <a:r>
              <a:rPr lang="en-US" sz="3200" dirty="0"/>
              <a:t>Issue: Cold start</a:t>
            </a:r>
          </a:p>
        </p:txBody>
      </p:sp>
    </p:spTree>
    <p:extLst>
      <p:ext uri="{BB962C8B-B14F-4D97-AF65-F5344CB8AC3E}">
        <p14:creationId xmlns:p14="http://schemas.microsoft.com/office/powerpoint/2010/main" val="270577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346E679-D557-47CB-BA9D-B23F7DD09397}"/>
              </a:ext>
            </a:extLst>
          </p:cNvPr>
          <p:cNvGraphicFramePr>
            <a:graphicFrameLocks noGrp="1"/>
          </p:cNvGraphicFramePr>
          <p:nvPr>
            <p:ph idx="1"/>
            <p:extLst>
              <p:ext uri="{D42A27DB-BD31-4B8C-83A1-F6EECF244321}">
                <p14:modId xmlns:p14="http://schemas.microsoft.com/office/powerpoint/2010/main" val="2130552512"/>
              </p:ext>
            </p:extLst>
          </p:nvPr>
        </p:nvGraphicFramePr>
        <p:xfrm>
          <a:off x="608013" y="685800"/>
          <a:ext cx="10286997" cy="6095365"/>
        </p:xfrm>
        <a:graphic>
          <a:graphicData uri="http://schemas.openxmlformats.org/drawingml/2006/table">
            <a:tbl>
              <a:tblPr firstRow="1" bandRow="1">
                <a:tableStyleId>{5C22544A-7EE6-4342-B048-85BDC9FD1C3A}</a:tableStyleId>
              </a:tblPr>
              <a:tblGrid>
                <a:gridCol w="1469571">
                  <a:extLst>
                    <a:ext uri="{9D8B030D-6E8A-4147-A177-3AD203B41FA5}">
                      <a16:colId xmlns:a16="http://schemas.microsoft.com/office/drawing/2014/main" val="1345020687"/>
                    </a:ext>
                  </a:extLst>
                </a:gridCol>
                <a:gridCol w="1469571">
                  <a:extLst>
                    <a:ext uri="{9D8B030D-6E8A-4147-A177-3AD203B41FA5}">
                      <a16:colId xmlns:a16="http://schemas.microsoft.com/office/drawing/2014/main" val="2744999266"/>
                    </a:ext>
                  </a:extLst>
                </a:gridCol>
                <a:gridCol w="1469571">
                  <a:extLst>
                    <a:ext uri="{9D8B030D-6E8A-4147-A177-3AD203B41FA5}">
                      <a16:colId xmlns:a16="http://schemas.microsoft.com/office/drawing/2014/main" val="604889553"/>
                    </a:ext>
                  </a:extLst>
                </a:gridCol>
                <a:gridCol w="1469571">
                  <a:extLst>
                    <a:ext uri="{9D8B030D-6E8A-4147-A177-3AD203B41FA5}">
                      <a16:colId xmlns:a16="http://schemas.microsoft.com/office/drawing/2014/main" val="1214242937"/>
                    </a:ext>
                  </a:extLst>
                </a:gridCol>
                <a:gridCol w="1469571">
                  <a:extLst>
                    <a:ext uri="{9D8B030D-6E8A-4147-A177-3AD203B41FA5}">
                      <a16:colId xmlns:a16="http://schemas.microsoft.com/office/drawing/2014/main" val="3023832269"/>
                    </a:ext>
                  </a:extLst>
                </a:gridCol>
                <a:gridCol w="1469571">
                  <a:extLst>
                    <a:ext uri="{9D8B030D-6E8A-4147-A177-3AD203B41FA5}">
                      <a16:colId xmlns:a16="http://schemas.microsoft.com/office/drawing/2014/main" val="4070677967"/>
                    </a:ext>
                  </a:extLst>
                </a:gridCol>
                <a:gridCol w="1469571">
                  <a:extLst>
                    <a:ext uri="{9D8B030D-6E8A-4147-A177-3AD203B41FA5}">
                      <a16:colId xmlns:a16="http://schemas.microsoft.com/office/drawing/2014/main" val="3163787255"/>
                    </a:ext>
                  </a:extLst>
                </a:gridCol>
              </a:tblGrid>
              <a:tr h="356673">
                <a:tc>
                  <a:txBody>
                    <a:bodyPr/>
                    <a:lstStyle/>
                    <a:p>
                      <a:r>
                        <a:rPr lang="en-US" dirty="0"/>
                        <a:t>App.ID</a:t>
                      </a:r>
                    </a:p>
                  </a:txBody>
                  <a:tcPr/>
                </a:tc>
                <a:tc>
                  <a:txBody>
                    <a:bodyPr/>
                    <a:lstStyle/>
                    <a:p>
                      <a:r>
                        <a:rPr lang="en-US" dirty="0"/>
                        <a:t>Job.ID</a:t>
                      </a:r>
                    </a:p>
                  </a:txBody>
                  <a:tcPr/>
                </a:tc>
                <a:tc>
                  <a:txBody>
                    <a:bodyPr/>
                    <a:lstStyle/>
                    <a:p>
                      <a:r>
                        <a:rPr lang="en-US" dirty="0"/>
                        <a:t>   Text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759839"/>
                  </a:ext>
                </a:extLst>
              </a:tr>
              <a:tr h="376179">
                <a:tc>
                  <a:txBody>
                    <a:bodyPr/>
                    <a:lstStyle/>
                    <a:p>
                      <a:pPr algn="r" fontAlgn="b"/>
                      <a:r>
                        <a:rPr lang="en-US" sz="1100" b="0" i="0" u="none" strike="noStrike" dirty="0">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48285</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secur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concierg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securita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secur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usa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annandal</a:t>
                      </a:r>
                      <a:r>
                        <a:rPr lang="en-US" sz="1100" b="0" i="0" u="none" strike="noStrike" dirty="0">
                          <a:solidFill>
                            <a:srgbClr val="000000"/>
                          </a:solidFill>
                          <a:effectLst/>
                          <a:latin typeface="Calibri" panose="020F0502020204030204" pitchFamily="34" charset="0"/>
                        </a:rPr>
                        <a:t> part time act receptionist client </a:t>
                      </a:r>
                      <a:r>
                        <a:rPr lang="en-US" sz="1100" b="0" i="0" u="none" strike="noStrike" dirty="0" err="1">
                          <a:solidFill>
                            <a:srgbClr val="000000"/>
                          </a:solidFill>
                          <a:effectLst/>
                          <a:latin typeface="Calibri" panose="020F0502020204030204" pitchFamily="34" charset="0"/>
                        </a:rPr>
                        <a:t>facil</a:t>
                      </a:r>
                      <a:r>
                        <a:rPr lang="en-US" sz="1100" b="0" i="0" u="none" strike="noStrike" dirty="0">
                          <a:solidFill>
                            <a:srgbClr val="000000"/>
                          </a:solidFill>
                          <a:effectLst/>
                          <a:latin typeface="Calibri" panose="020F0502020204030204" pitchFamily="34" charset="0"/>
                        </a:rPr>
                        <a:t> control access </a:t>
                      </a:r>
                      <a:r>
                        <a:rPr lang="en-US" sz="1100" b="0" i="0" u="none" strike="noStrike" dirty="0" err="1">
                          <a:solidFill>
                            <a:srgbClr val="000000"/>
                          </a:solidFill>
                          <a:effectLst/>
                          <a:latin typeface="Calibri" panose="020F0502020204030204" pitchFamily="34" charset="0"/>
                        </a:rPr>
                        <a:t>admitt</a:t>
                      </a:r>
                      <a:r>
                        <a:rPr lang="en-US" sz="1100" b="0" i="0" u="none" strike="noStrike" dirty="0">
                          <a:solidFill>
                            <a:srgbClr val="000000"/>
                          </a:solidFill>
                          <a:effectLst/>
                          <a:latin typeface="Calibri" panose="020F0502020204030204" pitchFamily="34" charset="0"/>
                        </a:rPr>
                        <a:t> process. </a:t>
                      </a:r>
                      <a:r>
                        <a:rPr lang="en-US" sz="1100" b="0" i="0" u="none" strike="noStrike" dirty="0" err="1">
                          <a:solidFill>
                            <a:srgbClr val="000000"/>
                          </a:solidFill>
                          <a:effectLst/>
                          <a:latin typeface="Calibri" panose="020F0502020204030204" pitchFamily="34" charset="0"/>
                        </a:rPr>
                        <a:t>welcom</a:t>
                      </a:r>
                      <a:r>
                        <a:rPr lang="en-US" sz="1100" b="0" i="0" u="none" strike="noStrike" dirty="0">
                          <a:solidFill>
                            <a:srgbClr val="000000"/>
                          </a:solidFill>
                          <a:effectLst/>
                          <a:latin typeface="Calibri" panose="020F0502020204030204" pitchFamily="34" charset="0"/>
                        </a:rPr>
                        <a:t> site visit</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2937595401"/>
                  </a:ext>
                </a:extLst>
              </a:tr>
              <a:tr h="703129">
                <a:tc>
                  <a:txBody>
                    <a:bodyPr/>
                    <a:lstStyle/>
                    <a:p>
                      <a:pPr algn="r" fontAlgn="b"/>
                      <a:r>
                        <a:rPr lang="en-US" sz="1100" b="0" i="0" u="none" strike="noStrike">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137675</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retail gift </a:t>
                      </a:r>
                      <a:r>
                        <a:rPr lang="en-US" sz="1100" b="0" i="0" u="none" strike="noStrike" dirty="0" err="1">
                          <a:solidFill>
                            <a:srgbClr val="000000"/>
                          </a:solidFill>
                          <a:effectLst/>
                          <a:latin typeface="Calibri" panose="020F0502020204030204" pitchFamily="34" charset="0"/>
                        </a:rPr>
                        <a:t>registri</a:t>
                      </a:r>
                      <a:r>
                        <a:rPr lang="en-US" sz="1100" b="0" i="0" u="none" strike="noStrike" dirty="0">
                          <a:solidFill>
                            <a:srgbClr val="000000"/>
                          </a:solidFill>
                          <a:effectLst/>
                          <a:latin typeface="Calibri" panose="020F0502020204030204" pitchFamily="34" charset="0"/>
                        </a:rPr>
                        <a:t> advisor part time </a:t>
                      </a:r>
                      <a:r>
                        <a:rPr lang="en-US" sz="1100" b="0" i="0" u="none" strike="noStrike" dirty="0" err="1">
                          <a:solidFill>
                            <a:srgbClr val="000000"/>
                          </a:solidFill>
                          <a:effectLst/>
                          <a:latin typeface="Calibri" panose="020F0502020204030204" pitchFamily="34" charset="0"/>
                        </a:rPr>
                        <a:t>fairfax</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va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maci</a:t>
                      </a:r>
                      <a:r>
                        <a:rPr lang="en-US" sz="1100" b="0" i="0" u="none" strike="noStrike" dirty="0">
                          <a:solidFill>
                            <a:srgbClr val="000000"/>
                          </a:solidFill>
                          <a:effectLst/>
                          <a:latin typeface="Calibri" panose="020F0502020204030204" pitchFamily="34" charset="0"/>
                        </a:rPr>
                        <a:t> fair oak ii </a:t>
                      </a:r>
                      <a:r>
                        <a:rPr lang="en-US" sz="1100" b="0" i="0" u="none" strike="noStrike" dirty="0" err="1">
                          <a:solidFill>
                            <a:srgbClr val="000000"/>
                          </a:solidFill>
                          <a:effectLst/>
                          <a:latin typeface="Calibri" panose="020F0502020204030204" pitchFamily="34" charset="0"/>
                        </a:rPr>
                        <a:t>maci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fairfax</a:t>
                      </a:r>
                      <a:r>
                        <a:rPr lang="en-US" sz="1100" b="0" i="0" u="none" strike="noStrike" dirty="0">
                          <a:solidFill>
                            <a:srgbClr val="000000"/>
                          </a:solidFill>
                          <a:effectLst/>
                          <a:latin typeface="Calibri" panose="020F0502020204030204" pitchFamily="34" charset="0"/>
                        </a:rPr>
                        <a:t> part time job overview gift </a:t>
                      </a:r>
                      <a:r>
                        <a:rPr lang="en-US" sz="1100" b="0" i="0" u="none" strike="noStrike" dirty="0" err="1">
                          <a:solidFill>
                            <a:srgbClr val="000000"/>
                          </a:solidFill>
                          <a:effectLst/>
                          <a:latin typeface="Calibri" panose="020F0502020204030204" pitchFamily="34" charset="0"/>
                        </a:rPr>
                        <a:t>registri</a:t>
                      </a:r>
                      <a:r>
                        <a:rPr lang="en-US" sz="1100" b="0" i="0" u="none" strike="noStrike" dirty="0">
                          <a:solidFill>
                            <a:srgbClr val="000000"/>
                          </a:solidFill>
                          <a:effectLst/>
                          <a:latin typeface="Calibri" panose="020F0502020204030204" pitchFamily="34" charset="0"/>
                        </a:rPr>
                        <a:t> advisor </a:t>
                      </a:r>
                      <a:r>
                        <a:rPr lang="en-US" sz="1100" b="0" i="0" u="none" strike="noStrike" dirty="0" err="1">
                          <a:solidFill>
                            <a:srgbClr val="000000"/>
                          </a:solidFill>
                          <a:effectLst/>
                          <a:latin typeface="Calibri" panose="020F0502020204030204" pitchFamily="34" charset="0"/>
                        </a:rPr>
                        <a:t>integr</a:t>
                      </a:r>
                      <a:r>
                        <a:rPr lang="en-US" sz="1100" b="0" i="0" u="none" strike="noStrike" dirty="0">
                          <a:solidFill>
                            <a:srgbClr val="000000"/>
                          </a:solidFill>
                          <a:effectLst/>
                          <a:latin typeface="Calibri" panose="020F0502020204030204" pitchFamily="34" charset="0"/>
                        </a:rPr>
                        <a:t> part bring magic </a:t>
                      </a:r>
                      <a:r>
                        <a:rPr lang="en-US" sz="1100" b="0" i="0" u="none" strike="noStrike" dirty="0" err="1">
                          <a:solidFill>
                            <a:srgbClr val="000000"/>
                          </a:solidFill>
                          <a:effectLst/>
                          <a:latin typeface="Calibri" panose="020F0502020204030204" pitchFamily="34" charset="0"/>
                        </a:rPr>
                        <a:t>maci</a:t>
                      </a:r>
                      <a:r>
                        <a:rPr lang="en-US" sz="1100" b="0" i="0" u="none" strike="noStrike" dirty="0">
                          <a:solidFill>
                            <a:srgbClr val="000000"/>
                          </a:solidFill>
                          <a:effectLst/>
                          <a:latin typeface="Calibri" panose="020F0502020204030204" pitchFamily="34" charset="0"/>
                        </a:rPr>
                        <a:t> life. gift </a:t>
                      </a:r>
                      <a:r>
                        <a:rPr lang="en-US" sz="1100" b="0" i="0" u="none" strike="noStrike" dirty="0" err="1">
                          <a:solidFill>
                            <a:srgbClr val="000000"/>
                          </a:solidFill>
                          <a:effectLst/>
                          <a:latin typeface="Calibri" panose="020F0502020204030204" pitchFamily="34" charset="0"/>
                        </a:rPr>
                        <a:t>registri</a:t>
                      </a:r>
                      <a:r>
                        <a:rPr lang="en-US" sz="1100" b="0" i="0" u="none" strike="noStrike" dirty="0">
                          <a:solidFill>
                            <a:srgbClr val="000000"/>
                          </a:solidFill>
                          <a:effectLst/>
                          <a:latin typeface="Calibri" panose="020F0502020204030204" pitchFamily="34" charset="0"/>
                        </a:rPr>
                        <a:t> advisor </a:t>
                      </a:r>
                      <a:r>
                        <a:rPr lang="en-US" sz="1100" b="0" i="0" u="none" strike="noStrike" dirty="0" err="1">
                          <a:solidFill>
                            <a:srgbClr val="000000"/>
                          </a:solidFill>
                          <a:effectLst/>
                          <a:latin typeface="Calibri" panose="020F0502020204030204" pitchFamily="34" charset="0"/>
                        </a:rPr>
                        <a:t>maci</a:t>
                      </a:r>
                      <a:r>
                        <a:rPr lang="en-US" sz="1100" b="0" i="0" u="none" strike="noStrike" dirty="0">
                          <a:solidFill>
                            <a:srgbClr val="000000"/>
                          </a:solidFill>
                          <a:effectLst/>
                          <a:latin typeface="Calibri" panose="020F0502020204030204" pitchFamily="34" charset="0"/>
                        </a:rPr>
                        <a:t> home </a:t>
                      </a:r>
                      <a:r>
                        <a:rPr lang="en-US" sz="1100" b="0" i="0" u="none" strike="noStrike" dirty="0" err="1">
                          <a:solidFill>
                            <a:srgbClr val="000000"/>
                          </a:solidFill>
                          <a:effectLst/>
                          <a:latin typeface="Calibri" panose="020F0502020204030204" pitchFamily="34" charset="0"/>
                        </a:rPr>
                        <a:t>lifestyl</a:t>
                      </a:r>
                      <a:r>
                        <a:rPr lang="en-US" sz="1100" b="0" i="0" u="none" strike="noStrike" dirty="0">
                          <a:solidFill>
                            <a:srgbClr val="000000"/>
                          </a:solidFill>
                          <a:effectLst/>
                          <a:latin typeface="Calibri" panose="020F0502020204030204" pitchFamily="34" charset="0"/>
                        </a:rPr>
                        <a:t> gift </a:t>
                      </a:r>
                      <a:r>
                        <a:rPr lang="en-US" sz="1100" b="0" i="0" u="none" strike="noStrike" dirty="0" err="1">
                          <a:solidFill>
                            <a:srgbClr val="000000"/>
                          </a:solidFill>
                          <a:effectLst/>
                          <a:latin typeface="Calibri" panose="020F0502020204030204" pitchFamily="34" charset="0"/>
                        </a:rPr>
                        <a:t>registri</a:t>
                      </a:r>
                      <a:r>
                        <a:rPr lang="en-US" sz="1100" b="0" i="0" u="none" strike="noStrike" dirty="0">
                          <a:solidFill>
                            <a:srgbClr val="000000"/>
                          </a:solidFill>
                          <a:effectLst/>
                          <a:latin typeface="Calibri" panose="020F0502020204030204" pitchFamily="34" charset="0"/>
                        </a:rPr>
                        <a:t> expert </a:t>
                      </a:r>
                      <a:r>
                        <a:rPr lang="en-US" sz="1100" b="0" i="0" u="none" strike="noStrike" dirty="0" err="1">
                          <a:solidFill>
                            <a:srgbClr val="000000"/>
                          </a:solidFill>
                          <a:effectLst/>
                          <a:latin typeface="Calibri" panose="020F0502020204030204" pitchFamily="34" charset="0"/>
                        </a:rPr>
                        <a:t>provid</a:t>
                      </a:r>
                      <a:r>
                        <a:rPr lang="en-US" sz="1100" b="0" i="0" u="none" strike="noStrike" dirty="0">
                          <a:solidFill>
                            <a:srgbClr val="000000"/>
                          </a:solidFill>
                          <a:effectLst/>
                          <a:latin typeface="Calibri" panose="020F0502020204030204" pitchFamily="34" charset="0"/>
                        </a:rPr>
                        <a:t> person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direct sell product </a:t>
                      </a:r>
                      <a:r>
                        <a:rPr lang="en-US" sz="1100" b="0" i="0" u="none" strike="noStrike" dirty="0" err="1">
                          <a:solidFill>
                            <a:srgbClr val="000000"/>
                          </a:solidFill>
                          <a:effectLst/>
                          <a:latin typeface="Calibri" panose="020F0502020204030204" pitchFamily="34" charset="0"/>
                        </a:rPr>
                        <a:t>expertis</a:t>
                      </a:r>
                      <a:r>
                        <a:rPr lang="en-US" sz="1100" b="0" i="0" u="none" strike="noStrike" dirty="0">
                          <a:solidFill>
                            <a:srgbClr val="000000"/>
                          </a:solidFill>
                          <a:effectLst/>
                          <a:latin typeface="Calibri" panose="020F0502020204030204" pitchFamily="34" charset="0"/>
                        </a:rPr>
                        <a:t> use social media tool </a:t>
                      </a:r>
                      <a:r>
                        <a:rPr lang="en-US" sz="1100" b="0" i="0" u="none" strike="noStrike" dirty="0" err="1">
                          <a:solidFill>
                            <a:srgbClr val="000000"/>
                          </a:solidFill>
                          <a:effectLst/>
                          <a:latin typeface="Calibri" panose="020F0502020204030204" pitchFamily="34" charset="0"/>
                        </a:rPr>
                        <a:t>coupl</a:t>
                      </a:r>
                      <a:r>
                        <a:rPr lang="en-US" sz="1100" b="0" i="0" u="none" strike="noStrike" dirty="0">
                          <a:solidFill>
                            <a:srgbClr val="000000"/>
                          </a:solidFill>
                          <a:effectLst/>
                          <a:latin typeface="Calibri" panose="020F0502020204030204" pitchFamily="34" charset="0"/>
                        </a:rPr>
                        <a:t> gift giver customers. gift </a:t>
                      </a:r>
                      <a:r>
                        <a:rPr lang="en-US" sz="1100" b="0" i="0" u="none" strike="noStrike" dirty="0" err="1">
                          <a:solidFill>
                            <a:srgbClr val="000000"/>
                          </a:solidFill>
                          <a:effectLst/>
                          <a:latin typeface="Calibri" panose="020F0502020204030204" pitchFamily="34" charset="0"/>
                        </a:rPr>
                        <a:t>registri</a:t>
                      </a:r>
                      <a:r>
                        <a:rPr lang="en-US" sz="1100" b="0" i="0" u="none" strike="noStrike" dirty="0">
                          <a:solidFill>
                            <a:srgbClr val="000000"/>
                          </a:solidFill>
                          <a:effectLst/>
                          <a:latin typeface="Calibri" panose="020F0502020204030204" pitchFamily="34" charset="0"/>
                        </a:rPr>
                        <a:t> advisor </a:t>
                      </a:r>
                      <a:r>
                        <a:rPr lang="en-US" sz="1100" b="0" i="0" u="none" strike="noStrike" dirty="0" err="1">
                          <a:solidFill>
                            <a:srgbClr val="000000"/>
                          </a:solidFill>
                          <a:effectLst/>
                          <a:latin typeface="Calibri" panose="020F0502020204030204" pitchFamily="34" charset="0"/>
                        </a:rPr>
                        <a:t>essenti</a:t>
                      </a:r>
                      <a:r>
                        <a:rPr lang="en-US" sz="1100" b="0" i="0" u="none" strike="noStrike" dirty="0">
                          <a:solidFill>
                            <a:srgbClr val="000000"/>
                          </a:solidFill>
                          <a:effectLst/>
                          <a:latin typeface="Calibri" panose="020F0502020204030204" pitchFamily="34" charset="0"/>
                        </a:rPr>
                        <a:t> partner </a:t>
                      </a:r>
                      <a:r>
                        <a:rPr lang="en-US" sz="1100" b="0" i="0" u="none" strike="noStrike" dirty="0" err="1">
                          <a:solidFill>
                            <a:srgbClr val="000000"/>
                          </a:solidFill>
                          <a:effectLst/>
                          <a:latin typeface="Calibri" panose="020F0502020204030204" pitchFamily="34" charset="0"/>
                        </a:rPr>
                        <a:t>creat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uniqu</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make custom feel </a:t>
                      </a:r>
                      <a:r>
                        <a:rPr lang="en-US" sz="1100" b="0" i="0" u="none" strike="noStrike" dirty="0" err="1">
                          <a:solidFill>
                            <a:srgbClr val="000000"/>
                          </a:solidFill>
                          <a:effectLst/>
                          <a:latin typeface="Calibri" panose="020F0502020204030204" pitchFamily="34" charset="0"/>
                        </a:rPr>
                        <a:t>welcom</a:t>
                      </a:r>
                      <a:r>
                        <a:rPr lang="en-US" sz="1100" b="0" i="0" u="none" strike="noStrike" dirty="0">
                          <a:solidFill>
                            <a:srgbClr val="000000"/>
                          </a:solidFill>
                          <a:effectLst/>
                          <a:latin typeface="Calibri" panose="020F0502020204030204" pitchFamily="34" charset="0"/>
                        </a:rPr>
                        <a:t> comfortable. </a:t>
                      </a:r>
                      <a:r>
                        <a:rPr lang="en-US" sz="1100" b="0" i="0" u="none" strike="noStrike" dirty="0" err="1">
                          <a:solidFill>
                            <a:srgbClr val="000000"/>
                          </a:solidFill>
                          <a:effectLst/>
                          <a:latin typeface="Calibri" panose="020F0502020204030204" pitchFamily="34" charset="0"/>
                        </a:rPr>
                        <a:t>summari</a:t>
                      </a:r>
                      <a:r>
                        <a:rPr lang="en-US" sz="1100" b="0" i="0" u="none" strike="noStrike" dirty="0">
                          <a:solidFill>
                            <a:srgbClr val="000000"/>
                          </a:solidFill>
                          <a:effectLst/>
                          <a:latin typeface="Calibri" panose="020F0502020204030204" pitchFamily="34" charset="0"/>
                        </a:rPr>
                        <a:t> may </a:t>
                      </a:r>
                      <a:r>
                        <a:rPr lang="en-US" sz="1100" b="0" i="0" u="none" strike="noStrike" dirty="0" err="1">
                          <a:solidFill>
                            <a:srgbClr val="000000"/>
                          </a:solidFill>
                          <a:effectLst/>
                          <a:latin typeface="Calibri" panose="020F0502020204030204" pitchFamily="34" charset="0"/>
                        </a:rPr>
                        <a:t>includ</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essenti</a:t>
                      </a:r>
                      <a:r>
                        <a:rPr lang="en-US" sz="1100" b="0" i="0" u="none" strike="noStrike" dirty="0">
                          <a:solidFill>
                            <a:srgbClr val="000000"/>
                          </a:solidFill>
                          <a:effectLst/>
                          <a:latin typeface="Calibri" panose="020F0502020204030204" pitchFamily="34" charset="0"/>
                        </a:rPr>
                        <a:t> function</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3144745109"/>
                  </a:ext>
                </a:extLst>
              </a:tr>
              <a:tr h="1520504">
                <a:tc>
                  <a:txBody>
                    <a:bodyPr/>
                    <a:lstStyle/>
                    <a:p>
                      <a:pPr algn="r" fontAlgn="b"/>
                      <a:r>
                        <a:rPr lang="en-US" sz="1100" b="0" i="0" u="none" strike="noStrike">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141973</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teller bank fort </a:t>
                      </a:r>
                      <a:r>
                        <a:rPr lang="en-US" sz="1100" b="0" i="0" u="none" strike="noStrike" dirty="0" err="1">
                          <a:solidFill>
                            <a:srgbClr val="000000"/>
                          </a:solidFill>
                          <a:effectLst/>
                          <a:latin typeface="Calibri" panose="020F0502020204030204" pitchFamily="34" charset="0"/>
                        </a:rPr>
                        <a:t>washington</a:t>
                      </a:r>
                      <a:r>
                        <a:rPr lang="en-US" sz="1100" b="0" i="0" u="none" strike="noStrike" dirty="0">
                          <a:solidFill>
                            <a:srgbClr val="000000"/>
                          </a:solidFill>
                          <a:effectLst/>
                          <a:latin typeface="Calibri" panose="020F0502020204030204" pitchFamily="34" charset="0"/>
                        </a:rPr>
                        <a:t> part time job post </a:t>
                      </a:r>
                      <a:r>
                        <a:rPr lang="en-US" sz="1100" b="0" i="0" u="none" strike="noStrike" dirty="0" err="1">
                          <a:solidFill>
                            <a:srgbClr val="000000"/>
                          </a:solidFill>
                          <a:effectLst/>
                          <a:latin typeface="Calibri" panose="020F0502020204030204" pitchFamily="34" charset="0"/>
                        </a:rPr>
                        <a:t>dec</a:t>
                      </a:r>
                      <a:r>
                        <a:rPr lang="en-US" sz="1100" b="0" i="0" u="none" strike="noStrike" dirty="0">
                          <a:solidFill>
                            <a:srgbClr val="000000"/>
                          </a:solidFill>
                          <a:effectLst/>
                          <a:latin typeface="Calibri" panose="020F0502020204030204" pitchFamily="34" charset="0"/>
                        </a:rPr>
                        <a:t> pm </a:t>
                      </a:r>
                      <a:r>
                        <a:rPr lang="en-US" sz="1100" b="0" i="0" u="none" strike="noStrike" dirty="0" err="1">
                          <a:solidFill>
                            <a:srgbClr val="000000"/>
                          </a:solidFill>
                          <a:effectLst/>
                          <a:latin typeface="Calibri" panose="020F0502020204030204" pitchFamily="34" charset="0"/>
                        </a:rPr>
                        <a:t>unpost</a:t>
                      </a:r>
                      <a:r>
                        <a:rPr lang="en-US" sz="1100" b="0" i="0" u="none" strike="noStrike" dirty="0">
                          <a:solidFill>
                            <a:srgbClr val="000000"/>
                          </a:solidFill>
                          <a:effectLst/>
                          <a:latin typeface="Calibri" panose="020F0502020204030204" pitchFamily="34" charset="0"/>
                        </a:rPr>
                        <a:t> date </a:t>
                      </a:r>
                      <a:r>
                        <a:rPr lang="en-US" sz="1100" b="0" i="0" u="none" strike="noStrike" dirty="0" err="1">
                          <a:solidFill>
                            <a:srgbClr val="000000"/>
                          </a:solidFill>
                          <a:effectLst/>
                          <a:latin typeface="Calibri" panose="020F0502020204030204" pitchFamily="34" charset="0"/>
                        </a:rPr>
                        <a:t>ongo</a:t>
                      </a:r>
                      <a:r>
                        <a:rPr lang="en-US" sz="1100" b="0" i="0" u="none" strike="noStrike" dirty="0">
                          <a:solidFill>
                            <a:srgbClr val="000000"/>
                          </a:solidFill>
                          <a:effectLst/>
                          <a:latin typeface="Calibri" panose="020F0502020204030204" pitchFamily="34" charset="0"/>
                        </a:rPr>
                        <a:t> retail bank </a:t>
                      </a:r>
                      <a:r>
                        <a:rPr lang="en-US" sz="1100" b="0" i="0" u="none" strike="noStrike" dirty="0" err="1">
                          <a:solidFill>
                            <a:srgbClr val="000000"/>
                          </a:solidFill>
                          <a:effectLst/>
                          <a:latin typeface="Calibri" panose="020F0502020204030204" pitchFamily="34" charset="0"/>
                        </a:rPr>
                        <a:t>divis</a:t>
                      </a:r>
                      <a:r>
                        <a:rPr lang="en-US" sz="1100" b="0" i="0" u="none" strike="noStrike" dirty="0">
                          <a:solidFill>
                            <a:srgbClr val="000000"/>
                          </a:solidFill>
                          <a:effectLst/>
                          <a:latin typeface="Calibri" panose="020F0502020204030204" pitchFamily="34" charset="0"/>
                        </a:rPr>
                        <a:t> part time teller posit float staff hour per week </a:t>
                      </a:r>
                      <a:r>
                        <a:rPr lang="en-US" sz="1100" b="0" i="0" u="none" strike="noStrike" dirty="0" err="1">
                          <a:solidFill>
                            <a:srgbClr val="000000"/>
                          </a:solidFill>
                          <a:effectLst/>
                          <a:latin typeface="Calibri" panose="020F0502020204030204" pitchFamily="34" charset="0"/>
                        </a:rPr>
                        <a:t>princ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georg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counti</a:t>
                      </a:r>
                      <a:r>
                        <a:rPr lang="en-US" sz="1100" b="0" i="0" u="none" strike="noStrike" dirty="0">
                          <a:solidFill>
                            <a:srgbClr val="000000"/>
                          </a:solidFill>
                          <a:effectLst/>
                          <a:latin typeface="Calibri" panose="020F0502020204030204" pitchFamily="34" charset="0"/>
                        </a:rPr>
                        <a:t> float </a:t>
                      </a:r>
                      <a:r>
                        <a:rPr lang="en-US" sz="1100" b="0" i="0" u="none" strike="noStrike" dirty="0" err="1">
                          <a:solidFill>
                            <a:srgbClr val="000000"/>
                          </a:solidFill>
                          <a:effectLst/>
                          <a:latin typeface="Calibri" panose="020F0502020204030204" pitchFamily="34" charset="0"/>
                        </a:rPr>
                        <a:t>opportun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serv</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foundat</a:t>
                      </a:r>
                      <a:r>
                        <a:rPr lang="en-US" sz="1100" b="0" i="0" u="none" strike="noStrike" dirty="0">
                          <a:solidFill>
                            <a:srgbClr val="000000"/>
                          </a:solidFill>
                          <a:effectLst/>
                          <a:latin typeface="Calibri" panose="020F0502020204030204" pitchFamily="34" charset="0"/>
                        </a:rPr>
                        <a:t> build custom </a:t>
                      </a:r>
                      <a:r>
                        <a:rPr lang="en-US" sz="1100" b="0" i="0" u="none" strike="noStrike" dirty="0" err="1">
                          <a:solidFill>
                            <a:srgbClr val="000000"/>
                          </a:solidFill>
                          <a:effectLst/>
                          <a:latin typeface="Calibri" panose="020F0502020204030204" pitchFamily="34" charset="0"/>
                        </a:rPr>
                        <a:t>loyalti</a:t>
                      </a:r>
                      <a:r>
                        <a:rPr lang="en-US" sz="1100" b="0" i="0" u="none" strike="noStrike" dirty="0">
                          <a:solidFill>
                            <a:srgbClr val="000000"/>
                          </a:solidFill>
                          <a:effectLst/>
                          <a:latin typeface="Calibri" panose="020F0502020204030204" pitchFamily="34" charset="0"/>
                        </a:rPr>
                        <a:t> branch system </a:t>
                      </a:r>
                      <a:r>
                        <a:rPr lang="en-US" sz="1100" b="0" i="0" u="none" strike="noStrike" dirty="0" err="1">
                          <a:solidFill>
                            <a:srgbClr val="000000"/>
                          </a:solidFill>
                          <a:effectLst/>
                          <a:latin typeface="Calibri" panose="020F0502020204030204" pitchFamily="34" charset="0"/>
                        </a:rPr>
                        <a:t>complet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activ</a:t>
                      </a:r>
                      <a:r>
                        <a:rPr lang="en-US" sz="1100" b="0" i="0" u="none" strike="noStrike" dirty="0">
                          <a:solidFill>
                            <a:srgbClr val="000000"/>
                          </a:solidFill>
                          <a:effectLst/>
                          <a:latin typeface="Calibri" panose="020F0502020204030204" pitchFamily="34" charset="0"/>
                        </a:rPr>
                        <a:t> pro </a:t>
                      </a:r>
                      <a:r>
                        <a:rPr lang="en-US" sz="1100" b="0" i="0" u="none" strike="noStrike" dirty="0" err="1">
                          <a:solidFill>
                            <a:srgbClr val="000000"/>
                          </a:solidFill>
                          <a:effectLst/>
                          <a:latin typeface="Calibri" panose="020F0502020204030204" pitchFamily="34" charset="0"/>
                        </a:rPr>
                        <a:t>activ</a:t>
                      </a:r>
                      <a:r>
                        <a:rPr lang="en-US" sz="1100" b="0" i="0" u="none" strike="noStrike" dirty="0">
                          <a:solidFill>
                            <a:srgbClr val="000000"/>
                          </a:solidFill>
                          <a:effectLst/>
                          <a:latin typeface="Calibri" panose="020F0502020204030204" pitchFamily="34" charset="0"/>
                        </a:rPr>
                        <a:t> manner. play key role custom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lobbi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need </a:t>
                      </a:r>
                      <a:r>
                        <a:rPr lang="en-US" sz="1100" b="0" i="0" u="none" strike="noStrike" dirty="0" err="1">
                          <a:solidFill>
                            <a:srgbClr val="000000"/>
                          </a:solidFill>
                          <a:effectLst/>
                          <a:latin typeface="Calibri" panose="020F0502020204030204" pitchFamily="34" charset="0"/>
                        </a:rPr>
                        <a:t>identif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easi</a:t>
                      </a:r>
                      <a:r>
                        <a:rPr lang="en-US" sz="1100" b="0" i="0" u="none" strike="noStrike" dirty="0">
                          <a:solidFill>
                            <a:srgbClr val="000000"/>
                          </a:solidFill>
                          <a:effectLst/>
                          <a:latin typeface="Calibri" panose="020F0502020204030204" pitchFamily="34" charset="0"/>
                        </a:rPr>
                        <a:t> deposit </a:t>
                      </a:r>
                      <a:r>
                        <a:rPr lang="en-US" sz="1100" b="0" i="0" u="none" strike="noStrike" dirty="0" err="1">
                          <a:solidFill>
                            <a:srgbClr val="000000"/>
                          </a:solidFill>
                          <a:effectLst/>
                          <a:latin typeface="Calibri" panose="020F0502020204030204" pitchFamily="34" charset="0"/>
                        </a:rPr>
                        <a:t>migrat</a:t>
                      </a:r>
                      <a:r>
                        <a:rPr lang="en-US" sz="1100" b="0" i="0" u="none" strike="noStrike" dirty="0">
                          <a:solidFill>
                            <a:srgbClr val="000000"/>
                          </a:solidFill>
                          <a:effectLst/>
                          <a:latin typeface="Calibri" panose="020F0502020204030204" pitchFamily="34" charset="0"/>
                        </a:rPr>
                        <a:t> direct </a:t>
                      </a:r>
                      <a:r>
                        <a:rPr lang="en-US" sz="1100" b="0" i="0" u="none" strike="noStrike" dirty="0" err="1">
                          <a:solidFill>
                            <a:srgbClr val="000000"/>
                          </a:solidFill>
                          <a:effectLst/>
                          <a:latin typeface="Calibri" panose="020F0502020204030204" pitchFamily="34" charset="0"/>
                        </a:rPr>
                        <a:t>appropri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resourc</a:t>
                      </a:r>
                      <a:r>
                        <a:rPr lang="en-US" sz="1100" b="0" i="0" u="none" strike="noStrike" dirty="0">
                          <a:solidFill>
                            <a:srgbClr val="000000"/>
                          </a:solidFill>
                          <a:effectLst/>
                          <a:latin typeface="Calibri" panose="020F0502020204030204" pitchFamily="34" charset="0"/>
                        </a:rPr>
                        <a:t> top five behavior transact </a:t>
                      </a:r>
                      <a:r>
                        <a:rPr lang="en-US" sz="1100" b="0" i="0" u="none" strike="noStrike" dirty="0" err="1">
                          <a:solidFill>
                            <a:srgbClr val="000000"/>
                          </a:solidFill>
                          <a:effectLst/>
                          <a:latin typeface="Calibri" panose="020F0502020204030204" pitchFamily="34" charset="0"/>
                        </a:rPr>
                        <a:t>effici</a:t>
                      </a:r>
                      <a:r>
                        <a:rPr lang="en-US" sz="1100" b="0" i="0" u="none" strike="noStrike" dirty="0">
                          <a:solidFill>
                            <a:srgbClr val="000000"/>
                          </a:solidFill>
                          <a:effectLst/>
                          <a:latin typeface="Calibri" panose="020F0502020204030204" pitchFamily="34" charset="0"/>
                        </a:rPr>
                        <a:t> transact </a:t>
                      </a:r>
                      <a:r>
                        <a:rPr lang="en-US" sz="1100" b="0" i="0" u="none" strike="noStrike" dirty="0" err="1">
                          <a:solidFill>
                            <a:srgbClr val="000000"/>
                          </a:solidFill>
                          <a:effectLst/>
                          <a:latin typeface="Calibri" panose="020F0502020204030204" pitchFamily="34" charset="0"/>
                        </a:rPr>
                        <a:t>profil</a:t>
                      </a:r>
                      <a:r>
                        <a:rPr lang="en-US" sz="1100" b="0" i="0" u="none" strike="noStrike" dirty="0">
                          <a:solidFill>
                            <a:srgbClr val="000000"/>
                          </a:solidFill>
                          <a:effectLst/>
                          <a:latin typeface="Calibri" panose="020F0502020204030204" pitchFamily="34" charset="0"/>
                        </a:rPr>
                        <a:t> custom sale </a:t>
                      </a:r>
                      <a:r>
                        <a:rPr lang="en-US" sz="1100" b="0" i="0" u="none" strike="noStrike" dirty="0" err="1">
                          <a:solidFill>
                            <a:srgbClr val="000000"/>
                          </a:solidFill>
                          <a:effectLst/>
                          <a:latin typeface="Calibri" panose="020F0502020204030204" pitchFamily="34" charset="0"/>
                        </a:rPr>
                        <a:t>opportun</a:t>
                      </a:r>
                      <a:r>
                        <a:rPr lang="en-US" sz="1100" b="0" i="0" u="none" strike="noStrike" dirty="0">
                          <a:solidFill>
                            <a:srgbClr val="000000"/>
                          </a:solidFill>
                          <a:effectLst/>
                          <a:latin typeface="Calibri" panose="020F0502020204030204" pitchFamily="34" charset="0"/>
                        </a:rPr>
                        <a:t> account </a:t>
                      </a:r>
                      <a:r>
                        <a:rPr lang="en-US" sz="1100" b="0" i="0" u="none" strike="noStrike" dirty="0" err="1">
                          <a:solidFill>
                            <a:srgbClr val="000000"/>
                          </a:solidFill>
                          <a:effectLst/>
                          <a:latin typeface="Calibri" panose="020F0502020204030204" pitchFamily="34" charset="0"/>
                        </a:rPr>
                        <a:t>mainten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provid</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beyond expect risk </a:t>
                      </a:r>
                      <a:r>
                        <a:rPr lang="en-US" sz="1100" b="0" i="0" u="none" strike="noStrike" dirty="0" err="1">
                          <a:solidFill>
                            <a:srgbClr val="000000"/>
                          </a:solidFill>
                          <a:effectLst/>
                          <a:latin typeface="Calibri" panose="020F0502020204030204" pitchFamily="34" charset="0"/>
                        </a:rPr>
                        <a:t>manag</a:t>
                      </a:r>
                      <a:r>
                        <a:rPr lang="en-US" sz="1100" b="0" i="0" u="none" strike="noStrike" dirty="0">
                          <a:solidFill>
                            <a:srgbClr val="000000"/>
                          </a:solidFill>
                          <a:effectLst/>
                          <a:latin typeface="Calibri" panose="020F0502020204030204" pitchFamily="34" charset="0"/>
                        </a:rPr>
                        <a:t> audit </a:t>
                      </a:r>
                      <a:r>
                        <a:rPr lang="en-US" sz="1100" b="0" i="0" u="none" strike="noStrike" dirty="0" err="1">
                          <a:solidFill>
                            <a:srgbClr val="000000"/>
                          </a:solidFill>
                          <a:effectLst/>
                          <a:latin typeface="Calibri" panose="020F0502020204030204" pitchFamily="34" charset="0"/>
                        </a:rPr>
                        <a:t>requir</a:t>
                      </a:r>
                      <a:r>
                        <a:rPr lang="en-US" sz="1100" b="0" i="0" u="none" strike="noStrike" dirty="0">
                          <a:solidFill>
                            <a:srgbClr val="000000"/>
                          </a:solidFill>
                          <a:effectLst/>
                          <a:latin typeface="Calibri" panose="020F0502020204030204" pitchFamily="34" charset="0"/>
                        </a:rPr>
                        <a:t> fraud prevent know custom </a:t>
                      </a:r>
                      <a:r>
                        <a:rPr lang="en-US" sz="1100" b="0" i="0" u="none" strike="noStrike" dirty="0" err="1">
                          <a:solidFill>
                            <a:srgbClr val="000000"/>
                          </a:solidFill>
                          <a:effectLst/>
                          <a:latin typeface="Calibri" panose="020F0502020204030204" pitchFamily="34" charset="0"/>
                        </a:rPr>
                        <a:t>kyc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activ</a:t>
                      </a:r>
                      <a:r>
                        <a:rPr lang="en-US" sz="1100" b="0" i="0" u="none" strike="noStrike" dirty="0">
                          <a:solidFill>
                            <a:srgbClr val="000000"/>
                          </a:solidFill>
                          <a:effectLst/>
                          <a:latin typeface="Calibri" panose="020F0502020204030204" pitchFamily="34" charset="0"/>
                        </a:rPr>
                        <a:t> custom inform </a:t>
                      </a:r>
                      <a:r>
                        <a:rPr lang="en-US" sz="1100" b="0" i="0" u="none" strike="noStrike" dirty="0" err="1">
                          <a:solidFill>
                            <a:srgbClr val="000000"/>
                          </a:solidFill>
                          <a:effectLst/>
                          <a:latin typeface="Calibri" panose="020F0502020204030204" pitchFamily="34" charset="0"/>
                        </a:rPr>
                        <a:t>profil</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cip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mainten</a:t>
                      </a:r>
                      <a:r>
                        <a:rPr lang="en-US" sz="1100" b="0" i="0" u="none" strike="noStrike" dirty="0">
                          <a:solidFill>
                            <a:srgbClr val="000000"/>
                          </a:solidFill>
                          <a:effectLst/>
                          <a:latin typeface="Calibri" panose="020F0502020204030204" pitchFamily="34" charset="0"/>
                        </a:rPr>
                        <a:t> branch </a:t>
                      </a:r>
                      <a:r>
                        <a:rPr lang="en-US" sz="1100" b="0" i="0" u="none" strike="noStrike" dirty="0" err="1">
                          <a:solidFill>
                            <a:srgbClr val="000000"/>
                          </a:solidFill>
                          <a:effectLst/>
                          <a:latin typeface="Calibri" panose="020F0502020204030204" pitchFamily="34" charset="0"/>
                        </a:rPr>
                        <a:t>oper</a:t>
                      </a:r>
                      <a:r>
                        <a:rPr lang="en-US" sz="1100" b="0" i="0" u="none" strike="noStrike" dirty="0">
                          <a:solidFill>
                            <a:srgbClr val="000000"/>
                          </a:solidFill>
                          <a:effectLst/>
                          <a:latin typeface="Calibri" panose="020F0502020204030204" pitchFamily="34" charset="0"/>
                        </a:rPr>
                        <a:t> support </a:t>
                      </a:r>
                      <a:r>
                        <a:rPr lang="en-US" sz="1100" b="0" i="0" u="none" strike="noStrike" dirty="0" err="1">
                          <a:solidFill>
                            <a:srgbClr val="000000"/>
                          </a:solidFill>
                          <a:effectLst/>
                          <a:latin typeface="Calibri" panose="020F0502020204030204" pitchFamily="34" charset="0"/>
                        </a:rPr>
                        <a:t>achiev</a:t>
                      </a:r>
                      <a:r>
                        <a:rPr lang="en-US" sz="1100" b="0" i="0" u="none" strike="noStrike" dirty="0">
                          <a:solidFill>
                            <a:srgbClr val="000000"/>
                          </a:solidFill>
                          <a:effectLst/>
                          <a:latin typeface="Calibri" panose="020F0502020204030204" pitchFamily="34" charset="0"/>
                        </a:rPr>
                        <a:t> branch goals. </a:t>
                      </a:r>
                      <a:r>
                        <a:rPr lang="en-US" sz="1100" b="0" i="0" u="none" strike="noStrike" dirty="0" err="1">
                          <a:solidFill>
                            <a:srgbClr val="000000"/>
                          </a:solidFill>
                          <a:effectLst/>
                          <a:latin typeface="Calibri" panose="020F0502020204030204" pitchFamily="34" charset="0"/>
                        </a:rPr>
                        <a:t>acknowledg</a:t>
                      </a:r>
                      <a:r>
                        <a:rPr lang="en-US" sz="1100" b="0" i="0" u="none" strike="noStrike" dirty="0">
                          <a:solidFill>
                            <a:srgbClr val="000000"/>
                          </a:solidFill>
                          <a:effectLst/>
                          <a:latin typeface="Calibri" panose="020F0502020204030204" pitchFamily="34" charset="0"/>
                        </a:rPr>
                        <a:t> custom enter branch </a:t>
                      </a:r>
                      <a:r>
                        <a:rPr lang="en-US" sz="1100" b="0" i="0" u="none" strike="noStrike" dirty="0" err="1">
                          <a:solidFill>
                            <a:srgbClr val="000000"/>
                          </a:solidFill>
                          <a:effectLst/>
                          <a:latin typeface="Calibri" panose="020F0502020204030204" pitchFamily="34" charset="0"/>
                        </a:rPr>
                        <a:t>accur</a:t>
                      </a:r>
                      <a:r>
                        <a:rPr lang="en-US" sz="1100" b="0" i="0" u="none" strike="noStrike" dirty="0">
                          <a:solidFill>
                            <a:srgbClr val="000000"/>
                          </a:solidFill>
                          <a:effectLst/>
                          <a:latin typeface="Calibri" panose="020F0502020204030204" pitchFamily="34" charset="0"/>
                        </a:rPr>
                        <a:t> process </a:t>
                      </a:r>
                      <a:r>
                        <a:rPr lang="en-US" sz="1100" b="0" i="0" u="none" strike="noStrike" dirty="0" err="1">
                          <a:solidFill>
                            <a:srgbClr val="000000"/>
                          </a:solidFill>
                          <a:effectLst/>
                          <a:latin typeface="Calibri" panose="020F0502020204030204" pitchFamily="34" charset="0"/>
                        </a:rPr>
                        <a:t>varieti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financi</a:t>
                      </a:r>
                      <a:r>
                        <a:rPr lang="en-US" sz="1100" b="0" i="0" u="none" strike="noStrike" dirty="0">
                          <a:solidFill>
                            <a:srgbClr val="000000"/>
                          </a:solidFill>
                          <a:effectLst/>
                          <a:latin typeface="Calibri" panose="020F0502020204030204" pitchFamily="34" charset="0"/>
                        </a:rPr>
                        <a:t> transact </a:t>
                      </a:r>
                      <a:r>
                        <a:rPr lang="en-US" sz="1100" b="0" i="0" u="none" strike="noStrike" dirty="0" err="1">
                          <a:solidFill>
                            <a:srgbClr val="000000"/>
                          </a:solidFill>
                          <a:effectLst/>
                          <a:latin typeface="Calibri" panose="020F0502020204030204" pitchFamily="34" charset="0"/>
                        </a:rPr>
                        <a:t>balanc</a:t>
                      </a:r>
                      <a:r>
                        <a:rPr lang="en-US" sz="1100" b="0" i="0" u="none" strike="noStrike" dirty="0">
                          <a:solidFill>
                            <a:srgbClr val="000000"/>
                          </a:solidFill>
                          <a:effectLst/>
                          <a:latin typeface="Calibri" panose="020F0502020204030204" pitchFamily="34" charset="0"/>
                        </a:rPr>
                        <a:t> work </a:t>
                      </a:r>
                      <a:r>
                        <a:rPr lang="en-US" sz="1100" b="0" i="0" u="none" strike="noStrike" dirty="0" err="1">
                          <a:solidFill>
                            <a:srgbClr val="000000"/>
                          </a:solidFill>
                          <a:effectLst/>
                          <a:latin typeface="Calibri" panose="020F0502020204030204" pitchFamily="34" charset="0"/>
                        </a:rPr>
                        <a:t>daili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identifi</a:t>
                      </a:r>
                      <a:r>
                        <a:rPr lang="en-US" sz="1100" b="0" i="0" u="none" strike="noStrike" dirty="0">
                          <a:solidFill>
                            <a:srgbClr val="000000"/>
                          </a:solidFill>
                          <a:effectLst/>
                          <a:latin typeface="Calibri" panose="020F0502020204030204" pitchFamily="34" charset="0"/>
                        </a:rPr>
                        <a:t> refer sale </a:t>
                      </a:r>
                      <a:r>
                        <a:rPr lang="en-US" sz="1100" b="0" i="0" u="none" strike="noStrike" dirty="0" err="1">
                          <a:solidFill>
                            <a:srgbClr val="000000"/>
                          </a:solidFill>
                          <a:effectLst/>
                          <a:latin typeface="Calibri" panose="020F0502020204030204" pitchFamily="34" charset="0"/>
                        </a:rPr>
                        <a:t>opportun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uncov</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financi</a:t>
                      </a:r>
                      <a:r>
                        <a:rPr lang="en-US" sz="1100" b="0" i="0" u="none" strike="noStrike" dirty="0">
                          <a:solidFill>
                            <a:srgbClr val="000000"/>
                          </a:solidFill>
                          <a:effectLst/>
                          <a:latin typeface="Calibri" panose="020F0502020204030204" pitchFamily="34" charset="0"/>
                        </a:rPr>
                        <a:t> need present option custom follow needed. posit </a:t>
                      </a:r>
                      <a:r>
                        <a:rPr lang="en-US" sz="1100" b="0" i="0" u="none" strike="noStrike" dirty="0" err="1">
                          <a:solidFill>
                            <a:srgbClr val="000000"/>
                          </a:solidFill>
                          <a:effectLst/>
                          <a:latin typeface="Calibri" panose="020F0502020204030204" pitchFamily="34" charset="0"/>
                        </a:rPr>
                        <a:t>respons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particip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lobbi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model </a:t>
                      </a:r>
                      <a:r>
                        <a:rPr lang="en-US" sz="1100" b="0" i="0" u="none" strike="noStrike" dirty="0" err="1">
                          <a:solidFill>
                            <a:srgbClr val="000000"/>
                          </a:solidFill>
                          <a:effectLst/>
                          <a:latin typeface="Calibri" panose="020F0502020204030204" pitchFamily="34" charset="0"/>
                        </a:rPr>
                        <a:t>serv</a:t>
                      </a:r>
                      <a:r>
                        <a:rPr lang="en-US" sz="1100" b="0" i="0" u="none" strike="noStrike" dirty="0">
                          <a:solidFill>
                            <a:srgbClr val="000000"/>
                          </a:solidFill>
                          <a:effectLst/>
                          <a:latin typeface="Calibri" panose="020F0502020204030204" pitchFamily="34" charset="0"/>
                        </a:rPr>
                        <a:t> assign person base branch </a:t>
                      </a:r>
                      <a:r>
                        <a:rPr lang="en-US" sz="1100" b="0" i="0" u="none" strike="noStrike" dirty="0" err="1">
                          <a:solidFill>
                            <a:srgbClr val="000000"/>
                          </a:solidFill>
                          <a:effectLst/>
                          <a:latin typeface="Calibri" panose="020F0502020204030204" pitchFamily="34" charset="0"/>
                        </a:rPr>
                        <a:t>facil</a:t>
                      </a:r>
                      <a:r>
                        <a:rPr lang="en-US" sz="1100" b="0" i="0" u="none" strike="noStrike" dirty="0">
                          <a:solidFill>
                            <a:srgbClr val="000000"/>
                          </a:solidFill>
                          <a:effectLst/>
                          <a:latin typeface="Calibri" panose="020F0502020204030204" pitchFamily="34" charset="0"/>
                        </a:rPr>
                        <a:t> design </a:t>
                      </a:r>
                      <a:r>
                        <a:rPr lang="en-US" sz="1100" b="0" i="0" u="none" strike="noStrike" dirty="0" err="1">
                          <a:solidFill>
                            <a:srgbClr val="000000"/>
                          </a:solidFill>
                          <a:effectLst/>
                          <a:latin typeface="Calibri" panose="020F0502020204030204" pitchFamily="34" charset="0"/>
                        </a:rPr>
                        <a:t>schedul</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welcom</a:t>
                      </a:r>
                      <a:r>
                        <a:rPr lang="en-US" sz="1100" b="0" i="0" u="none" strike="noStrike" dirty="0">
                          <a:solidFill>
                            <a:srgbClr val="000000"/>
                          </a:solidFill>
                          <a:effectLst/>
                          <a:latin typeface="Calibri" panose="020F0502020204030204" pitchFamily="34" charset="0"/>
                        </a:rPr>
                        <a:t> custom direct </a:t>
                      </a:r>
                      <a:r>
                        <a:rPr lang="en-US" sz="1100" b="0" i="0" u="none" strike="noStrike" dirty="0" err="1">
                          <a:solidFill>
                            <a:srgbClr val="000000"/>
                          </a:solidFill>
                          <a:effectLst/>
                          <a:latin typeface="Calibri" panose="020F0502020204030204" pitchFamily="34" charset="0"/>
                        </a:rPr>
                        <a:t>appropri</a:t>
                      </a:r>
                      <a:r>
                        <a:rPr lang="en-US" sz="1100" b="0" i="0" u="none" strike="noStrike" dirty="0">
                          <a:solidFill>
                            <a:srgbClr val="000000"/>
                          </a:solidFill>
                          <a:effectLst/>
                          <a:latin typeface="Calibri" panose="020F0502020204030204" pitchFamily="34" charset="0"/>
                        </a:rPr>
                        <a:t> base </a:t>
                      </a:r>
                      <a:r>
                        <a:rPr lang="en-US" sz="1100" b="0" i="0" u="none" strike="noStrike" dirty="0" err="1">
                          <a:solidFill>
                            <a:srgbClr val="000000"/>
                          </a:solidFill>
                          <a:effectLst/>
                          <a:latin typeface="Calibri" panose="020F0502020204030204" pitchFamily="34" charset="0"/>
                        </a:rPr>
                        <a:t>identifi</a:t>
                      </a:r>
                      <a:r>
                        <a:rPr lang="en-US" sz="1100" b="0" i="0" u="none" strike="noStrike" dirty="0">
                          <a:solidFill>
                            <a:srgbClr val="000000"/>
                          </a:solidFill>
                          <a:effectLst/>
                          <a:latin typeface="Calibri" panose="020F0502020204030204" pitchFamily="34" charset="0"/>
                        </a:rPr>
                        <a:t> need </a:t>
                      </a:r>
                      <a:r>
                        <a:rPr lang="en-US" sz="1100" b="0" i="0" u="none" strike="noStrike" dirty="0" err="1">
                          <a:solidFill>
                            <a:srgbClr val="000000"/>
                          </a:solidFill>
                          <a:effectLst/>
                          <a:latin typeface="Calibri" panose="020F0502020204030204" pitchFamily="34" charset="0"/>
                        </a:rPr>
                        <a:t>encourag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util</a:t>
                      </a:r>
                      <a:r>
                        <a:rPr lang="en-US" sz="1100" b="0" i="0" u="none" strike="noStrike" dirty="0">
                          <a:solidFill>
                            <a:srgbClr val="000000"/>
                          </a:solidFill>
                          <a:effectLst/>
                          <a:latin typeface="Calibri" panose="020F0502020204030204" pitchFamily="34" charset="0"/>
                        </a:rPr>
                        <a:t> self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channels. </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644390419"/>
                  </a:ext>
                </a:extLst>
              </a:tr>
              <a:tr h="703129">
                <a:tc>
                  <a:txBody>
                    <a:bodyPr/>
                    <a:lstStyle/>
                    <a:p>
                      <a:pPr algn="r" fontAlgn="b"/>
                      <a:r>
                        <a:rPr lang="en-US" sz="1100" b="0" i="0" u="none" strike="noStrike">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144062</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assist </a:t>
                      </a:r>
                      <a:r>
                        <a:rPr lang="en-US" sz="1100" b="0" i="0" u="none" strike="noStrike" dirty="0" err="1">
                          <a:solidFill>
                            <a:srgbClr val="000000"/>
                          </a:solidFill>
                          <a:effectLst/>
                          <a:latin typeface="Calibri" panose="020F0502020204030204" pitchFamily="34" charset="0"/>
                        </a:rPr>
                        <a:t>manag</a:t>
                      </a:r>
                      <a:r>
                        <a:rPr lang="en-US" sz="1100" b="0" i="0" u="none" strike="noStrike" dirty="0">
                          <a:solidFill>
                            <a:srgbClr val="000000"/>
                          </a:solidFill>
                          <a:effectLst/>
                          <a:latin typeface="Calibri" panose="020F0502020204030204" pitchFamily="34" charset="0"/>
                        </a:rPr>
                        <a:t> dollar tree store </a:t>
                      </a:r>
                      <a:r>
                        <a:rPr lang="en-US" sz="1100" b="0" i="0" u="none" strike="noStrike" dirty="0" err="1">
                          <a:solidFill>
                            <a:srgbClr val="000000"/>
                          </a:solidFill>
                          <a:effectLst/>
                          <a:latin typeface="Calibri" panose="020F0502020204030204" pitchFamily="34" charset="0"/>
                        </a:rPr>
                        <a:t>kansa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citi</a:t>
                      </a:r>
                      <a:r>
                        <a:rPr lang="en-US" sz="1100" b="0" i="0" u="none" strike="noStrike" dirty="0">
                          <a:solidFill>
                            <a:srgbClr val="000000"/>
                          </a:solidFill>
                          <a:effectLst/>
                          <a:latin typeface="Calibri" panose="020F0502020204030204" pitchFamily="34" charset="0"/>
                        </a:rPr>
                        <a:t> part time assist store </a:t>
                      </a:r>
                      <a:r>
                        <a:rPr lang="en-US" sz="1100" b="0" i="0" u="none" strike="noStrike" dirty="0" err="1">
                          <a:solidFill>
                            <a:srgbClr val="000000"/>
                          </a:solidFill>
                          <a:effectLst/>
                          <a:latin typeface="Calibri" panose="020F0502020204030204" pitchFamily="34" charset="0"/>
                        </a:rPr>
                        <a:t>manag</a:t>
                      </a:r>
                      <a:r>
                        <a:rPr lang="en-US" sz="1100" b="0" i="0" u="none" strike="noStrike" dirty="0">
                          <a:solidFill>
                            <a:srgbClr val="000000"/>
                          </a:solidFill>
                          <a:effectLst/>
                          <a:latin typeface="Calibri" panose="020F0502020204030204" pitchFamily="34" charset="0"/>
                        </a:rPr>
                        <a:t> dollar tree </a:t>
                      </a:r>
                      <a:r>
                        <a:rPr lang="en-US" sz="1100" b="0" i="0" u="none" strike="noStrike" dirty="0" err="1">
                          <a:solidFill>
                            <a:srgbClr val="000000"/>
                          </a:solidFill>
                          <a:effectLst/>
                          <a:latin typeface="Calibri" panose="020F0502020204030204" pitchFamily="34" charset="0"/>
                        </a:rPr>
                        <a:t>respons</a:t>
                      </a:r>
                      <a:r>
                        <a:rPr lang="en-US" sz="1100" b="0" i="0" u="none" strike="noStrike" dirty="0">
                          <a:solidFill>
                            <a:srgbClr val="000000"/>
                          </a:solidFill>
                          <a:effectLst/>
                          <a:latin typeface="Calibri" panose="020F0502020204030204" pitchFamily="34" charset="0"/>
                        </a:rPr>
                        <a:t> follow assist </a:t>
                      </a:r>
                      <a:r>
                        <a:rPr lang="en-US" sz="1100" b="0" i="0" u="none" strike="noStrike" dirty="0" err="1">
                          <a:solidFill>
                            <a:srgbClr val="000000"/>
                          </a:solidFill>
                          <a:effectLst/>
                          <a:latin typeface="Calibri" panose="020F0502020204030204" pitchFamily="34" charset="0"/>
                        </a:rPr>
                        <a:t>realiz</a:t>
                      </a:r>
                      <a:r>
                        <a:rPr lang="en-US" sz="1100" b="0" i="0" u="none" strike="noStrike" dirty="0">
                          <a:solidFill>
                            <a:srgbClr val="000000"/>
                          </a:solidFill>
                          <a:effectLst/>
                          <a:latin typeface="Calibri" panose="020F0502020204030204" pitchFamily="34" charset="0"/>
                        </a:rPr>
                        <a:t> store maximum profit </a:t>
                      </a:r>
                      <a:r>
                        <a:rPr lang="en-US" sz="1100" b="0" i="0" u="none" strike="noStrike" dirty="0" err="1">
                          <a:solidFill>
                            <a:srgbClr val="000000"/>
                          </a:solidFill>
                          <a:effectLst/>
                          <a:latin typeface="Calibri" panose="020F0502020204030204" pitchFamily="34" charset="0"/>
                        </a:rPr>
                        <a:t>contribut</a:t>
                      </a:r>
                      <a:r>
                        <a:rPr lang="en-US" sz="1100" b="0" i="0" u="none" strike="noStrike" dirty="0">
                          <a:solidFill>
                            <a:srgbClr val="000000"/>
                          </a:solidFill>
                          <a:effectLst/>
                          <a:latin typeface="Calibri" panose="020F0502020204030204" pitchFamily="34" charset="0"/>
                        </a:rPr>
                        <a:t> protect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asset maintain high level good custom </a:t>
                      </a:r>
                      <a:r>
                        <a:rPr lang="en-US" sz="1100" b="0" i="0" u="none" strike="noStrike" dirty="0" err="1">
                          <a:solidFill>
                            <a:srgbClr val="000000"/>
                          </a:solidFill>
                          <a:effectLst/>
                          <a:latin typeface="Calibri" panose="020F0502020204030204" pitchFamily="34" charset="0"/>
                        </a:rPr>
                        <a:t>serviceopen</a:t>
                      </a:r>
                      <a:r>
                        <a:rPr lang="en-US" sz="1100" b="0" i="0" u="none" strike="noStrike" dirty="0">
                          <a:solidFill>
                            <a:srgbClr val="000000"/>
                          </a:solidFill>
                          <a:effectLst/>
                          <a:latin typeface="Calibri" panose="020F0502020204030204" pitchFamily="34" charset="0"/>
                        </a:rPr>
                        <a:t> close store </a:t>
                      </a:r>
                      <a:r>
                        <a:rPr lang="en-US" sz="1100" b="0" i="0" u="none" strike="noStrike" dirty="0" err="1">
                          <a:solidFill>
                            <a:srgbClr val="000000"/>
                          </a:solidFill>
                          <a:effectLst/>
                          <a:latin typeface="Calibri" panose="020F0502020204030204" pitchFamily="34" charset="0"/>
                        </a:rPr>
                        <a:t>creativ</a:t>
                      </a:r>
                      <a:r>
                        <a:rPr lang="en-US" sz="1100" b="0" i="0" u="none" strike="noStrike" dirty="0">
                          <a:solidFill>
                            <a:srgbClr val="000000"/>
                          </a:solidFill>
                          <a:effectLst/>
                          <a:latin typeface="Calibri" panose="020F0502020204030204" pitchFamily="34" charset="0"/>
                        </a:rPr>
                        <a:t> problem </a:t>
                      </a:r>
                      <a:r>
                        <a:rPr lang="en-US" sz="1100" b="0" i="0" u="none" strike="noStrike" dirty="0" err="1">
                          <a:solidFill>
                            <a:srgbClr val="000000"/>
                          </a:solidFill>
                          <a:effectLst/>
                          <a:latin typeface="Calibri" panose="020F0502020204030204" pitchFamily="34" charset="0"/>
                        </a:rPr>
                        <a:t>solv</a:t>
                      </a:r>
                      <a:r>
                        <a:rPr lang="en-US" sz="1100" b="0" i="0" u="none" strike="noStrike" dirty="0">
                          <a:solidFill>
                            <a:srgbClr val="000000"/>
                          </a:solidFill>
                          <a:effectLst/>
                          <a:latin typeface="Calibri" panose="020F0502020204030204" pitchFamily="34" charset="0"/>
                        </a:rPr>
                        <a:t> area </a:t>
                      </a:r>
                      <a:r>
                        <a:rPr lang="en-US" sz="1100" b="0" i="0" u="none" strike="noStrike" dirty="0" err="1">
                          <a:solidFill>
                            <a:srgbClr val="000000"/>
                          </a:solidFill>
                          <a:effectLst/>
                          <a:latin typeface="Calibri" panose="020F0502020204030204" pitchFamily="34" charset="0"/>
                        </a:rPr>
                        <a:t>associ</a:t>
                      </a:r>
                      <a:r>
                        <a:rPr lang="en-US" sz="1100" b="0" i="0" u="none" strike="noStrike" dirty="0">
                          <a:solidFill>
                            <a:srgbClr val="000000"/>
                          </a:solidFill>
                          <a:effectLst/>
                          <a:latin typeface="Calibri" panose="020F0502020204030204" pitchFamily="34" charset="0"/>
                        </a:rPr>
                        <a:t> develop maxim sale </a:t>
                      </a:r>
                      <a:r>
                        <a:rPr lang="en-US" sz="1100" b="0" i="0" u="none" strike="noStrike" dirty="0" err="1">
                          <a:solidFill>
                            <a:srgbClr val="000000"/>
                          </a:solidFill>
                          <a:effectLst/>
                          <a:latin typeface="Calibri" panose="020F0502020204030204" pitchFamily="34" charset="0"/>
                        </a:rPr>
                        <a:t>potenti</a:t>
                      </a:r>
                      <a:r>
                        <a:rPr lang="en-US" sz="1100" b="0" i="0" u="none" strike="noStrike" dirty="0">
                          <a:solidFill>
                            <a:srgbClr val="000000"/>
                          </a:solidFill>
                          <a:effectLst/>
                          <a:latin typeface="Calibri" panose="020F0502020204030204" pitchFamily="34" charset="0"/>
                        </a:rPr>
                        <a:t> control </a:t>
                      </a:r>
                      <a:r>
                        <a:rPr lang="en-US" sz="1100" b="0" i="0" u="none" strike="noStrike" dirty="0" err="1">
                          <a:solidFill>
                            <a:srgbClr val="000000"/>
                          </a:solidFill>
                          <a:effectLst/>
                          <a:latin typeface="Calibri" panose="020F0502020204030204" pitchFamily="34" charset="0"/>
                        </a:rPr>
                        <a:t>expens</a:t>
                      </a:r>
                      <a:r>
                        <a:rPr lang="en-US" sz="1100" b="0" i="0" u="none" strike="noStrike" dirty="0">
                          <a:solidFill>
                            <a:srgbClr val="000000"/>
                          </a:solidFill>
                          <a:effectLst/>
                          <a:latin typeface="Calibri" panose="020F0502020204030204" pitchFamily="34" charset="0"/>
                        </a:rPr>
                        <a:t> shrink </a:t>
                      </a:r>
                      <a:r>
                        <a:rPr lang="en-US" sz="1100" b="0" i="0" u="none" strike="noStrike" dirty="0" err="1">
                          <a:solidFill>
                            <a:srgbClr val="000000"/>
                          </a:solidFill>
                          <a:effectLst/>
                          <a:latin typeface="Calibri" panose="020F0502020204030204" pitchFamily="34" charset="0"/>
                        </a:rPr>
                        <a:t>merchandis</a:t>
                      </a:r>
                      <a:r>
                        <a:rPr lang="en-US" sz="1100" b="0" i="0" u="none" strike="noStrike" dirty="0">
                          <a:solidFill>
                            <a:srgbClr val="000000"/>
                          </a:solidFill>
                          <a:effectLst/>
                          <a:latin typeface="Calibri" panose="020F0502020204030204" pitchFamily="34" charset="0"/>
                        </a:rPr>
                        <a:t> display store </a:t>
                      </a:r>
                      <a:r>
                        <a:rPr lang="en-US" sz="1100" b="0" i="0" u="none" strike="noStrike" dirty="0" err="1">
                          <a:solidFill>
                            <a:srgbClr val="000000"/>
                          </a:solidFill>
                          <a:effectLst/>
                          <a:latin typeface="Calibri" panose="020F0502020204030204" pitchFamily="34" charset="0"/>
                        </a:rPr>
                        <a:t>signag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placementwhat</a:t>
                      </a:r>
                      <a:r>
                        <a:rPr lang="en-US" sz="1100" b="0" i="0" u="none" strike="noStrike" dirty="0">
                          <a:solidFill>
                            <a:srgbClr val="000000"/>
                          </a:solidFill>
                          <a:effectLst/>
                          <a:latin typeface="Calibri" panose="020F0502020204030204" pitchFamily="34" charset="0"/>
                        </a:rPr>
                        <a:t> need strong </a:t>
                      </a:r>
                      <a:r>
                        <a:rPr lang="en-US" sz="1100" b="0" i="0" u="none" strike="noStrike" dirty="0" err="1">
                          <a:solidFill>
                            <a:srgbClr val="000000"/>
                          </a:solidFill>
                          <a:effectLst/>
                          <a:latin typeface="Calibri" panose="020F0502020204030204" pitchFamily="34" charset="0"/>
                        </a:rPr>
                        <a:t>desir</a:t>
                      </a:r>
                      <a:r>
                        <a:rPr lang="en-US" sz="1100" b="0" i="0" u="none" strike="noStrike" dirty="0">
                          <a:solidFill>
                            <a:srgbClr val="000000"/>
                          </a:solidFill>
                          <a:effectLst/>
                          <a:latin typeface="Calibri" panose="020F0502020204030204" pitchFamily="34" charset="0"/>
                        </a:rPr>
                        <a:t> grow within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minimum year prior retail </a:t>
                      </a:r>
                      <a:r>
                        <a:rPr lang="en-US" sz="1100" b="0" i="0" u="none" strike="noStrike" dirty="0" err="1">
                          <a:solidFill>
                            <a:srgbClr val="000000"/>
                          </a:solidFill>
                          <a:effectLst/>
                          <a:latin typeface="Calibri" panose="020F0502020204030204" pitchFamily="34" charset="0"/>
                        </a:rPr>
                        <a:t>manag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background</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85677802"/>
                  </a:ext>
                </a:extLst>
              </a:tr>
              <a:tr h="539654">
                <a:tc>
                  <a:txBody>
                    <a:bodyPr/>
                    <a:lstStyle/>
                    <a:p>
                      <a:pPr algn="r" fontAlgn="b"/>
                      <a:r>
                        <a:rPr lang="en-US" sz="1100" b="0" i="0" u="none" strike="noStrike">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dirty="0">
                          <a:solidFill>
                            <a:srgbClr val="000000"/>
                          </a:solidFill>
                          <a:effectLst/>
                          <a:latin typeface="Calibri" panose="020F0502020204030204" pitchFamily="34" charset="0"/>
                        </a:rPr>
                        <a:t>153197</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drive partner </a:t>
                      </a:r>
                      <a:r>
                        <a:rPr lang="en-US" sz="1100" b="0" i="0" u="none" strike="noStrike" dirty="0" err="1">
                          <a:solidFill>
                            <a:srgbClr val="000000"/>
                          </a:solidFill>
                          <a:effectLst/>
                          <a:latin typeface="Calibri" panose="020F0502020204030204" pitchFamily="34" charset="0"/>
                        </a:rPr>
                        <a:t>uber</a:t>
                      </a:r>
                      <a:r>
                        <a:rPr lang="en-US" sz="1100" b="0" i="0" u="none" strike="noStrike" dirty="0">
                          <a:solidFill>
                            <a:srgbClr val="000000"/>
                          </a:solidFill>
                          <a:effectLst/>
                          <a:latin typeface="Calibri" panose="020F0502020204030204" pitchFamily="34" charset="0"/>
                        </a:rPr>
                        <a:t> san </a:t>
                      </a:r>
                      <a:r>
                        <a:rPr lang="en-US" sz="1100" b="0" i="0" u="none" strike="noStrike" dirty="0" err="1">
                          <a:solidFill>
                            <a:srgbClr val="000000"/>
                          </a:solidFill>
                          <a:effectLst/>
                          <a:latin typeface="Calibri" panose="020F0502020204030204" pitchFamily="34" charset="0"/>
                        </a:rPr>
                        <a:t>francisco</a:t>
                      </a:r>
                      <a:r>
                        <a:rPr lang="en-US" sz="1100" b="0" i="0" u="none" strike="noStrike" dirty="0">
                          <a:solidFill>
                            <a:srgbClr val="000000"/>
                          </a:solidFill>
                          <a:effectLst/>
                          <a:latin typeface="Calibri" panose="020F0502020204030204" pitchFamily="34" charset="0"/>
                        </a:rPr>
                        <a:t> full time part time </a:t>
                      </a:r>
                      <a:r>
                        <a:rPr lang="en-US" sz="1100" b="0" i="0" u="none" strike="noStrike" dirty="0" err="1">
                          <a:solidFill>
                            <a:srgbClr val="000000"/>
                          </a:solidFill>
                          <a:effectLst/>
                          <a:latin typeface="Calibri" panose="020F0502020204030204" pitchFamily="34" charset="0"/>
                        </a:rPr>
                        <a:t>uber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chang</a:t>
                      </a:r>
                      <a:r>
                        <a:rPr lang="en-US" sz="1100" b="0" i="0" u="none" strike="noStrike" dirty="0">
                          <a:solidFill>
                            <a:srgbClr val="000000"/>
                          </a:solidFill>
                          <a:effectLst/>
                          <a:latin typeface="Calibri" panose="020F0502020204030204" pitchFamily="34" charset="0"/>
                        </a:rPr>
                        <a:t> way world moves. tap button </a:t>
                      </a:r>
                      <a:r>
                        <a:rPr lang="en-US" sz="1100" b="0" i="0" u="none" strike="noStrike" dirty="0" err="1">
                          <a:solidFill>
                            <a:srgbClr val="000000"/>
                          </a:solidFill>
                          <a:effectLst/>
                          <a:latin typeface="Calibri" panose="020F0502020204030204" pitchFamily="34" charset="0"/>
                        </a:rPr>
                        <a:t>uber</a:t>
                      </a:r>
                      <a:r>
                        <a:rPr lang="en-US" sz="1100" b="0" i="0" u="none" strike="noStrike" dirty="0">
                          <a:solidFill>
                            <a:srgbClr val="000000"/>
                          </a:solidFill>
                          <a:effectLst/>
                          <a:latin typeface="Calibri" panose="020F0502020204030204" pitchFamily="34" charset="0"/>
                        </a:rPr>
                        <a:t> connect rider driver make </a:t>
                      </a:r>
                      <a:r>
                        <a:rPr lang="en-US" sz="1100" b="0" i="0" u="none" strike="noStrike" dirty="0" err="1">
                          <a:solidFill>
                            <a:srgbClr val="000000"/>
                          </a:solidFill>
                          <a:effectLst/>
                          <a:latin typeface="Calibri" panose="020F0502020204030204" pitchFamily="34" charset="0"/>
                        </a:rPr>
                        <a:t>reliabl</a:t>
                      </a:r>
                      <a:r>
                        <a:rPr lang="en-US" sz="1100" b="0" i="0" u="none" strike="noStrike" dirty="0">
                          <a:solidFill>
                            <a:srgbClr val="000000"/>
                          </a:solidFill>
                          <a:effectLst/>
                          <a:latin typeface="Calibri" panose="020F0502020204030204" pitchFamily="34" charset="0"/>
                        </a:rPr>
                        <a:t> transport access </a:t>
                      </a:r>
                      <a:r>
                        <a:rPr lang="en-US" sz="1100" b="0" i="0" u="none" strike="noStrike" dirty="0" err="1">
                          <a:solidFill>
                            <a:srgbClr val="000000"/>
                          </a:solidFill>
                          <a:effectLst/>
                          <a:latin typeface="Calibri" panose="020F0502020204030204" pitchFamily="34" charset="0"/>
                        </a:rPr>
                        <a:t>citi</a:t>
                      </a:r>
                      <a:r>
                        <a:rPr lang="en-US" sz="1100" b="0" i="0" u="none" strike="noStrike" dirty="0">
                          <a:solidFill>
                            <a:srgbClr val="000000"/>
                          </a:solidFill>
                          <a:effectLst/>
                          <a:latin typeface="Calibri" panose="020F0502020204030204" pitchFamily="34" charset="0"/>
                        </a:rPr>
                        <a:t> across globe. drive partner </a:t>
                      </a:r>
                      <a:r>
                        <a:rPr lang="en-US" sz="1100" b="0" i="0" u="none" strike="noStrike" dirty="0" err="1">
                          <a:solidFill>
                            <a:srgbClr val="000000"/>
                          </a:solidFill>
                          <a:effectLst/>
                          <a:latin typeface="Calibri" panose="020F0502020204030204" pitchFamily="34" charset="0"/>
                        </a:rPr>
                        <a:t>uber</a:t>
                      </a:r>
                      <a:r>
                        <a:rPr lang="en-US" sz="1100" b="0" i="0" u="none" strike="noStrike" dirty="0">
                          <a:solidFill>
                            <a:srgbClr val="000000"/>
                          </a:solidFill>
                          <a:effectLst/>
                          <a:latin typeface="Calibri" panose="020F0502020204030204" pitchFamily="34" charset="0"/>
                        </a:rPr>
                        <a:t> build </a:t>
                      </a:r>
                      <a:r>
                        <a:rPr lang="en-US" sz="1100" b="0" i="0" u="none" strike="noStrike" dirty="0" err="1">
                          <a:solidFill>
                            <a:srgbClr val="000000"/>
                          </a:solidFill>
                          <a:effectLst/>
                          <a:latin typeface="Calibri" panose="020F0502020204030204" pitchFamily="34" charset="0"/>
                        </a:rPr>
                        <a:t>entrepreneuri</a:t>
                      </a:r>
                      <a:r>
                        <a:rPr lang="en-US" sz="1100" b="0" i="0" u="none" strike="noStrike" dirty="0">
                          <a:solidFill>
                            <a:srgbClr val="000000"/>
                          </a:solidFill>
                          <a:effectLst/>
                          <a:latin typeface="Calibri" panose="020F0502020204030204" pitchFamily="34" charset="0"/>
                        </a:rPr>
                        <a:t> skill make earn hour drive car help </a:t>
                      </a:r>
                      <a:r>
                        <a:rPr lang="en-US" sz="1100" b="0" i="0" u="none" strike="noStrike" dirty="0" err="1">
                          <a:solidFill>
                            <a:srgbClr val="000000"/>
                          </a:solidFill>
                          <a:effectLst/>
                          <a:latin typeface="Calibri" panose="020F0502020204030204" pitchFamily="34" charset="0"/>
                        </a:rPr>
                        <a:t>chang</a:t>
                      </a:r>
                      <a:r>
                        <a:rPr lang="en-US" sz="1100" b="0" i="0" u="none" strike="noStrike" dirty="0">
                          <a:solidFill>
                            <a:srgbClr val="000000"/>
                          </a:solidFill>
                          <a:effectLst/>
                          <a:latin typeface="Calibri" panose="020F0502020204030204" pitchFamily="34" charset="0"/>
                        </a:rPr>
                        <a:t> way </a:t>
                      </a:r>
                      <a:r>
                        <a:rPr lang="en-US" sz="1100" b="0" i="0" u="none" strike="noStrike" dirty="0" err="1">
                          <a:solidFill>
                            <a:srgbClr val="000000"/>
                          </a:solidFill>
                          <a:effectLst/>
                          <a:latin typeface="Calibri" panose="020F0502020204030204" pitchFamily="34" charset="0"/>
                        </a:rPr>
                        <a:t>citi</a:t>
                      </a:r>
                      <a:r>
                        <a:rPr lang="en-US" sz="1100" b="0" i="0" u="none" strike="noStrike" dirty="0">
                          <a:solidFill>
                            <a:srgbClr val="000000"/>
                          </a:solidFill>
                          <a:effectLst/>
                          <a:latin typeface="Calibri" panose="020F0502020204030204" pitchFamily="34" charset="0"/>
                        </a:rPr>
                        <a:t> moves. </a:t>
                      </a:r>
                      <a:r>
                        <a:rPr lang="en-US" sz="1100" b="0" i="0" u="none" strike="noStrike" dirty="0" err="1">
                          <a:solidFill>
                            <a:srgbClr val="000000"/>
                          </a:solidFill>
                          <a:effectLst/>
                          <a:latin typeface="Calibri" panose="020F0502020204030204" pitchFamily="34" charset="0"/>
                        </a:rPr>
                        <a:t>br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br</a:t>
                      </a:r>
                      <a:r>
                        <a:rPr lang="en-US" sz="1100" b="0" i="0" u="none" strike="noStrike" dirty="0">
                          <a:solidFill>
                            <a:srgbClr val="000000"/>
                          </a:solidFill>
                          <a:effectLst/>
                          <a:latin typeface="Calibri" panose="020F0502020204030204" pitchFamily="34" charset="0"/>
                        </a:rPr>
                        <a:t> h </a:t>
                      </a:r>
                      <a:r>
                        <a:rPr lang="en-US" sz="1100" b="0" i="0" u="none" strike="noStrike" dirty="0" err="1">
                          <a:solidFill>
                            <a:srgbClr val="000000"/>
                          </a:solidFill>
                          <a:effectLst/>
                          <a:latin typeface="Calibri" panose="020F0502020204030204" pitchFamily="34" charset="0"/>
                        </a:rPr>
                        <a:t>uber</a:t>
                      </a:r>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3987919832"/>
                  </a:ext>
                </a:extLst>
              </a:tr>
              <a:tr h="539654">
                <a:tc>
                  <a:txBody>
                    <a:bodyPr/>
                    <a:lstStyle/>
                    <a:p>
                      <a:pPr algn="r" fontAlgn="b"/>
                      <a:r>
                        <a:rPr lang="en-US" sz="1100" b="0" i="0" u="none" strike="noStrike">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136601</a:t>
                      </a:r>
                    </a:p>
                  </a:txBody>
                  <a:tcPr marL="4763" marR="4763" marT="4763" anchor="b"/>
                </a:tc>
                <a:tc gridSpan="5">
                  <a:txBody>
                    <a:bodyPr/>
                    <a:lstStyle/>
                    <a:p>
                      <a:pPr algn="l" fontAlgn="b"/>
                      <a:r>
                        <a:rPr lang="en-US" sz="1100" b="0" i="0" u="none" strike="noStrike" dirty="0" err="1">
                          <a:solidFill>
                            <a:srgbClr val="000000"/>
                          </a:solidFill>
                          <a:effectLst/>
                          <a:latin typeface="Calibri" panose="020F0502020204030204" pitchFamily="34" charset="0"/>
                        </a:rPr>
                        <a:t>copi</a:t>
                      </a:r>
                      <a:r>
                        <a:rPr lang="en-US" sz="1100" b="0" i="0" u="none" strike="noStrike" dirty="0">
                          <a:solidFill>
                            <a:srgbClr val="000000"/>
                          </a:solidFill>
                          <a:effectLst/>
                          <a:latin typeface="Calibri" panose="020F0502020204030204" pitchFamily="34" charset="0"/>
                        </a:rPr>
                        <a:t> clerk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chicago</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gener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clerkcompens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hourrobert</a:t>
                      </a:r>
                      <a:r>
                        <a:rPr lang="en-US" sz="1100" b="0" i="0" u="none" strike="noStrike" dirty="0">
                          <a:solidFill>
                            <a:srgbClr val="000000"/>
                          </a:solidFill>
                          <a:effectLst/>
                          <a:latin typeface="Calibri" panose="020F0502020204030204" pitchFamily="34" charset="0"/>
                        </a:rPr>
                        <a:t> half look </a:t>
                      </a:r>
                      <a:r>
                        <a:rPr lang="en-US" sz="1100" b="0" i="0" u="none" strike="noStrike" dirty="0" err="1">
                          <a:solidFill>
                            <a:srgbClr val="000000"/>
                          </a:solidFill>
                          <a:effectLst/>
                          <a:latin typeface="Calibri" panose="020F0502020204030204" pitchFamily="34" charset="0"/>
                        </a:rPr>
                        <a:t>copi</a:t>
                      </a:r>
                      <a:r>
                        <a:rPr lang="en-US" sz="1100" b="0" i="0" u="none" strike="noStrike" dirty="0">
                          <a:solidFill>
                            <a:srgbClr val="000000"/>
                          </a:solidFill>
                          <a:effectLst/>
                          <a:latin typeface="Calibri" panose="020F0502020204030204" pitchFamily="34" charset="0"/>
                        </a:rPr>
                        <a:t> clerk one </a:t>
                      </a:r>
                      <a:r>
                        <a:rPr lang="en-US" sz="1100" b="0" i="0" u="none" strike="noStrike" dirty="0" err="1">
                          <a:solidFill>
                            <a:srgbClr val="000000"/>
                          </a:solidFill>
                          <a:effectLst/>
                          <a:latin typeface="Calibri" panose="020F0502020204030204" pitchFamily="34" charset="0"/>
                        </a:rPr>
                        <a:t>fortun</a:t>
                      </a:r>
                      <a:r>
                        <a:rPr lang="en-US" sz="1100" b="0" i="0" u="none" strike="noStrike" dirty="0">
                          <a:solidFill>
                            <a:srgbClr val="000000"/>
                          </a:solidFill>
                          <a:effectLst/>
                          <a:latin typeface="Calibri" panose="020F0502020204030204" pitchFamily="34" charset="0"/>
                        </a:rPr>
                        <a:t> clients. descript scan </a:t>
                      </a:r>
                      <a:r>
                        <a:rPr lang="en-US" sz="1100" b="0" i="0" u="none" strike="noStrike" dirty="0" err="1">
                          <a:solidFill>
                            <a:srgbClr val="000000"/>
                          </a:solidFill>
                          <a:effectLst/>
                          <a:latin typeface="Calibri" panose="020F0502020204030204" pitchFamily="34" charset="0"/>
                        </a:rPr>
                        <a:t>imag</a:t>
                      </a:r>
                      <a:r>
                        <a:rPr lang="en-US" sz="1100" b="0" i="0" u="none" strike="noStrike" dirty="0">
                          <a:solidFill>
                            <a:srgbClr val="000000"/>
                          </a:solidFill>
                          <a:effectLst/>
                          <a:latin typeface="Calibri" panose="020F0502020204030204" pitchFamily="34" charset="0"/>
                        </a:rPr>
                        <a:t> consult </a:t>
                      </a:r>
                      <a:r>
                        <a:rPr lang="en-US" sz="1100" b="0" i="0" u="none" strike="noStrike" dirty="0" err="1">
                          <a:solidFill>
                            <a:srgbClr val="000000"/>
                          </a:solidFill>
                          <a:effectLst/>
                          <a:latin typeface="Calibri" panose="020F0502020204030204" pitchFamily="34" charset="0"/>
                        </a:rPr>
                        <a:t>creat</a:t>
                      </a:r>
                      <a:r>
                        <a:rPr lang="en-US" sz="1100" b="0" i="0" u="none" strike="noStrike" dirty="0">
                          <a:solidFill>
                            <a:srgbClr val="000000"/>
                          </a:solidFill>
                          <a:effectLst/>
                          <a:latin typeface="Calibri" panose="020F0502020204030204" pitchFamily="34" charset="0"/>
                        </a:rPr>
                        <a:t> batch </a:t>
                      </a:r>
                      <a:r>
                        <a:rPr lang="en-US" sz="1100" b="0" i="0" u="none" strike="noStrike" dirty="0" err="1">
                          <a:solidFill>
                            <a:srgbClr val="000000"/>
                          </a:solidFill>
                          <a:effectLst/>
                          <a:latin typeface="Calibri" panose="020F0502020204030204" pitchFamily="34" charset="0"/>
                        </a:rPr>
                        <a:t>releas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imag</a:t>
                      </a:r>
                      <a:r>
                        <a:rPr lang="en-US" sz="1100" b="0" i="0" u="none" strike="noStrike" dirty="0">
                          <a:solidFill>
                            <a:srgbClr val="000000"/>
                          </a:solidFill>
                          <a:effectLst/>
                          <a:latin typeface="Calibri" panose="020F0502020204030204" pitchFamily="34" charset="0"/>
                        </a:rPr>
                        <a:t> physic document </a:t>
                      </a:r>
                      <a:r>
                        <a:rPr lang="en-US" sz="1100" b="0" i="0" u="none" strike="noStrike" dirty="0" err="1">
                          <a:solidFill>
                            <a:srgbClr val="000000"/>
                          </a:solidFill>
                          <a:effectLst/>
                          <a:latin typeface="Calibri" panose="020F0502020204030204" pitchFamily="34" charset="0"/>
                        </a:rPr>
                        <a:t>ws</a:t>
                      </a:r>
                      <a:r>
                        <a:rPr lang="en-US" sz="1100" b="0" i="0" u="none" strike="noStrike" dirty="0">
                          <a:solidFill>
                            <a:srgbClr val="000000"/>
                          </a:solidFill>
                          <a:effectLst/>
                          <a:latin typeface="Calibri" panose="020F0502020204030204" pitchFamily="34" charset="0"/>
                        </a:rPr>
                        <a:t> citadel </a:t>
                      </a:r>
                      <a:r>
                        <a:rPr lang="en-US" sz="1100" b="0" i="0" u="none" strike="noStrike" dirty="0" err="1">
                          <a:solidFill>
                            <a:srgbClr val="000000"/>
                          </a:solidFill>
                          <a:effectLst/>
                          <a:latin typeface="Calibri" panose="020F0502020204030204" pitchFamily="34" charset="0"/>
                        </a:rPr>
                        <a:t>photocopi</a:t>
                      </a:r>
                      <a:r>
                        <a:rPr lang="en-US" sz="1100" b="0" i="0" u="none" strike="noStrike" dirty="0">
                          <a:solidFill>
                            <a:srgbClr val="000000"/>
                          </a:solidFill>
                          <a:effectLst/>
                          <a:latin typeface="Calibri" panose="020F0502020204030204" pitchFamily="34" charset="0"/>
                        </a:rPr>
                        <a:t> process origin trust instrument </a:t>
                      </a:r>
                      <a:r>
                        <a:rPr lang="en-US" sz="1100" b="0" i="0" u="none" strike="noStrike" dirty="0" err="1">
                          <a:solidFill>
                            <a:srgbClr val="000000"/>
                          </a:solidFill>
                          <a:effectLst/>
                          <a:latin typeface="Calibri" panose="020F0502020204030204" pitchFamily="34" charset="0"/>
                        </a:rPr>
                        <a:t>remov</a:t>
                      </a:r>
                      <a:r>
                        <a:rPr lang="en-US" sz="1100" b="0" i="0" u="none" strike="noStrike" dirty="0">
                          <a:solidFill>
                            <a:srgbClr val="000000"/>
                          </a:solidFill>
                          <a:effectLst/>
                          <a:latin typeface="Calibri" panose="020F0502020204030204" pitchFamily="34" charset="0"/>
                        </a:rPr>
                        <a:t> clip </a:t>
                      </a:r>
                      <a:r>
                        <a:rPr lang="en-US" sz="1100" b="0" i="0" u="none" strike="noStrike" dirty="0" err="1">
                          <a:solidFill>
                            <a:srgbClr val="000000"/>
                          </a:solidFill>
                          <a:effectLst/>
                          <a:latin typeface="Calibri" panose="020F0502020204030204" pitchFamily="34" charset="0"/>
                        </a:rPr>
                        <a:t>stapl</a:t>
                      </a:r>
                      <a:r>
                        <a:rPr lang="en-US" sz="1100" b="0" i="0" u="none" strike="noStrike" dirty="0">
                          <a:solidFill>
                            <a:srgbClr val="000000"/>
                          </a:solidFill>
                          <a:effectLst/>
                          <a:latin typeface="Calibri" panose="020F0502020204030204" pitchFamily="34" charset="0"/>
                        </a:rPr>
                        <a:t> rubber band</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3129740855"/>
                  </a:ext>
                </a:extLst>
              </a:tr>
              <a:tr h="539654">
                <a:tc>
                  <a:txBody>
                    <a:bodyPr/>
                    <a:lstStyle/>
                    <a:p>
                      <a:pPr algn="r" fontAlgn="b"/>
                      <a:r>
                        <a:rPr lang="en-US" sz="1100" b="0" i="0" u="none" strike="noStrike" dirty="0">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a:solidFill>
                            <a:srgbClr val="000000"/>
                          </a:solidFill>
                          <a:effectLst/>
                          <a:latin typeface="Calibri" panose="020F0502020204030204" pitchFamily="34" charset="0"/>
                        </a:rPr>
                        <a:t>140068</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process clerk part time </a:t>
                      </a:r>
                      <a:r>
                        <a:rPr lang="en-US" sz="1100" b="0" i="0" u="none" strike="noStrike" dirty="0" err="1">
                          <a:solidFill>
                            <a:srgbClr val="000000"/>
                          </a:solidFill>
                          <a:effectLst/>
                          <a:latin typeface="Calibri" panose="020F0502020204030204" pitchFamily="34" charset="0"/>
                        </a:rPr>
                        <a:t>nd</a:t>
                      </a:r>
                      <a:r>
                        <a:rPr lang="en-US" sz="1100" b="0" i="0" u="none" strike="noStrike" dirty="0">
                          <a:solidFill>
                            <a:srgbClr val="000000"/>
                          </a:solidFill>
                          <a:effectLst/>
                          <a:latin typeface="Calibri" panose="020F0502020204030204" pitchFamily="34" charset="0"/>
                        </a:rPr>
                        <a:t> shift pm </a:t>
                      </a:r>
                      <a:r>
                        <a:rPr lang="en-US" sz="1100" b="0" i="0" u="none" strike="noStrike" dirty="0" err="1">
                          <a:solidFill>
                            <a:srgbClr val="000000"/>
                          </a:solidFill>
                          <a:effectLst/>
                          <a:latin typeface="Calibri" panose="020F0502020204030204" pitchFamily="34" charset="0"/>
                        </a:rPr>
                        <a:t>pm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lombard</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secretari</a:t>
                      </a:r>
                      <a:r>
                        <a:rPr lang="en-US" sz="1100" b="0" i="0" u="none" strike="noStrike" dirty="0">
                          <a:solidFill>
                            <a:srgbClr val="000000"/>
                          </a:solidFill>
                          <a:effectLst/>
                          <a:latin typeface="Calibri" panose="020F0502020204030204" pitchFamily="34" charset="0"/>
                        </a:rPr>
                        <a:t> admin </a:t>
                      </a:r>
                      <a:r>
                        <a:rPr lang="en-US" sz="1100" b="0" i="0" u="none" strike="noStrike" dirty="0" err="1">
                          <a:solidFill>
                            <a:srgbClr val="000000"/>
                          </a:solidFill>
                          <a:effectLst/>
                          <a:latin typeface="Calibri" panose="020F0502020204030204" pitchFamily="34" charset="0"/>
                        </a:rPr>
                        <a:t>asstcompens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client </a:t>
                      </a:r>
                      <a:r>
                        <a:rPr lang="en-US" sz="1100" b="0" i="0" u="none" strike="noStrike" dirty="0" err="1">
                          <a:solidFill>
                            <a:srgbClr val="000000"/>
                          </a:solidFill>
                          <a:effectLst/>
                          <a:latin typeface="Calibri" panose="020F0502020204030204" pitchFamily="34" charset="0"/>
                        </a:rPr>
                        <a:t>locat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lombard</a:t>
                      </a:r>
                      <a:r>
                        <a:rPr lang="en-US" sz="1100" b="0" i="0" u="none" strike="noStrike" dirty="0">
                          <a:solidFill>
                            <a:srgbClr val="000000"/>
                          </a:solidFill>
                          <a:effectLst/>
                          <a:latin typeface="Calibri" panose="020F0502020204030204" pitchFamily="34" charset="0"/>
                        </a:rPr>
                        <a:t> look process clerk long term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opportunity. process clerk work pm </a:t>
                      </a:r>
                      <a:r>
                        <a:rPr lang="en-US" sz="1100" b="0" i="0" u="none" strike="noStrike" dirty="0" err="1">
                          <a:solidFill>
                            <a:srgbClr val="000000"/>
                          </a:solidFill>
                          <a:effectLst/>
                          <a:latin typeface="Calibri" panose="020F0502020204030204" pitchFamily="34" charset="0"/>
                        </a:rPr>
                        <a:t>pm</a:t>
                      </a:r>
                      <a:r>
                        <a:rPr lang="en-US" sz="1100" b="0" i="0" u="none" strike="noStrike" dirty="0">
                          <a:solidFill>
                            <a:srgbClr val="000000"/>
                          </a:solidFill>
                          <a:effectLst/>
                          <a:latin typeface="Calibri" panose="020F0502020204030204" pitchFamily="34" charset="0"/>
                        </a:rPr>
                        <a:t> shift. process clerk </a:t>
                      </a:r>
                      <a:r>
                        <a:rPr lang="en-US" sz="1100" b="0" i="0" u="none" strike="noStrike" dirty="0" err="1">
                          <a:solidFill>
                            <a:srgbClr val="000000"/>
                          </a:solidFill>
                          <a:effectLst/>
                          <a:latin typeface="Calibri" panose="020F0502020204030204" pitchFamily="34" charset="0"/>
                        </a:rPr>
                        <a:t>respons</a:t>
                      </a:r>
                      <a:r>
                        <a:rPr lang="en-US" sz="1100" b="0" i="0" u="none" strike="noStrike" dirty="0">
                          <a:solidFill>
                            <a:srgbClr val="000000"/>
                          </a:solidFill>
                          <a:effectLst/>
                          <a:latin typeface="Calibri" panose="020F0502020204030204" pitchFamily="34" charset="0"/>
                        </a:rPr>
                        <a:t>.</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434044280"/>
                  </a:ext>
                </a:extLst>
              </a:tr>
              <a:tr h="703129">
                <a:tc>
                  <a:txBody>
                    <a:bodyPr/>
                    <a:lstStyle/>
                    <a:p>
                      <a:pPr algn="r" fontAlgn="b"/>
                      <a:r>
                        <a:rPr lang="en-US" sz="1100" b="0" i="0" u="none" strike="noStrike" dirty="0">
                          <a:solidFill>
                            <a:srgbClr val="000000"/>
                          </a:solidFill>
                          <a:effectLst/>
                          <a:latin typeface="Calibri" panose="020F0502020204030204" pitchFamily="34" charset="0"/>
                        </a:rPr>
                        <a:t>6945</a:t>
                      </a:r>
                    </a:p>
                  </a:txBody>
                  <a:tcPr marL="4763" marR="4763" marT="4763" anchor="b"/>
                </a:tc>
                <a:tc>
                  <a:txBody>
                    <a:bodyPr/>
                    <a:lstStyle/>
                    <a:p>
                      <a:pPr algn="r" fontAlgn="b"/>
                      <a:r>
                        <a:rPr lang="en-US" sz="1100" b="0" i="0" u="none" strike="noStrike" dirty="0">
                          <a:solidFill>
                            <a:srgbClr val="000000"/>
                          </a:solidFill>
                          <a:effectLst/>
                          <a:latin typeface="Calibri" panose="020F0502020204030204" pitchFamily="34" charset="0"/>
                        </a:rPr>
                        <a:t>141083</a:t>
                      </a:r>
                    </a:p>
                  </a:txBody>
                  <a:tcPr marL="4763" marR="4763" marT="4763" anchor="b"/>
                </a:tc>
                <a:tc gridSpan="5">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chicago</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receptionist </a:t>
                      </a:r>
                      <a:r>
                        <a:rPr lang="en-US" sz="1100" b="0" i="0" u="none" strike="noStrike" dirty="0" err="1">
                          <a:solidFill>
                            <a:srgbClr val="000000"/>
                          </a:solidFill>
                          <a:effectLst/>
                          <a:latin typeface="Calibri" panose="020F0502020204030204" pitchFamily="34" charset="0"/>
                        </a:rPr>
                        <a:t>switchboardcompens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hourofficeteam</a:t>
                      </a:r>
                      <a:r>
                        <a:rPr lang="en-US" sz="1100" b="0" i="0" u="none" strike="noStrike" dirty="0">
                          <a:solidFill>
                            <a:srgbClr val="000000"/>
                          </a:solidFill>
                          <a:effectLst/>
                          <a:latin typeface="Calibri" panose="020F0502020204030204" pitchFamily="34" charset="0"/>
                        </a:rPr>
                        <a:t> current hire receptionist client downtown </a:t>
                      </a:r>
                      <a:r>
                        <a:rPr lang="en-US" sz="1100" b="0" i="0" u="none" strike="noStrike" dirty="0" err="1">
                          <a:solidFill>
                            <a:srgbClr val="000000"/>
                          </a:solidFill>
                          <a:effectLst/>
                          <a:latin typeface="Calibri" panose="020F0502020204030204" pitchFamily="34" charset="0"/>
                        </a:rPr>
                        <a:t>chicago</a:t>
                      </a:r>
                      <a:r>
                        <a:rPr lang="en-US" sz="1100" b="0" i="0" u="none" strike="noStrike" dirty="0">
                          <a:solidFill>
                            <a:srgbClr val="000000"/>
                          </a:solidFill>
                          <a:effectLst/>
                          <a:latin typeface="Calibri" panose="020F0502020204030204" pitchFamily="34" charset="0"/>
                        </a:rPr>
                        <a:t>. ideal candid would </a:t>
                      </a:r>
                      <a:r>
                        <a:rPr lang="en-US" sz="1100" b="0" i="0" u="none" strike="noStrike" dirty="0" err="1">
                          <a:solidFill>
                            <a:srgbClr val="000000"/>
                          </a:solidFill>
                          <a:effectLst/>
                          <a:latin typeface="Calibri" panose="020F0502020204030204" pitchFamily="34" charset="0"/>
                        </a:rPr>
                        <a:t>previou</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work receptionist. ideal candid would need </a:t>
                      </a:r>
                      <a:r>
                        <a:rPr lang="en-US" sz="1100" b="0" i="0" u="none" strike="noStrike" dirty="0" err="1">
                          <a:solidFill>
                            <a:srgbClr val="000000"/>
                          </a:solidFill>
                          <a:effectLst/>
                          <a:latin typeface="Calibri" panose="020F0502020204030204" pitchFamily="34" charset="0"/>
                        </a:rPr>
                        <a:t>abl</a:t>
                      </a:r>
                      <a:r>
                        <a:rPr lang="en-US" sz="1100" b="0" i="0" u="none" strike="noStrike" dirty="0">
                          <a:solidFill>
                            <a:srgbClr val="000000"/>
                          </a:solidFill>
                          <a:effectLst/>
                          <a:latin typeface="Calibri" panose="020F0502020204030204" pitchFamily="34" charset="0"/>
                        </a:rPr>
                        <a:t> multi task answer phone </a:t>
                      </a:r>
                      <a:r>
                        <a:rPr lang="en-US" sz="1100" b="0" i="0" u="none" strike="noStrike" dirty="0" err="1">
                          <a:solidFill>
                            <a:srgbClr val="000000"/>
                          </a:solidFill>
                          <a:effectLst/>
                          <a:latin typeface="Calibri" panose="020F0502020204030204" pitchFamily="34" charset="0"/>
                        </a:rPr>
                        <a:t>complet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variou</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a:t>
                      </a:r>
                      <a:r>
                        <a:rPr lang="en-US" sz="1100" b="0" i="0" u="none" strike="noStrike" dirty="0">
                          <a:solidFill>
                            <a:srgbClr val="000000"/>
                          </a:solidFill>
                          <a:effectLst/>
                          <a:latin typeface="Calibri" panose="020F0502020204030204" pitchFamily="34" charset="0"/>
                        </a:rPr>
                        <a:t> task </a:t>
                      </a:r>
                      <a:r>
                        <a:rPr lang="en-US" sz="1100" b="0" i="0" u="none" strike="noStrike" dirty="0" err="1">
                          <a:solidFill>
                            <a:srgbClr val="000000"/>
                          </a:solidFill>
                          <a:effectLst/>
                          <a:latin typeface="Calibri" panose="020F0502020204030204" pitchFamily="34" charset="0"/>
                        </a:rPr>
                        <a:t>offic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includ</a:t>
                      </a:r>
                      <a:r>
                        <a:rPr lang="en-US" sz="1100" b="0" i="0" u="none" strike="noStrike" dirty="0">
                          <a:solidFill>
                            <a:srgbClr val="000000"/>
                          </a:solidFill>
                          <a:effectLst/>
                          <a:latin typeface="Calibri" panose="020F0502020204030204" pitchFamily="34" charset="0"/>
                        </a:rPr>
                        <a:t> data </a:t>
                      </a:r>
                      <a:r>
                        <a:rPr lang="en-US" sz="1100" b="0" i="0" u="none" strike="noStrike" dirty="0" err="1">
                          <a:solidFill>
                            <a:srgbClr val="000000"/>
                          </a:solidFill>
                          <a:effectLst/>
                          <a:latin typeface="Calibri" panose="020F0502020204030204" pitchFamily="34" charset="0"/>
                        </a:rPr>
                        <a:t>entri</a:t>
                      </a:r>
                      <a:r>
                        <a:rPr lang="en-US" sz="1100" b="0" i="0" u="none" strike="noStrike" dirty="0">
                          <a:solidFill>
                            <a:srgbClr val="000000"/>
                          </a:solidFill>
                          <a:effectLst/>
                          <a:latin typeface="Calibri" panose="020F0502020204030204" pitchFamily="34" charset="0"/>
                        </a:rPr>
                        <a:t> filing. ideal candid posit would </a:t>
                      </a:r>
                      <a:r>
                        <a:rPr lang="en-US" sz="1100" b="0" i="0" u="none" strike="noStrike" dirty="0" err="1">
                          <a:solidFill>
                            <a:srgbClr val="000000"/>
                          </a:solidFill>
                          <a:effectLst/>
                          <a:latin typeface="Calibri" panose="020F0502020204030204" pitchFamily="34" charset="0"/>
                        </a:rPr>
                        <a:t>profici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microsoft</a:t>
                      </a:r>
                      <a:r>
                        <a:rPr lang="en-US" sz="1100" b="0" i="0" u="none" strike="noStrike" dirty="0">
                          <a:solidFill>
                            <a:srgbClr val="000000"/>
                          </a:solidFill>
                          <a:effectLst/>
                          <a:latin typeface="Calibri" panose="020F0502020204030204" pitchFamily="34" charset="0"/>
                        </a:rPr>
                        <a:t> word </a:t>
                      </a:r>
                      <a:r>
                        <a:rPr lang="en-US" sz="1100" b="0" i="0" u="none" strike="noStrike" dirty="0" err="1">
                          <a:solidFill>
                            <a:srgbClr val="000000"/>
                          </a:solidFill>
                          <a:effectLst/>
                          <a:latin typeface="Calibri" panose="020F0502020204030204" pitchFamily="34" charset="0"/>
                        </a:rPr>
                        <a:t>microsoft</a:t>
                      </a:r>
                      <a:r>
                        <a:rPr lang="en-US" sz="1100" b="0" i="0" u="none" strike="noStrike" dirty="0">
                          <a:solidFill>
                            <a:srgbClr val="000000"/>
                          </a:solidFill>
                          <a:effectLst/>
                          <a:latin typeface="Calibri" panose="020F0502020204030204" pitchFamily="34" charset="0"/>
                        </a:rPr>
                        <a:t> excel.</a:t>
                      </a: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961612562"/>
                  </a:ext>
                </a:extLst>
              </a:tr>
            </a:tbl>
          </a:graphicData>
        </a:graphic>
      </p:graphicFrame>
      <p:sp>
        <p:nvSpPr>
          <p:cNvPr id="6" name="Rectangle 5">
            <a:extLst>
              <a:ext uri="{FF2B5EF4-FFF2-40B4-BE49-F238E27FC236}">
                <a16:creationId xmlns:a16="http://schemas.microsoft.com/office/drawing/2014/main" id="{AA87FE5D-870D-437D-8529-79AC0D273439}"/>
              </a:ext>
            </a:extLst>
          </p:cNvPr>
          <p:cNvSpPr/>
          <p:nvPr/>
        </p:nvSpPr>
        <p:spPr>
          <a:xfrm>
            <a:off x="74612" y="0"/>
            <a:ext cx="4542782" cy="461665"/>
          </a:xfrm>
          <a:prstGeom prst="rect">
            <a:avLst/>
          </a:prstGeom>
        </p:spPr>
        <p:txBody>
          <a:bodyPr wrap="none">
            <a:spAutoFit/>
          </a:bodyPr>
          <a:lstStyle/>
          <a:p>
            <a:r>
              <a:rPr lang="en-US" sz="2400" dirty="0" err="1"/>
              <a:t>Recommedations</a:t>
            </a:r>
            <a:r>
              <a:rPr lang="en-US" sz="2400" dirty="0"/>
              <a:t> by Collaborative</a:t>
            </a:r>
          </a:p>
        </p:txBody>
      </p:sp>
    </p:spTree>
    <p:extLst>
      <p:ext uri="{BB962C8B-B14F-4D97-AF65-F5344CB8AC3E}">
        <p14:creationId xmlns:p14="http://schemas.microsoft.com/office/powerpoint/2010/main" val="385148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95D9-B4F8-430A-86F5-215506352FBF}"/>
              </a:ext>
            </a:extLst>
          </p:cNvPr>
          <p:cNvSpPr>
            <a:spLocks noGrp="1"/>
          </p:cNvSpPr>
          <p:nvPr>
            <p:ph type="title"/>
          </p:nvPr>
        </p:nvSpPr>
        <p:spPr>
          <a:xfrm>
            <a:off x="23221" y="-76200"/>
            <a:ext cx="10971372" cy="1066800"/>
          </a:xfrm>
        </p:spPr>
        <p:txBody>
          <a:bodyPr/>
          <a:lstStyle/>
          <a:p>
            <a:r>
              <a:rPr lang="en-US" dirty="0"/>
              <a:t>Content-Based Recommendation</a:t>
            </a:r>
          </a:p>
        </p:txBody>
      </p:sp>
      <p:sp>
        <p:nvSpPr>
          <p:cNvPr id="3" name="Content Placeholder 2">
            <a:extLst>
              <a:ext uri="{FF2B5EF4-FFF2-40B4-BE49-F238E27FC236}">
                <a16:creationId xmlns:a16="http://schemas.microsoft.com/office/drawing/2014/main" id="{DC4A9C49-8717-4C06-96E4-AA4625A6C8C2}"/>
              </a:ext>
            </a:extLst>
          </p:cNvPr>
          <p:cNvSpPr>
            <a:spLocks noGrp="1"/>
          </p:cNvSpPr>
          <p:nvPr>
            <p:ph idx="1"/>
          </p:nvPr>
        </p:nvSpPr>
        <p:spPr>
          <a:xfrm>
            <a:off x="227012" y="1447800"/>
            <a:ext cx="10287000" cy="4190999"/>
          </a:xfrm>
        </p:spPr>
        <p:txBody>
          <a:bodyPr>
            <a:normAutofit/>
          </a:bodyPr>
          <a:lstStyle/>
          <a:p>
            <a:r>
              <a:rPr lang="en-US" sz="3200" dirty="0"/>
              <a:t>It utilizes a series of discrete characteristics of an item with similar properties.</a:t>
            </a:r>
          </a:p>
          <a:p>
            <a:r>
              <a:rPr lang="en-US" sz="3200" dirty="0"/>
              <a:t>Created job corpus and also user corpus </a:t>
            </a:r>
          </a:p>
          <a:p>
            <a:r>
              <a:rPr lang="en-US" sz="3200" dirty="0"/>
              <a:t>For a particular user the recommendation is done by taking cosine similarity of user with job query.</a:t>
            </a:r>
          </a:p>
          <a:p>
            <a:r>
              <a:rPr lang="en-US" sz="3200" dirty="0"/>
              <a:t>Issue: Serendipity and boring sometimes..</a:t>
            </a:r>
          </a:p>
        </p:txBody>
      </p:sp>
    </p:spTree>
    <p:extLst>
      <p:ext uri="{BB962C8B-B14F-4D97-AF65-F5344CB8AC3E}">
        <p14:creationId xmlns:p14="http://schemas.microsoft.com/office/powerpoint/2010/main" val="386413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A041-47AA-4EFE-9F94-DF8DCD6240D8}"/>
              </a:ext>
            </a:extLst>
          </p:cNvPr>
          <p:cNvSpPr>
            <a:spLocks noGrp="1"/>
          </p:cNvSpPr>
          <p:nvPr>
            <p:ph type="title"/>
          </p:nvPr>
        </p:nvSpPr>
        <p:spPr>
          <a:xfrm>
            <a:off x="0" y="-228600"/>
            <a:ext cx="10971372" cy="1066800"/>
          </a:xfrm>
        </p:spPr>
        <p:txBody>
          <a:bodyPr/>
          <a:lstStyle/>
          <a:p>
            <a:r>
              <a:rPr lang="en-US" dirty="0"/>
              <a:t>Recommendation by content</a:t>
            </a:r>
          </a:p>
        </p:txBody>
      </p:sp>
      <p:graphicFrame>
        <p:nvGraphicFramePr>
          <p:cNvPr id="4" name="Content Placeholder 3">
            <a:extLst>
              <a:ext uri="{FF2B5EF4-FFF2-40B4-BE49-F238E27FC236}">
                <a16:creationId xmlns:a16="http://schemas.microsoft.com/office/drawing/2014/main" id="{B7705790-C968-4841-8F33-418B15E6D694}"/>
              </a:ext>
            </a:extLst>
          </p:cNvPr>
          <p:cNvGraphicFramePr>
            <a:graphicFrameLocks noGrp="1"/>
          </p:cNvGraphicFramePr>
          <p:nvPr>
            <p:ph idx="1"/>
            <p:extLst>
              <p:ext uri="{D42A27DB-BD31-4B8C-83A1-F6EECF244321}">
                <p14:modId xmlns:p14="http://schemas.microsoft.com/office/powerpoint/2010/main" val="2005001452"/>
              </p:ext>
            </p:extLst>
          </p:nvPr>
        </p:nvGraphicFramePr>
        <p:xfrm>
          <a:off x="150812" y="917570"/>
          <a:ext cx="10475912" cy="577279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532499012"/>
                    </a:ext>
                  </a:extLst>
                </a:gridCol>
                <a:gridCol w="9332912">
                  <a:extLst>
                    <a:ext uri="{9D8B030D-6E8A-4147-A177-3AD203B41FA5}">
                      <a16:colId xmlns:a16="http://schemas.microsoft.com/office/drawing/2014/main" val="11440965"/>
                    </a:ext>
                  </a:extLst>
                </a:gridCol>
              </a:tblGrid>
              <a:tr h="370840">
                <a:tc>
                  <a:txBody>
                    <a:bodyPr/>
                    <a:lstStyle/>
                    <a:p>
                      <a:r>
                        <a:rPr lang="en-US" dirty="0"/>
                        <a:t>Job.ID</a:t>
                      </a:r>
                    </a:p>
                  </a:txBody>
                  <a:tcPr/>
                </a:tc>
                <a:tc>
                  <a:txBody>
                    <a:bodyPr/>
                    <a:lstStyle/>
                    <a:p>
                      <a:r>
                        <a:rPr lang="en-US" dirty="0"/>
                        <a:t>Text</a:t>
                      </a:r>
                    </a:p>
                  </a:txBody>
                  <a:tcPr/>
                </a:tc>
                <a:extLst>
                  <a:ext uri="{0D108BD9-81ED-4DB2-BD59-A6C34878D82A}">
                    <a16:rowId xmlns:a16="http://schemas.microsoft.com/office/drawing/2014/main" val="559309011"/>
                  </a:ext>
                </a:extLst>
              </a:tr>
              <a:tr h="370840">
                <a:tc>
                  <a:txBody>
                    <a:bodyPr/>
                    <a:lstStyle/>
                    <a:p>
                      <a:pPr algn="r" fontAlgn="b"/>
                      <a:r>
                        <a:rPr lang="en-US" sz="1100" b="0" i="0" u="none" strike="noStrike" dirty="0">
                          <a:solidFill>
                            <a:srgbClr val="000000"/>
                          </a:solidFill>
                          <a:effectLst/>
                          <a:latin typeface="Calibri" panose="020F0502020204030204" pitchFamily="34" charset="0"/>
                        </a:rPr>
                        <a:t>271062</a:t>
                      </a:r>
                    </a:p>
                  </a:txBody>
                  <a:tcPr marL="4763" marR="4763" marT="4763" anchor="b"/>
                </a:tc>
                <a:tc>
                  <a:txBody>
                    <a:bodyPr/>
                    <a:lstStyle/>
                    <a:p>
                      <a:pPr algn="l" fontAlgn="b"/>
                      <a:r>
                        <a:rPr lang="en-US" sz="1100" b="0" i="0" u="none" strike="noStrike" dirty="0" err="1">
                          <a:solidFill>
                            <a:srgbClr val="000000"/>
                          </a:solidFill>
                          <a:effectLst/>
                          <a:latin typeface="Calibri" panose="020F0502020204030204" pitchFamily="34" charset="0"/>
                        </a:rPr>
                        <a:t>onlin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english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languag</a:t>
                      </a:r>
                      <a:r>
                        <a:rPr lang="en-US" sz="1100" b="0" i="0" u="none" strike="noStrike" dirty="0">
                          <a:solidFill>
                            <a:srgbClr val="000000"/>
                          </a:solidFill>
                          <a:effectLst/>
                          <a:latin typeface="Calibri" panose="020F0502020204030204" pitchFamily="34" charset="0"/>
                        </a:rPr>
                        <a:t> instructor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larami</a:t>
                      </a:r>
                      <a:r>
                        <a:rPr lang="en-US" sz="1100" b="0" i="0" u="none" strike="noStrike" dirty="0">
                          <a:solidFill>
                            <a:srgbClr val="000000"/>
                          </a:solidFill>
                          <a:effectLst/>
                          <a:latin typeface="Calibri" panose="020F0502020204030204" pitchFamily="34" charset="0"/>
                        </a:rPr>
                        <a:t> part time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premier </a:t>
                      </a:r>
                      <a:r>
                        <a:rPr lang="en-US" sz="1100" b="0" i="0" u="none" strike="noStrike" dirty="0" err="1">
                          <a:solidFill>
                            <a:srgbClr val="000000"/>
                          </a:solidFill>
                          <a:effectLst/>
                          <a:latin typeface="Calibri" panose="020F0502020204030204" pitchFamily="34" charset="0"/>
                        </a:rPr>
                        <a:t>onlin</a:t>
                      </a:r>
                      <a:r>
                        <a:rPr lang="en-US" sz="1100" b="0" i="0" u="none" strike="noStrike" dirty="0">
                          <a:solidFill>
                            <a:srgbClr val="000000"/>
                          </a:solidFill>
                          <a:effectLst/>
                          <a:latin typeface="Calibri" panose="020F0502020204030204" pitchFamily="34" charset="0"/>
                        </a:rPr>
                        <a:t> ell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thousand student </a:t>
                      </a:r>
                      <a:r>
                        <a:rPr lang="en-US" sz="1100" b="0" i="0" u="none" strike="noStrike" dirty="0" err="1">
                          <a:solidFill>
                            <a:srgbClr val="000000"/>
                          </a:solidFill>
                          <a:effectLst/>
                          <a:latin typeface="Calibri" panose="020F0502020204030204" pitchFamily="34" charset="0"/>
                        </a:rPr>
                        <a:t>corpor</a:t>
                      </a:r>
                      <a:r>
                        <a:rPr lang="en-US" sz="1100" b="0" i="0" u="none" strike="noStrike" dirty="0">
                          <a:solidFill>
                            <a:srgbClr val="000000"/>
                          </a:solidFill>
                          <a:effectLst/>
                          <a:latin typeface="Calibri" panose="020F0502020204030204" pitchFamily="34" charset="0"/>
                        </a:rPr>
                        <a:t> client across japan. </a:t>
                      </a:r>
                      <a:r>
                        <a:rPr lang="en-US" sz="1100" b="0" i="0" u="none" strike="noStrike" dirty="0" err="1">
                          <a:solidFill>
                            <a:srgbClr val="000000"/>
                          </a:solidFill>
                          <a:effectLst/>
                          <a:latin typeface="Calibri" panose="020F0502020204030204" pitchFamily="34" charset="0"/>
                        </a:rPr>
                        <a:t>divis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nagas</a:t>
                      </a:r>
                      <a:r>
                        <a:rPr lang="en-US" sz="1100" b="0" i="0" u="none" strike="noStrike" dirty="0">
                          <a:solidFill>
                            <a:srgbClr val="000000"/>
                          </a:solidFill>
                          <a:effectLst/>
                          <a:latin typeface="Calibri" panose="020F0502020204030204" pitchFamily="34" charset="0"/>
                        </a:rPr>
                        <a:t> brother </a:t>
                      </a:r>
                      <a:r>
                        <a:rPr lang="en-US" sz="1100" b="0" i="0" u="none" strike="noStrike" dirty="0" err="1">
                          <a:solidFill>
                            <a:srgbClr val="000000"/>
                          </a:solidFill>
                          <a:effectLst/>
                          <a:latin typeface="Calibri" panose="020F0502020204030204" pitchFamily="34" charset="0"/>
                        </a:rPr>
                        <a:t>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nagas</a:t>
                      </a:r>
                      <a:r>
                        <a:rPr lang="en-US" sz="1100" b="0" i="0" u="none" strike="noStrike" dirty="0">
                          <a:solidFill>
                            <a:srgbClr val="000000"/>
                          </a:solidFill>
                          <a:effectLst/>
                          <a:latin typeface="Calibri" panose="020F0502020204030204" pitchFamily="34" charset="0"/>
                        </a:rPr>
                        <a:t> brother </a:t>
                      </a:r>
                      <a:r>
                        <a:rPr lang="en-US" sz="1100" b="0" i="0" u="none" strike="noStrike" dirty="0" err="1">
                          <a:solidFill>
                            <a:srgbClr val="000000"/>
                          </a:solidFill>
                          <a:effectLst/>
                          <a:latin typeface="Calibri" panose="020F0502020204030204" pitchFamily="34" charset="0"/>
                        </a:rPr>
                        <a:t>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creat</a:t>
                      </a:r>
                      <a:r>
                        <a:rPr lang="en-US" sz="1100" b="0" i="0" u="none" strike="noStrike" dirty="0">
                          <a:solidFill>
                            <a:srgbClr val="000000"/>
                          </a:solidFill>
                          <a:effectLst/>
                          <a:latin typeface="Calibri" panose="020F0502020204030204" pitchFamily="34" charset="0"/>
                        </a:rPr>
                        <a:t> meet </a:t>
                      </a:r>
                      <a:r>
                        <a:rPr lang="en-US" sz="1100" b="0" i="0" u="none" strike="noStrike" dirty="0" err="1">
                          <a:solidFill>
                            <a:srgbClr val="000000"/>
                          </a:solidFill>
                          <a:effectLst/>
                          <a:latin typeface="Calibri" panose="020F0502020204030204" pitchFamily="34" charset="0"/>
                        </a:rPr>
                        <a:t>increas</a:t>
                      </a:r>
                      <a:r>
                        <a:rPr lang="en-US" sz="1100" b="0" i="0" u="none" strike="noStrike" dirty="0">
                          <a:solidFill>
                            <a:srgbClr val="000000"/>
                          </a:solidFill>
                          <a:effectLst/>
                          <a:latin typeface="Calibri" panose="020F0502020204030204" pitchFamily="34" charset="0"/>
                        </a:rPr>
                        <a:t> demand high </a:t>
                      </a:r>
                      <a:r>
                        <a:rPr lang="en-US" sz="1100" b="0" i="0" u="none" strike="noStrike" dirty="0" err="1">
                          <a:solidFill>
                            <a:srgbClr val="000000"/>
                          </a:solidFill>
                          <a:effectLst/>
                          <a:latin typeface="Calibri" panose="020F0502020204030204" pitchFamily="34" charset="0"/>
                        </a:rPr>
                        <a:t>qualiti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english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educ</a:t>
                      </a:r>
                      <a:r>
                        <a:rPr lang="en-US" sz="1100" b="0" i="0" u="none" strike="noStrike" dirty="0">
                          <a:solidFill>
                            <a:srgbClr val="000000"/>
                          </a:solidFill>
                          <a:effectLst/>
                          <a:latin typeface="Calibri" panose="020F0502020204030204" pitchFamily="34" charset="0"/>
                        </a:rPr>
                        <a:t> taught </a:t>
                      </a:r>
                      <a:r>
                        <a:rPr lang="en-US" sz="1100" b="0" i="0" u="none" strike="noStrike" dirty="0" err="1">
                          <a:solidFill>
                            <a:srgbClr val="000000"/>
                          </a:solidFill>
                          <a:effectLst/>
                          <a:latin typeface="Calibri" panose="020F0502020204030204" pitchFamily="34" charset="0"/>
                        </a:rPr>
                        <a:t>exclus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nativ</a:t>
                      </a:r>
                      <a:r>
                        <a:rPr lang="en-US" sz="1100" b="0" i="0" u="none" strike="noStrike" dirty="0">
                          <a:solidFill>
                            <a:srgbClr val="000000"/>
                          </a:solidFill>
                          <a:effectLst/>
                          <a:latin typeface="Calibri" panose="020F0502020204030204" pitchFamily="34" charset="0"/>
                        </a:rPr>
                        <a:t> speakers. use </a:t>
                      </a:r>
                      <a:r>
                        <a:rPr lang="en-US" sz="1100" b="0" i="0" u="none" strike="noStrike" dirty="0" err="1">
                          <a:solidFill>
                            <a:srgbClr val="000000"/>
                          </a:solidFill>
                          <a:effectLst/>
                          <a:latin typeface="Calibri" panose="020F0502020204030204" pitchFamily="34" charset="0"/>
                        </a:rPr>
                        <a:t>expertli</a:t>
                      </a:r>
                      <a:r>
                        <a:rPr lang="en-US" sz="1100" b="0" i="0" u="none" strike="noStrike" dirty="0">
                          <a:solidFill>
                            <a:srgbClr val="000000"/>
                          </a:solidFill>
                          <a:effectLst/>
                          <a:latin typeface="Calibri" panose="020F0502020204030204" pitchFamily="34" charset="0"/>
                        </a:rPr>
                        <a:t> craft curriculum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instructor</a:t>
                      </a:r>
                    </a:p>
                  </a:txBody>
                  <a:tcPr marL="4763" marR="4763" marT="4763" anchor="b"/>
                </a:tc>
                <a:extLst>
                  <a:ext uri="{0D108BD9-81ED-4DB2-BD59-A6C34878D82A}">
                    <a16:rowId xmlns:a16="http://schemas.microsoft.com/office/drawing/2014/main" val="3105658495"/>
                  </a:ext>
                </a:extLst>
              </a:tr>
              <a:tr h="370840">
                <a:tc>
                  <a:txBody>
                    <a:bodyPr/>
                    <a:lstStyle/>
                    <a:p>
                      <a:pPr algn="r" fontAlgn="b"/>
                      <a:r>
                        <a:rPr lang="en-US" sz="1100" b="0" i="0" u="none" strike="noStrike" dirty="0">
                          <a:solidFill>
                            <a:srgbClr val="000000"/>
                          </a:solidFill>
                          <a:effectLst/>
                          <a:latin typeface="Calibri" panose="020F0502020204030204" pitchFamily="34" charset="0"/>
                        </a:rPr>
                        <a:t>271061</a:t>
                      </a:r>
                    </a:p>
                  </a:txBody>
                  <a:tcPr marL="4763" marR="4763" marT="4763" anchor="b"/>
                </a:tc>
                <a:tc>
                  <a:txBody>
                    <a:bodyPr/>
                    <a:lstStyle/>
                    <a:p>
                      <a:pPr algn="l" fontAlgn="b"/>
                      <a:r>
                        <a:rPr lang="en-US" sz="1100" b="0" i="0" u="none" strike="noStrike" dirty="0" err="1">
                          <a:solidFill>
                            <a:srgbClr val="000000"/>
                          </a:solidFill>
                          <a:effectLst/>
                          <a:latin typeface="Calibri" panose="020F0502020204030204" pitchFamily="34" charset="0"/>
                        </a:rPr>
                        <a:t>onlin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english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languag</a:t>
                      </a:r>
                      <a:r>
                        <a:rPr lang="en-US" sz="1100" b="0" i="0" u="none" strike="noStrike" dirty="0">
                          <a:solidFill>
                            <a:srgbClr val="000000"/>
                          </a:solidFill>
                          <a:effectLst/>
                          <a:latin typeface="Calibri" panose="020F0502020204030204" pitchFamily="34" charset="0"/>
                        </a:rPr>
                        <a:t> instructor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rapid </a:t>
                      </a:r>
                      <a:r>
                        <a:rPr lang="en-US" sz="1100" b="0" i="0" u="none" strike="noStrike" dirty="0" err="1">
                          <a:solidFill>
                            <a:srgbClr val="000000"/>
                          </a:solidFill>
                          <a:effectLst/>
                          <a:latin typeface="Calibri" panose="020F0502020204030204" pitchFamily="34" charset="0"/>
                        </a:rPr>
                        <a:t>citi</a:t>
                      </a:r>
                      <a:r>
                        <a:rPr lang="en-US" sz="1100" b="0" i="0" u="none" strike="noStrike" dirty="0">
                          <a:solidFill>
                            <a:srgbClr val="000000"/>
                          </a:solidFill>
                          <a:effectLst/>
                          <a:latin typeface="Calibri" panose="020F0502020204030204" pitchFamily="34" charset="0"/>
                        </a:rPr>
                        <a:t> part time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premier </a:t>
                      </a:r>
                      <a:r>
                        <a:rPr lang="en-US" sz="1100" b="0" i="0" u="none" strike="noStrike" dirty="0" err="1">
                          <a:solidFill>
                            <a:srgbClr val="000000"/>
                          </a:solidFill>
                          <a:effectLst/>
                          <a:latin typeface="Calibri" panose="020F0502020204030204" pitchFamily="34" charset="0"/>
                        </a:rPr>
                        <a:t>onlin</a:t>
                      </a:r>
                      <a:r>
                        <a:rPr lang="en-US" sz="1100" b="0" i="0" u="none" strike="noStrike" dirty="0">
                          <a:solidFill>
                            <a:srgbClr val="000000"/>
                          </a:solidFill>
                          <a:effectLst/>
                          <a:latin typeface="Calibri" panose="020F0502020204030204" pitchFamily="34" charset="0"/>
                        </a:rPr>
                        <a:t> ell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thousand student </a:t>
                      </a:r>
                      <a:r>
                        <a:rPr lang="en-US" sz="1100" b="0" i="0" u="none" strike="noStrike" dirty="0" err="1">
                          <a:solidFill>
                            <a:srgbClr val="000000"/>
                          </a:solidFill>
                          <a:effectLst/>
                          <a:latin typeface="Calibri" panose="020F0502020204030204" pitchFamily="34" charset="0"/>
                        </a:rPr>
                        <a:t>corpor</a:t>
                      </a:r>
                      <a:r>
                        <a:rPr lang="en-US" sz="1100" b="0" i="0" u="none" strike="noStrike" dirty="0">
                          <a:solidFill>
                            <a:srgbClr val="000000"/>
                          </a:solidFill>
                          <a:effectLst/>
                          <a:latin typeface="Calibri" panose="020F0502020204030204" pitchFamily="34" charset="0"/>
                        </a:rPr>
                        <a:t> client across japan. </a:t>
                      </a:r>
                      <a:r>
                        <a:rPr lang="en-US" sz="1100" b="0" i="0" u="none" strike="noStrike" dirty="0" err="1">
                          <a:solidFill>
                            <a:srgbClr val="000000"/>
                          </a:solidFill>
                          <a:effectLst/>
                          <a:latin typeface="Calibri" panose="020F0502020204030204" pitchFamily="34" charset="0"/>
                        </a:rPr>
                        <a:t>divis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nagas</a:t>
                      </a:r>
                      <a:r>
                        <a:rPr lang="en-US" sz="1100" b="0" i="0" u="none" strike="noStrike" dirty="0">
                          <a:solidFill>
                            <a:srgbClr val="000000"/>
                          </a:solidFill>
                          <a:effectLst/>
                          <a:latin typeface="Calibri" panose="020F0502020204030204" pitchFamily="34" charset="0"/>
                        </a:rPr>
                        <a:t> brother </a:t>
                      </a:r>
                      <a:r>
                        <a:rPr lang="en-US" sz="1100" b="0" i="0" u="none" strike="noStrike" dirty="0" err="1">
                          <a:solidFill>
                            <a:srgbClr val="000000"/>
                          </a:solidFill>
                          <a:effectLst/>
                          <a:latin typeface="Calibri" panose="020F0502020204030204" pitchFamily="34" charset="0"/>
                        </a:rPr>
                        <a:t>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nagas</a:t>
                      </a:r>
                      <a:r>
                        <a:rPr lang="en-US" sz="1100" b="0" i="0" u="none" strike="noStrike" dirty="0">
                          <a:solidFill>
                            <a:srgbClr val="000000"/>
                          </a:solidFill>
                          <a:effectLst/>
                          <a:latin typeface="Calibri" panose="020F0502020204030204" pitchFamily="34" charset="0"/>
                        </a:rPr>
                        <a:t> brother </a:t>
                      </a:r>
                      <a:r>
                        <a:rPr lang="en-US" sz="1100" b="0" i="0" u="none" strike="noStrike" dirty="0" err="1">
                          <a:solidFill>
                            <a:srgbClr val="000000"/>
                          </a:solidFill>
                          <a:effectLst/>
                          <a:latin typeface="Calibri" panose="020F0502020204030204" pitchFamily="34" charset="0"/>
                        </a:rPr>
                        <a:t>inc.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creat</a:t>
                      </a:r>
                      <a:r>
                        <a:rPr lang="en-US" sz="1100" b="0" i="0" u="none" strike="noStrike" dirty="0">
                          <a:solidFill>
                            <a:srgbClr val="000000"/>
                          </a:solidFill>
                          <a:effectLst/>
                          <a:latin typeface="Calibri" panose="020F0502020204030204" pitchFamily="34" charset="0"/>
                        </a:rPr>
                        <a:t> meet </a:t>
                      </a:r>
                      <a:r>
                        <a:rPr lang="en-US" sz="1100" b="0" i="0" u="none" strike="noStrike" dirty="0" err="1">
                          <a:solidFill>
                            <a:srgbClr val="000000"/>
                          </a:solidFill>
                          <a:effectLst/>
                          <a:latin typeface="Calibri" panose="020F0502020204030204" pitchFamily="34" charset="0"/>
                        </a:rPr>
                        <a:t>increas</a:t>
                      </a:r>
                      <a:r>
                        <a:rPr lang="en-US" sz="1100" b="0" i="0" u="none" strike="noStrike" dirty="0">
                          <a:solidFill>
                            <a:srgbClr val="000000"/>
                          </a:solidFill>
                          <a:effectLst/>
                          <a:latin typeface="Calibri" panose="020F0502020204030204" pitchFamily="34" charset="0"/>
                        </a:rPr>
                        <a:t> demand high </a:t>
                      </a:r>
                      <a:r>
                        <a:rPr lang="en-US" sz="1100" b="0" i="0" u="none" strike="noStrike" dirty="0" err="1">
                          <a:solidFill>
                            <a:srgbClr val="000000"/>
                          </a:solidFill>
                          <a:effectLst/>
                          <a:latin typeface="Calibri" panose="020F0502020204030204" pitchFamily="34" charset="0"/>
                        </a:rPr>
                        <a:t>qualiti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english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educ</a:t>
                      </a:r>
                      <a:r>
                        <a:rPr lang="en-US" sz="1100" b="0" i="0" u="none" strike="noStrike" dirty="0">
                          <a:solidFill>
                            <a:srgbClr val="000000"/>
                          </a:solidFill>
                          <a:effectLst/>
                          <a:latin typeface="Calibri" panose="020F0502020204030204" pitchFamily="34" charset="0"/>
                        </a:rPr>
                        <a:t> taught </a:t>
                      </a:r>
                      <a:r>
                        <a:rPr lang="en-US" sz="1100" b="0" i="0" u="none" strike="noStrike" dirty="0" err="1">
                          <a:solidFill>
                            <a:srgbClr val="000000"/>
                          </a:solidFill>
                          <a:effectLst/>
                          <a:latin typeface="Calibri" panose="020F0502020204030204" pitchFamily="34" charset="0"/>
                        </a:rPr>
                        <a:t>exclus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nativ</a:t>
                      </a:r>
                      <a:r>
                        <a:rPr lang="en-US" sz="1100" b="0" i="0" u="none" strike="noStrike" dirty="0">
                          <a:solidFill>
                            <a:srgbClr val="000000"/>
                          </a:solidFill>
                          <a:effectLst/>
                          <a:latin typeface="Calibri" panose="020F0502020204030204" pitchFamily="34" charset="0"/>
                        </a:rPr>
                        <a:t> speakers. use </a:t>
                      </a:r>
                      <a:r>
                        <a:rPr lang="en-US" sz="1100" b="0" i="0" u="none" strike="noStrike" dirty="0" err="1">
                          <a:solidFill>
                            <a:srgbClr val="000000"/>
                          </a:solidFill>
                          <a:effectLst/>
                          <a:latin typeface="Calibri" panose="020F0502020204030204" pitchFamily="34" charset="0"/>
                        </a:rPr>
                        <a:t>expertli</a:t>
                      </a:r>
                      <a:r>
                        <a:rPr lang="en-US" sz="1100" b="0" i="0" u="none" strike="noStrike" dirty="0">
                          <a:solidFill>
                            <a:srgbClr val="000000"/>
                          </a:solidFill>
                          <a:effectLst/>
                          <a:latin typeface="Calibri" panose="020F0502020204030204" pitchFamily="34" charset="0"/>
                        </a:rPr>
                        <a:t> craft curriculum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instructor offer </a:t>
                      </a:r>
                      <a:r>
                        <a:rPr lang="en-US" sz="1100" b="0" i="0" u="none" strike="noStrike" dirty="0" err="1">
                          <a:solidFill>
                            <a:srgbClr val="000000"/>
                          </a:solidFill>
                          <a:effectLst/>
                          <a:latin typeface="Calibri" panose="020F0502020204030204" pitchFamily="34" charset="0"/>
                        </a:rPr>
                        <a:t>english</a:t>
                      </a:r>
                      <a:r>
                        <a:rPr lang="en-US" sz="1100" b="0" i="0" u="none" strike="noStrike" dirty="0">
                          <a:solidFill>
                            <a:srgbClr val="000000"/>
                          </a:solidFill>
                          <a:effectLst/>
                          <a:latin typeface="Calibri" panose="020F0502020204030204" pitchFamily="34" charset="0"/>
                        </a:rPr>
                        <a:t> lesson thousand student month </a:t>
                      </a:r>
                      <a:r>
                        <a:rPr lang="en-US" sz="1100" b="0" i="0" u="none" strike="noStrike" dirty="0" err="1">
                          <a:solidFill>
                            <a:srgbClr val="000000"/>
                          </a:solidFill>
                          <a:effectLst/>
                          <a:latin typeface="Calibri" panose="020F0502020204030204" pitchFamily="34" charset="0"/>
                        </a:rPr>
                        <a:t>mdash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conveni</a:t>
                      </a:r>
                      <a:r>
                        <a:rPr lang="en-US" sz="1100" b="0" i="0" u="none" strike="noStrike" dirty="0">
                          <a:solidFill>
                            <a:srgbClr val="000000"/>
                          </a:solidFill>
                          <a:effectLst/>
                          <a:latin typeface="Calibri" panose="020F0502020204030204" pitchFamily="34" charset="0"/>
                        </a:rPr>
                        <a:t> homes. </a:t>
                      </a:r>
                      <a:r>
                        <a:rPr lang="en-US" sz="1100" b="0" i="0" u="none" strike="noStrike" dirty="0" err="1">
                          <a:solidFill>
                            <a:srgbClr val="000000"/>
                          </a:solidFill>
                          <a:effectLst/>
                          <a:latin typeface="Calibri" panose="020F0502020204030204" pitchFamily="34" charset="0"/>
                        </a:rPr>
                        <a:t>nbsp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nbsp</a:t>
                      </a:r>
                      <a:r>
                        <a:rPr lang="en-US" sz="1100" b="0" i="0" u="none" strike="noStrike" dirty="0">
                          <a:solidFill>
                            <a:srgbClr val="000000"/>
                          </a:solidFill>
                          <a:effectLst/>
                          <a:latin typeface="Calibri" panose="020F0502020204030204" pitchFamily="34" charset="0"/>
                        </a:rPr>
                        <a:t> posit </a:t>
                      </a:r>
                      <a:r>
                        <a:rPr lang="en-US" sz="1100" b="0" i="0" u="none" strike="noStrike" dirty="0" err="1">
                          <a:solidFill>
                            <a:srgbClr val="000000"/>
                          </a:solidFill>
                          <a:effectLst/>
                          <a:latin typeface="Calibri" panose="020F0502020204030204" pitchFamily="34" charset="0"/>
                        </a:rPr>
                        <a:t>summari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speakingpartn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onlin</a:t>
                      </a:r>
                      <a:r>
                        <a:rPr lang="en-US" sz="1100" b="0" i="0" u="none" strike="noStrike" dirty="0">
                          <a:solidFill>
                            <a:srgbClr val="000000"/>
                          </a:solidFill>
                          <a:effectLst/>
                          <a:latin typeface="Calibri" panose="020F0502020204030204" pitchFamily="34" charset="0"/>
                        </a:rPr>
                        <a:t> ell instructor </a:t>
                      </a:r>
                      <a:r>
                        <a:rPr lang="en-US" sz="1100" b="0" i="0" u="none" strike="noStrike" dirty="0" err="1">
                          <a:solidFill>
                            <a:srgbClr val="000000"/>
                          </a:solidFill>
                          <a:effectLst/>
                          <a:latin typeface="Calibri" panose="020F0502020204030204" pitchFamily="34" charset="0"/>
                        </a:rPr>
                        <a:t>trat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telephon</a:t>
                      </a:r>
                      <a:r>
                        <a:rPr lang="en-US" sz="1100" b="0" i="0" u="none" strike="noStrike" dirty="0">
                          <a:solidFill>
                            <a:srgbClr val="000000"/>
                          </a:solidFill>
                          <a:effectLst/>
                          <a:latin typeface="Calibri" panose="020F0502020204030204" pitchFamily="34" charset="0"/>
                        </a:rPr>
                        <a:t> need </a:t>
                      </a:r>
                      <a:r>
                        <a:rPr lang="en-US" sz="1100" b="0" i="0" u="none" strike="noStrike" dirty="0" err="1">
                          <a:solidFill>
                            <a:srgbClr val="000000"/>
                          </a:solidFill>
                          <a:effectLst/>
                          <a:latin typeface="Calibri" panose="020F0502020204030204" pitchFamily="34" charset="0"/>
                        </a:rPr>
                        <a:t>nbsp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nbsp</a:t>
                      </a:r>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2903852748"/>
                  </a:ext>
                </a:extLst>
              </a:tr>
              <a:tr h="370840">
                <a:tc>
                  <a:txBody>
                    <a:bodyPr/>
                    <a:lstStyle/>
                    <a:p>
                      <a:pPr algn="r" fontAlgn="b"/>
                      <a:r>
                        <a:rPr lang="en-US" sz="1100" b="0" i="0" u="none" strike="noStrike">
                          <a:solidFill>
                            <a:srgbClr val="000000"/>
                          </a:solidFill>
                          <a:effectLst/>
                          <a:latin typeface="Calibri" panose="020F0502020204030204" pitchFamily="34" charset="0"/>
                        </a:rPr>
                        <a:t>254445</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princeton</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receptionist </a:t>
                      </a:r>
                      <a:r>
                        <a:rPr lang="en-US" sz="1100" b="0" i="0" u="none" strike="noStrike" dirty="0" err="1">
                          <a:solidFill>
                            <a:srgbClr val="000000"/>
                          </a:solidFill>
                          <a:effectLst/>
                          <a:latin typeface="Calibri" panose="020F0502020204030204" pitchFamily="34" charset="0"/>
                        </a:rPr>
                        <a:t>switchboardcompens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houra</a:t>
                      </a:r>
                      <a:r>
                        <a:rPr lang="en-US" sz="1100" b="0" i="0" u="none" strike="noStrike" dirty="0">
                          <a:solidFill>
                            <a:srgbClr val="000000"/>
                          </a:solidFill>
                          <a:effectLst/>
                          <a:latin typeface="Calibri" panose="020F0502020204030204" pitchFamily="34" charset="0"/>
                        </a:rPr>
                        <a:t> local </a:t>
                      </a:r>
                      <a:r>
                        <a:rPr lang="en-US" sz="1100" b="0" i="0" u="none" strike="noStrike" dirty="0" err="1">
                          <a:solidFill>
                            <a:srgbClr val="000000"/>
                          </a:solidFill>
                          <a:effectLst/>
                          <a:latin typeface="Calibri" panose="020F0502020204030204" pitchFamily="34" charset="0"/>
                        </a:rPr>
                        <a:t>financi</a:t>
                      </a:r>
                      <a:r>
                        <a:rPr lang="en-US" sz="1100" b="0" i="0" u="none" strike="noStrike" dirty="0">
                          <a:solidFill>
                            <a:srgbClr val="000000"/>
                          </a:solidFill>
                          <a:effectLst/>
                          <a:latin typeface="Calibri" panose="020F0502020204030204" pitchFamily="34" charset="0"/>
                        </a:rPr>
                        <a:t> invest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look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receptionist help support office. receptionist </a:t>
                      </a:r>
                      <a:r>
                        <a:rPr lang="en-US" sz="1100" b="0" i="0" u="none" strike="noStrike" dirty="0" err="1">
                          <a:solidFill>
                            <a:srgbClr val="000000"/>
                          </a:solidFill>
                          <a:effectLst/>
                          <a:latin typeface="Calibri" panose="020F0502020204030204" pitchFamily="34" charset="0"/>
                        </a:rPr>
                        <a:t>coord</a:t>
                      </a:r>
                      <a:r>
                        <a:rPr lang="en-US" sz="1100" b="0" i="0" u="none" strike="noStrike" dirty="0">
                          <a:solidFill>
                            <a:srgbClr val="000000"/>
                          </a:solidFill>
                          <a:effectLst/>
                          <a:latin typeface="Calibri" panose="020F0502020204030204" pitchFamily="34" charset="0"/>
                        </a:rPr>
                        <a:t> excel month receptionist experience.</a:t>
                      </a:r>
                    </a:p>
                  </a:txBody>
                  <a:tcPr marL="4763" marR="4763" marT="4763" anchor="b"/>
                </a:tc>
                <a:extLst>
                  <a:ext uri="{0D108BD9-81ED-4DB2-BD59-A6C34878D82A}">
                    <a16:rowId xmlns:a16="http://schemas.microsoft.com/office/drawing/2014/main" val="1968116794"/>
                  </a:ext>
                </a:extLst>
              </a:tr>
              <a:tr h="370840">
                <a:tc>
                  <a:txBody>
                    <a:bodyPr/>
                    <a:lstStyle/>
                    <a:p>
                      <a:pPr algn="r" fontAlgn="b"/>
                      <a:r>
                        <a:rPr lang="en-US" sz="1100" b="0" i="0" u="none" strike="noStrike">
                          <a:solidFill>
                            <a:srgbClr val="000000"/>
                          </a:solidFill>
                          <a:effectLst/>
                          <a:latin typeface="Calibri" panose="020F0502020204030204" pitchFamily="34" charset="0"/>
                        </a:rPr>
                        <a:t>270718</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princeton</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receptionist </a:t>
                      </a:r>
                      <a:r>
                        <a:rPr lang="en-US" sz="1100" b="0" i="0" u="none" strike="noStrike" dirty="0" err="1">
                          <a:solidFill>
                            <a:srgbClr val="000000"/>
                          </a:solidFill>
                          <a:effectLst/>
                          <a:latin typeface="Calibri" panose="020F0502020204030204" pitchFamily="34" charset="0"/>
                        </a:rPr>
                        <a:t>switchboardcompens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houra</a:t>
                      </a:r>
                      <a:r>
                        <a:rPr lang="en-US" sz="1100" b="0" i="0" u="none" strike="noStrike" dirty="0">
                          <a:solidFill>
                            <a:srgbClr val="000000"/>
                          </a:solidFill>
                          <a:effectLst/>
                          <a:latin typeface="Calibri" panose="020F0502020204030204" pitchFamily="34" charset="0"/>
                        </a:rPr>
                        <a:t> local </a:t>
                      </a:r>
                      <a:r>
                        <a:rPr lang="en-US" sz="1100" b="0" i="0" u="none" strike="noStrike" dirty="0" err="1">
                          <a:solidFill>
                            <a:srgbClr val="000000"/>
                          </a:solidFill>
                          <a:effectLst/>
                          <a:latin typeface="Calibri" panose="020F0502020204030204" pitchFamily="34" charset="0"/>
                        </a:rPr>
                        <a:t>financi</a:t>
                      </a:r>
                      <a:r>
                        <a:rPr lang="en-US" sz="1100" b="0" i="0" u="none" strike="noStrike" dirty="0">
                          <a:solidFill>
                            <a:srgbClr val="000000"/>
                          </a:solidFill>
                          <a:effectLst/>
                          <a:latin typeface="Calibri" panose="020F0502020204030204" pitchFamily="34" charset="0"/>
                        </a:rPr>
                        <a:t> invest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look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service.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receptionist </a:t>
                      </a:r>
                      <a:r>
                        <a:rPr lang="en-US" sz="1100" b="0" i="0" u="none" strike="noStrike" dirty="0" err="1">
                          <a:solidFill>
                            <a:srgbClr val="000000"/>
                          </a:solidFill>
                          <a:effectLst/>
                          <a:latin typeface="Calibri" panose="020F0502020204030204" pitchFamily="34" charset="0"/>
                        </a:rPr>
                        <a:t>profici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microsoft</a:t>
                      </a:r>
                      <a:r>
                        <a:rPr lang="en-US" sz="1100" b="0" i="0" u="none" strike="noStrike" dirty="0">
                          <a:solidFill>
                            <a:srgbClr val="000000"/>
                          </a:solidFill>
                          <a:effectLst/>
                          <a:latin typeface="Calibri" panose="020F0502020204030204" pitchFamily="34" charset="0"/>
                        </a:rPr>
                        <a:t> word excel month receptionist experience.</a:t>
                      </a:r>
                    </a:p>
                  </a:txBody>
                  <a:tcPr marL="4763" marR="4763" marT="4763" anchor="b"/>
                </a:tc>
                <a:extLst>
                  <a:ext uri="{0D108BD9-81ED-4DB2-BD59-A6C34878D82A}">
                    <a16:rowId xmlns:a16="http://schemas.microsoft.com/office/drawing/2014/main" val="4281212113"/>
                  </a:ext>
                </a:extLst>
              </a:tr>
              <a:tr h="370840">
                <a:tc>
                  <a:txBody>
                    <a:bodyPr/>
                    <a:lstStyle/>
                    <a:p>
                      <a:pPr algn="r" fontAlgn="b"/>
                      <a:r>
                        <a:rPr lang="en-US" sz="1100" b="0" i="0" u="none" strike="noStrike">
                          <a:solidFill>
                            <a:srgbClr val="000000"/>
                          </a:solidFill>
                          <a:effectLst/>
                          <a:latin typeface="Calibri" panose="020F0502020204030204" pitchFamily="34" charset="0"/>
                        </a:rPr>
                        <a:t>304329</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custom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rep need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san </a:t>
                      </a:r>
                      <a:r>
                        <a:rPr lang="en-US" sz="1100" b="0" i="0" u="none" strike="noStrike" dirty="0" err="1">
                          <a:solidFill>
                            <a:srgbClr val="000000"/>
                          </a:solidFill>
                          <a:effectLst/>
                          <a:latin typeface="Calibri" panose="020F0502020204030204" pitchFamily="34" charset="0"/>
                        </a:rPr>
                        <a:t>antonio</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custom </a:t>
                      </a:r>
                      <a:r>
                        <a:rPr lang="en-US" sz="1100" b="0" i="0" u="none" strike="noStrike" dirty="0" err="1">
                          <a:solidFill>
                            <a:srgbClr val="000000"/>
                          </a:solidFill>
                          <a:effectLst/>
                          <a:latin typeface="Calibri" panose="020F0502020204030204" pitchFamily="34" charset="0"/>
                        </a:rPr>
                        <a:t>servicecompens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hourexperienc</a:t>
                      </a:r>
                      <a:r>
                        <a:rPr lang="en-US" sz="1100" b="0" i="0" u="none" strike="noStrike" dirty="0">
                          <a:solidFill>
                            <a:srgbClr val="000000"/>
                          </a:solidFill>
                          <a:effectLst/>
                          <a:latin typeface="Calibri" panose="020F0502020204030204" pitchFamily="34" charset="0"/>
                        </a:rPr>
                        <a:t> custom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rep need weekend project custom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rep assist media organ present</a:t>
                      </a:r>
                    </a:p>
                  </a:txBody>
                  <a:tcPr marL="4763" marR="4763" marT="4763" anchor="b"/>
                </a:tc>
                <a:extLst>
                  <a:ext uri="{0D108BD9-81ED-4DB2-BD59-A6C34878D82A}">
                    <a16:rowId xmlns:a16="http://schemas.microsoft.com/office/drawing/2014/main" val="2480952848"/>
                  </a:ext>
                </a:extLst>
              </a:tr>
              <a:tr h="370840">
                <a:tc>
                  <a:txBody>
                    <a:bodyPr/>
                    <a:lstStyle/>
                    <a:p>
                      <a:pPr algn="r" fontAlgn="b"/>
                      <a:r>
                        <a:rPr lang="en-US" sz="1100" b="0" i="0" u="none" strike="noStrike">
                          <a:solidFill>
                            <a:srgbClr val="000000"/>
                          </a:solidFill>
                          <a:effectLst/>
                          <a:latin typeface="Calibri" panose="020F0502020204030204" pitchFamily="34" charset="0"/>
                        </a:rPr>
                        <a:t>295764</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sacramento</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secretari</a:t>
                      </a:r>
                      <a:r>
                        <a:rPr lang="en-US" sz="1100" b="0" i="0" u="none" strike="noStrike" dirty="0">
                          <a:solidFill>
                            <a:srgbClr val="000000"/>
                          </a:solidFill>
                          <a:effectLst/>
                          <a:latin typeface="Calibri" panose="020F0502020204030204" pitchFamily="34" charset="0"/>
                        </a:rPr>
                        <a:t> admin </a:t>
                      </a:r>
                      <a:r>
                        <a:rPr lang="en-US" sz="1100" b="0" i="0" u="none" strike="noStrike" dirty="0" err="1">
                          <a:solidFill>
                            <a:srgbClr val="000000"/>
                          </a:solidFill>
                          <a:effectLst/>
                          <a:latin typeface="Calibri" panose="020F0502020204030204" pitchFamily="34" charset="0"/>
                        </a:rPr>
                        <a:t>asstcompens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hourreceptionist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current </a:t>
                      </a:r>
                      <a:r>
                        <a:rPr lang="en-US" sz="1100" b="0" i="0" u="none" strike="noStrike" dirty="0" err="1">
                          <a:solidFill>
                            <a:srgbClr val="000000"/>
                          </a:solidFill>
                          <a:effectLst/>
                          <a:latin typeface="Calibri" panose="020F0502020204030204" pitchFamily="34" charset="0"/>
                        </a:rPr>
                        <a:t>opportun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articul</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proactiv</a:t>
                      </a:r>
                      <a:r>
                        <a:rPr lang="en-US" sz="1100" b="0" i="0" u="none" strike="noStrike" dirty="0">
                          <a:solidFill>
                            <a:srgbClr val="000000"/>
                          </a:solidFill>
                          <a:effectLst/>
                          <a:latin typeface="Calibri" panose="020F0502020204030204" pitchFamily="34" charset="0"/>
                        </a:rPr>
                        <a:t> receptionist well establish </a:t>
                      </a:r>
                      <a:r>
                        <a:rPr lang="en-US" sz="1100" b="0" i="0" u="none" strike="noStrike" dirty="0" err="1">
                          <a:solidFill>
                            <a:srgbClr val="000000"/>
                          </a:solidFill>
                          <a:effectLst/>
                          <a:latin typeface="Calibri" panose="020F0502020204030204" pitchFamily="34" charset="0"/>
                        </a:rPr>
                        <a:t>properti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manag</a:t>
                      </a:r>
                      <a:endParaRPr lang="en-US" sz="1100" b="0" i="0" u="none" strike="noStrike" dirty="0">
                        <a:solidFill>
                          <a:srgbClr val="000000"/>
                        </a:solidFill>
                        <a:effectLst/>
                        <a:latin typeface="Calibri" panose="020F0502020204030204" pitchFamily="34" charset="0"/>
                      </a:endParaRPr>
                    </a:p>
                  </a:txBody>
                  <a:tcPr marL="4763" marR="4763" marT="4763" anchor="b"/>
                </a:tc>
                <a:extLst>
                  <a:ext uri="{0D108BD9-81ED-4DB2-BD59-A6C34878D82A}">
                    <a16:rowId xmlns:a16="http://schemas.microsoft.com/office/drawing/2014/main" val="1047912829"/>
                  </a:ext>
                </a:extLst>
              </a:tr>
              <a:tr h="370840">
                <a:tc>
                  <a:txBody>
                    <a:bodyPr/>
                    <a:lstStyle/>
                    <a:p>
                      <a:pPr algn="r" fontAlgn="b"/>
                      <a:r>
                        <a:rPr lang="en-US" sz="1100" b="0" i="0" u="none" strike="noStrike">
                          <a:solidFill>
                            <a:srgbClr val="000000"/>
                          </a:solidFill>
                          <a:effectLst/>
                          <a:latin typeface="Calibri" panose="020F0502020204030204" pitchFamily="34" charset="0"/>
                        </a:rPr>
                        <a:t>247397</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custom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rep </a:t>
                      </a:r>
                      <a:r>
                        <a:rPr lang="en-US" sz="1100" b="0" i="0" u="none" strike="noStrike" dirty="0" err="1">
                          <a:solidFill>
                            <a:srgbClr val="000000"/>
                          </a:solidFill>
                          <a:effectLst/>
                          <a:latin typeface="Calibri" panose="020F0502020204030204" pitchFamily="34" charset="0"/>
                        </a:rPr>
                        <a:t>doral</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miami</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account </a:t>
                      </a:r>
                      <a:r>
                        <a:rPr lang="en-US" sz="1100" b="0" i="0" u="none" strike="noStrike" dirty="0" err="1">
                          <a:solidFill>
                            <a:srgbClr val="000000"/>
                          </a:solidFill>
                          <a:effectLst/>
                          <a:latin typeface="Calibri" panose="020F0502020204030204" pitchFamily="34" charset="0"/>
                        </a:rPr>
                        <a:t>execut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staf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managercompens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hourbilingu</a:t>
                      </a:r>
                      <a:r>
                        <a:rPr lang="en-US" sz="1100" b="0" i="0" u="none" strike="noStrike" dirty="0">
                          <a:solidFill>
                            <a:srgbClr val="000000"/>
                          </a:solidFill>
                          <a:effectLst/>
                          <a:latin typeface="Calibri" panose="020F0502020204030204" pitchFamily="34" charset="0"/>
                        </a:rPr>
                        <a:t> custom.</a:t>
                      </a:r>
                    </a:p>
                  </a:txBody>
                  <a:tcPr marL="4763" marR="4763" marT="4763" anchor="b"/>
                </a:tc>
                <a:extLst>
                  <a:ext uri="{0D108BD9-81ED-4DB2-BD59-A6C34878D82A}">
                    <a16:rowId xmlns:a16="http://schemas.microsoft.com/office/drawing/2014/main" val="3416484017"/>
                  </a:ext>
                </a:extLst>
              </a:tr>
              <a:tr h="370840">
                <a:tc>
                  <a:txBody>
                    <a:bodyPr/>
                    <a:lstStyle/>
                    <a:p>
                      <a:pPr algn="r" fontAlgn="b"/>
                      <a:r>
                        <a:rPr lang="en-US" sz="1100" b="0" i="0" u="none" strike="noStrike">
                          <a:solidFill>
                            <a:srgbClr val="000000"/>
                          </a:solidFill>
                          <a:effectLst/>
                          <a:latin typeface="Calibri" panose="020F0502020204030204" pitchFamily="34" charset="0"/>
                        </a:rPr>
                        <a:t>182214</a:t>
                      </a:r>
                    </a:p>
                  </a:txBody>
                  <a:tcPr marL="4763" marR="4763" marT="4763" anchor="b"/>
                </a:tc>
                <a:tc>
                  <a:txBody>
                    <a:bodyPr/>
                    <a:lstStyle/>
                    <a:p>
                      <a:pPr algn="l" fontAlgn="b"/>
                      <a:r>
                        <a:rPr lang="en-US" sz="1100" b="0" i="0" u="none" strike="noStrike">
                          <a:solidFill>
                            <a:srgbClr val="000000"/>
                          </a:solidFill>
                          <a:effectLst/>
                          <a:latin typeface="Calibri" panose="020F0502020204030204" pitchFamily="34" charset="0"/>
                        </a:rPr>
                        <a:t>receptionist officeteam la quinta season temp ref id classif receptionist switchboardcompens doeloc insur compani need part time receptionist help assist temporari support. candid excel level custom servic work well pressur good phone skill profici microsoft offic suite. must bilingu english spanish. part time posit monday friday hour noon pm. job duti includ answer phone email custom service.</a:t>
                      </a:r>
                    </a:p>
                  </a:txBody>
                  <a:tcPr marL="4763" marR="4763" marT="4763" anchor="b"/>
                </a:tc>
                <a:extLst>
                  <a:ext uri="{0D108BD9-81ED-4DB2-BD59-A6C34878D82A}">
                    <a16:rowId xmlns:a16="http://schemas.microsoft.com/office/drawing/2014/main" val="1024997664"/>
                  </a:ext>
                </a:extLst>
              </a:tr>
              <a:tr h="370840">
                <a:tc>
                  <a:txBody>
                    <a:bodyPr/>
                    <a:lstStyle/>
                    <a:p>
                      <a:pPr algn="r" fontAlgn="b"/>
                      <a:r>
                        <a:rPr lang="en-US" sz="1100" b="0" i="0" u="none" strike="noStrike">
                          <a:solidFill>
                            <a:srgbClr val="000000"/>
                          </a:solidFill>
                          <a:effectLst/>
                          <a:latin typeface="Calibri" panose="020F0502020204030204" pitchFamily="34" charset="0"/>
                        </a:rPr>
                        <a:t>271012</a:t>
                      </a:r>
                    </a:p>
                  </a:txBody>
                  <a:tcPr marL="4763" marR="4763" marT="4763" anchor="b"/>
                </a:tc>
                <a:tc>
                  <a:txBody>
                    <a:bodyPr/>
                    <a:lstStyle/>
                    <a:p>
                      <a:pPr algn="l" fontAlgn="b"/>
                      <a:r>
                        <a:rPr lang="en-US" sz="1100" b="0" i="0" u="none" strike="noStrike">
                          <a:solidFill>
                            <a:srgbClr val="000000"/>
                          </a:solidFill>
                          <a:effectLst/>
                          <a:latin typeface="Calibri" panose="020F0502020204030204" pitchFamily="34" charset="0"/>
                        </a:rPr>
                        <a:t>receptionist officeteam somervil season temp ref id classif receptionist switchboardcompens . . per hourofficeteam excel opportun receptionist. partner nonprofit somervil need temporari receptionist. receptionist respons greet client answer triag call provid gener offic support needed. receptionist posit short term need. prefer receptionist bilingu english spanish. pleas appli www.officeteam.com interested.</a:t>
                      </a:r>
                    </a:p>
                  </a:txBody>
                  <a:tcPr marL="4763" marR="4763" marT="4763" anchor="b"/>
                </a:tc>
                <a:extLst>
                  <a:ext uri="{0D108BD9-81ED-4DB2-BD59-A6C34878D82A}">
                    <a16:rowId xmlns:a16="http://schemas.microsoft.com/office/drawing/2014/main" val="747050371"/>
                  </a:ext>
                </a:extLst>
              </a:tr>
              <a:tr h="370840">
                <a:tc>
                  <a:txBody>
                    <a:bodyPr/>
                    <a:lstStyle/>
                    <a:p>
                      <a:pPr algn="r" fontAlgn="b"/>
                      <a:r>
                        <a:rPr lang="en-US" sz="1100" b="0" i="0" u="none" strike="noStrike">
                          <a:solidFill>
                            <a:srgbClr val="000000"/>
                          </a:solidFill>
                          <a:effectLst/>
                          <a:latin typeface="Calibri" panose="020F0502020204030204" pitchFamily="34" charset="0"/>
                        </a:rPr>
                        <a:t>147093</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assist teacher la petit </a:t>
                      </a:r>
                      <a:r>
                        <a:rPr lang="en-US" sz="1100" b="0" i="0" u="none" strike="noStrike" dirty="0" err="1">
                          <a:solidFill>
                            <a:srgbClr val="000000"/>
                          </a:solidFill>
                          <a:effectLst/>
                          <a:latin typeface="Calibri" panose="020F0502020204030204" pitchFamily="34" charset="0"/>
                        </a:rPr>
                        <a:t>academi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miamisburg</a:t>
                      </a:r>
                      <a:r>
                        <a:rPr lang="en-US" sz="1100" b="0" i="0" u="none" strike="noStrike" dirty="0">
                          <a:solidFill>
                            <a:srgbClr val="000000"/>
                          </a:solidFill>
                          <a:effectLst/>
                          <a:latin typeface="Calibri" panose="020F0502020204030204" pitchFamily="34" charset="0"/>
                        </a:rPr>
                        <a:t> part time la petit </a:t>
                      </a:r>
                      <a:r>
                        <a:rPr lang="en-US" sz="1100" b="0" i="0" u="none" strike="noStrike" dirty="0" err="1">
                          <a:solidFill>
                            <a:srgbClr val="000000"/>
                          </a:solidFill>
                          <a:effectLst/>
                          <a:latin typeface="Calibri" panose="020F0502020204030204" pitchFamily="34" charset="0"/>
                        </a:rPr>
                        <a:t>academi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miamisburg</a:t>
                      </a:r>
                      <a:r>
                        <a:rPr lang="en-US" sz="1100" b="0" i="0" u="none" strike="noStrike" dirty="0">
                          <a:solidFill>
                            <a:srgbClr val="000000"/>
                          </a:solidFill>
                          <a:effectLst/>
                          <a:latin typeface="Calibri" panose="020F0502020204030204" pitchFamily="34" charset="0"/>
                        </a:rPr>
                        <a:t> hire assist teacher </a:t>
                      </a:r>
                      <a:r>
                        <a:rPr lang="en-US" sz="1100" b="0" i="0" u="none" strike="noStrike" dirty="0" err="1">
                          <a:solidFill>
                            <a:srgbClr val="000000"/>
                          </a:solidFill>
                          <a:effectLst/>
                          <a:latin typeface="Calibri" panose="020F0502020204030204" pitchFamily="34" charset="0"/>
                        </a:rPr>
                        <a:t>childcar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facil</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locat</a:t>
                      </a:r>
                      <a:r>
                        <a:rPr lang="en-US" sz="1100" b="0" i="0" u="none" strike="noStrike" dirty="0">
                          <a:solidFill>
                            <a:srgbClr val="000000"/>
                          </a:solidFill>
                          <a:effectLst/>
                          <a:latin typeface="Calibri" panose="020F0502020204030204" pitchFamily="34" charset="0"/>
                        </a:rPr>
                        <a:t> spring valley pike join talent team </a:t>
                      </a:r>
                      <a:r>
                        <a:rPr lang="en-US" sz="1100" b="0" i="0" u="none" strike="noStrike" dirty="0" err="1">
                          <a:solidFill>
                            <a:srgbClr val="000000"/>
                          </a:solidFill>
                          <a:effectLst/>
                          <a:latin typeface="Calibri" panose="020F0502020204030204" pitchFamily="34" charset="0"/>
                        </a:rPr>
                        <a:t>inspir</a:t>
                      </a:r>
                      <a:r>
                        <a:rPr lang="en-US" sz="1100" b="0" i="0" u="none" strike="noStrike" dirty="0">
                          <a:solidFill>
                            <a:srgbClr val="000000"/>
                          </a:solidFill>
                          <a:effectLst/>
                          <a:latin typeface="Calibri" panose="020F0502020204030204" pitchFamily="34" charset="0"/>
                        </a:rPr>
                        <a:t> children lifelong learner play base curriculum affection love staff </a:t>
                      </a:r>
                      <a:r>
                        <a:rPr lang="en-US" sz="1100" b="0" i="0" u="none" strike="noStrike" dirty="0" err="1">
                          <a:solidFill>
                            <a:srgbClr val="000000"/>
                          </a:solidFill>
                          <a:effectLst/>
                          <a:latin typeface="Calibri" panose="020F0502020204030204" pitchFamily="34" charset="0"/>
                        </a:rPr>
                        <a:t>ensur</a:t>
                      </a:r>
                      <a:r>
                        <a:rPr lang="en-US" sz="1100" b="0" i="0" u="none" strike="noStrike" dirty="0">
                          <a:solidFill>
                            <a:srgbClr val="000000"/>
                          </a:solidFill>
                          <a:effectLst/>
                          <a:latin typeface="Calibri" panose="020F0502020204030204" pitchFamily="34" charset="0"/>
                        </a:rPr>
                        <a:t> children impart </a:t>
                      </a:r>
                      <a:r>
                        <a:rPr lang="en-US" sz="1100" b="0" i="0" u="none" strike="noStrike" dirty="0" err="1">
                          <a:solidFill>
                            <a:srgbClr val="000000"/>
                          </a:solidFill>
                          <a:effectLst/>
                          <a:latin typeface="Calibri" panose="020F0502020204030204" pitchFamily="34" charset="0"/>
                        </a:rPr>
                        <a:t>knowledg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succeed.our</a:t>
                      </a:r>
                      <a:r>
                        <a:rPr lang="en-US" sz="1100" b="0" i="0" u="none" strike="noStrike" dirty="0">
                          <a:solidFill>
                            <a:srgbClr val="000000"/>
                          </a:solidFill>
                          <a:effectLst/>
                          <a:latin typeface="Calibri" panose="020F0502020204030204" pitchFamily="34" charset="0"/>
                        </a:rPr>
                        <a:t> assist teacher care compassion love </a:t>
                      </a:r>
                      <a:r>
                        <a:rPr lang="en-US" sz="1100" b="0" i="0" u="none" strike="noStrike" dirty="0" err="1">
                          <a:solidFill>
                            <a:srgbClr val="000000"/>
                          </a:solidFill>
                          <a:effectLst/>
                          <a:latin typeface="Calibri" panose="020F0502020204030204" pitchFamily="34" charset="0"/>
                        </a:rPr>
                        <a:t>ensur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daili</a:t>
                      </a:r>
                      <a:r>
                        <a:rPr lang="en-US" sz="1100" b="0" i="0" u="none" strike="noStrike" dirty="0">
                          <a:solidFill>
                            <a:srgbClr val="000000"/>
                          </a:solidFill>
                          <a:effectLst/>
                          <a:latin typeface="Calibri" panose="020F0502020204030204" pitchFamily="34" charset="0"/>
                        </a:rPr>
                        <a:t> care </a:t>
                      </a:r>
                      <a:r>
                        <a:rPr lang="en-US" sz="1100" b="0" i="0" u="none" strike="noStrike" dirty="0" err="1">
                          <a:solidFill>
                            <a:srgbClr val="000000"/>
                          </a:solidFill>
                          <a:effectLst/>
                          <a:latin typeface="Calibri" panose="020F0502020204030204" pitchFamily="34" charset="0"/>
                        </a:rPr>
                        <a:t>everi</a:t>
                      </a:r>
                      <a:r>
                        <a:rPr lang="en-US" sz="1100" b="0" i="0" u="none" strike="noStrike" dirty="0">
                          <a:solidFill>
                            <a:srgbClr val="000000"/>
                          </a:solidFill>
                          <a:effectLst/>
                          <a:latin typeface="Calibri" panose="020F0502020204030204" pitchFamily="34" charset="0"/>
                        </a:rPr>
                        <a:t> child follow </a:t>
                      </a:r>
                      <a:r>
                        <a:rPr lang="en-US" sz="1100" b="0" i="0" u="none" strike="noStrike" dirty="0" err="1">
                          <a:solidFill>
                            <a:srgbClr val="000000"/>
                          </a:solidFill>
                          <a:effectLst/>
                          <a:latin typeface="Calibri" panose="020F0502020204030204" pitchFamily="34" charset="0"/>
                        </a:rPr>
                        <a:t>licens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guidelin</a:t>
                      </a:r>
                      <a:r>
                        <a:rPr lang="en-US" sz="1100" b="0" i="0" u="none" strike="noStrike" dirty="0">
                          <a:solidFill>
                            <a:srgbClr val="000000"/>
                          </a:solidFill>
                          <a:effectLst/>
                          <a:latin typeface="Calibri" panose="020F0502020204030204" pitchFamily="34" charset="0"/>
                        </a:rPr>
                        <a:t> implement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standards.help</a:t>
                      </a:r>
                      <a:r>
                        <a:rPr lang="en-US" sz="1100" b="0" i="0" u="none" strike="noStrike" dirty="0">
                          <a:solidFill>
                            <a:srgbClr val="000000"/>
                          </a:solidFill>
                          <a:effectLst/>
                          <a:latin typeface="Calibri" panose="020F0502020204030204" pitchFamily="34" charset="0"/>
                        </a:rPr>
                        <a:t> maintain fun interact classroom clean </a:t>
                      </a:r>
                    </a:p>
                  </a:txBody>
                  <a:tcPr marL="4763" marR="4763" marT="4763" anchor="b"/>
                </a:tc>
                <a:extLst>
                  <a:ext uri="{0D108BD9-81ED-4DB2-BD59-A6C34878D82A}">
                    <a16:rowId xmlns:a16="http://schemas.microsoft.com/office/drawing/2014/main" val="1141718776"/>
                  </a:ext>
                </a:extLst>
              </a:tr>
              <a:tr h="370840">
                <a:tc>
                  <a:txBody>
                    <a:bodyPr/>
                    <a:lstStyle/>
                    <a:p>
                      <a:pPr algn="r" fontAlgn="b"/>
                      <a:r>
                        <a:rPr lang="en-US" sz="1100" b="0" i="0" u="none" strike="noStrike" dirty="0">
                          <a:solidFill>
                            <a:srgbClr val="000000"/>
                          </a:solidFill>
                          <a:effectLst/>
                          <a:latin typeface="Calibri" panose="020F0502020204030204" pitchFamily="34" charset="0"/>
                        </a:rPr>
                        <a:t>290946</a:t>
                      </a:r>
                    </a:p>
                  </a:txBody>
                  <a:tcPr marL="4763" marR="4763" marT="4763" anchor="b"/>
                </a:tc>
                <a:tc>
                  <a:txBody>
                    <a:bodyPr/>
                    <a:lstStyle/>
                    <a:p>
                      <a:pPr algn="l" fontAlgn="b"/>
                      <a:r>
                        <a:rPr lang="en-US" sz="1100" b="0" i="0" u="none" strike="noStrike" dirty="0">
                          <a:solidFill>
                            <a:srgbClr val="000000"/>
                          </a:solidFill>
                          <a:effectLst/>
                          <a:latin typeface="Calibri" panose="020F0502020204030204" pitchFamily="34" charset="0"/>
                        </a:rPr>
                        <a:t>receptionist </a:t>
                      </a:r>
                      <a:r>
                        <a:rPr lang="en-US" sz="1100" b="0" i="0" u="none" strike="noStrike" dirty="0" err="1">
                          <a:solidFill>
                            <a:srgbClr val="000000"/>
                          </a:solidFill>
                          <a:effectLst/>
                          <a:latin typeface="Calibri" panose="020F0502020204030204" pitchFamily="34" charset="0"/>
                        </a:rPr>
                        <a:t>officeteam</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torranc</a:t>
                      </a:r>
                      <a:r>
                        <a:rPr lang="en-US" sz="1100" b="0" i="0" u="none" strike="noStrike" dirty="0">
                          <a:solidFill>
                            <a:srgbClr val="000000"/>
                          </a:solidFill>
                          <a:effectLst/>
                          <a:latin typeface="Calibri" panose="020F0502020204030204" pitchFamily="34" charset="0"/>
                        </a:rPr>
                        <a:t> season temp ref id </a:t>
                      </a:r>
                      <a:r>
                        <a:rPr lang="en-US" sz="1100" b="0" i="0" u="none" strike="noStrike" dirty="0" err="1">
                          <a:solidFill>
                            <a:srgbClr val="000000"/>
                          </a:solidFill>
                          <a:effectLst/>
                          <a:latin typeface="Calibri" panose="020F0502020204030204" pitchFamily="34" charset="0"/>
                        </a:rPr>
                        <a:t>classif</a:t>
                      </a:r>
                      <a:r>
                        <a:rPr lang="en-US" sz="1100" b="0" i="0" u="none" strike="noStrike" dirty="0">
                          <a:solidFill>
                            <a:srgbClr val="000000"/>
                          </a:solidFill>
                          <a:effectLst/>
                          <a:latin typeface="Calibri" panose="020F0502020204030204" pitchFamily="34" charset="0"/>
                        </a:rPr>
                        <a:t> receptionist </a:t>
                      </a:r>
                      <a:r>
                        <a:rPr lang="en-US" sz="1100" b="0" i="0" u="none" strike="noStrike" dirty="0" err="1">
                          <a:solidFill>
                            <a:srgbClr val="000000"/>
                          </a:solidFill>
                          <a:effectLst/>
                          <a:latin typeface="Calibri" panose="020F0502020204030204" pitchFamily="34" charset="0"/>
                        </a:rPr>
                        <a:t>switchboardcompens</a:t>
                      </a:r>
                      <a:r>
                        <a:rPr lang="en-US" sz="1100" b="0" i="0" u="none" strike="noStrike" dirty="0">
                          <a:solidFill>
                            <a:srgbClr val="000000"/>
                          </a:solidFill>
                          <a:effectLst/>
                          <a:latin typeface="Calibri" panose="020F0502020204030204" pitchFamily="34" charset="0"/>
                        </a:rPr>
                        <a:t> . . per </a:t>
                      </a:r>
                      <a:r>
                        <a:rPr lang="en-US" sz="1100" b="0" i="0" u="none" strike="noStrike" dirty="0" err="1">
                          <a:solidFill>
                            <a:srgbClr val="000000"/>
                          </a:solidFill>
                          <a:effectLst/>
                          <a:latin typeface="Calibri" panose="020F0502020204030204" pitchFamily="34" charset="0"/>
                        </a:rPr>
                        <a:t>houra</a:t>
                      </a:r>
                      <a:r>
                        <a:rPr lang="en-US" sz="1100" b="0" i="0" u="none" strike="noStrike" dirty="0">
                          <a:solidFill>
                            <a:srgbClr val="000000"/>
                          </a:solidFill>
                          <a:effectLst/>
                          <a:latin typeface="Calibri" panose="020F0502020204030204" pitchFamily="34" charset="0"/>
                        </a:rPr>
                        <a:t> popular south bay food </a:t>
                      </a:r>
                      <a:r>
                        <a:rPr lang="en-US" sz="1100" b="0" i="0" u="none" strike="noStrike" dirty="0" err="1">
                          <a:solidFill>
                            <a:srgbClr val="000000"/>
                          </a:solidFill>
                          <a:effectLst/>
                          <a:latin typeface="Calibri" panose="020F0502020204030204" pitchFamily="34" charset="0"/>
                        </a:rPr>
                        <a:t>distribut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compani</a:t>
                      </a:r>
                      <a:r>
                        <a:rPr lang="en-US" sz="1100" b="0" i="0" u="none" strike="noStrike" dirty="0">
                          <a:solidFill>
                            <a:srgbClr val="000000"/>
                          </a:solidFill>
                          <a:effectLst/>
                          <a:latin typeface="Calibri" panose="020F0502020204030204" pitchFamily="34" charset="0"/>
                        </a:rPr>
                        <a:t> seek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receptionist. receptionist </a:t>
                      </a:r>
                      <a:r>
                        <a:rPr lang="en-US" sz="1100" b="0" i="0" u="none" strike="noStrike" dirty="0" err="1">
                          <a:solidFill>
                            <a:srgbClr val="000000"/>
                          </a:solidFill>
                          <a:effectLst/>
                          <a:latin typeface="Calibri" panose="020F0502020204030204" pitchFamily="34" charset="0"/>
                        </a:rPr>
                        <a:t>respons</a:t>
                      </a:r>
                      <a:r>
                        <a:rPr lang="en-US" sz="1100" b="0" i="0" u="none" strike="noStrike" dirty="0">
                          <a:solidFill>
                            <a:srgbClr val="000000"/>
                          </a:solidFill>
                          <a:effectLst/>
                          <a:latin typeface="Calibri" panose="020F0502020204030204" pitchFamily="34" charset="0"/>
                        </a:rPr>
                        <a:t> greet visitor answer multi line phone system direct calls. receptionist must profession great custom </a:t>
                      </a:r>
                      <a:r>
                        <a:rPr lang="en-US" sz="1100" b="0" i="0" u="none" strike="noStrike" dirty="0" err="1">
                          <a:solidFill>
                            <a:srgbClr val="000000"/>
                          </a:solidFill>
                          <a:effectLst/>
                          <a:latin typeface="Calibri" panose="020F0502020204030204" pitchFamily="34" charset="0"/>
                        </a:rPr>
                        <a:t>servic</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interperson</a:t>
                      </a:r>
                      <a:r>
                        <a:rPr lang="en-US" sz="1100" b="0" i="0" u="none" strike="noStrike" dirty="0">
                          <a:solidFill>
                            <a:srgbClr val="000000"/>
                          </a:solidFill>
                          <a:effectLst/>
                          <a:latin typeface="Calibri" panose="020F0502020204030204" pitchFamily="34" charset="0"/>
                        </a:rPr>
                        <a:t> skills. receptionist must recent </a:t>
                      </a:r>
                      <a:r>
                        <a:rPr lang="en-US" sz="1100" b="0" i="0" u="none" strike="noStrike" dirty="0" err="1">
                          <a:solidFill>
                            <a:srgbClr val="000000"/>
                          </a:solidFill>
                          <a:effectLst/>
                          <a:latin typeface="Calibri" panose="020F0502020204030204" pitchFamily="34" charset="0"/>
                        </a:rPr>
                        <a:t>experi</a:t>
                      </a:r>
                      <a:r>
                        <a:rPr lang="en-US" sz="1100" b="0" i="0" u="none" strike="noStrike" dirty="0">
                          <a:solidFill>
                            <a:srgbClr val="000000"/>
                          </a:solidFill>
                          <a:effectLst/>
                          <a:latin typeface="Calibri" panose="020F0502020204030204" pitchFamily="34" charset="0"/>
                        </a:rPr>
                        <a:t> work receptionist. receptionist must </a:t>
                      </a:r>
                      <a:r>
                        <a:rPr lang="en-US" sz="1100" b="0" i="0" u="none" strike="noStrike" dirty="0" err="1">
                          <a:solidFill>
                            <a:srgbClr val="000000"/>
                          </a:solidFill>
                          <a:effectLst/>
                          <a:latin typeface="Calibri" panose="020F0502020204030204" pitchFamily="34" charset="0"/>
                        </a:rPr>
                        <a:t>intermedi</a:t>
                      </a:r>
                      <a:r>
                        <a:rPr lang="en-US" sz="1100" b="0" i="0" u="none" strike="noStrike" dirty="0">
                          <a:solidFill>
                            <a:srgbClr val="000000"/>
                          </a:solidFill>
                          <a:effectLst/>
                          <a:latin typeface="Calibri" panose="020F0502020204030204" pitchFamily="34" charset="0"/>
                        </a:rPr>
                        <a:t> skill </a:t>
                      </a:r>
                      <a:r>
                        <a:rPr lang="en-US" sz="1100" b="0" i="0" u="none" strike="noStrike" dirty="0" err="1">
                          <a:solidFill>
                            <a:srgbClr val="000000"/>
                          </a:solidFill>
                          <a:effectLst/>
                          <a:latin typeface="Calibri" panose="020F0502020204030204" pitchFamily="34" charset="0"/>
                        </a:rPr>
                        <a:t>ms</a:t>
                      </a:r>
                      <a:r>
                        <a:rPr lang="en-US" sz="1100" b="0" i="0" u="none" strike="noStrike" dirty="0">
                          <a:solidFill>
                            <a:srgbClr val="000000"/>
                          </a:solidFill>
                          <a:effectLst/>
                          <a:latin typeface="Calibri" panose="020F0502020204030204" pitchFamily="34" charset="0"/>
                        </a:rPr>
                        <a:t> outlook excel word. </a:t>
                      </a:r>
                      <a:r>
                        <a:rPr lang="en-US" sz="1100" b="0" i="0" u="none" strike="noStrike" dirty="0" err="1">
                          <a:solidFill>
                            <a:srgbClr val="000000"/>
                          </a:solidFill>
                          <a:effectLst/>
                          <a:latin typeface="Calibri" panose="020F0502020204030204" pitchFamily="34" charset="0"/>
                        </a:rPr>
                        <a:t>bilingu</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spanish</a:t>
                      </a:r>
                      <a:r>
                        <a:rPr lang="en-US" sz="1100" b="0" i="0" u="none" strike="noStrike" dirty="0">
                          <a:solidFill>
                            <a:srgbClr val="000000"/>
                          </a:solidFill>
                          <a:effectLst/>
                          <a:latin typeface="Calibri" panose="020F0502020204030204" pitchFamily="34" charset="0"/>
                        </a:rPr>
                        <a:t> prefer required. posit </a:t>
                      </a:r>
                      <a:r>
                        <a:rPr lang="en-US" sz="1100" b="0" i="0" u="none" strike="noStrike" dirty="0" err="1">
                          <a:solidFill>
                            <a:srgbClr val="000000"/>
                          </a:solidFill>
                          <a:effectLst/>
                          <a:latin typeface="Calibri" panose="020F0502020204030204" pitchFamily="34" charset="0"/>
                        </a:rPr>
                        <a:t>temporari</a:t>
                      </a:r>
                      <a:r>
                        <a:rPr lang="en-US" sz="1100" b="0" i="0" u="none" strike="noStrike" dirty="0">
                          <a:solidFill>
                            <a:srgbClr val="000000"/>
                          </a:solidFill>
                          <a:effectLst/>
                          <a:latin typeface="Calibri" panose="020F0502020204030204" pitchFamily="34" charset="0"/>
                        </a:rPr>
                        <a:t> months.</a:t>
                      </a:r>
                    </a:p>
                  </a:txBody>
                  <a:tcPr marL="4763" marR="4763" marT="4763" anchor="b"/>
                </a:tc>
                <a:extLst>
                  <a:ext uri="{0D108BD9-81ED-4DB2-BD59-A6C34878D82A}">
                    <a16:rowId xmlns:a16="http://schemas.microsoft.com/office/drawing/2014/main" val="3433233009"/>
                  </a:ext>
                </a:extLst>
              </a:tr>
            </a:tbl>
          </a:graphicData>
        </a:graphic>
      </p:graphicFrame>
    </p:spTree>
    <p:extLst>
      <p:ext uri="{BB962C8B-B14F-4D97-AF65-F5344CB8AC3E}">
        <p14:creationId xmlns:p14="http://schemas.microsoft.com/office/powerpoint/2010/main" val="345306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74DE7380-C30D-4469-ADD7-E6F9EE4B3B5B}" vid="{155E0FAD-96D2-43CD-8C5A-B2DD74F4492C}"/>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3.xml><?xml version="1.0" encoding="utf-8"?>
<ds:datastoreItem xmlns:ds="http://schemas.openxmlformats.org/officeDocument/2006/customXml" ds:itemID="{50AACE6D-8EB6-447A-8DFD-C2C0C52916A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180</TotalTime>
  <Words>1521</Words>
  <Application>Microsoft Office PowerPoint</Application>
  <PresentationFormat>Custom</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Marketing 16x9</vt:lpstr>
      <vt:lpstr>Job Recommendation Engine</vt:lpstr>
      <vt:lpstr>What is Recommendation?</vt:lpstr>
      <vt:lpstr>Aim</vt:lpstr>
      <vt:lpstr>Data Presented </vt:lpstr>
      <vt:lpstr>Approach</vt:lpstr>
      <vt:lpstr>Collaborative Filtering</vt:lpstr>
      <vt:lpstr>PowerPoint Presentation</vt:lpstr>
      <vt:lpstr>Content-Based Recommendation</vt:lpstr>
      <vt:lpstr>Recommendation by content</vt:lpstr>
      <vt:lpstr>Clustering</vt:lpstr>
      <vt:lpstr>Clustering</vt:lpstr>
      <vt:lpstr>Evaluation</vt:lpstr>
      <vt:lpstr>Hybrid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 Engine</dc:title>
  <dc:creator>nitya neelima</dc:creator>
  <cp:lastModifiedBy>nitya neelima</cp:lastModifiedBy>
  <cp:revision>36</cp:revision>
  <dcterms:created xsi:type="dcterms:W3CDTF">2017-07-28T13:53:33Z</dcterms:created>
  <dcterms:modified xsi:type="dcterms:W3CDTF">2017-07-29T06:44:48Z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