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20"/>
  </p:notesMasterIdLst>
  <p:sldIdLst>
    <p:sldId id="256" r:id="rId3"/>
    <p:sldId id="271" r:id="rId4"/>
    <p:sldId id="258" r:id="rId5"/>
    <p:sldId id="1860" r:id="rId6"/>
    <p:sldId id="1815" r:id="rId7"/>
    <p:sldId id="2226" r:id="rId8"/>
    <p:sldId id="1905" r:id="rId9"/>
    <p:sldId id="1904" r:id="rId10"/>
    <p:sldId id="1906" r:id="rId11"/>
    <p:sldId id="1870" r:id="rId12"/>
    <p:sldId id="1911" r:id="rId13"/>
    <p:sldId id="1910" r:id="rId14"/>
    <p:sldId id="1907" r:id="rId15"/>
    <p:sldId id="1908" r:id="rId16"/>
    <p:sldId id="1909" r:id="rId17"/>
    <p:sldId id="1606" r:id="rId18"/>
    <p:sldId id="22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9B8CD-76ED-453C-AC6A-644B7DE09123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B8907-531B-4BC6-953A-E5A57C4674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03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11/2/2018 9:47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8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11/2/2018 11:20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11/2/2018 11:20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4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11/2/2018 9:47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0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81263891-4BE5-4C79-A3E1-19CBD656F6F7}" type="datetime8">
              <a:rPr lang="en-US" smtClean="0"/>
              <a:t>11/2/2018 9:47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02452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mention that flow can be access from PowerApps.com.</a:t>
            </a:r>
          </a:p>
          <a:p>
            <a:r>
              <a:rPr lang="en-US" dirty="0"/>
              <a:t>Other product allows flows creation like Dynamics 365, </a:t>
            </a:r>
            <a:r>
              <a:rPr lang="en-US" dirty="0" err="1"/>
              <a:t>PowerBI</a:t>
            </a:r>
            <a:r>
              <a:rPr lang="en-US" dirty="0"/>
              <a:t>, Microsoft Teams, SharePoint modern lists/document Libraries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11/2/2018 10:09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5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6C7C-58DE-4B0E-B3F1-528DD182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8AAFA-34E5-4482-9D70-1F41B3426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D62A-7E6E-4890-893E-E6F219C9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0013-B6A1-4AED-90DE-F543BB68DC2A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0465-7207-4044-89F6-E5FE34D0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C5A20-D7BD-4A44-A966-9A5EA108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D5B4-85B8-46AE-B97A-07D119665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10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44C9-7C9A-4F81-BCC5-64B655AF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805DB-D8B1-4B39-9E5F-536A21DBF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BF987-1A84-4CF9-A1CD-F3D79FCA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0013-B6A1-4AED-90DE-F543BB68DC2A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39CD8-1D83-4A1C-890B-D095EC5D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930A-2F7A-4F0F-AEE3-6CBD20C3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D5B4-85B8-46AE-B97A-07D119665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17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F9830-32EB-4213-BAFC-8D638F3EB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0BD8F-5FC1-4639-A4E8-7F954A908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E7A2-8B72-44F4-BAE8-462869AD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0013-B6A1-4AED-90DE-F543BB68DC2A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9C24-130C-4907-8741-E3460788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7E74-9948-4942-A73A-8852601F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D5B4-85B8-46AE-B97A-07D119665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88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680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464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357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788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4944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0" y="1447803"/>
            <a:ext cx="11151917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solidFill>
                  <a:srgbClr val="545454"/>
                </a:soli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7" y="6399557"/>
            <a:ext cx="560832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223AF7FE-05B4-4469-90D3-67F0287E61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41445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A3051D2-DD0C-4419-9210-74A066BBE509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584200" y="2903438"/>
            <a:ext cx="4343400" cy="527960"/>
          </a:xfrm>
          <a:custGeom>
            <a:avLst/>
            <a:gdLst>
              <a:gd name="T0" fmla="*/ 763 w 809"/>
              <a:gd name="T1" fmla="*/ 64 h 96"/>
              <a:gd name="T2" fmla="*/ 795 w 809"/>
              <a:gd name="T3" fmla="*/ 58 h 96"/>
              <a:gd name="T4" fmla="*/ 795 w 809"/>
              <a:gd name="T5" fmla="*/ 84 h 96"/>
              <a:gd name="T6" fmla="*/ 777 w 809"/>
              <a:gd name="T7" fmla="*/ 30 h 96"/>
              <a:gd name="T8" fmla="*/ 723 w 809"/>
              <a:gd name="T9" fmla="*/ 95 h 96"/>
              <a:gd name="T10" fmla="*/ 701 w 809"/>
              <a:gd name="T11" fmla="*/ 3 h 96"/>
              <a:gd name="T12" fmla="*/ 707 w 809"/>
              <a:gd name="T13" fmla="*/ 16 h 96"/>
              <a:gd name="T14" fmla="*/ 708 w 809"/>
              <a:gd name="T15" fmla="*/ 95 h 96"/>
              <a:gd name="T16" fmla="*/ 661 w 809"/>
              <a:gd name="T17" fmla="*/ 80 h 96"/>
              <a:gd name="T18" fmla="*/ 624 w 809"/>
              <a:gd name="T19" fmla="*/ 69 h 96"/>
              <a:gd name="T20" fmla="*/ 679 w 809"/>
              <a:gd name="T21" fmla="*/ 95 h 96"/>
              <a:gd name="T22" fmla="*/ 579 w 809"/>
              <a:gd name="T23" fmla="*/ 55 h 96"/>
              <a:gd name="T24" fmla="*/ 598 w 809"/>
              <a:gd name="T25" fmla="*/ 69 h 96"/>
              <a:gd name="T26" fmla="*/ 579 w 809"/>
              <a:gd name="T27" fmla="*/ 19 h 96"/>
              <a:gd name="T28" fmla="*/ 605 w 809"/>
              <a:gd name="T29" fmla="*/ 88 h 96"/>
              <a:gd name="T30" fmla="*/ 602 w 809"/>
              <a:gd name="T31" fmla="*/ 12 h 96"/>
              <a:gd name="T32" fmla="*/ 608 w 809"/>
              <a:gd name="T33" fmla="*/ 55 h 96"/>
              <a:gd name="T34" fmla="*/ 471 w 809"/>
              <a:gd name="T35" fmla="*/ 32 h 96"/>
              <a:gd name="T36" fmla="*/ 474 w 809"/>
              <a:gd name="T37" fmla="*/ 2 h 96"/>
              <a:gd name="T38" fmla="*/ 432 w 809"/>
              <a:gd name="T39" fmla="*/ 32 h 96"/>
              <a:gd name="T40" fmla="*/ 457 w 809"/>
              <a:gd name="T41" fmla="*/ 43 h 96"/>
              <a:gd name="T42" fmla="*/ 500 w 809"/>
              <a:gd name="T43" fmla="*/ 96 h 96"/>
              <a:gd name="T44" fmla="*/ 496 w 809"/>
              <a:gd name="T45" fmla="*/ 74 h 96"/>
              <a:gd name="T46" fmla="*/ 496 w 809"/>
              <a:gd name="T47" fmla="*/ 13 h 96"/>
              <a:gd name="T48" fmla="*/ 378 w 809"/>
              <a:gd name="T49" fmla="*/ 64 h 96"/>
              <a:gd name="T50" fmla="*/ 419 w 809"/>
              <a:gd name="T51" fmla="*/ 39 h 96"/>
              <a:gd name="T52" fmla="*/ 363 w 809"/>
              <a:gd name="T53" fmla="*/ 64 h 96"/>
              <a:gd name="T54" fmla="*/ 345 w 809"/>
              <a:gd name="T55" fmla="*/ 62 h 96"/>
              <a:gd name="T56" fmla="*/ 325 w 809"/>
              <a:gd name="T57" fmla="*/ 48 h 96"/>
              <a:gd name="T58" fmla="*/ 352 w 809"/>
              <a:gd name="T59" fmla="*/ 46 h 96"/>
              <a:gd name="T60" fmla="*/ 313 w 809"/>
              <a:gd name="T61" fmla="*/ 41 h 96"/>
              <a:gd name="T62" fmla="*/ 327 w 809"/>
              <a:gd name="T63" fmla="*/ 67 h 96"/>
              <a:gd name="T64" fmla="*/ 328 w 809"/>
              <a:gd name="T65" fmla="*/ 86 h 96"/>
              <a:gd name="T66" fmla="*/ 347 w 809"/>
              <a:gd name="T67" fmla="*/ 91 h 96"/>
              <a:gd name="T68" fmla="*/ 286 w 809"/>
              <a:gd name="T69" fmla="*/ 63 h 96"/>
              <a:gd name="T70" fmla="*/ 256 w 809"/>
              <a:gd name="T71" fmla="*/ 79 h 96"/>
              <a:gd name="T72" fmla="*/ 301 w 809"/>
              <a:gd name="T73" fmla="*/ 63 h 96"/>
              <a:gd name="T74" fmla="*/ 246 w 809"/>
              <a:gd name="T75" fmla="*/ 39 h 96"/>
              <a:gd name="T76" fmla="*/ 210 w 809"/>
              <a:gd name="T77" fmla="*/ 45 h 96"/>
              <a:gd name="T78" fmla="*/ 210 w 809"/>
              <a:gd name="T79" fmla="*/ 65 h 96"/>
              <a:gd name="T80" fmla="*/ 226 w 809"/>
              <a:gd name="T81" fmla="*/ 31 h 96"/>
              <a:gd name="T82" fmla="*/ 165 w 809"/>
              <a:gd name="T83" fmla="*/ 96 h 96"/>
              <a:gd name="T84" fmla="*/ 148 w 809"/>
              <a:gd name="T85" fmla="*/ 64 h 96"/>
              <a:gd name="T86" fmla="*/ 167 w 809"/>
              <a:gd name="T87" fmla="*/ 30 h 96"/>
              <a:gd name="T88" fmla="*/ 108 w 809"/>
              <a:gd name="T89" fmla="*/ 32 h 96"/>
              <a:gd name="T90" fmla="*/ 110 w 809"/>
              <a:gd name="T91" fmla="*/ 17 h 96"/>
              <a:gd name="T92" fmla="*/ 116 w 809"/>
              <a:gd name="T93" fmla="*/ 3 h 96"/>
              <a:gd name="T94" fmla="*/ 80 w 809"/>
              <a:gd name="T95" fmla="*/ 38 h 96"/>
              <a:gd name="T96" fmla="*/ 42 w 809"/>
              <a:gd name="T97" fmla="*/ 95 h 96"/>
              <a:gd name="T98" fmla="*/ 14 w 809"/>
              <a:gd name="T99" fmla="*/ 95 h 96"/>
              <a:gd name="T100" fmla="*/ 47 w 809"/>
              <a:gd name="T101" fmla="*/ 7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9" h="96">
                <a:moveTo>
                  <a:pt x="795" y="58"/>
                </a:moveTo>
                <a:cubicBezTo>
                  <a:pt x="795" y="53"/>
                  <a:pt x="794" y="50"/>
                  <a:pt x="791" y="46"/>
                </a:cubicBezTo>
                <a:cubicBezTo>
                  <a:pt x="788" y="43"/>
                  <a:pt x="784" y="42"/>
                  <a:pt x="780" y="42"/>
                </a:cubicBezTo>
                <a:cubicBezTo>
                  <a:pt x="775" y="42"/>
                  <a:pt x="770" y="44"/>
                  <a:pt x="767" y="48"/>
                </a:cubicBezTo>
                <a:cubicBezTo>
                  <a:pt x="764" y="52"/>
                  <a:pt x="763" y="57"/>
                  <a:pt x="763" y="64"/>
                </a:cubicBezTo>
                <a:cubicBezTo>
                  <a:pt x="763" y="71"/>
                  <a:pt x="764" y="76"/>
                  <a:pt x="767" y="79"/>
                </a:cubicBezTo>
                <a:cubicBezTo>
                  <a:pt x="770" y="83"/>
                  <a:pt x="774" y="85"/>
                  <a:pt x="779" y="85"/>
                </a:cubicBezTo>
                <a:cubicBezTo>
                  <a:pt x="784" y="85"/>
                  <a:pt x="788" y="83"/>
                  <a:pt x="791" y="79"/>
                </a:cubicBezTo>
                <a:cubicBezTo>
                  <a:pt x="794" y="76"/>
                  <a:pt x="795" y="71"/>
                  <a:pt x="795" y="66"/>
                </a:cubicBezTo>
                <a:lnTo>
                  <a:pt x="795" y="58"/>
                </a:lnTo>
                <a:close/>
                <a:moveTo>
                  <a:pt x="809" y="2"/>
                </a:moveTo>
                <a:cubicBezTo>
                  <a:pt x="809" y="95"/>
                  <a:pt x="809" y="95"/>
                  <a:pt x="809" y="95"/>
                </a:cubicBezTo>
                <a:cubicBezTo>
                  <a:pt x="795" y="95"/>
                  <a:pt x="795" y="95"/>
                  <a:pt x="795" y="95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0" y="92"/>
                  <a:pt x="783" y="96"/>
                  <a:pt x="774" y="96"/>
                </a:cubicBezTo>
                <a:cubicBezTo>
                  <a:pt x="766" y="96"/>
                  <a:pt x="760" y="93"/>
                  <a:pt x="755" y="88"/>
                </a:cubicBezTo>
                <a:cubicBezTo>
                  <a:pt x="751" y="82"/>
                  <a:pt x="748" y="74"/>
                  <a:pt x="748" y="65"/>
                </a:cubicBezTo>
                <a:cubicBezTo>
                  <a:pt x="748" y="54"/>
                  <a:pt x="751" y="46"/>
                  <a:pt x="756" y="40"/>
                </a:cubicBezTo>
                <a:cubicBezTo>
                  <a:pt x="761" y="34"/>
                  <a:pt x="768" y="30"/>
                  <a:pt x="777" y="30"/>
                </a:cubicBezTo>
                <a:cubicBezTo>
                  <a:pt x="785" y="30"/>
                  <a:pt x="791" y="34"/>
                  <a:pt x="795" y="41"/>
                </a:cubicBezTo>
                <a:cubicBezTo>
                  <a:pt x="795" y="41"/>
                  <a:pt x="795" y="41"/>
                  <a:pt x="795" y="41"/>
                </a:cubicBezTo>
                <a:cubicBezTo>
                  <a:pt x="795" y="2"/>
                  <a:pt x="795" y="2"/>
                  <a:pt x="795" y="2"/>
                </a:cubicBezTo>
                <a:lnTo>
                  <a:pt x="809" y="2"/>
                </a:lnTo>
                <a:close/>
                <a:moveTo>
                  <a:pt x="723" y="95"/>
                </a:moveTo>
                <a:cubicBezTo>
                  <a:pt x="738" y="95"/>
                  <a:pt x="738" y="95"/>
                  <a:pt x="738" y="95"/>
                </a:cubicBezTo>
                <a:cubicBezTo>
                  <a:pt x="738" y="2"/>
                  <a:pt x="738" y="2"/>
                  <a:pt x="738" y="2"/>
                </a:cubicBezTo>
                <a:cubicBezTo>
                  <a:pt x="723" y="2"/>
                  <a:pt x="723" y="2"/>
                  <a:pt x="723" y="2"/>
                </a:cubicBezTo>
                <a:lnTo>
                  <a:pt x="723" y="95"/>
                </a:lnTo>
                <a:close/>
                <a:moveTo>
                  <a:pt x="701" y="3"/>
                </a:moveTo>
                <a:cubicBezTo>
                  <a:pt x="699" y="3"/>
                  <a:pt x="697" y="3"/>
                  <a:pt x="695" y="5"/>
                </a:cubicBezTo>
                <a:cubicBezTo>
                  <a:pt x="694" y="7"/>
                  <a:pt x="693" y="8"/>
                  <a:pt x="693" y="11"/>
                </a:cubicBezTo>
                <a:cubicBezTo>
                  <a:pt x="693" y="13"/>
                  <a:pt x="694" y="15"/>
                  <a:pt x="695" y="17"/>
                </a:cubicBezTo>
                <a:cubicBezTo>
                  <a:pt x="697" y="18"/>
                  <a:pt x="699" y="19"/>
                  <a:pt x="701" y="19"/>
                </a:cubicBezTo>
                <a:cubicBezTo>
                  <a:pt x="704" y="19"/>
                  <a:pt x="706" y="18"/>
                  <a:pt x="707" y="16"/>
                </a:cubicBezTo>
                <a:cubicBezTo>
                  <a:pt x="709" y="15"/>
                  <a:pt x="710" y="13"/>
                  <a:pt x="710" y="11"/>
                </a:cubicBezTo>
                <a:cubicBezTo>
                  <a:pt x="710" y="8"/>
                  <a:pt x="709" y="7"/>
                  <a:pt x="707" y="5"/>
                </a:cubicBezTo>
                <a:cubicBezTo>
                  <a:pt x="706" y="3"/>
                  <a:pt x="704" y="3"/>
                  <a:pt x="701" y="3"/>
                </a:cubicBezTo>
                <a:moveTo>
                  <a:pt x="694" y="95"/>
                </a:moveTo>
                <a:cubicBezTo>
                  <a:pt x="708" y="95"/>
                  <a:pt x="708" y="95"/>
                  <a:pt x="708" y="95"/>
                </a:cubicBezTo>
                <a:cubicBezTo>
                  <a:pt x="708" y="32"/>
                  <a:pt x="708" y="32"/>
                  <a:pt x="708" y="32"/>
                </a:cubicBezTo>
                <a:cubicBezTo>
                  <a:pt x="694" y="32"/>
                  <a:pt x="694" y="32"/>
                  <a:pt x="694" y="32"/>
                </a:cubicBezTo>
                <a:lnTo>
                  <a:pt x="694" y="95"/>
                </a:lnTo>
                <a:close/>
                <a:moveTo>
                  <a:pt x="665" y="68"/>
                </a:moveTo>
                <a:cubicBezTo>
                  <a:pt x="665" y="73"/>
                  <a:pt x="664" y="77"/>
                  <a:pt x="661" y="80"/>
                </a:cubicBezTo>
                <a:cubicBezTo>
                  <a:pt x="658" y="83"/>
                  <a:pt x="655" y="85"/>
                  <a:pt x="651" y="85"/>
                </a:cubicBezTo>
                <a:cubicBezTo>
                  <a:pt x="642" y="85"/>
                  <a:pt x="638" y="79"/>
                  <a:pt x="638" y="68"/>
                </a:cubicBezTo>
                <a:cubicBezTo>
                  <a:pt x="638" y="32"/>
                  <a:pt x="638" y="32"/>
                  <a:pt x="638" y="32"/>
                </a:cubicBezTo>
                <a:cubicBezTo>
                  <a:pt x="624" y="32"/>
                  <a:pt x="624" y="32"/>
                  <a:pt x="624" y="32"/>
                </a:cubicBezTo>
                <a:cubicBezTo>
                  <a:pt x="624" y="69"/>
                  <a:pt x="624" y="69"/>
                  <a:pt x="624" y="69"/>
                </a:cubicBezTo>
                <a:cubicBezTo>
                  <a:pt x="624" y="87"/>
                  <a:pt x="631" y="96"/>
                  <a:pt x="646" y="96"/>
                </a:cubicBezTo>
                <a:cubicBezTo>
                  <a:pt x="654" y="96"/>
                  <a:pt x="661" y="92"/>
                  <a:pt x="665" y="85"/>
                </a:cubicBezTo>
                <a:cubicBezTo>
                  <a:pt x="665" y="85"/>
                  <a:pt x="665" y="85"/>
                  <a:pt x="665" y="85"/>
                </a:cubicBezTo>
                <a:cubicBezTo>
                  <a:pt x="665" y="95"/>
                  <a:pt x="665" y="95"/>
                  <a:pt x="665" y="95"/>
                </a:cubicBezTo>
                <a:cubicBezTo>
                  <a:pt x="679" y="95"/>
                  <a:pt x="679" y="95"/>
                  <a:pt x="679" y="95"/>
                </a:cubicBezTo>
                <a:cubicBezTo>
                  <a:pt x="679" y="32"/>
                  <a:pt x="679" y="32"/>
                  <a:pt x="679" y="32"/>
                </a:cubicBezTo>
                <a:cubicBezTo>
                  <a:pt x="665" y="32"/>
                  <a:pt x="665" y="32"/>
                  <a:pt x="665" y="32"/>
                </a:cubicBezTo>
                <a:lnTo>
                  <a:pt x="665" y="68"/>
                </a:lnTo>
                <a:close/>
                <a:moveTo>
                  <a:pt x="598" y="69"/>
                </a:moveTo>
                <a:cubicBezTo>
                  <a:pt x="598" y="60"/>
                  <a:pt x="592" y="55"/>
                  <a:pt x="579" y="55"/>
                </a:cubicBezTo>
                <a:cubicBezTo>
                  <a:pt x="569" y="55"/>
                  <a:pt x="569" y="55"/>
                  <a:pt x="569" y="55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81" y="83"/>
                  <a:pt x="581" y="83"/>
                  <a:pt x="581" y="83"/>
                </a:cubicBezTo>
                <a:cubicBezTo>
                  <a:pt x="587" y="83"/>
                  <a:pt x="591" y="82"/>
                  <a:pt x="594" y="79"/>
                </a:cubicBezTo>
                <a:cubicBezTo>
                  <a:pt x="597" y="77"/>
                  <a:pt x="598" y="73"/>
                  <a:pt x="598" y="69"/>
                </a:cubicBezTo>
                <a:moveTo>
                  <a:pt x="569" y="44"/>
                </a:moveTo>
                <a:cubicBezTo>
                  <a:pt x="578" y="44"/>
                  <a:pt x="578" y="44"/>
                  <a:pt x="578" y="44"/>
                </a:cubicBezTo>
                <a:cubicBezTo>
                  <a:pt x="583" y="44"/>
                  <a:pt x="587" y="42"/>
                  <a:pt x="590" y="40"/>
                </a:cubicBezTo>
                <a:cubicBezTo>
                  <a:pt x="593" y="38"/>
                  <a:pt x="594" y="34"/>
                  <a:pt x="594" y="30"/>
                </a:cubicBezTo>
                <a:cubicBezTo>
                  <a:pt x="594" y="22"/>
                  <a:pt x="589" y="19"/>
                  <a:pt x="579" y="19"/>
                </a:cubicBezTo>
                <a:cubicBezTo>
                  <a:pt x="569" y="19"/>
                  <a:pt x="569" y="19"/>
                  <a:pt x="569" y="19"/>
                </a:cubicBezTo>
                <a:lnTo>
                  <a:pt x="569" y="44"/>
                </a:lnTo>
                <a:close/>
                <a:moveTo>
                  <a:pt x="608" y="55"/>
                </a:moveTo>
                <a:cubicBezTo>
                  <a:pt x="612" y="58"/>
                  <a:pt x="614" y="63"/>
                  <a:pt x="614" y="69"/>
                </a:cubicBezTo>
                <a:cubicBezTo>
                  <a:pt x="614" y="77"/>
                  <a:pt x="611" y="83"/>
                  <a:pt x="605" y="88"/>
                </a:cubicBezTo>
                <a:cubicBezTo>
                  <a:pt x="599" y="92"/>
                  <a:pt x="591" y="95"/>
                  <a:pt x="582" y="95"/>
                </a:cubicBezTo>
                <a:cubicBezTo>
                  <a:pt x="554" y="95"/>
                  <a:pt x="554" y="95"/>
                  <a:pt x="554" y="95"/>
                </a:cubicBezTo>
                <a:cubicBezTo>
                  <a:pt x="554" y="7"/>
                  <a:pt x="554" y="7"/>
                  <a:pt x="554" y="7"/>
                </a:cubicBezTo>
                <a:cubicBezTo>
                  <a:pt x="582" y="7"/>
                  <a:pt x="582" y="7"/>
                  <a:pt x="582" y="7"/>
                </a:cubicBezTo>
                <a:cubicBezTo>
                  <a:pt x="591" y="7"/>
                  <a:pt x="597" y="9"/>
                  <a:pt x="602" y="12"/>
                </a:cubicBezTo>
                <a:cubicBezTo>
                  <a:pt x="607" y="16"/>
                  <a:pt x="610" y="21"/>
                  <a:pt x="610" y="27"/>
                </a:cubicBezTo>
                <a:cubicBezTo>
                  <a:pt x="610" y="32"/>
                  <a:pt x="608" y="36"/>
                  <a:pt x="605" y="40"/>
                </a:cubicBezTo>
                <a:cubicBezTo>
                  <a:pt x="603" y="44"/>
                  <a:pt x="599" y="46"/>
                  <a:pt x="594" y="48"/>
                </a:cubicBezTo>
                <a:cubicBezTo>
                  <a:pt x="594" y="48"/>
                  <a:pt x="594" y="48"/>
                  <a:pt x="594" y="48"/>
                </a:cubicBezTo>
                <a:cubicBezTo>
                  <a:pt x="600" y="49"/>
                  <a:pt x="605" y="51"/>
                  <a:pt x="608" y="55"/>
                </a:cubicBezTo>
                <a:moveTo>
                  <a:pt x="496" y="13"/>
                </a:moveTo>
                <a:cubicBezTo>
                  <a:pt x="482" y="17"/>
                  <a:pt x="482" y="17"/>
                  <a:pt x="482" y="17"/>
                </a:cubicBezTo>
                <a:cubicBezTo>
                  <a:pt x="482" y="32"/>
                  <a:pt x="482" y="32"/>
                  <a:pt x="482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57" y="32"/>
                  <a:pt x="457" y="32"/>
                  <a:pt x="457" y="32"/>
                </a:cubicBezTo>
                <a:cubicBezTo>
                  <a:pt x="457" y="23"/>
                  <a:pt x="457" y="23"/>
                  <a:pt x="457" y="23"/>
                </a:cubicBezTo>
                <a:cubicBezTo>
                  <a:pt x="457" y="16"/>
                  <a:pt x="460" y="12"/>
                  <a:pt x="467" y="12"/>
                </a:cubicBezTo>
                <a:cubicBezTo>
                  <a:pt x="470" y="12"/>
                  <a:pt x="472" y="12"/>
                  <a:pt x="474" y="13"/>
                </a:cubicBezTo>
                <a:cubicBezTo>
                  <a:pt x="474" y="2"/>
                  <a:pt x="474" y="2"/>
                  <a:pt x="474" y="2"/>
                </a:cubicBezTo>
                <a:cubicBezTo>
                  <a:pt x="472" y="1"/>
                  <a:pt x="469" y="0"/>
                  <a:pt x="465" y="0"/>
                </a:cubicBezTo>
                <a:cubicBezTo>
                  <a:pt x="459" y="0"/>
                  <a:pt x="454" y="2"/>
                  <a:pt x="449" y="6"/>
                </a:cubicBezTo>
                <a:cubicBezTo>
                  <a:pt x="445" y="10"/>
                  <a:pt x="443" y="15"/>
                  <a:pt x="443" y="22"/>
                </a:cubicBezTo>
                <a:cubicBezTo>
                  <a:pt x="443" y="32"/>
                  <a:pt x="443" y="32"/>
                  <a:pt x="443" y="32"/>
                </a:cubicBezTo>
                <a:cubicBezTo>
                  <a:pt x="432" y="32"/>
                  <a:pt x="432" y="32"/>
                  <a:pt x="432" y="32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43" y="43"/>
                  <a:pt x="443" y="43"/>
                  <a:pt x="443" y="43"/>
                </a:cubicBezTo>
                <a:cubicBezTo>
                  <a:pt x="443" y="95"/>
                  <a:pt x="443" y="95"/>
                  <a:pt x="443" y="95"/>
                </a:cubicBezTo>
                <a:cubicBezTo>
                  <a:pt x="457" y="95"/>
                  <a:pt x="457" y="95"/>
                  <a:pt x="457" y="95"/>
                </a:cubicBezTo>
                <a:cubicBezTo>
                  <a:pt x="457" y="43"/>
                  <a:pt x="457" y="43"/>
                  <a:pt x="457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82" y="43"/>
                  <a:pt x="482" y="43"/>
                  <a:pt x="482" y="43"/>
                </a:cubicBezTo>
                <a:cubicBezTo>
                  <a:pt x="482" y="79"/>
                  <a:pt x="482" y="79"/>
                  <a:pt x="482" y="79"/>
                </a:cubicBezTo>
                <a:cubicBezTo>
                  <a:pt x="482" y="90"/>
                  <a:pt x="488" y="96"/>
                  <a:pt x="500" y="96"/>
                </a:cubicBezTo>
                <a:cubicBezTo>
                  <a:pt x="504" y="96"/>
                  <a:pt x="508" y="95"/>
                  <a:pt x="511" y="94"/>
                </a:cubicBezTo>
                <a:cubicBezTo>
                  <a:pt x="511" y="83"/>
                  <a:pt x="511" y="83"/>
                  <a:pt x="511" y="83"/>
                </a:cubicBezTo>
                <a:cubicBezTo>
                  <a:pt x="509" y="84"/>
                  <a:pt x="507" y="85"/>
                  <a:pt x="505" y="85"/>
                </a:cubicBezTo>
                <a:cubicBezTo>
                  <a:pt x="501" y="85"/>
                  <a:pt x="499" y="84"/>
                  <a:pt x="498" y="82"/>
                </a:cubicBezTo>
                <a:cubicBezTo>
                  <a:pt x="496" y="81"/>
                  <a:pt x="496" y="78"/>
                  <a:pt x="496" y="74"/>
                </a:cubicBezTo>
                <a:cubicBezTo>
                  <a:pt x="496" y="43"/>
                  <a:pt x="496" y="43"/>
                  <a:pt x="496" y="43"/>
                </a:cubicBezTo>
                <a:cubicBezTo>
                  <a:pt x="511" y="43"/>
                  <a:pt x="511" y="43"/>
                  <a:pt x="511" y="43"/>
                </a:cubicBezTo>
                <a:cubicBezTo>
                  <a:pt x="511" y="32"/>
                  <a:pt x="511" y="32"/>
                  <a:pt x="511" y="32"/>
                </a:cubicBezTo>
                <a:cubicBezTo>
                  <a:pt x="496" y="32"/>
                  <a:pt x="496" y="32"/>
                  <a:pt x="496" y="32"/>
                </a:cubicBezTo>
                <a:lnTo>
                  <a:pt x="496" y="13"/>
                </a:lnTo>
                <a:close/>
                <a:moveTo>
                  <a:pt x="413" y="63"/>
                </a:moveTo>
                <a:cubicBezTo>
                  <a:pt x="413" y="56"/>
                  <a:pt x="412" y="51"/>
                  <a:pt x="409" y="47"/>
                </a:cubicBezTo>
                <a:cubicBezTo>
                  <a:pt x="406" y="44"/>
                  <a:pt x="401" y="42"/>
                  <a:pt x="396" y="42"/>
                </a:cubicBezTo>
                <a:cubicBezTo>
                  <a:pt x="390" y="42"/>
                  <a:pt x="386" y="44"/>
                  <a:pt x="382" y="48"/>
                </a:cubicBezTo>
                <a:cubicBezTo>
                  <a:pt x="379" y="51"/>
                  <a:pt x="378" y="57"/>
                  <a:pt x="378" y="64"/>
                </a:cubicBezTo>
                <a:cubicBezTo>
                  <a:pt x="378" y="70"/>
                  <a:pt x="379" y="75"/>
                  <a:pt x="383" y="79"/>
                </a:cubicBezTo>
                <a:cubicBezTo>
                  <a:pt x="386" y="83"/>
                  <a:pt x="390" y="85"/>
                  <a:pt x="396" y="85"/>
                </a:cubicBezTo>
                <a:cubicBezTo>
                  <a:pt x="401" y="85"/>
                  <a:pt x="406" y="83"/>
                  <a:pt x="409" y="79"/>
                </a:cubicBezTo>
                <a:cubicBezTo>
                  <a:pt x="412" y="76"/>
                  <a:pt x="413" y="70"/>
                  <a:pt x="413" y="63"/>
                </a:cubicBezTo>
                <a:moveTo>
                  <a:pt x="419" y="39"/>
                </a:moveTo>
                <a:cubicBezTo>
                  <a:pt x="425" y="45"/>
                  <a:pt x="428" y="53"/>
                  <a:pt x="428" y="63"/>
                </a:cubicBezTo>
                <a:cubicBezTo>
                  <a:pt x="428" y="73"/>
                  <a:pt x="425" y="81"/>
                  <a:pt x="419" y="87"/>
                </a:cubicBezTo>
                <a:cubicBezTo>
                  <a:pt x="413" y="93"/>
                  <a:pt x="405" y="96"/>
                  <a:pt x="395" y="96"/>
                </a:cubicBezTo>
                <a:cubicBezTo>
                  <a:pt x="385" y="96"/>
                  <a:pt x="378" y="93"/>
                  <a:pt x="372" y="87"/>
                </a:cubicBezTo>
                <a:cubicBezTo>
                  <a:pt x="366" y="81"/>
                  <a:pt x="363" y="74"/>
                  <a:pt x="363" y="64"/>
                </a:cubicBezTo>
                <a:cubicBezTo>
                  <a:pt x="363" y="53"/>
                  <a:pt x="366" y="45"/>
                  <a:pt x="372" y="39"/>
                </a:cubicBezTo>
                <a:cubicBezTo>
                  <a:pt x="378" y="33"/>
                  <a:pt x="386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moveTo>
                  <a:pt x="350" y="66"/>
                </a:moveTo>
                <a:cubicBezTo>
                  <a:pt x="349" y="64"/>
                  <a:pt x="347" y="63"/>
                  <a:pt x="345" y="62"/>
                </a:cubicBezTo>
                <a:cubicBezTo>
                  <a:pt x="343" y="60"/>
                  <a:pt x="340" y="59"/>
                  <a:pt x="337" y="58"/>
                </a:cubicBezTo>
                <a:cubicBezTo>
                  <a:pt x="335" y="58"/>
                  <a:pt x="334" y="57"/>
                  <a:pt x="332" y="56"/>
                </a:cubicBezTo>
                <a:cubicBezTo>
                  <a:pt x="330" y="56"/>
                  <a:pt x="329" y="55"/>
                  <a:pt x="328" y="54"/>
                </a:cubicBezTo>
                <a:cubicBezTo>
                  <a:pt x="327" y="54"/>
                  <a:pt x="326" y="53"/>
                  <a:pt x="325" y="52"/>
                </a:cubicBezTo>
                <a:cubicBezTo>
                  <a:pt x="325" y="51"/>
                  <a:pt x="325" y="50"/>
                  <a:pt x="325" y="48"/>
                </a:cubicBezTo>
                <a:cubicBezTo>
                  <a:pt x="325" y="47"/>
                  <a:pt x="325" y="46"/>
                  <a:pt x="325" y="45"/>
                </a:cubicBezTo>
                <a:cubicBezTo>
                  <a:pt x="326" y="45"/>
                  <a:pt x="327" y="44"/>
                  <a:pt x="328" y="43"/>
                </a:cubicBezTo>
                <a:cubicBezTo>
                  <a:pt x="329" y="42"/>
                  <a:pt x="330" y="42"/>
                  <a:pt x="332" y="42"/>
                </a:cubicBezTo>
                <a:cubicBezTo>
                  <a:pt x="333" y="41"/>
                  <a:pt x="335" y="41"/>
                  <a:pt x="336" y="41"/>
                </a:cubicBezTo>
                <a:cubicBezTo>
                  <a:pt x="342" y="41"/>
                  <a:pt x="347" y="43"/>
                  <a:pt x="352" y="46"/>
                </a:cubicBezTo>
                <a:cubicBezTo>
                  <a:pt x="352" y="33"/>
                  <a:pt x="352" y="33"/>
                  <a:pt x="352" y="33"/>
                </a:cubicBezTo>
                <a:cubicBezTo>
                  <a:pt x="347" y="31"/>
                  <a:pt x="342" y="30"/>
                  <a:pt x="336" y="30"/>
                </a:cubicBezTo>
                <a:cubicBezTo>
                  <a:pt x="333" y="30"/>
                  <a:pt x="330" y="31"/>
                  <a:pt x="327" y="32"/>
                </a:cubicBezTo>
                <a:cubicBezTo>
                  <a:pt x="323" y="32"/>
                  <a:pt x="321" y="34"/>
                  <a:pt x="318" y="35"/>
                </a:cubicBezTo>
                <a:cubicBezTo>
                  <a:pt x="316" y="37"/>
                  <a:pt x="314" y="39"/>
                  <a:pt x="313" y="41"/>
                </a:cubicBezTo>
                <a:cubicBezTo>
                  <a:pt x="311" y="43"/>
                  <a:pt x="310" y="46"/>
                  <a:pt x="310" y="49"/>
                </a:cubicBezTo>
                <a:cubicBezTo>
                  <a:pt x="310" y="51"/>
                  <a:pt x="311" y="54"/>
                  <a:pt x="311" y="55"/>
                </a:cubicBezTo>
                <a:cubicBezTo>
                  <a:pt x="312" y="57"/>
                  <a:pt x="313" y="59"/>
                  <a:pt x="315" y="60"/>
                </a:cubicBezTo>
                <a:cubicBezTo>
                  <a:pt x="316" y="62"/>
                  <a:pt x="318" y="63"/>
                  <a:pt x="320" y="64"/>
                </a:cubicBezTo>
                <a:cubicBezTo>
                  <a:pt x="322" y="65"/>
                  <a:pt x="324" y="66"/>
                  <a:pt x="327" y="67"/>
                </a:cubicBezTo>
                <a:cubicBezTo>
                  <a:pt x="329" y="68"/>
                  <a:pt x="331" y="69"/>
                  <a:pt x="332" y="70"/>
                </a:cubicBezTo>
                <a:cubicBezTo>
                  <a:pt x="334" y="70"/>
                  <a:pt x="335" y="71"/>
                  <a:pt x="337" y="72"/>
                </a:cubicBezTo>
                <a:cubicBezTo>
                  <a:pt x="338" y="72"/>
                  <a:pt x="339" y="73"/>
                  <a:pt x="340" y="74"/>
                </a:cubicBezTo>
                <a:cubicBezTo>
                  <a:pt x="340" y="75"/>
                  <a:pt x="341" y="77"/>
                  <a:pt x="341" y="78"/>
                </a:cubicBezTo>
                <a:cubicBezTo>
                  <a:pt x="341" y="83"/>
                  <a:pt x="336" y="86"/>
                  <a:pt x="328" y="86"/>
                </a:cubicBezTo>
                <a:cubicBezTo>
                  <a:pt x="322" y="86"/>
                  <a:pt x="316" y="84"/>
                  <a:pt x="310" y="79"/>
                </a:cubicBezTo>
                <a:cubicBezTo>
                  <a:pt x="310" y="93"/>
                  <a:pt x="310" y="93"/>
                  <a:pt x="310" y="93"/>
                </a:cubicBezTo>
                <a:cubicBezTo>
                  <a:pt x="315" y="95"/>
                  <a:pt x="321" y="96"/>
                  <a:pt x="328" y="96"/>
                </a:cubicBezTo>
                <a:cubicBezTo>
                  <a:pt x="332" y="96"/>
                  <a:pt x="335" y="96"/>
                  <a:pt x="338" y="95"/>
                </a:cubicBezTo>
                <a:cubicBezTo>
                  <a:pt x="342" y="94"/>
                  <a:pt x="344" y="93"/>
                  <a:pt x="347" y="91"/>
                </a:cubicBezTo>
                <a:cubicBezTo>
                  <a:pt x="349" y="90"/>
                  <a:pt x="351" y="88"/>
                  <a:pt x="353" y="86"/>
                </a:cubicBezTo>
                <a:cubicBezTo>
                  <a:pt x="354" y="83"/>
                  <a:pt x="355" y="80"/>
                  <a:pt x="355" y="77"/>
                </a:cubicBezTo>
                <a:cubicBezTo>
                  <a:pt x="355" y="75"/>
                  <a:pt x="354" y="72"/>
                  <a:pt x="354" y="71"/>
                </a:cubicBezTo>
                <a:cubicBezTo>
                  <a:pt x="353" y="69"/>
                  <a:pt x="352" y="67"/>
                  <a:pt x="350" y="66"/>
                </a:cubicBezTo>
                <a:moveTo>
                  <a:pt x="286" y="63"/>
                </a:moveTo>
                <a:cubicBezTo>
                  <a:pt x="286" y="56"/>
                  <a:pt x="285" y="51"/>
                  <a:pt x="282" y="47"/>
                </a:cubicBezTo>
                <a:cubicBezTo>
                  <a:pt x="279" y="44"/>
                  <a:pt x="275" y="42"/>
                  <a:pt x="269" y="42"/>
                </a:cubicBezTo>
                <a:cubicBezTo>
                  <a:pt x="263" y="42"/>
                  <a:pt x="259" y="44"/>
                  <a:pt x="256" y="48"/>
                </a:cubicBezTo>
                <a:cubicBezTo>
                  <a:pt x="253" y="51"/>
                  <a:pt x="251" y="57"/>
                  <a:pt x="251" y="64"/>
                </a:cubicBezTo>
                <a:cubicBezTo>
                  <a:pt x="251" y="70"/>
                  <a:pt x="253" y="75"/>
                  <a:pt x="256" y="79"/>
                </a:cubicBezTo>
                <a:cubicBezTo>
                  <a:pt x="259" y="83"/>
                  <a:pt x="264" y="85"/>
                  <a:pt x="269" y="85"/>
                </a:cubicBezTo>
                <a:cubicBezTo>
                  <a:pt x="275" y="85"/>
                  <a:pt x="279" y="83"/>
                  <a:pt x="282" y="79"/>
                </a:cubicBezTo>
                <a:cubicBezTo>
                  <a:pt x="285" y="76"/>
                  <a:pt x="286" y="70"/>
                  <a:pt x="286" y="63"/>
                </a:cubicBezTo>
                <a:moveTo>
                  <a:pt x="293" y="39"/>
                </a:moveTo>
                <a:cubicBezTo>
                  <a:pt x="298" y="45"/>
                  <a:pt x="301" y="53"/>
                  <a:pt x="301" y="63"/>
                </a:cubicBezTo>
                <a:cubicBezTo>
                  <a:pt x="301" y="73"/>
                  <a:pt x="298" y="81"/>
                  <a:pt x="292" y="87"/>
                </a:cubicBezTo>
                <a:cubicBezTo>
                  <a:pt x="286" y="93"/>
                  <a:pt x="278" y="96"/>
                  <a:pt x="268" y="96"/>
                </a:cubicBezTo>
                <a:cubicBezTo>
                  <a:pt x="259" y="96"/>
                  <a:pt x="251" y="93"/>
                  <a:pt x="245" y="87"/>
                </a:cubicBezTo>
                <a:cubicBezTo>
                  <a:pt x="239" y="81"/>
                  <a:pt x="237" y="74"/>
                  <a:pt x="237" y="64"/>
                </a:cubicBezTo>
                <a:cubicBezTo>
                  <a:pt x="237" y="53"/>
                  <a:pt x="240" y="45"/>
                  <a:pt x="246" y="39"/>
                </a:cubicBezTo>
                <a:cubicBezTo>
                  <a:pt x="252" y="33"/>
                  <a:pt x="260" y="30"/>
                  <a:pt x="270" y="30"/>
                </a:cubicBezTo>
                <a:cubicBezTo>
                  <a:pt x="280" y="30"/>
                  <a:pt x="287" y="33"/>
                  <a:pt x="293" y="39"/>
                </a:cubicBezTo>
                <a:moveTo>
                  <a:pt x="216" y="35"/>
                </a:moveTo>
                <a:cubicBezTo>
                  <a:pt x="213" y="37"/>
                  <a:pt x="211" y="40"/>
                  <a:pt x="210" y="45"/>
                </a:cubicBezTo>
                <a:cubicBezTo>
                  <a:pt x="210" y="45"/>
                  <a:pt x="210" y="45"/>
                  <a:pt x="210" y="45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195" y="32"/>
                  <a:pt x="195" y="32"/>
                  <a:pt x="195" y="32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0" y="58"/>
                  <a:pt x="211" y="53"/>
                  <a:pt x="214" y="49"/>
                </a:cubicBezTo>
                <a:cubicBezTo>
                  <a:pt x="217" y="45"/>
                  <a:pt x="220" y="43"/>
                  <a:pt x="224" y="43"/>
                </a:cubicBezTo>
                <a:cubicBezTo>
                  <a:pt x="227" y="43"/>
                  <a:pt x="230" y="44"/>
                  <a:pt x="232" y="45"/>
                </a:cubicBezTo>
                <a:cubicBezTo>
                  <a:pt x="232" y="32"/>
                  <a:pt x="232" y="32"/>
                  <a:pt x="232" y="32"/>
                </a:cubicBezTo>
                <a:cubicBezTo>
                  <a:pt x="230" y="31"/>
                  <a:pt x="228" y="31"/>
                  <a:pt x="226" y="31"/>
                </a:cubicBezTo>
                <a:cubicBezTo>
                  <a:pt x="222" y="31"/>
                  <a:pt x="219" y="32"/>
                  <a:pt x="216" y="35"/>
                </a:cubicBezTo>
                <a:moveTo>
                  <a:pt x="143" y="40"/>
                </a:moveTo>
                <a:cubicBezTo>
                  <a:pt x="137" y="46"/>
                  <a:pt x="133" y="54"/>
                  <a:pt x="133" y="65"/>
                </a:cubicBezTo>
                <a:cubicBezTo>
                  <a:pt x="133" y="74"/>
                  <a:pt x="136" y="82"/>
                  <a:pt x="142" y="87"/>
                </a:cubicBezTo>
                <a:cubicBezTo>
                  <a:pt x="148" y="93"/>
                  <a:pt x="155" y="96"/>
                  <a:pt x="165" y="96"/>
                </a:cubicBezTo>
                <a:cubicBezTo>
                  <a:pt x="171" y="96"/>
                  <a:pt x="177" y="95"/>
                  <a:pt x="182" y="92"/>
                </a:cubicBezTo>
                <a:cubicBezTo>
                  <a:pt x="182" y="79"/>
                  <a:pt x="182" y="79"/>
                  <a:pt x="182" y="79"/>
                </a:cubicBezTo>
                <a:cubicBezTo>
                  <a:pt x="178" y="83"/>
                  <a:pt x="173" y="85"/>
                  <a:pt x="168" y="85"/>
                </a:cubicBezTo>
                <a:cubicBezTo>
                  <a:pt x="162" y="85"/>
                  <a:pt x="157" y="83"/>
                  <a:pt x="153" y="79"/>
                </a:cubicBezTo>
                <a:cubicBezTo>
                  <a:pt x="150" y="75"/>
                  <a:pt x="148" y="70"/>
                  <a:pt x="148" y="64"/>
                </a:cubicBezTo>
                <a:cubicBezTo>
                  <a:pt x="148" y="57"/>
                  <a:pt x="150" y="52"/>
                  <a:pt x="154" y="48"/>
                </a:cubicBezTo>
                <a:cubicBezTo>
                  <a:pt x="158" y="44"/>
                  <a:pt x="162" y="42"/>
                  <a:pt x="168" y="42"/>
                </a:cubicBezTo>
                <a:cubicBezTo>
                  <a:pt x="173" y="42"/>
                  <a:pt x="178" y="43"/>
                  <a:pt x="182" y="47"/>
                </a:cubicBezTo>
                <a:cubicBezTo>
                  <a:pt x="182" y="33"/>
                  <a:pt x="182" y="33"/>
                  <a:pt x="182" y="33"/>
                </a:cubicBezTo>
                <a:cubicBezTo>
                  <a:pt x="178" y="31"/>
                  <a:pt x="173" y="30"/>
                  <a:pt x="167" y="30"/>
                </a:cubicBezTo>
                <a:cubicBezTo>
                  <a:pt x="157" y="30"/>
                  <a:pt x="149" y="34"/>
                  <a:pt x="143" y="40"/>
                </a:cubicBezTo>
                <a:moveTo>
                  <a:pt x="108" y="95"/>
                </a:moveTo>
                <a:cubicBezTo>
                  <a:pt x="123" y="95"/>
                  <a:pt x="123" y="95"/>
                  <a:pt x="123" y="95"/>
                </a:cubicBezTo>
                <a:cubicBezTo>
                  <a:pt x="123" y="32"/>
                  <a:pt x="123" y="32"/>
                  <a:pt x="123" y="32"/>
                </a:cubicBezTo>
                <a:cubicBezTo>
                  <a:pt x="108" y="32"/>
                  <a:pt x="108" y="32"/>
                  <a:pt x="108" y="32"/>
                </a:cubicBezTo>
                <a:lnTo>
                  <a:pt x="108" y="95"/>
                </a:lnTo>
                <a:close/>
                <a:moveTo>
                  <a:pt x="116" y="3"/>
                </a:moveTo>
                <a:cubicBezTo>
                  <a:pt x="113" y="3"/>
                  <a:pt x="111" y="3"/>
                  <a:pt x="110" y="5"/>
                </a:cubicBezTo>
                <a:cubicBezTo>
                  <a:pt x="108" y="7"/>
                  <a:pt x="107" y="8"/>
                  <a:pt x="107" y="11"/>
                </a:cubicBezTo>
                <a:cubicBezTo>
                  <a:pt x="107" y="13"/>
                  <a:pt x="108" y="15"/>
                  <a:pt x="110" y="17"/>
                </a:cubicBezTo>
                <a:cubicBezTo>
                  <a:pt x="111" y="18"/>
                  <a:pt x="113" y="19"/>
                  <a:pt x="116" y="19"/>
                </a:cubicBezTo>
                <a:cubicBezTo>
                  <a:pt x="118" y="19"/>
                  <a:pt x="120" y="18"/>
                  <a:pt x="122" y="16"/>
                </a:cubicBezTo>
                <a:cubicBezTo>
                  <a:pt x="123" y="15"/>
                  <a:pt x="124" y="13"/>
                  <a:pt x="124" y="11"/>
                </a:cubicBezTo>
                <a:cubicBezTo>
                  <a:pt x="124" y="8"/>
                  <a:pt x="123" y="7"/>
                  <a:pt x="122" y="5"/>
                </a:cubicBezTo>
                <a:cubicBezTo>
                  <a:pt x="120" y="3"/>
                  <a:pt x="118" y="3"/>
                  <a:pt x="116" y="3"/>
                </a:cubicBezTo>
                <a:moveTo>
                  <a:pt x="75" y="7"/>
                </a:moveTo>
                <a:cubicBezTo>
                  <a:pt x="95" y="7"/>
                  <a:pt x="95" y="7"/>
                  <a:pt x="95" y="7"/>
                </a:cubicBezTo>
                <a:cubicBezTo>
                  <a:pt x="95" y="95"/>
                  <a:pt x="95" y="95"/>
                  <a:pt x="95" y="95"/>
                </a:cubicBezTo>
                <a:cubicBezTo>
                  <a:pt x="80" y="95"/>
                  <a:pt x="80" y="95"/>
                  <a:pt x="80" y="95"/>
                </a:cubicBezTo>
                <a:cubicBezTo>
                  <a:pt x="80" y="38"/>
                  <a:pt x="80" y="38"/>
                  <a:pt x="80" y="38"/>
                </a:cubicBezTo>
                <a:cubicBezTo>
                  <a:pt x="80" y="33"/>
                  <a:pt x="80" y="27"/>
                  <a:pt x="81" y="21"/>
                </a:cubicBezTo>
                <a:cubicBezTo>
                  <a:pt x="81" y="21"/>
                  <a:pt x="81" y="21"/>
                  <a:pt x="81" y="21"/>
                </a:cubicBezTo>
                <a:cubicBezTo>
                  <a:pt x="80" y="25"/>
                  <a:pt x="79" y="27"/>
                  <a:pt x="78" y="29"/>
                </a:cubicBezTo>
                <a:cubicBezTo>
                  <a:pt x="52" y="95"/>
                  <a:pt x="52" y="95"/>
                  <a:pt x="52" y="95"/>
                </a:cubicBezTo>
                <a:cubicBezTo>
                  <a:pt x="42" y="95"/>
                  <a:pt x="42" y="95"/>
                  <a:pt x="42" y="95"/>
                </a:cubicBezTo>
                <a:cubicBezTo>
                  <a:pt x="16" y="29"/>
                  <a:pt x="16" y="29"/>
                  <a:pt x="16" y="29"/>
                </a:cubicBezTo>
                <a:cubicBezTo>
                  <a:pt x="15" y="28"/>
                  <a:pt x="14" y="25"/>
                  <a:pt x="1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4"/>
                  <a:pt x="14" y="30"/>
                  <a:pt x="14" y="38"/>
                </a:cubicBezTo>
                <a:cubicBezTo>
                  <a:pt x="14" y="95"/>
                  <a:pt x="14" y="95"/>
                  <a:pt x="14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7"/>
                  <a:pt x="0" y="7"/>
                  <a:pt x="0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44" y="65"/>
                  <a:pt x="44" y="65"/>
                  <a:pt x="44" y="65"/>
                </a:cubicBezTo>
                <a:cubicBezTo>
                  <a:pt x="46" y="70"/>
                  <a:pt x="47" y="73"/>
                  <a:pt x="47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9" y="71"/>
                  <a:pt x="50" y="67"/>
                  <a:pt x="51" y="65"/>
                </a:cubicBezTo>
                <a:lnTo>
                  <a:pt x="7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73F7E-519C-4D23-B871-7FD985D67D4D}"/>
              </a:ext>
            </a:extLst>
          </p:cNvPr>
          <p:cNvSpPr/>
          <p:nvPr/>
        </p:nvSpPr>
        <p:spPr>
          <a:xfrm>
            <a:off x="584200" y="3977148"/>
            <a:ext cx="3550972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May 7–9, 2018   //   Seattle, WA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0149D-DBA5-49F4-9EA0-6801AFB758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" r="20173" b="58603"/>
          <a:stretch/>
        </p:blipFill>
        <p:spPr>
          <a:xfrm>
            <a:off x="2255245" y="0"/>
            <a:ext cx="9936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0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66751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66751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20681-E031-438A-87F4-3EF4E311C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DB46-DA06-45E4-B8E6-78FFA7D835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1723" y="5961261"/>
            <a:ext cx="3017520" cy="307777"/>
          </a:xfrm>
        </p:spPr>
        <p:txBody>
          <a:bodyPr anchor="b"/>
          <a:lstStyle>
            <a:lvl1pPr marL="0" indent="0" algn="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3137447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2CCD-3267-4536-8345-C8B9435C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9AAE-C1BD-4BF9-BA93-D9D7EC02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ADB8-7E81-4B49-8F80-AE28A589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0013-B6A1-4AED-90DE-F543BB68DC2A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4908-4467-49B9-91F7-52FAEF4F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4882D-95B8-44A4-B6BF-51F81510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D5B4-85B8-46AE-B97A-07D119665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805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4159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724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8754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659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1762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85043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118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7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400844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6663435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9422-E230-41B6-91FA-ABC1ACA0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570F5-1229-4B9C-8D44-933A7F41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6EEC1-91A2-4128-A270-4D6CC34C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0013-B6A1-4AED-90DE-F543BB68DC2A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57B96-7699-4C55-81FD-AE779103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5B0F4-1B50-4542-B20C-885E499B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D5B4-85B8-46AE-B97A-07D119665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7465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5980351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1028E-16C3-4002-B04C-173B0E47C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82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C388-D05E-4BD1-8D7C-196F5BE5D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05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48BC3-17FF-42D3-9B26-17258F2E5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2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AF49-2747-46DC-BE92-CD844B707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98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3668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5476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9107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53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276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3F84-5371-40B9-B00E-70D530F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D209-69C1-4CA3-AF41-AEB1EC69A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F427C-AE18-444D-942F-83A29C510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494A-EBDF-45EF-9FFC-1C9146BD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0013-B6A1-4AED-90DE-F543BB68DC2A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505B7-551E-4864-A974-7917D55C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F563C-A9C5-49F3-8B75-909302EF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D5B4-85B8-46AE-B97A-07D119665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2714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89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56819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741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4401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7111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4455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EAA8-48C7-4866-8D25-C778FCAA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A1A6E-EEC7-4CA8-95DA-E03070449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AD816-09A9-4D76-82BD-572D10094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84137-5834-4C97-9D1A-D238A92E2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83335-0604-48DF-B7B4-8A956F5C2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30637-A411-4E2D-A8E3-FAAF2871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0013-B6A1-4AED-90DE-F543BB68DC2A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9DE1F-7215-4B1E-BF4F-16FC3AE0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089F0-1F3E-4496-B1CE-B2138B1A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D5B4-85B8-46AE-B97A-07D119665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14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70B8-32DC-49F5-B720-EB3BA492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A7929-4789-446F-AE2F-9ED94B58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0013-B6A1-4AED-90DE-F543BB68DC2A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50677-89EF-4ED3-AECF-8F6937B6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8B342-919D-4F36-ABB3-6A7F2A21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D5B4-85B8-46AE-B97A-07D119665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75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D7160-FF7F-484E-B295-9BDAFD3F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0013-B6A1-4AED-90DE-F543BB68DC2A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0136E-475C-44DF-A128-9660D765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88BCD-9748-4252-A0C4-E2AB1CC3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D5B4-85B8-46AE-B97A-07D119665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67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E5ED-353A-48BD-A30A-7CDB0E3E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2A73-71A8-4F0E-8194-D703F1CB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E0E9C-3521-48B5-AFCA-A803273CE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97F2D-B475-4D74-98DF-0D98C6CD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0013-B6A1-4AED-90DE-F543BB68DC2A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94CA6-CBB4-4724-9D75-F62C4C7E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C3FD4-7B73-4709-9BC1-74FC05D5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D5B4-85B8-46AE-B97A-07D119665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42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5540-4247-48EF-BE07-593F9F8D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1A19D-1F55-4AC3-B91A-B33EEDFE9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BEA50-6926-4584-B5B8-DD6E77A47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F36D-94FF-4A60-BBE1-FA5F96BF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0013-B6A1-4AED-90DE-F543BB68DC2A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F3712-3308-4BAD-B922-D9030237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C8B65-43B8-4EA6-8391-B12C34DC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D5B4-85B8-46AE-B97A-07D119665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56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014E6-501C-4C83-8A87-B0AFE109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27765-ABE5-4EB7-A8A4-3B595985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AC61A-2D85-4D68-8B66-0D3DACBA8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50013-B6A1-4AED-90DE-F543BB68DC2A}" type="datetimeFigureOut">
              <a:rPr lang="en-AU" smtClean="0"/>
              <a:t>2/11/2018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FE79A-1E57-4230-A873-B663568FE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B4CC-850B-4C98-B296-6B40CAEF0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3D5B4-85B8-46AE-B97A-07D1196659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25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johnliu.net/" TargetMode="External"/><Relationship Id="rId5" Type="http://schemas.openxmlformats.org/officeDocument/2006/relationships/hyperlink" Target="mailto:twitter.com/@johnnliu" TargetMode="External"/><Relationship Id="rId4" Type="http://schemas.openxmlformats.org/officeDocument/2006/relationships/hyperlink" Target="mailto:john.liu@sharepointgurus.n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506586-5DF4-450F-B6D7-33CB6B0F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Microsoft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9116C-D785-4518-8394-852B8DDFD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One API to rule them all</a:t>
            </a:r>
          </a:p>
        </p:txBody>
      </p:sp>
    </p:spTree>
    <p:extLst>
      <p:ext uri="{BB962C8B-B14F-4D97-AF65-F5344CB8AC3E}">
        <p14:creationId xmlns:p14="http://schemas.microsoft.com/office/powerpoint/2010/main" val="290253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F6C5-A38D-4FEE-83EC-E424B1CA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/>
          </a:bodyPr>
          <a:lstStyle/>
          <a:p>
            <a:r>
              <a:rPr lang="en-US" dirty="0"/>
              <a:t>Gateway to </a:t>
            </a:r>
            <a:r>
              <a:rPr lang="en-US" dirty="0">
                <a:solidFill>
                  <a:schemeClr val="accent3"/>
                </a:solidFill>
              </a:rPr>
              <a:t>your </a:t>
            </a:r>
            <a:r>
              <a:rPr lang="en-US" dirty="0"/>
              <a:t>data in the Microsoft cloud</a:t>
            </a:r>
          </a:p>
        </p:txBody>
      </p:sp>
      <p:sp>
        <p:nvSpPr>
          <p:cNvPr id="3" name="Robot_E99A" title="Icon of a robot">
            <a:extLst>
              <a:ext uri="{FF2B5EF4-FFF2-40B4-BE49-F238E27FC236}">
                <a16:creationId xmlns:a16="http://schemas.microsoft.com/office/drawing/2014/main" id="{20CCADB7-3DEE-45B5-AD87-EC1762A05C9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07596" y="1139157"/>
            <a:ext cx="686730" cy="887390"/>
          </a:xfrm>
          <a:custGeom>
            <a:avLst/>
            <a:gdLst>
              <a:gd name="T0" fmla="*/ 1750 w 3000"/>
              <a:gd name="T1" fmla="*/ 250 h 3875"/>
              <a:gd name="T2" fmla="*/ 1500 w 3000"/>
              <a:gd name="T3" fmla="*/ 500 h 3875"/>
              <a:gd name="T4" fmla="*/ 1250 w 3000"/>
              <a:gd name="T5" fmla="*/ 250 h 3875"/>
              <a:gd name="T6" fmla="*/ 1500 w 3000"/>
              <a:gd name="T7" fmla="*/ 0 h 3875"/>
              <a:gd name="T8" fmla="*/ 1750 w 3000"/>
              <a:gd name="T9" fmla="*/ 250 h 3875"/>
              <a:gd name="T10" fmla="*/ 2500 w 3000"/>
              <a:gd name="T11" fmla="*/ 2074 h 3875"/>
              <a:gd name="T12" fmla="*/ 2500 w 3000"/>
              <a:gd name="T13" fmla="*/ 1176 h 3875"/>
              <a:gd name="T14" fmla="*/ 2324 w 3000"/>
              <a:gd name="T15" fmla="*/ 1000 h 3875"/>
              <a:gd name="T16" fmla="*/ 676 w 3000"/>
              <a:gd name="T17" fmla="*/ 1000 h 3875"/>
              <a:gd name="T18" fmla="*/ 500 w 3000"/>
              <a:gd name="T19" fmla="*/ 1176 h 3875"/>
              <a:gd name="T20" fmla="*/ 500 w 3000"/>
              <a:gd name="T21" fmla="*/ 2074 h 3875"/>
              <a:gd name="T22" fmla="*/ 676 w 3000"/>
              <a:gd name="T23" fmla="*/ 2250 h 3875"/>
              <a:gd name="T24" fmla="*/ 2324 w 3000"/>
              <a:gd name="T25" fmla="*/ 2250 h 3875"/>
              <a:gd name="T26" fmla="*/ 2500 w 3000"/>
              <a:gd name="T27" fmla="*/ 2074 h 3875"/>
              <a:gd name="T28" fmla="*/ 3000 w 3000"/>
              <a:gd name="T29" fmla="*/ 3875 h 3875"/>
              <a:gd name="T30" fmla="*/ 3000 w 3000"/>
              <a:gd name="T31" fmla="*/ 2958 h 3875"/>
              <a:gd name="T32" fmla="*/ 2792 w 3000"/>
              <a:gd name="T33" fmla="*/ 2750 h 3875"/>
              <a:gd name="T34" fmla="*/ 208 w 3000"/>
              <a:gd name="T35" fmla="*/ 2750 h 3875"/>
              <a:gd name="T36" fmla="*/ 0 w 3000"/>
              <a:gd name="T37" fmla="*/ 2958 h 3875"/>
              <a:gd name="T38" fmla="*/ 0 w 3000"/>
              <a:gd name="T39" fmla="*/ 3875 h 3875"/>
              <a:gd name="T40" fmla="*/ 1000 w 3000"/>
              <a:gd name="T41" fmla="*/ 2250 h 3875"/>
              <a:gd name="T42" fmla="*/ 1000 w 3000"/>
              <a:gd name="T43" fmla="*/ 2750 h 3875"/>
              <a:gd name="T44" fmla="*/ 1500 w 3000"/>
              <a:gd name="T45" fmla="*/ 500 h 3875"/>
              <a:gd name="T46" fmla="*/ 1500 w 3000"/>
              <a:gd name="T47" fmla="*/ 1000 h 3875"/>
              <a:gd name="T48" fmla="*/ 2000 w 3000"/>
              <a:gd name="T49" fmla="*/ 2250 h 3875"/>
              <a:gd name="T50" fmla="*/ 2000 w 3000"/>
              <a:gd name="T51" fmla="*/ 2750 h 3875"/>
              <a:gd name="T52" fmla="*/ 875 w 3000"/>
              <a:gd name="T53" fmla="*/ 1500 h 3875"/>
              <a:gd name="T54" fmla="*/ 1125 w 3000"/>
              <a:gd name="T55" fmla="*/ 1500 h 3875"/>
              <a:gd name="T56" fmla="*/ 1875 w 3000"/>
              <a:gd name="T57" fmla="*/ 1500 h 3875"/>
              <a:gd name="T58" fmla="*/ 2125 w 3000"/>
              <a:gd name="T59" fmla="*/ 1500 h 3875"/>
              <a:gd name="T60" fmla="*/ 381 w 3000"/>
              <a:gd name="T61" fmla="*/ 1375 h 3875"/>
              <a:gd name="T62" fmla="*/ 381 w 3000"/>
              <a:gd name="T63" fmla="*/ 1875 h 3875"/>
              <a:gd name="T64" fmla="*/ 2624 w 3000"/>
              <a:gd name="T65" fmla="*/ 1375 h 3875"/>
              <a:gd name="T66" fmla="*/ 2624 w 3000"/>
              <a:gd name="T67" fmla="*/ 1875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00" h="3875">
                <a:moveTo>
                  <a:pt x="1750" y="250"/>
                </a:moveTo>
                <a:cubicBezTo>
                  <a:pt x="1750" y="388"/>
                  <a:pt x="1638" y="500"/>
                  <a:pt x="1500" y="500"/>
                </a:cubicBezTo>
                <a:cubicBezTo>
                  <a:pt x="1362" y="500"/>
                  <a:pt x="1250" y="388"/>
                  <a:pt x="1250" y="250"/>
                </a:cubicBezTo>
                <a:cubicBezTo>
                  <a:pt x="1250" y="112"/>
                  <a:pt x="1362" y="0"/>
                  <a:pt x="1500" y="0"/>
                </a:cubicBezTo>
                <a:cubicBezTo>
                  <a:pt x="1638" y="0"/>
                  <a:pt x="1750" y="112"/>
                  <a:pt x="1750" y="250"/>
                </a:cubicBezTo>
                <a:close/>
                <a:moveTo>
                  <a:pt x="2500" y="2074"/>
                </a:moveTo>
                <a:cubicBezTo>
                  <a:pt x="2500" y="1176"/>
                  <a:pt x="2500" y="1176"/>
                  <a:pt x="2500" y="1176"/>
                </a:cubicBezTo>
                <a:cubicBezTo>
                  <a:pt x="2500" y="1079"/>
                  <a:pt x="2421" y="1000"/>
                  <a:pt x="2324" y="1000"/>
                </a:cubicBezTo>
                <a:cubicBezTo>
                  <a:pt x="676" y="1000"/>
                  <a:pt x="676" y="1000"/>
                  <a:pt x="676" y="1000"/>
                </a:cubicBezTo>
                <a:cubicBezTo>
                  <a:pt x="579" y="1000"/>
                  <a:pt x="500" y="1079"/>
                  <a:pt x="500" y="1176"/>
                </a:cubicBezTo>
                <a:cubicBezTo>
                  <a:pt x="500" y="2074"/>
                  <a:pt x="500" y="2074"/>
                  <a:pt x="500" y="2074"/>
                </a:cubicBezTo>
                <a:cubicBezTo>
                  <a:pt x="500" y="2171"/>
                  <a:pt x="579" y="2250"/>
                  <a:pt x="676" y="2250"/>
                </a:cubicBezTo>
                <a:cubicBezTo>
                  <a:pt x="2324" y="2250"/>
                  <a:pt x="2324" y="2250"/>
                  <a:pt x="2324" y="2250"/>
                </a:cubicBezTo>
                <a:cubicBezTo>
                  <a:pt x="2421" y="2250"/>
                  <a:pt x="2500" y="2171"/>
                  <a:pt x="2500" y="2074"/>
                </a:cubicBezTo>
                <a:close/>
                <a:moveTo>
                  <a:pt x="3000" y="3875"/>
                </a:moveTo>
                <a:cubicBezTo>
                  <a:pt x="3000" y="2958"/>
                  <a:pt x="3000" y="2958"/>
                  <a:pt x="3000" y="2958"/>
                </a:cubicBezTo>
                <a:cubicBezTo>
                  <a:pt x="3000" y="2843"/>
                  <a:pt x="2907" y="2750"/>
                  <a:pt x="2792" y="2750"/>
                </a:cubicBezTo>
                <a:cubicBezTo>
                  <a:pt x="208" y="2750"/>
                  <a:pt x="208" y="2750"/>
                  <a:pt x="208" y="2750"/>
                </a:cubicBezTo>
                <a:cubicBezTo>
                  <a:pt x="93" y="2750"/>
                  <a:pt x="0" y="2843"/>
                  <a:pt x="0" y="2958"/>
                </a:cubicBezTo>
                <a:cubicBezTo>
                  <a:pt x="0" y="3875"/>
                  <a:pt x="0" y="3875"/>
                  <a:pt x="0" y="3875"/>
                </a:cubicBezTo>
                <a:moveTo>
                  <a:pt x="1000" y="2250"/>
                </a:moveTo>
                <a:cubicBezTo>
                  <a:pt x="1000" y="2750"/>
                  <a:pt x="1000" y="2750"/>
                  <a:pt x="1000" y="2750"/>
                </a:cubicBezTo>
                <a:moveTo>
                  <a:pt x="1500" y="500"/>
                </a:moveTo>
                <a:cubicBezTo>
                  <a:pt x="1500" y="1000"/>
                  <a:pt x="1500" y="1000"/>
                  <a:pt x="1500" y="1000"/>
                </a:cubicBezTo>
                <a:moveTo>
                  <a:pt x="2000" y="2250"/>
                </a:moveTo>
                <a:cubicBezTo>
                  <a:pt x="2000" y="2750"/>
                  <a:pt x="2000" y="2750"/>
                  <a:pt x="2000" y="2750"/>
                </a:cubicBezTo>
                <a:moveTo>
                  <a:pt x="875" y="1500"/>
                </a:moveTo>
                <a:cubicBezTo>
                  <a:pt x="1125" y="1500"/>
                  <a:pt x="1125" y="1500"/>
                  <a:pt x="1125" y="1500"/>
                </a:cubicBezTo>
                <a:moveTo>
                  <a:pt x="1875" y="1500"/>
                </a:moveTo>
                <a:cubicBezTo>
                  <a:pt x="2125" y="1500"/>
                  <a:pt x="2125" y="1500"/>
                  <a:pt x="2125" y="1500"/>
                </a:cubicBezTo>
                <a:moveTo>
                  <a:pt x="381" y="1375"/>
                </a:moveTo>
                <a:cubicBezTo>
                  <a:pt x="381" y="1875"/>
                  <a:pt x="381" y="1875"/>
                  <a:pt x="381" y="1875"/>
                </a:cubicBezTo>
                <a:moveTo>
                  <a:pt x="2624" y="1375"/>
                </a:moveTo>
                <a:cubicBezTo>
                  <a:pt x="2624" y="1875"/>
                  <a:pt x="2624" y="1875"/>
                  <a:pt x="2624" y="1875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" name="HoloLens_EC94" title="Icon of Microsoft HoloLens">
            <a:extLst>
              <a:ext uri="{FF2B5EF4-FFF2-40B4-BE49-F238E27FC236}">
                <a16:creationId xmlns:a16="http://schemas.microsoft.com/office/drawing/2014/main" id="{6E1E3F33-AA5F-45EE-9C72-B307856719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72508" y="1354178"/>
            <a:ext cx="856198" cy="457348"/>
          </a:xfrm>
          <a:custGeom>
            <a:avLst/>
            <a:gdLst>
              <a:gd name="T0" fmla="*/ 1751 w 3752"/>
              <a:gd name="T1" fmla="*/ 500 h 2002"/>
              <a:gd name="T2" fmla="*/ 2001 w 3752"/>
              <a:gd name="T3" fmla="*/ 500 h 2002"/>
              <a:gd name="T4" fmla="*/ 0 w 3752"/>
              <a:gd name="T5" fmla="*/ 885 h 2002"/>
              <a:gd name="T6" fmla="*/ 170 w 3752"/>
              <a:gd name="T7" fmla="*/ 940 h 2002"/>
              <a:gd name="T8" fmla="*/ 1336 w 3752"/>
              <a:gd name="T9" fmla="*/ 1124 h 2002"/>
              <a:gd name="T10" fmla="*/ 2493 w 3752"/>
              <a:gd name="T11" fmla="*/ 943 h 2002"/>
              <a:gd name="T12" fmla="*/ 3554 w 3752"/>
              <a:gd name="T13" fmla="*/ 409 h 2002"/>
              <a:gd name="T14" fmla="*/ 3699 w 3752"/>
              <a:gd name="T15" fmla="*/ 305 h 2002"/>
              <a:gd name="T16" fmla="*/ 1 w 3752"/>
              <a:gd name="T17" fmla="*/ 1003 h 2002"/>
              <a:gd name="T18" fmla="*/ 305 w 3752"/>
              <a:gd name="T19" fmla="*/ 1697 h 2002"/>
              <a:gd name="T20" fmla="*/ 1042 w 3752"/>
              <a:gd name="T21" fmla="*/ 2002 h 2002"/>
              <a:gd name="T22" fmla="*/ 1200 w 3752"/>
              <a:gd name="T23" fmla="*/ 2002 h 2002"/>
              <a:gd name="T24" fmla="*/ 1356 w 3752"/>
              <a:gd name="T25" fmla="*/ 1948 h 2002"/>
              <a:gd name="T26" fmla="*/ 1612 w 3752"/>
              <a:gd name="T27" fmla="*/ 1745 h 2002"/>
              <a:gd name="T28" fmla="*/ 1876 w 3752"/>
              <a:gd name="T29" fmla="*/ 1638 h 2002"/>
              <a:gd name="T30" fmla="*/ 2140 w 3752"/>
              <a:gd name="T31" fmla="*/ 1745 h 2002"/>
              <a:gd name="T32" fmla="*/ 2396 w 3752"/>
              <a:gd name="T33" fmla="*/ 1948 h 2002"/>
              <a:gd name="T34" fmla="*/ 2552 w 3752"/>
              <a:gd name="T35" fmla="*/ 2002 h 2002"/>
              <a:gd name="T36" fmla="*/ 2710 w 3752"/>
              <a:gd name="T37" fmla="*/ 2002 h 2002"/>
              <a:gd name="T38" fmla="*/ 3447 w 3752"/>
              <a:gd name="T39" fmla="*/ 1697 h 2002"/>
              <a:gd name="T40" fmla="*/ 3752 w 3752"/>
              <a:gd name="T41" fmla="*/ 960 h 2002"/>
              <a:gd name="T42" fmla="*/ 3752 w 3752"/>
              <a:gd name="T43" fmla="*/ 885 h 2002"/>
              <a:gd name="T44" fmla="*/ 3752 w 3752"/>
              <a:gd name="T45" fmla="*/ 459 h 2002"/>
              <a:gd name="T46" fmla="*/ 3682 w 3752"/>
              <a:gd name="T47" fmla="*/ 286 h 2002"/>
              <a:gd name="T48" fmla="*/ 3681 w 3752"/>
              <a:gd name="T49" fmla="*/ 285 h 2002"/>
              <a:gd name="T50" fmla="*/ 3564 w 3752"/>
              <a:gd name="T51" fmla="*/ 206 h 2002"/>
              <a:gd name="T52" fmla="*/ 3559 w 3752"/>
              <a:gd name="T53" fmla="*/ 204 h 2002"/>
              <a:gd name="T54" fmla="*/ 1876 w 3752"/>
              <a:gd name="T55" fmla="*/ 0 h 2002"/>
              <a:gd name="T56" fmla="*/ 188 w 3752"/>
              <a:gd name="T57" fmla="*/ 206 h 2002"/>
              <a:gd name="T58" fmla="*/ 71 w 3752"/>
              <a:gd name="T59" fmla="*/ 285 h 2002"/>
              <a:gd name="T60" fmla="*/ 70 w 3752"/>
              <a:gd name="T61" fmla="*/ 286 h 2002"/>
              <a:gd name="T62" fmla="*/ 0 w 3752"/>
              <a:gd name="T63" fmla="*/ 459 h 2002"/>
              <a:gd name="T64" fmla="*/ 0 w 3752"/>
              <a:gd name="T65" fmla="*/ 885 h 2002"/>
              <a:gd name="T66" fmla="*/ 1 w 3752"/>
              <a:gd name="T67" fmla="*/ 1003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52" h="2002">
                <a:moveTo>
                  <a:pt x="1751" y="500"/>
                </a:moveTo>
                <a:cubicBezTo>
                  <a:pt x="2001" y="500"/>
                  <a:pt x="2001" y="500"/>
                  <a:pt x="2001" y="500"/>
                </a:cubicBezTo>
                <a:moveTo>
                  <a:pt x="0" y="885"/>
                </a:moveTo>
                <a:cubicBezTo>
                  <a:pt x="170" y="940"/>
                  <a:pt x="170" y="940"/>
                  <a:pt x="170" y="940"/>
                </a:cubicBezTo>
                <a:cubicBezTo>
                  <a:pt x="549" y="1062"/>
                  <a:pt x="942" y="1124"/>
                  <a:pt x="1336" y="1124"/>
                </a:cubicBezTo>
                <a:cubicBezTo>
                  <a:pt x="1729" y="1124"/>
                  <a:pt x="2118" y="1063"/>
                  <a:pt x="2493" y="943"/>
                </a:cubicBezTo>
                <a:cubicBezTo>
                  <a:pt x="2872" y="822"/>
                  <a:pt x="3229" y="642"/>
                  <a:pt x="3554" y="409"/>
                </a:cubicBezTo>
                <a:cubicBezTo>
                  <a:pt x="3699" y="305"/>
                  <a:pt x="3699" y="305"/>
                  <a:pt x="3699" y="305"/>
                </a:cubicBezTo>
                <a:moveTo>
                  <a:pt x="1" y="1003"/>
                </a:moveTo>
                <a:cubicBezTo>
                  <a:pt x="12" y="1265"/>
                  <a:pt x="119" y="1510"/>
                  <a:pt x="305" y="1697"/>
                </a:cubicBezTo>
                <a:cubicBezTo>
                  <a:pt x="502" y="1894"/>
                  <a:pt x="764" y="2002"/>
                  <a:pt x="1042" y="2002"/>
                </a:cubicBezTo>
                <a:cubicBezTo>
                  <a:pt x="1200" y="2002"/>
                  <a:pt x="1200" y="2002"/>
                  <a:pt x="1200" y="2002"/>
                </a:cubicBezTo>
                <a:cubicBezTo>
                  <a:pt x="1256" y="2002"/>
                  <a:pt x="1312" y="1983"/>
                  <a:pt x="1356" y="1948"/>
                </a:cubicBezTo>
                <a:cubicBezTo>
                  <a:pt x="1612" y="1745"/>
                  <a:pt x="1612" y="1745"/>
                  <a:pt x="1612" y="1745"/>
                </a:cubicBezTo>
                <a:cubicBezTo>
                  <a:pt x="1683" y="1676"/>
                  <a:pt x="1777" y="1638"/>
                  <a:pt x="1876" y="1638"/>
                </a:cubicBezTo>
                <a:cubicBezTo>
                  <a:pt x="1975" y="1638"/>
                  <a:pt x="2069" y="1676"/>
                  <a:pt x="2140" y="1745"/>
                </a:cubicBezTo>
                <a:cubicBezTo>
                  <a:pt x="2396" y="1948"/>
                  <a:pt x="2396" y="1948"/>
                  <a:pt x="2396" y="1948"/>
                </a:cubicBezTo>
                <a:cubicBezTo>
                  <a:pt x="2440" y="1983"/>
                  <a:pt x="2496" y="2002"/>
                  <a:pt x="2552" y="2002"/>
                </a:cubicBezTo>
                <a:cubicBezTo>
                  <a:pt x="2710" y="2002"/>
                  <a:pt x="2710" y="2002"/>
                  <a:pt x="2710" y="2002"/>
                </a:cubicBezTo>
                <a:cubicBezTo>
                  <a:pt x="2988" y="2002"/>
                  <a:pt x="3250" y="1894"/>
                  <a:pt x="3447" y="1697"/>
                </a:cubicBezTo>
                <a:cubicBezTo>
                  <a:pt x="3644" y="1500"/>
                  <a:pt x="3752" y="1238"/>
                  <a:pt x="3752" y="960"/>
                </a:cubicBezTo>
                <a:cubicBezTo>
                  <a:pt x="3752" y="885"/>
                  <a:pt x="3752" y="885"/>
                  <a:pt x="3752" y="885"/>
                </a:cubicBezTo>
                <a:cubicBezTo>
                  <a:pt x="3752" y="459"/>
                  <a:pt x="3752" y="459"/>
                  <a:pt x="3752" y="459"/>
                </a:cubicBezTo>
                <a:cubicBezTo>
                  <a:pt x="3752" y="394"/>
                  <a:pt x="3727" y="331"/>
                  <a:pt x="3682" y="286"/>
                </a:cubicBezTo>
                <a:cubicBezTo>
                  <a:pt x="3681" y="285"/>
                  <a:pt x="3681" y="285"/>
                  <a:pt x="3681" y="285"/>
                </a:cubicBezTo>
                <a:cubicBezTo>
                  <a:pt x="3647" y="251"/>
                  <a:pt x="3608" y="225"/>
                  <a:pt x="3564" y="206"/>
                </a:cubicBezTo>
                <a:cubicBezTo>
                  <a:pt x="3564" y="206"/>
                  <a:pt x="3560" y="204"/>
                  <a:pt x="3559" y="204"/>
                </a:cubicBezTo>
                <a:cubicBezTo>
                  <a:pt x="3224" y="70"/>
                  <a:pt x="2643" y="0"/>
                  <a:pt x="1876" y="0"/>
                </a:cubicBezTo>
                <a:cubicBezTo>
                  <a:pt x="1105" y="0"/>
                  <a:pt x="521" y="71"/>
                  <a:pt x="188" y="206"/>
                </a:cubicBezTo>
                <a:cubicBezTo>
                  <a:pt x="144" y="225"/>
                  <a:pt x="105" y="251"/>
                  <a:pt x="71" y="285"/>
                </a:cubicBezTo>
                <a:cubicBezTo>
                  <a:pt x="70" y="286"/>
                  <a:pt x="70" y="286"/>
                  <a:pt x="70" y="286"/>
                </a:cubicBezTo>
                <a:cubicBezTo>
                  <a:pt x="25" y="331"/>
                  <a:pt x="0" y="394"/>
                  <a:pt x="0" y="459"/>
                </a:cubicBezTo>
                <a:cubicBezTo>
                  <a:pt x="0" y="885"/>
                  <a:pt x="0" y="885"/>
                  <a:pt x="0" y="885"/>
                </a:cubicBezTo>
                <a:lnTo>
                  <a:pt x="1" y="1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30"/>
          </a:p>
        </p:txBody>
      </p:sp>
      <p:sp>
        <p:nvSpPr>
          <p:cNvPr id="5" name="Browser_2" title="Icon of a browser window with a home symbol inside">
            <a:extLst>
              <a:ext uri="{FF2B5EF4-FFF2-40B4-BE49-F238E27FC236}">
                <a16:creationId xmlns:a16="http://schemas.microsoft.com/office/drawing/2014/main" id="{C09DEE17-19B2-4AF2-9517-EB6CBA1D65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23697" y="1254768"/>
            <a:ext cx="771810" cy="656169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30"/>
          </a:p>
        </p:txBody>
      </p:sp>
      <p:sp>
        <p:nvSpPr>
          <p:cNvPr id="6" name="DevUpdate_ECC5" title="Icon of a clock with an arrow around it pointing clockwise">
            <a:extLst>
              <a:ext uri="{FF2B5EF4-FFF2-40B4-BE49-F238E27FC236}">
                <a16:creationId xmlns:a16="http://schemas.microsoft.com/office/drawing/2014/main" id="{8C0E629A-3A8F-4932-BA7F-F7CB2D71D2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16458" y="1285891"/>
            <a:ext cx="593779" cy="593922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2875 w 3750"/>
              <a:gd name="T7" fmla="*/ 1250 h 3750"/>
              <a:gd name="T8" fmla="*/ 3750 w 3750"/>
              <a:gd name="T9" fmla="*/ 1250 h 3750"/>
              <a:gd name="T10" fmla="*/ 3750 w 3750"/>
              <a:gd name="T11" fmla="*/ 375 h 3750"/>
              <a:gd name="T12" fmla="*/ 3641 w 3750"/>
              <a:gd name="T13" fmla="*/ 1250 h 3750"/>
              <a:gd name="T14" fmla="*/ 1875 w 3750"/>
              <a:gd name="T15" fmla="*/ 0 h 3750"/>
              <a:gd name="T16" fmla="*/ 0 w 3750"/>
              <a:gd name="T17" fmla="*/ 1875 h 3750"/>
              <a:gd name="T18" fmla="*/ 1875 w 3750"/>
              <a:gd name="T19" fmla="*/ 3750 h 3750"/>
              <a:gd name="T20" fmla="*/ 3681 w 3750"/>
              <a:gd name="T21" fmla="*/ 2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2875" y="1250"/>
                </a:moveTo>
                <a:cubicBezTo>
                  <a:pt x="3750" y="1250"/>
                  <a:pt x="3750" y="1250"/>
                  <a:pt x="3750" y="1250"/>
                </a:cubicBezTo>
                <a:cubicBezTo>
                  <a:pt x="3750" y="375"/>
                  <a:pt x="3750" y="375"/>
                  <a:pt x="3750" y="375"/>
                </a:cubicBezTo>
                <a:moveTo>
                  <a:pt x="3641" y="1250"/>
                </a:moveTo>
                <a:cubicBezTo>
                  <a:pt x="3383" y="522"/>
                  <a:pt x="2691" y="0"/>
                  <a:pt x="1875" y="0"/>
                </a:cubicBezTo>
                <a:cubicBezTo>
                  <a:pt x="839" y="0"/>
                  <a:pt x="0" y="839"/>
                  <a:pt x="0" y="1875"/>
                </a:cubicBezTo>
                <a:cubicBezTo>
                  <a:pt x="0" y="2911"/>
                  <a:pt x="839" y="3750"/>
                  <a:pt x="1875" y="3750"/>
                </a:cubicBezTo>
                <a:cubicBezTo>
                  <a:pt x="2737" y="3750"/>
                  <a:pt x="3461" y="3167"/>
                  <a:pt x="3681" y="2375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2DB6B-1791-41ED-938B-8DA8A3A0BB63}"/>
              </a:ext>
            </a:extLst>
          </p:cNvPr>
          <p:cNvSpPr txBox="1"/>
          <p:nvPr/>
        </p:nvSpPr>
        <p:spPr>
          <a:xfrm>
            <a:off x="4715323" y="2173446"/>
            <a:ext cx="58855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F8810-366D-490D-A2F7-70BBF03FA536}"/>
              </a:ext>
            </a:extLst>
          </p:cNvPr>
          <p:cNvSpPr txBox="1"/>
          <p:nvPr/>
        </p:nvSpPr>
        <p:spPr>
          <a:xfrm>
            <a:off x="5986831" y="2173446"/>
            <a:ext cx="182755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Device &amp; Native</a:t>
            </a:r>
          </a:p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3E8FB-EDEB-4F64-ADAE-0AB72B8B92D9}"/>
              </a:ext>
            </a:extLst>
          </p:cNvPr>
          <p:cNvSpPr txBox="1"/>
          <p:nvPr/>
        </p:nvSpPr>
        <p:spPr>
          <a:xfrm>
            <a:off x="8504098" y="2173446"/>
            <a:ext cx="49372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B55E4-7802-4E5E-90E1-9B34F0206507}"/>
              </a:ext>
            </a:extLst>
          </p:cNvPr>
          <p:cNvSpPr txBox="1"/>
          <p:nvPr/>
        </p:nvSpPr>
        <p:spPr>
          <a:xfrm>
            <a:off x="9738739" y="2173446"/>
            <a:ext cx="134921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Background</a:t>
            </a:r>
          </a:p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9E39F-D112-4E0F-98CF-A528AF69C235}"/>
              </a:ext>
            </a:extLst>
          </p:cNvPr>
          <p:cNvSpPr txBox="1"/>
          <p:nvPr/>
        </p:nvSpPr>
        <p:spPr>
          <a:xfrm>
            <a:off x="6659137" y="5827647"/>
            <a:ext cx="86374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Rich content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51B74-91CE-46F3-BF72-45CE21A521E3}"/>
              </a:ext>
            </a:extLst>
          </p:cNvPr>
          <p:cNvSpPr txBox="1"/>
          <p:nvPr/>
        </p:nvSpPr>
        <p:spPr>
          <a:xfrm>
            <a:off x="8124495" y="5827647"/>
            <a:ext cx="116328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Deep insights</a:t>
            </a:r>
          </a:p>
        </p:txBody>
      </p:sp>
      <p:sp>
        <p:nvSpPr>
          <p:cNvPr id="14" name="people_3" descr="More personal computing&#10;">
            <a:extLst>
              <a:ext uri="{FF2B5EF4-FFF2-40B4-BE49-F238E27FC236}">
                <a16:creationId xmlns:a16="http://schemas.microsoft.com/office/drawing/2014/main" id="{3373681C-0159-44EF-AB55-EFBD0B45CF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44243" y="5065259"/>
            <a:ext cx="713793" cy="719500"/>
          </a:xfrm>
          <a:custGeom>
            <a:avLst/>
            <a:gdLst>
              <a:gd name="T0" fmla="*/ 346 w 346"/>
              <a:gd name="T1" fmla="*/ 265 h 348"/>
              <a:gd name="T2" fmla="*/ 346 w 346"/>
              <a:gd name="T3" fmla="*/ 348 h 348"/>
              <a:gd name="T4" fmla="*/ 263 w 346"/>
              <a:gd name="T5" fmla="*/ 348 h 348"/>
              <a:gd name="T6" fmla="*/ 346 w 346"/>
              <a:gd name="T7" fmla="*/ 83 h 348"/>
              <a:gd name="T8" fmla="*/ 346 w 346"/>
              <a:gd name="T9" fmla="*/ 0 h 348"/>
              <a:gd name="T10" fmla="*/ 263 w 346"/>
              <a:gd name="T11" fmla="*/ 0 h 348"/>
              <a:gd name="T12" fmla="*/ 83 w 346"/>
              <a:gd name="T13" fmla="*/ 0 h 348"/>
              <a:gd name="T14" fmla="*/ 0 w 346"/>
              <a:gd name="T15" fmla="*/ 0 h 348"/>
              <a:gd name="T16" fmla="*/ 0 w 346"/>
              <a:gd name="T17" fmla="*/ 83 h 348"/>
              <a:gd name="T18" fmla="*/ 0 w 346"/>
              <a:gd name="T19" fmla="*/ 265 h 348"/>
              <a:gd name="T20" fmla="*/ 0 w 346"/>
              <a:gd name="T21" fmla="*/ 348 h 348"/>
              <a:gd name="T22" fmla="*/ 83 w 346"/>
              <a:gd name="T23" fmla="*/ 348 h 348"/>
              <a:gd name="T24" fmla="*/ 173 w 346"/>
              <a:gd name="T25" fmla="*/ 184 h 348"/>
              <a:gd name="T26" fmla="*/ 229 w 346"/>
              <a:gd name="T27" fmla="*/ 129 h 348"/>
              <a:gd name="T28" fmla="*/ 173 w 346"/>
              <a:gd name="T29" fmla="*/ 73 h 348"/>
              <a:gd name="T30" fmla="*/ 117 w 346"/>
              <a:gd name="T31" fmla="*/ 129 h 348"/>
              <a:gd name="T32" fmla="*/ 173 w 346"/>
              <a:gd name="T33" fmla="*/ 184 h 348"/>
              <a:gd name="T34" fmla="*/ 262 w 346"/>
              <a:gd name="T35" fmla="*/ 275 h 348"/>
              <a:gd name="T36" fmla="*/ 172 w 346"/>
              <a:gd name="T37" fmla="*/ 184 h 348"/>
              <a:gd name="T38" fmla="*/ 82 w 346"/>
              <a:gd name="T39" fmla="*/ 275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6" h="348">
                <a:moveTo>
                  <a:pt x="346" y="265"/>
                </a:moveTo>
                <a:cubicBezTo>
                  <a:pt x="346" y="348"/>
                  <a:pt x="346" y="348"/>
                  <a:pt x="346" y="348"/>
                </a:cubicBezTo>
                <a:cubicBezTo>
                  <a:pt x="263" y="348"/>
                  <a:pt x="263" y="348"/>
                  <a:pt x="263" y="348"/>
                </a:cubicBezTo>
                <a:moveTo>
                  <a:pt x="346" y="83"/>
                </a:moveTo>
                <a:cubicBezTo>
                  <a:pt x="346" y="0"/>
                  <a:pt x="346" y="0"/>
                  <a:pt x="346" y="0"/>
                </a:cubicBezTo>
                <a:cubicBezTo>
                  <a:pt x="263" y="0"/>
                  <a:pt x="263" y="0"/>
                  <a:pt x="263" y="0"/>
                </a:cubicBezTo>
                <a:moveTo>
                  <a:pt x="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3"/>
                  <a:pt x="0" y="83"/>
                  <a:pt x="0" y="83"/>
                </a:cubicBezTo>
                <a:moveTo>
                  <a:pt x="0" y="265"/>
                </a:moveTo>
                <a:cubicBezTo>
                  <a:pt x="0" y="348"/>
                  <a:pt x="0" y="348"/>
                  <a:pt x="0" y="348"/>
                </a:cubicBezTo>
                <a:cubicBezTo>
                  <a:pt x="83" y="348"/>
                  <a:pt x="83" y="348"/>
                  <a:pt x="83" y="348"/>
                </a:cubicBezTo>
                <a:moveTo>
                  <a:pt x="173" y="184"/>
                </a:moveTo>
                <a:cubicBezTo>
                  <a:pt x="204" y="184"/>
                  <a:pt x="229" y="159"/>
                  <a:pt x="229" y="129"/>
                </a:cubicBezTo>
                <a:cubicBezTo>
                  <a:pt x="229" y="98"/>
                  <a:pt x="204" y="73"/>
                  <a:pt x="173" y="73"/>
                </a:cubicBezTo>
                <a:cubicBezTo>
                  <a:pt x="142" y="73"/>
                  <a:pt x="117" y="98"/>
                  <a:pt x="117" y="129"/>
                </a:cubicBezTo>
                <a:cubicBezTo>
                  <a:pt x="117" y="159"/>
                  <a:pt x="142" y="184"/>
                  <a:pt x="173" y="184"/>
                </a:cubicBezTo>
                <a:close/>
                <a:moveTo>
                  <a:pt x="262" y="275"/>
                </a:moveTo>
                <a:cubicBezTo>
                  <a:pt x="262" y="225"/>
                  <a:pt x="222" y="184"/>
                  <a:pt x="172" y="184"/>
                </a:cubicBezTo>
                <a:cubicBezTo>
                  <a:pt x="122" y="184"/>
                  <a:pt x="82" y="225"/>
                  <a:pt x="82" y="275"/>
                </a:cubicBezTo>
              </a:path>
            </a:pathLst>
          </a:custGeom>
          <a:noFill/>
          <a:ln w="19050" cap="sq">
            <a:solidFill>
              <a:schemeClr val="tx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7880" tIns="43940" rIns="87880" bIns="43940" numCol="1" anchor="t" anchorCtr="0" compatLnSpc="1">
            <a:prstTxWarp prst="textNoShape">
              <a:avLst/>
            </a:prstTxWarp>
          </a:bodyPr>
          <a:lstStyle/>
          <a:p>
            <a:pPr algn="ctr" defTabSz="896354"/>
            <a:endParaRPr lang="en-US" sz="173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15" name="Chart_E999" descr="Line chart, growth, gain&#10;">
            <a:extLst>
              <a:ext uri="{FF2B5EF4-FFF2-40B4-BE49-F238E27FC236}">
                <a16:creationId xmlns:a16="http://schemas.microsoft.com/office/drawing/2014/main" id="{2C9F840A-9541-489F-87C1-9F6CCB8BCD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19744" y="5138414"/>
            <a:ext cx="572786" cy="573190"/>
          </a:xfrm>
          <a:custGeom>
            <a:avLst/>
            <a:gdLst>
              <a:gd name="T0" fmla="*/ 0 w 4245"/>
              <a:gd name="T1" fmla="*/ 0 h 4248"/>
              <a:gd name="T2" fmla="*/ 0 w 4245"/>
              <a:gd name="T3" fmla="*/ 4248 h 4248"/>
              <a:gd name="T4" fmla="*/ 4245 w 4245"/>
              <a:gd name="T5" fmla="*/ 4248 h 4248"/>
              <a:gd name="T6" fmla="*/ 4088 w 4245"/>
              <a:gd name="T7" fmla="*/ 1101 h 4248"/>
              <a:gd name="T8" fmla="*/ 2515 w 4245"/>
              <a:gd name="T9" fmla="*/ 2675 h 4248"/>
              <a:gd name="T10" fmla="*/ 1886 w 4245"/>
              <a:gd name="T11" fmla="*/ 2045 h 4248"/>
              <a:gd name="T12" fmla="*/ 0 w 4245"/>
              <a:gd name="T13" fmla="*/ 3933 h 4248"/>
              <a:gd name="T14" fmla="*/ 4088 w 4245"/>
              <a:gd name="T15" fmla="*/ 2203 h 4248"/>
              <a:gd name="T16" fmla="*/ 4088 w 4245"/>
              <a:gd name="T17" fmla="*/ 1101 h 4248"/>
              <a:gd name="T18" fmla="*/ 2987 w 4245"/>
              <a:gd name="T19" fmla="*/ 1101 h 4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45" h="4248">
                <a:moveTo>
                  <a:pt x="0" y="0"/>
                </a:moveTo>
                <a:lnTo>
                  <a:pt x="0" y="4248"/>
                </a:lnTo>
                <a:lnTo>
                  <a:pt x="4245" y="4248"/>
                </a:lnTo>
                <a:moveTo>
                  <a:pt x="4088" y="1101"/>
                </a:moveTo>
                <a:lnTo>
                  <a:pt x="2515" y="2675"/>
                </a:lnTo>
                <a:lnTo>
                  <a:pt x="1886" y="2045"/>
                </a:lnTo>
                <a:lnTo>
                  <a:pt x="0" y="3933"/>
                </a:lnTo>
                <a:moveTo>
                  <a:pt x="4088" y="2203"/>
                </a:moveTo>
                <a:lnTo>
                  <a:pt x="4088" y="1101"/>
                </a:lnTo>
                <a:lnTo>
                  <a:pt x="2987" y="1101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7880" tIns="43940" rIns="87880" bIns="43940" numCol="1" anchor="t" anchorCtr="0" compatLnSpc="1">
            <a:prstTxWarp prst="textNoShape">
              <a:avLst/>
            </a:prstTxWarp>
          </a:bodyPr>
          <a:lstStyle/>
          <a:p>
            <a:pPr algn="ctr" defTabSz="896354"/>
            <a:endParaRPr lang="en-US" sz="8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 Semilight"/>
            </a:endParaRPr>
          </a:p>
        </p:txBody>
      </p:sp>
      <p:sp>
        <p:nvSpPr>
          <p:cNvPr id="16" name="cloud_2" descr="Intelligent cloud&#10;">
            <a:extLst>
              <a:ext uri="{FF2B5EF4-FFF2-40B4-BE49-F238E27FC236}">
                <a16:creationId xmlns:a16="http://schemas.microsoft.com/office/drawing/2014/main" id="{C433463B-9EF1-4306-B535-10A37E5D0B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59137" y="5175787"/>
            <a:ext cx="863742" cy="498445"/>
          </a:xfrm>
          <a:custGeom>
            <a:avLst/>
            <a:gdLst>
              <a:gd name="T0" fmla="*/ 138 w 349"/>
              <a:gd name="T1" fmla="*/ 181 h 200"/>
              <a:gd name="T2" fmla="*/ 49 w 349"/>
              <a:gd name="T3" fmla="*/ 181 h 200"/>
              <a:gd name="T4" fmla="*/ 0 w 349"/>
              <a:gd name="T5" fmla="*/ 132 h 200"/>
              <a:gd name="T6" fmla="*/ 49 w 349"/>
              <a:gd name="T7" fmla="*/ 84 h 200"/>
              <a:gd name="T8" fmla="*/ 59 w 349"/>
              <a:gd name="T9" fmla="*/ 85 h 200"/>
              <a:gd name="T10" fmla="*/ 148 w 349"/>
              <a:gd name="T11" fmla="*/ 0 h 200"/>
              <a:gd name="T12" fmla="*/ 234 w 349"/>
              <a:gd name="T13" fmla="*/ 68 h 200"/>
              <a:gd name="T14" fmla="*/ 282 w 349"/>
              <a:gd name="T15" fmla="*/ 47 h 200"/>
              <a:gd name="T16" fmla="*/ 349 w 349"/>
              <a:gd name="T17" fmla="*/ 114 h 200"/>
              <a:gd name="T18" fmla="*/ 282 w 349"/>
              <a:gd name="T19" fmla="*/ 180 h 200"/>
              <a:gd name="T20" fmla="*/ 282 w 349"/>
              <a:gd name="T21" fmla="*/ 180 h 200"/>
              <a:gd name="T22" fmla="*/ 206 w 349"/>
              <a:gd name="T23" fmla="*/ 180 h 200"/>
              <a:gd name="T24" fmla="*/ 119 w 349"/>
              <a:gd name="T25" fmla="*/ 200 h 200"/>
              <a:gd name="T26" fmla="*/ 138 w 349"/>
              <a:gd name="T27" fmla="*/ 181 h 200"/>
              <a:gd name="T28" fmla="*/ 119 w 349"/>
              <a:gd name="T29" fmla="*/ 161 h 200"/>
              <a:gd name="T30" fmla="*/ 225 w 349"/>
              <a:gd name="T31" fmla="*/ 161 h 200"/>
              <a:gd name="T32" fmla="*/ 206 w 349"/>
              <a:gd name="T33" fmla="*/ 180 h 200"/>
              <a:gd name="T34" fmla="*/ 225 w 349"/>
              <a:gd name="T35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9" h="200">
                <a:moveTo>
                  <a:pt x="138" y="181"/>
                </a:moveTo>
                <a:cubicBezTo>
                  <a:pt x="49" y="181"/>
                  <a:pt x="49" y="181"/>
                  <a:pt x="49" y="181"/>
                </a:cubicBezTo>
                <a:cubicBezTo>
                  <a:pt x="22" y="181"/>
                  <a:pt x="0" y="159"/>
                  <a:pt x="0" y="132"/>
                </a:cubicBezTo>
                <a:cubicBezTo>
                  <a:pt x="0" y="105"/>
                  <a:pt x="22" y="84"/>
                  <a:pt x="49" y="84"/>
                </a:cubicBezTo>
                <a:cubicBezTo>
                  <a:pt x="52" y="84"/>
                  <a:pt x="56" y="84"/>
                  <a:pt x="59" y="85"/>
                </a:cubicBezTo>
                <a:cubicBezTo>
                  <a:pt x="61" y="38"/>
                  <a:pt x="100" y="0"/>
                  <a:pt x="148" y="0"/>
                </a:cubicBezTo>
                <a:cubicBezTo>
                  <a:pt x="189" y="0"/>
                  <a:pt x="224" y="29"/>
                  <a:pt x="234" y="68"/>
                </a:cubicBezTo>
                <a:cubicBezTo>
                  <a:pt x="246" y="55"/>
                  <a:pt x="263" y="47"/>
                  <a:pt x="282" y="47"/>
                </a:cubicBezTo>
                <a:cubicBezTo>
                  <a:pt x="319" y="47"/>
                  <a:pt x="349" y="77"/>
                  <a:pt x="349" y="114"/>
                </a:cubicBezTo>
                <a:cubicBezTo>
                  <a:pt x="349" y="151"/>
                  <a:pt x="319" y="180"/>
                  <a:pt x="282" y="180"/>
                </a:cubicBezTo>
                <a:cubicBezTo>
                  <a:pt x="282" y="180"/>
                  <a:pt x="282" y="180"/>
                  <a:pt x="282" y="180"/>
                </a:cubicBezTo>
                <a:cubicBezTo>
                  <a:pt x="206" y="180"/>
                  <a:pt x="206" y="180"/>
                  <a:pt x="206" y="180"/>
                </a:cubicBezTo>
                <a:moveTo>
                  <a:pt x="119" y="200"/>
                </a:moveTo>
                <a:cubicBezTo>
                  <a:pt x="138" y="181"/>
                  <a:pt x="138" y="181"/>
                  <a:pt x="138" y="181"/>
                </a:cubicBezTo>
                <a:cubicBezTo>
                  <a:pt x="119" y="161"/>
                  <a:pt x="119" y="161"/>
                  <a:pt x="119" y="161"/>
                </a:cubicBezTo>
                <a:moveTo>
                  <a:pt x="225" y="161"/>
                </a:moveTo>
                <a:cubicBezTo>
                  <a:pt x="206" y="180"/>
                  <a:pt x="206" y="180"/>
                  <a:pt x="206" y="180"/>
                </a:cubicBezTo>
                <a:cubicBezTo>
                  <a:pt x="225" y="200"/>
                  <a:pt x="225" y="200"/>
                  <a:pt x="225" y="200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7880" tIns="43940" rIns="87880" bIns="43940" numCol="1" anchor="t" anchorCtr="0" compatLnSpc="1">
            <a:prstTxWarp prst="textNoShape">
              <a:avLst/>
            </a:prstTxWarp>
          </a:bodyPr>
          <a:lstStyle/>
          <a:p>
            <a:pPr algn="ctr" defTabSz="896354"/>
            <a:endParaRPr lang="en-US" sz="8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 Semilight"/>
            </a:endParaRPr>
          </a:p>
        </p:txBody>
      </p:sp>
      <p:sp>
        <p:nvSpPr>
          <p:cNvPr id="17" name="Stopwatch_E916" descr="Stopwatch, timer&#10;">
            <a:extLst>
              <a:ext uri="{FF2B5EF4-FFF2-40B4-BE49-F238E27FC236}">
                <a16:creationId xmlns:a16="http://schemas.microsoft.com/office/drawing/2014/main" id="{EE3F83EB-545D-497A-8233-9C9DE2E019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89395" y="5115894"/>
            <a:ext cx="535739" cy="618230"/>
          </a:xfrm>
          <a:custGeom>
            <a:avLst/>
            <a:gdLst>
              <a:gd name="T0" fmla="*/ 3250 w 3250"/>
              <a:gd name="T1" fmla="*/ 2125 h 3750"/>
              <a:gd name="T2" fmla="*/ 1625 w 3250"/>
              <a:gd name="T3" fmla="*/ 3750 h 3750"/>
              <a:gd name="T4" fmla="*/ 0 w 3250"/>
              <a:gd name="T5" fmla="*/ 2125 h 3750"/>
              <a:gd name="T6" fmla="*/ 1625 w 3250"/>
              <a:gd name="T7" fmla="*/ 500 h 3750"/>
              <a:gd name="T8" fmla="*/ 3250 w 3250"/>
              <a:gd name="T9" fmla="*/ 2125 h 3750"/>
              <a:gd name="T10" fmla="*/ 1500 w 3250"/>
              <a:gd name="T11" fmla="*/ 1125 h 3750"/>
              <a:gd name="T12" fmla="*/ 1500 w 3250"/>
              <a:gd name="T13" fmla="*/ 2250 h 3750"/>
              <a:gd name="T14" fmla="*/ 2375 w 3250"/>
              <a:gd name="T15" fmla="*/ 2250 h 3750"/>
              <a:gd name="T16" fmla="*/ 875 w 3250"/>
              <a:gd name="T17" fmla="*/ 0 h 3750"/>
              <a:gd name="T18" fmla="*/ 2125 w 3250"/>
              <a:gd name="T19" fmla="*/ 0 h 3750"/>
              <a:gd name="T20" fmla="*/ 1500 w 3250"/>
              <a:gd name="T21" fmla="*/ 500 h 3750"/>
              <a:gd name="T22" fmla="*/ 1500 w 3250"/>
              <a:gd name="T23" fmla="*/ 0 h 3750"/>
              <a:gd name="T24" fmla="*/ 2643 w 3250"/>
              <a:gd name="T25" fmla="*/ 857 h 3750"/>
              <a:gd name="T26" fmla="*/ 3125 w 3250"/>
              <a:gd name="T27" fmla="*/ 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50" h="3750">
                <a:moveTo>
                  <a:pt x="3250" y="2125"/>
                </a:moveTo>
                <a:cubicBezTo>
                  <a:pt x="3250" y="3022"/>
                  <a:pt x="2522" y="3750"/>
                  <a:pt x="1625" y="3750"/>
                </a:cubicBezTo>
                <a:cubicBezTo>
                  <a:pt x="728" y="3750"/>
                  <a:pt x="0" y="3022"/>
                  <a:pt x="0" y="2125"/>
                </a:cubicBezTo>
                <a:cubicBezTo>
                  <a:pt x="0" y="1228"/>
                  <a:pt x="728" y="500"/>
                  <a:pt x="1625" y="500"/>
                </a:cubicBezTo>
                <a:cubicBezTo>
                  <a:pt x="2522" y="500"/>
                  <a:pt x="3250" y="1228"/>
                  <a:pt x="3250" y="2125"/>
                </a:cubicBezTo>
                <a:close/>
                <a:moveTo>
                  <a:pt x="1500" y="1125"/>
                </a:moveTo>
                <a:cubicBezTo>
                  <a:pt x="1500" y="2250"/>
                  <a:pt x="1500" y="2250"/>
                  <a:pt x="1500" y="2250"/>
                </a:cubicBezTo>
                <a:cubicBezTo>
                  <a:pt x="2375" y="2250"/>
                  <a:pt x="2375" y="2250"/>
                  <a:pt x="2375" y="2250"/>
                </a:cubicBezTo>
                <a:moveTo>
                  <a:pt x="875" y="0"/>
                </a:moveTo>
                <a:cubicBezTo>
                  <a:pt x="2125" y="0"/>
                  <a:pt x="2125" y="0"/>
                  <a:pt x="2125" y="0"/>
                </a:cubicBezTo>
                <a:moveTo>
                  <a:pt x="1500" y="500"/>
                </a:moveTo>
                <a:cubicBezTo>
                  <a:pt x="1500" y="0"/>
                  <a:pt x="1500" y="0"/>
                  <a:pt x="1500" y="0"/>
                </a:cubicBezTo>
                <a:moveTo>
                  <a:pt x="2643" y="857"/>
                </a:moveTo>
                <a:cubicBezTo>
                  <a:pt x="3125" y="375"/>
                  <a:pt x="3125" y="375"/>
                  <a:pt x="3125" y="375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7880" tIns="43940" rIns="87880" bIns="43940" numCol="1" anchor="t" anchorCtr="0" compatLnSpc="1">
            <a:prstTxWarp prst="textNoShape">
              <a:avLst/>
            </a:prstTxWarp>
          </a:bodyPr>
          <a:lstStyle/>
          <a:p>
            <a:pPr algn="ctr" defTabSz="896354"/>
            <a:endParaRPr lang="en-US" sz="865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 Semi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5515A7-1A71-4424-9B32-1D5DDA3EB9FE}"/>
              </a:ext>
            </a:extLst>
          </p:cNvPr>
          <p:cNvSpPr txBox="1"/>
          <p:nvPr/>
        </p:nvSpPr>
        <p:spPr>
          <a:xfrm>
            <a:off x="9499444" y="5827647"/>
            <a:ext cx="13156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Real-time updates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A10C3-20E2-4F69-99D9-DBC5962DB25E}"/>
              </a:ext>
            </a:extLst>
          </p:cNvPr>
          <p:cNvSpPr txBox="1"/>
          <p:nvPr/>
        </p:nvSpPr>
        <p:spPr>
          <a:xfrm>
            <a:off x="4919497" y="5827647"/>
            <a:ext cx="116328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Microsoft identity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3FD833-7399-4454-8773-47438627DB03}"/>
              </a:ext>
            </a:extLst>
          </p:cNvPr>
          <p:cNvSpPr/>
          <p:nvPr/>
        </p:nvSpPr>
        <p:spPr bwMode="auto">
          <a:xfrm>
            <a:off x="3308352" y="3233037"/>
            <a:ext cx="8301036" cy="822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ounded Rectangle 13">
            <a:extLst>
              <a:ext uri="{FF2B5EF4-FFF2-40B4-BE49-F238E27FC236}">
                <a16:creationId xmlns:a16="http://schemas.microsoft.com/office/drawing/2014/main" id="{24D97DCE-4422-4DC9-AA9A-35D99D3B4130}"/>
              </a:ext>
            </a:extLst>
          </p:cNvPr>
          <p:cNvSpPr/>
          <p:nvPr/>
        </p:nvSpPr>
        <p:spPr>
          <a:xfrm>
            <a:off x="3308353" y="3387697"/>
            <a:ext cx="8301036" cy="512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914225"/>
            <a:r>
              <a:rPr lang="en-US" sz="2745" dirty="0">
                <a:solidFill>
                  <a:schemeClr val="bg1"/>
                </a:solidFill>
                <a:cs typeface="Segoe UI" panose="020B0502040204020203" pitchFamily="34" charset="0"/>
              </a:rPr>
              <a:t>Microsoft Graph</a:t>
            </a:r>
          </a:p>
        </p:txBody>
      </p:sp>
      <p:cxnSp>
        <p:nvCxnSpPr>
          <p:cNvPr id="23" name="Straight Arrow Connector 135">
            <a:extLst>
              <a:ext uri="{FF2B5EF4-FFF2-40B4-BE49-F238E27FC236}">
                <a16:creationId xmlns:a16="http://schemas.microsoft.com/office/drawing/2014/main" id="{4102E9EF-1551-42F4-89BB-CBF98989DACA}"/>
              </a:ext>
            </a:extLst>
          </p:cNvPr>
          <p:cNvCxnSpPr>
            <a:cxnSpLocks/>
          </p:cNvCxnSpPr>
          <p:nvPr/>
        </p:nvCxnSpPr>
        <p:spPr>
          <a:xfrm>
            <a:off x="4969648" y="2875604"/>
            <a:ext cx="0" cy="35743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35">
            <a:extLst>
              <a:ext uri="{FF2B5EF4-FFF2-40B4-BE49-F238E27FC236}">
                <a16:creationId xmlns:a16="http://schemas.microsoft.com/office/drawing/2014/main" id="{E395E6A0-AC12-4BAA-B88C-9C90EEE4D732}"/>
              </a:ext>
            </a:extLst>
          </p:cNvPr>
          <p:cNvCxnSpPr>
            <a:cxnSpLocks/>
          </p:cNvCxnSpPr>
          <p:nvPr/>
        </p:nvCxnSpPr>
        <p:spPr>
          <a:xfrm>
            <a:off x="6900842" y="2875604"/>
            <a:ext cx="0" cy="35743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35">
            <a:extLst>
              <a:ext uri="{FF2B5EF4-FFF2-40B4-BE49-F238E27FC236}">
                <a16:creationId xmlns:a16="http://schemas.microsoft.com/office/drawing/2014/main" id="{4B26ACA0-39D9-47C4-9CF0-CA9F32E907C6}"/>
              </a:ext>
            </a:extLst>
          </p:cNvPr>
          <p:cNvCxnSpPr>
            <a:cxnSpLocks/>
          </p:cNvCxnSpPr>
          <p:nvPr/>
        </p:nvCxnSpPr>
        <p:spPr>
          <a:xfrm>
            <a:off x="8765361" y="2875604"/>
            <a:ext cx="0" cy="35743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35">
            <a:extLst>
              <a:ext uri="{FF2B5EF4-FFF2-40B4-BE49-F238E27FC236}">
                <a16:creationId xmlns:a16="http://schemas.microsoft.com/office/drawing/2014/main" id="{2F90BB5E-C933-4A1B-9D49-791966411FE2}"/>
              </a:ext>
            </a:extLst>
          </p:cNvPr>
          <p:cNvCxnSpPr>
            <a:cxnSpLocks/>
          </p:cNvCxnSpPr>
          <p:nvPr/>
        </p:nvCxnSpPr>
        <p:spPr>
          <a:xfrm>
            <a:off x="10396874" y="2875604"/>
            <a:ext cx="0" cy="35743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F8794B0-34BA-4500-88AA-4661D0EAA1D7}"/>
              </a:ext>
            </a:extLst>
          </p:cNvPr>
          <p:cNvSpPr/>
          <p:nvPr/>
        </p:nvSpPr>
        <p:spPr bwMode="auto">
          <a:xfrm>
            <a:off x="3310592" y="4126840"/>
            <a:ext cx="2711294" cy="7449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Office 365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70A717-B2AC-4573-B3EB-78F1ABA674DA}"/>
              </a:ext>
            </a:extLst>
          </p:cNvPr>
          <p:cNvSpPr/>
          <p:nvPr/>
        </p:nvSpPr>
        <p:spPr bwMode="auto">
          <a:xfrm>
            <a:off x="6104343" y="4126840"/>
            <a:ext cx="2711294" cy="7449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10</a:t>
            </a: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CC5519-3DFD-4F97-846E-E0F154A4CE96}"/>
              </a:ext>
            </a:extLst>
          </p:cNvPr>
          <p:cNvSpPr/>
          <p:nvPr/>
        </p:nvSpPr>
        <p:spPr bwMode="auto">
          <a:xfrm>
            <a:off x="8898094" y="4121651"/>
            <a:ext cx="2711294" cy="74498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Enterprise Mobility + Security</a:t>
            </a: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CB61CD7-E0D5-4574-A655-1DB778F53BDB}"/>
              </a:ext>
            </a:extLst>
          </p:cNvPr>
          <p:cNvSpPr/>
          <p:nvPr/>
        </p:nvSpPr>
        <p:spPr>
          <a:xfrm>
            <a:off x="2535846" y="1192783"/>
            <a:ext cx="326990" cy="1961325"/>
          </a:xfrm>
          <a:prstGeom prst="leftBrac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03D69BC7-358E-496A-A7B3-8D8F16ABA7D8}"/>
              </a:ext>
            </a:extLst>
          </p:cNvPr>
          <p:cNvSpPr/>
          <p:nvPr/>
        </p:nvSpPr>
        <p:spPr>
          <a:xfrm>
            <a:off x="2531930" y="4121651"/>
            <a:ext cx="326990" cy="2388149"/>
          </a:xfrm>
          <a:prstGeom prst="leftBrac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839FDF88-C661-45D6-8082-B27A59CA0275}"/>
              </a:ext>
            </a:extLst>
          </p:cNvPr>
          <p:cNvSpPr/>
          <p:nvPr/>
        </p:nvSpPr>
        <p:spPr>
          <a:xfrm>
            <a:off x="2531930" y="3426185"/>
            <a:ext cx="326990" cy="458686"/>
          </a:xfrm>
          <a:prstGeom prst="leftBrac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202C6-3A54-490D-AAED-841F437865A2}"/>
              </a:ext>
            </a:extLst>
          </p:cNvPr>
          <p:cNvSpPr/>
          <p:nvPr/>
        </p:nvSpPr>
        <p:spPr>
          <a:xfrm>
            <a:off x="1094996" y="1910937"/>
            <a:ext cx="1399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your </a:t>
            </a:r>
            <a:r>
              <a:rPr lang="en-US" sz="2400" dirty="0"/>
              <a:t>app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7BFD44-0721-4A4E-A1C4-EB3091D186E6}"/>
              </a:ext>
            </a:extLst>
          </p:cNvPr>
          <p:cNvSpPr/>
          <p:nvPr/>
        </p:nvSpPr>
        <p:spPr>
          <a:xfrm>
            <a:off x="1180917" y="3402561"/>
            <a:ext cx="1313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gateway</a:t>
            </a:r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AFE7C5-6D85-46DC-B629-E6E8736DBD5D}"/>
              </a:ext>
            </a:extLst>
          </p:cNvPr>
          <p:cNvSpPr/>
          <p:nvPr/>
        </p:nvSpPr>
        <p:spPr>
          <a:xfrm>
            <a:off x="584200" y="4715560"/>
            <a:ext cx="1910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Your or your customer’s </a:t>
            </a:r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79271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C94C6B-5A0D-40A1-93F3-C51122EF0565}"/>
              </a:ext>
            </a:extLst>
          </p:cNvPr>
          <p:cNvSpPr/>
          <p:nvPr/>
        </p:nvSpPr>
        <p:spPr bwMode="auto">
          <a:xfrm>
            <a:off x="1" y="1140431"/>
            <a:ext cx="12192000" cy="4947007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EBAA-7CD2-447C-AE09-D2EBD79F2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3213557"/>
            <a:ext cx="11289453" cy="8978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https://developer.microsoft.com/en-us/graph/graph-explorer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https://aka.ms/ge</a:t>
            </a:r>
          </a:p>
        </p:txBody>
      </p:sp>
    </p:spTree>
    <p:extLst>
      <p:ext uri="{BB962C8B-B14F-4D97-AF65-F5344CB8AC3E}">
        <p14:creationId xmlns:p14="http://schemas.microsoft.com/office/powerpoint/2010/main" val="27261871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4014-01DB-4389-B7ED-EAD785A2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Flow and the Office Dev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DBD7-E1B5-4B82-917F-FFB7ADE06A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050340"/>
          </a:xfrm>
        </p:spPr>
        <p:txBody>
          <a:bodyPr/>
          <a:lstStyle/>
          <a:p>
            <a:r>
              <a:rPr lang="en-AU" dirty="0"/>
              <a:t>For: End Users – personal productivity</a:t>
            </a:r>
          </a:p>
          <a:p>
            <a:r>
              <a:rPr lang="en-AU" dirty="0"/>
              <a:t>For: Power Users – enterprise workflows</a:t>
            </a:r>
          </a:p>
          <a:p>
            <a:r>
              <a:rPr lang="en-AU" dirty="0"/>
              <a:t>For: Developers – serverless automation</a:t>
            </a:r>
          </a:p>
          <a:p>
            <a:endParaRPr lang="en-AU" dirty="0"/>
          </a:p>
          <a:p>
            <a:r>
              <a:rPr lang="en-AU" dirty="0"/>
              <a:t>Office Dev isn’t the target audience for Microsoft Flow</a:t>
            </a:r>
          </a:p>
          <a:p>
            <a:r>
              <a:rPr lang="en-AU" dirty="0"/>
              <a:t>But it doesn’t mean we can’t use it.  In fact, we can use it very well.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53111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59C9EE-67A5-4394-BC8E-8D707CE6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F9027-58DD-4587-863D-DCFB5B9CB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AU" dirty="0"/>
              <a:t>Call MS Graph Groups</a:t>
            </a:r>
          </a:p>
        </p:txBody>
      </p:sp>
    </p:spTree>
    <p:extLst>
      <p:ext uri="{BB962C8B-B14F-4D97-AF65-F5344CB8AC3E}">
        <p14:creationId xmlns:p14="http://schemas.microsoft.com/office/powerpoint/2010/main" val="17115169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D8DE-D317-4C0D-A95D-8197D678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3EB9C-025E-4832-94CC-1FC7CD4F9C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AU" dirty="0"/>
              <a:t>Listen to Events</a:t>
            </a:r>
          </a:p>
        </p:txBody>
      </p:sp>
    </p:spTree>
    <p:extLst>
      <p:ext uri="{BB962C8B-B14F-4D97-AF65-F5344CB8AC3E}">
        <p14:creationId xmlns:p14="http://schemas.microsoft.com/office/powerpoint/2010/main" val="27273552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402B-B1DF-4EF2-8E5C-D6478A3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92CE-FF4E-4AA2-ADC5-78022B4492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AU" dirty="0"/>
              <a:t>Make your own actions</a:t>
            </a:r>
          </a:p>
        </p:txBody>
      </p:sp>
    </p:spTree>
    <p:extLst>
      <p:ext uri="{BB962C8B-B14F-4D97-AF65-F5344CB8AC3E}">
        <p14:creationId xmlns:p14="http://schemas.microsoft.com/office/powerpoint/2010/main" val="30189243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" y="1140431"/>
            <a:ext cx="12192000" cy="4947007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553998"/>
          </a:xfrm>
        </p:spPr>
        <p:txBody>
          <a:bodyPr>
            <a:normAutofit/>
          </a:bodyPr>
          <a:lstStyle/>
          <a:p>
            <a:r>
              <a:rPr lang="en-US" dirty="0"/>
              <a:t>Get started today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1520825"/>
            <a:ext cx="12176125" cy="554038"/>
          </a:xfrm>
        </p:spPr>
        <p:txBody>
          <a:bodyPr>
            <a:normAutofit/>
          </a:bodyPr>
          <a:lstStyle/>
          <a:p>
            <a:pPr marL="287338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https://graph.microsoft.com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3EC50-A65A-46A1-A652-E105C31C153D}"/>
              </a:ext>
            </a:extLst>
          </p:cNvPr>
          <p:cNvSpPr txBox="1"/>
          <p:nvPr/>
        </p:nvSpPr>
        <p:spPr>
          <a:xfrm>
            <a:off x="592018" y="4861196"/>
            <a:ext cx="7854329" cy="7241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3137" dirty="0">
                <a:solidFill>
                  <a:schemeClr val="bg1"/>
                </a:solidFill>
              </a:rPr>
              <a:t>#</a:t>
            </a:r>
            <a:r>
              <a:rPr lang="en-US" sz="3137" dirty="0" err="1">
                <a:solidFill>
                  <a:schemeClr val="bg1"/>
                </a:solidFill>
              </a:rPr>
              <a:t>MicrosoftGraph</a:t>
            </a:r>
            <a:r>
              <a:rPr lang="en-US" sz="3137" dirty="0">
                <a:solidFill>
                  <a:schemeClr val="bg1"/>
                </a:solidFill>
              </a:rPr>
              <a:t> @</a:t>
            </a:r>
            <a:r>
              <a:rPr lang="en-US" sz="3137" dirty="0" err="1">
                <a:solidFill>
                  <a:schemeClr val="bg1"/>
                </a:solidFill>
              </a:rPr>
              <a:t>MicrosoftGraph</a:t>
            </a:r>
            <a:r>
              <a:rPr lang="en-US" sz="3137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F86FB-D316-464D-8ED9-103EFD390FC8}"/>
              </a:ext>
            </a:extLst>
          </p:cNvPr>
          <p:cNvSpPr txBox="1"/>
          <p:nvPr/>
        </p:nvSpPr>
        <p:spPr>
          <a:xfrm>
            <a:off x="584200" y="3671983"/>
            <a:ext cx="4588838" cy="7241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3137" dirty="0">
                <a:solidFill>
                  <a:schemeClr val="bg1"/>
                </a:solidFill>
              </a:rPr>
              <a:t>/</a:t>
            </a:r>
            <a:r>
              <a:rPr lang="en-US" sz="3137" dirty="0" err="1">
                <a:solidFill>
                  <a:schemeClr val="bg1"/>
                </a:solidFill>
              </a:rPr>
              <a:t>MicrosoftGraph</a:t>
            </a:r>
            <a:r>
              <a:rPr lang="en-US" sz="3137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A4132-710F-4193-ACED-6704232CBEC4}"/>
              </a:ext>
            </a:extLst>
          </p:cNvPr>
          <p:cNvSpPr txBox="1"/>
          <p:nvPr/>
        </p:nvSpPr>
        <p:spPr>
          <a:xfrm>
            <a:off x="769336" y="2536875"/>
            <a:ext cx="4330558" cy="72413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3137" dirty="0">
                <a:solidFill>
                  <a:schemeClr val="bg1"/>
                </a:solidFill>
              </a:rPr>
              <a:t>[</a:t>
            </a:r>
            <a:r>
              <a:rPr lang="en-US" sz="3137" dirty="0" err="1">
                <a:solidFill>
                  <a:schemeClr val="bg1"/>
                </a:solidFill>
              </a:rPr>
              <a:t>MicrosoftGraph</a:t>
            </a:r>
            <a:r>
              <a:rPr lang="en-US" sz="3137" dirty="0">
                <a:solidFill>
                  <a:schemeClr val="bg1"/>
                </a:solidFill>
              </a:rPr>
              <a:t>]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80F552-BB4A-4633-A46A-71312EB3C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73" y="5949315"/>
            <a:ext cx="2026295" cy="908200"/>
          </a:xfrm>
          <a:prstGeom prst="rect">
            <a:avLst/>
          </a:prstGeom>
        </p:spPr>
      </p:pic>
      <p:pic>
        <p:nvPicPr>
          <p:cNvPr id="7" name="Picture 6" descr="A picture containing ax, tool&#10;&#10;Description generated with very high confidence">
            <a:extLst>
              <a:ext uri="{FF2B5EF4-FFF2-40B4-BE49-F238E27FC236}">
                <a16:creationId xmlns:a16="http://schemas.microsoft.com/office/drawing/2014/main" id="{01EAB90C-465A-4E0B-9E59-67C589A45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31" y="4922021"/>
            <a:ext cx="741068" cy="6024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C63A9B-AEB0-45AF-9B3E-DF7D4973D6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097" t="13884" r="16396" b="14582"/>
          <a:stretch/>
        </p:blipFill>
        <p:spPr>
          <a:xfrm>
            <a:off x="554631" y="3637530"/>
            <a:ext cx="770570" cy="7930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F2BEA8-1CB9-4493-B1DF-E397880A0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27" y="2330871"/>
            <a:ext cx="844066" cy="84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5585-ED6B-4772-B664-C9CDA324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5F702-5A5B-4A48-B4AD-68BE47895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947952"/>
          </a:xfrm>
        </p:spPr>
        <p:txBody>
          <a:bodyPr/>
          <a:lstStyle/>
          <a:p>
            <a:r>
              <a:rPr lang="en-US" dirty="0"/>
              <a:t>Office 365 includes Microsoft Flow</a:t>
            </a:r>
          </a:p>
          <a:p>
            <a:r>
              <a:rPr lang="en-US" dirty="0"/>
              <a:t>Microsoft Flow Portal : https://flow.Microsoft.com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3A856-3702-41DB-85D8-8A2CE8FAD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989" y="1233119"/>
            <a:ext cx="7811506" cy="4992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909FB0-630E-49EA-A4B1-A2C3B828A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463668"/>
            <a:ext cx="2854157" cy="43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42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BA57938-503E-40A2-A444-A6C74C09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About John Liu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SharePoint Gurus</a:t>
            </a:r>
          </a:p>
        </p:txBody>
      </p:sp>
      <p:sp>
        <p:nvSpPr>
          <p:cNvPr id="2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03FA2C-1D13-43A9-9B7B-77C2F136C1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r="-3" b="-3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370405-E3F6-42CC-A075-40E39B43DE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  <a:latin typeface="+mn-lt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latin typeface="+mn-lt"/>
              </a:rPr>
              <a:t>dev, consultant, blogger, community (Sydney &amp; Australia)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latin typeface="+mn-lt"/>
              </a:rPr>
              <a:t>SharePoint/O365 </a:t>
            </a:r>
            <a:r>
              <a:rPr lang="en-US" sz="1700" dirty="0" err="1">
                <a:solidFill>
                  <a:srgbClr val="000000"/>
                </a:solidFill>
                <a:latin typeface="+mn-lt"/>
              </a:rPr>
              <a:t>usergroup</a:t>
            </a:r>
            <a:r>
              <a:rPr lang="en-US" sz="1700" dirty="0">
                <a:solidFill>
                  <a:srgbClr val="000000"/>
                </a:solidFill>
                <a:latin typeface="+mn-lt"/>
              </a:rPr>
              <a:t>, Saturday, Conf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latin typeface="+mn-lt"/>
              </a:rPr>
              <a:t>MVP Office Services (SharePoint)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latin typeface="+mn-lt"/>
              </a:rPr>
              <a:t>MVP Business Solutions (Flow)</a:t>
            </a:r>
            <a:br>
              <a:rPr lang="en-US" sz="1700" dirty="0">
                <a:solidFill>
                  <a:srgbClr val="000000"/>
                </a:solidFill>
                <a:latin typeface="+mn-lt"/>
              </a:rPr>
            </a:br>
            <a:endParaRPr lang="en-US" sz="1700" dirty="0">
              <a:solidFill>
                <a:srgbClr val="000000"/>
              </a:solidFill>
              <a:latin typeface="+mn-lt"/>
            </a:endParaRPr>
          </a:p>
          <a:p>
            <a:r>
              <a:rPr lang="en-US" sz="1700" dirty="0">
                <a:solidFill>
                  <a:srgbClr val="000000"/>
                </a:solidFill>
                <a:latin typeface="+mn-lt"/>
                <a:hlinkClick r:id="rId4"/>
              </a:rPr>
              <a:t>john.liu@sharepointgurus.net</a:t>
            </a:r>
            <a:br>
              <a:rPr lang="en-US" sz="1700" dirty="0">
                <a:solidFill>
                  <a:srgbClr val="000000"/>
                </a:solidFill>
                <a:latin typeface="+mn-lt"/>
              </a:rPr>
            </a:br>
            <a:r>
              <a:rPr lang="en-US" sz="1700" dirty="0">
                <a:solidFill>
                  <a:srgbClr val="000000"/>
                </a:solidFill>
                <a:latin typeface="+mn-lt"/>
                <a:hlinkClick r:id="rId5"/>
              </a:rPr>
              <a:t>twitter.com/@</a:t>
            </a:r>
            <a:r>
              <a:rPr lang="en-US" sz="1700" dirty="0" err="1">
                <a:solidFill>
                  <a:srgbClr val="000000"/>
                </a:solidFill>
                <a:latin typeface="+mn-lt"/>
                <a:hlinkClick r:id="rId5"/>
              </a:rPr>
              <a:t>johnnliu</a:t>
            </a:r>
            <a:r>
              <a:rPr lang="en-US" sz="1700" dirty="0">
                <a:solidFill>
                  <a:srgbClr val="000000"/>
                </a:solidFill>
                <a:latin typeface="+mn-lt"/>
              </a:rPr>
              <a:t> </a:t>
            </a:r>
            <a:br>
              <a:rPr lang="en-US" sz="1700" dirty="0">
                <a:solidFill>
                  <a:srgbClr val="000000"/>
                </a:solidFill>
                <a:latin typeface="+mn-lt"/>
              </a:rPr>
            </a:br>
            <a:r>
              <a:rPr lang="en-US" sz="1700" dirty="0">
                <a:solidFill>
                  <a:srgbClr val="000000"/>
                </a:solidFill>
                <a:latin typeface="+mn-lt"/>
                <a:hlinkClick r:id="rId6"/>
              </a:rPr>
              <a:t>https://johnliu.net</a:t>
            </a:r>
            <a:r>
              <a:rPr lang="en-US" sz="1700" dirty="0">
                <a:solidFill>
                  <a:srgbClr val="000000"/>
                </a:solidFill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202779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AADB2-C7EF-4FF7-A4A2-E8C8D41D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AU" sz="4000"/>
              <a:t>Plans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BA6C1-F2A4-4679-A955-DAB2FB48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AU" sz="2000" dirty="0"/>
              <a:t>What’s new in Microsoft Graph</a:t>
            </a:r>
          </a:p>
          <a:p>
            <a:r>
              <a:rPr lang="en-AU" sz="2000" dirty="0"/>
              <a:t>All demos in Microsoft Flow</a:t>
            </a:r>
          </a:p>
          <a:p>
            <a:r>
              <a:rPr lang="en-AU" sz="2000" dirty="0"/>
              <a:t>Do it in 30 minutes</a:t>
            </a:r>
          </a:p>
          <a:p>
            <a:endParaRPr lang="en-AU" sz="2000" dirty="0"/>
          </a:p>
          <a:p>
            <a:pPr marL="0" indent="0">
              <a:buNone/>
            </a:pPr>
            <a:r>
              <a:rPr lang="en-AU" sz="2000" dirty="0"/>
              <a:t>Get 2/3 done</a:t>
            </a:r>
          </a:p>
        </p:txBody>
      </p:sp>
    </p:spTree>
    <p:extLst>
      <p:ext uri="{BB962C8B-B14F-4D97-AF65-F5344CB8AC3E}">
        <p14:creationId xmlns:p14="http://schemas.microsoft.com/office/powerpoint/2010/main" val="2993776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38D7-52AB-4646-B030-94815D88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 is all about </a:t>
            </a:r>
            <a:r>
              <a:rPr lang="en-US" dirty="0">
                <a:solidFill>
                  <a:schemeClr val="accent3"/>
                </a:solidFill>
              </a:rPr>
              <a:t>you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02544EAB-6A44-4716-B3E1-6B3A261AB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6449707" cy="947952"/>
          </a:xfrm>
        </p:spPr>
        <p:txBody>
          <a:bodyPr/>
          <a:lstStyle/>
          <a:p>
            <a:r>
              <a:rPr lang="en-US" dirty="0"/>
              <a:t>The fabric of all your data </a:t>
            </a:r>
          </a:p>
          <a:p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9718575-8FCD-4ED6-B493-0B2A33E63373}"/>
              </a:ext>
            </a:extLst>
          </p:cNvPr>
          <p:cNvGrpSpPr/>
          <p:nvPr/>
        </p:nvGrpSpPr>
        <p:grpSpPr>
          <a:xfrm>
            <a:off x="1031186" y="2677885"/>
            <a:ext cx="5368536" cy="2504374"/>
            <a:chOff x="6746894" y="120999"/>
            <a:chExt cx="5368536" cy="25043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D994E5-8186-4B0A-9089-8BA5159CB5DA}"/>
                </a:ext>
              </a:extLst>
            </p:cNvPr>
            <p:cNvGrpSpPr/>
            <p:nvPr/>
          </p:nvGrpSpPr>
          <p:grpSpPr>
            <a:xfrm flipH="1">
              <a:off x="6746894" y="120999"/>
              <a:ext cx="5368536" cy="2376431"/>
              <a:chOff x="931371" y="1635310"/>
              <a:chExt cx="10604069" cy="4521793"/>
            </a:xfrm>
            <a:solidFill>
              <a:schemeClr val="bg1"/>
            </a:solidFill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2EB84395-6E41-4199-83A9-57CC89D44237}"/>
                  </a:ext>
                </a:extLst>
              </p:cNvPr>
              <p:cNvCxnSpPr/>
              <p:nvPr/>
            </p:nvCxnSpPr>
            <p:spPr>
              <a:xfrm flipV="1">
                <a:off x="10637211" y="4132268"/>
                <a:ext cx="761892" cy="914270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E14565F-6775-490F-8973-DCF2AEB42493}"/>
                  </a:ext>
                </a:extLst>
              </p:cNvPr>
              <p:cNvCxnSpPr/>
              <p:nvPr/>
            </p:nvCxnSpPr>
            <p:spPr>
              <a:xfrm>
                <a:off x="1037373" y="4894160"/>
                <a:ext cx="904333" cy="983834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0057E6D-8165-4128-80EA-9BC5CABC7E8C}"/>
                  </a:ext>
                </a:extLst>
              </p:cNvPr>
              <p:cNvCxnSpPr/>
              <p:nvPr/>
            </p:nvCxnSpPr>
            <p:spPr>
              <a:xfrm flipH="1">
                <a:off x="1037372" y="2456105"/>
                <a:ext cx="761892" cy="2438054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78E4B1C-3EE5-4C62-A56E-B1DB92F7BE2F}"/>
                  </a:ext>
                </a:extLst>
              </p:cNvPr>
              <p:cNvCxnSpPr/>
              <p:nvPr/>
            </p:nvCxnSpPr>
            <p:spPr>
              <a:xfrm flipH="1" flipV="1">
                <a:off x="2332589" y="4741782"/>
                <a:ext cx="1295216" cy="1066648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2E2DE3A-B699-4332-B0D9-490B404E588B}"/>
                  </a:ext>
                </a:extLst>
              </p:cNvPr>
              <p:cNvCxnSpPr/>
              <p:nvPr/>
            </p:nvCxnSpPr>
            <p:spPr>
              <a:xfrm flipH="1">
                <a:off x="7894400" y="3979889"/>
                <a:ext cx="152378" cy="1980919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CA7E5AE-7382-4136-972F-1F19EE7F2F6C}"/>
                  </a:ext>
                </a:extLst>
              </p:cNvPr>
              <p:cNvCxnSpPr/>
              <p:nvPr/>
            </p:nvCxnSpPr>
            <p:spPr>
              <a:xfrm flipH="1">
                <a:off x="10637210" y="3141809"/>
                <a:ext cx="228567" cy="1980918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53FAE5C-F8B4-4D15-9E6B-6777FBECCECB}"/>
                  </a:ext>
                </a:extLst>
              </p:cNvPr>
              <p:cNvCxnSpPr/>
              <p:nvPr/>
            </p:nvCxnSpPr>
            <p:spPr>
              <a:xfrm flipH="1" flipV="1">
                <a:off x="5303967" y="2456105"/>
                <a:ext cx="1371405" cy="1676162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9437431-1195-4CA2-93F9-8D759FBBADE8}"/>
                  </a:ext>
                </a:extLst>
              </p:cNvPr>
              <p:cNvCxnSpPr/>
              <p:nvPr/>
            </p:nvCxnSpPr>
            <p:spPr>
              <a:xfrm flipV="1">
                <a:off x="4389697" y="2456105"/>
                <a:ext cx="914270" cy="761892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DB911CE-C83E-4B60-8BF9-9BA59691234C}"/>
                  </a:ext>
                </a:extLst>
              </p:cNvPr>
              <p:cNvCxnSpPr/>
              <p:nvPr/>
            </p:nvCxnSpPr>
            <p:spPr>
              <a:xfrm flipV="1">
                <a:off x="1918863" y="3903699"/>
                <a:ext cx="3156537" cy="1935856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13" name="Mobile node 1">
                <a:extLst>
                  <a:ext uri="{FF2B5EF4-FFF2-40B4-BE49-F238E27FC236}">
                    <a16:creationId xmlns:a16="http://schemas.microsoft.com/office/drawing/2014/main" id="{2F6B5BCF-050C-409A-83AF-3E6CFE7FE54E}"/>
                  </a:ext>
                </a:extLst>
              </p:cNvPr>
              <p:cNvSpPr/>
              <p:nvPr/>
            </p:nvSpPr>
            <p:spPr bwMode="auto">
              <a:xfrm>
                <a:off x="7633196" y="5940304"/>
                <a:ext cx="9142" cy="9142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4" name="Mobile node 1">
                <a:extLst>
                  <a:ext uri="{FF2B5EF4-FFF2-40B4-BE49-F238E27FC236}">
                    <a16:creationId xmlns:a16="http://schemas.microsoft.com/office/drawing/2014/main" id="{5357A75C-597F-46C8-BC57-7F85AF099A16}"/>
                  </a:ext>
                </a:extLst>
              </p:cNvPr>
              <p:cNvSpPr/>
              <p:nvPr/>
            </p:nvSpPr>
            <p:spPr bwMode="auto">
              <a:xfrm>
                <a:off x="931371" y="4778219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5" name="Mobile node 1">
                <a:extLst>
                  <a:ext uri="{FF2B5EF4-FFF2-40B4-BE49-F238E27FC236}">
                    <a16:creationId xmlns:a16="http://schemas.microsoft.com/office/drawing/2014/main" id="{CB263ADE-1B7D-4C08-B34B-57FEF6ADCC79}"/>
                  </a:ext>
                </a:extLst>
              </p:cNvPr>
              <p:cNvSpPr/>
              <p:nvPr/>
            </p:nvSpPr>
            <p:spPr bwMode="auto">
              <a:xfrm>
                <a:off x="11306873" y="3999939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6AAE9E0-7C8D-4ADD-A32C-1C26B2FA30D1}"/>
                  </a:ext>
                </a:extLst>
              </p:cNvPr>
              <p:cNvCxnSpPr/>
              <p:nvPr/>
            </p:nvCxnSpPr>
            <p:spPr>
              <a:xfrm>
                <a:off x="1723075" y="2456104"/>
                <a:ext cx="1523783" cy="990460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0C7D4A2-0E77-498B-ABFA-36791B2E9793}"/>
                  </a:ext>
                </a:extLst>
              </p:cNvPr>
              <p:cNvCxnSpPr/>
              <p:nvPr/>
            </p:nvCxnSpPr>
            <p:spPr>
              <a:xfrm flipV="1">
                <a:off x="1799264" y="1998972"/>
                <a:ext cx="2133297" cy="457134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3CFEC66-F115-4EC2-A3EF-DAD064DECFB4}"/>
                  </a:ext>
                </a:extLst>
              </p:cNvPr>
              <p:cNvCxnSpPr/>
              <p:nvPr/>
            </p:nvCxnSpPr>
            <p:spPr>
              <a:xfrm flipH="1" flipV="1">
                <a:off x="3906407" y="2023470"/>
                <a:ext cx="483289" cy="1118338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2FEE0EE-2CBA-49FB-9399-762F047F2FA7}"/>
                  </a:ext>
                </a:extLst>
              </p:cNvPr>
              <p:cNvCxnSpPr/>
              <p:nvPr/>
            </p:nvCxnSpPr>
            <p:spPr>
              <a:xfrm flipH="1">
                <a:off x="1951642" y="4665591"/>
                <a:ext cx="457135" cy="1142838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E10FAFA-FAD6-4DEE-9661-0127745BED14}"/>
                  </a:ext>
                </a:extLst>
              </p:cNvPr>
              <p:cNvCxnSpPr/>
              <p:nvPr/>
            </p:nvCxnSpPr>
            <p:spPr>
              <a:xfrm flipH="1" flipV="1">
                <a:off x="3932562" y="1998969"/>
                <a:ext cx="1371405" cy="457135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B9B94DF-F2DD-4FAB-90AC-301F42386C49}"/>
                  </a:ext>
                </a:extLst>
              </p:cNvPr>
              <p:cNvCxnSpPr/>
              <p:nvPr/>
            </p:nvCxnSpPr>
            <p:spPr>
              <a:xfrm flipV="1">
                <a:off x="6980129" y="2303726"/>
                <a:ext cx="0" cy="1066649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C2D8669-DABD-4774-833E-88FAB234D05B}"/>
                  </a:ext>
                </a:extLst>
              </p:cNvPr>
              <p:cNvCxnSpPr/>
              <p:nvPr/>
            </p:nvCxnSpPr>
            <p:spPr>
              <a:xfrm flipH="1" flipV="1">
                <a:off x="6980129" y="2303727"/>
                <a:ext cx="1980919" cy="533324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661FB37-1EEE-40F6-990A-0C4B05DBF2CD}"/>
                  </a:ext>
                </a:extLst>
              </p:cNvPr>
              <p:cNvCxnSpPr/>
              <p:nvPr/>
            </p:nvCxnSpPr>
            <p:spPr>
              <a:xfrm flipV="1">
                <a:off x="8046778" y="1846591"/>
                <a:ext cx="1676162" cy="2057108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B5C6EE1-4B55-4080-BBE9-1AC3B7CEE319}"/>
                  </a:ext>
                </a:extLst>
              </p:cNvPr>
              <p:cNvCxnSpPr/>
              <p:nvPr/>
            </p:nvCxnSpPr>
            <p:spPr>
              <a:xfrm flipH="1" flipV="1">
                <a:off x="9722940" y="1846592"/>
                <a:ext cx="1142838" cy="1219027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B4E9E69-6159-4E98-8784-E2B7E1DCE016}"/>
                  </a:ext>
                </a:extLst>
              </p:cNvPr>
              <p:cNvCxnSpPr/>
              <p:nvPr/>
            </p:nvCxnSpPr>
            <p:spPr>
              <a:xfrm flipH="1">
                <a:off x="7894400" y="4773874"/>
                <a:ext cx="907859" cy="1110744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7ED7785-E0DB-4A92-9A2F-EA46A9B6B3F8}"/>
                  </a:ext>
                </a:extLst>
              </p:cNvPr>
              <p:cNvCxnSpPr/>
              <p:nvPr/>
            </p:nvCxnSpPr>
            <p:spPr>
              <a:xfrm flipH="1" flipV="1">
                <a:off x="9570562" y="4132268"/>
                <a:ext cx="1066649" cy="914270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E41DA08-057F-4F7C-BC95-DC491A74F037}"/>
                  </a:ext>
                </a:extLst>
              </p:cNvPr>
              <p:cNvCxnSpPr/>
              <p:nvPr/>
            </p:nvCxnSpPr>
            <p:spPr>
              <a:xfrm>
                <a:off x="6675372" y="4132267"/>
                <a:ext cx="1219027" cy="1752352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DDBD75B-097C-4D8E-BD85-D3CD93E77433}"/>
                  </a:ext>
                </a:extLst>
              </p:cNvPr>
              <p:cNvCxnSpPr/>
              <p:nvPr/>
            </p:nvCxnSpPr>
            <p:spPr>
              <a:xfrm>
                <a:off x="5153176" y="4054491"/>
                <a:ext cx="988872" cy="839668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84C0869-C51D-45BE-9F29-9F81806CE430}"/>
                  </a:ext>
                </a:extLst>
              </p:cNvPr>
              <p:cNvCxnSpPr/>
              <p:nvPr/>
            </p:nvCxnSpPr>
            <p:spPr>
              <a:xfrm flipH="1">
                <a:off x="5075399" y="3141808"/>
                <a:ext cx="1980919" cy="761892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56052DE-0F5B-4EF1-B0F9-64D636D71D62}"/>
                  </a:ext>
                </a:extLst>
              </p:cNvPr>
              <p:cNvCxnSpPr/>
              <p:nvPr/>
            </p:nvCxnSpPr>
            <p:spPr>
              <a:xfrm flipH="1">
                <a:off x="7894400" y="5884619"/>
                <a:ext cx="1676162" cy="0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1506507-7915-465A-8A00-E4DDE4BCFF7D}"/>
                  </a:ext>
                </a:extLst>
              </p:cNvPr>
              <p:cNvCxnSpPr/>
              <p:nvPr/>
            </p:nvCxnSpPr>
            <p:spPr>
              <a:xfrm>
                <a:off x="8258784" y="1863153"/>
                <a:ext cx="1295216" cy="0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389DF49-4A9C-4F4E-986A-E5A4C2CAABD7}"/>
                  </a:ext>
                </a:extLst>
              </p:cNvPr>
              <p:cNvCxnSpPr/>
              <p:nvPr/>
            </p:nvCxnSpPr>
            <p:spPr>
              <a:xfrm flipH="1" flipV="1">
                <a:off x="3246859" y="3446565"/>
                <a:ext cx="838081" cy="533324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79CCC9E-8BD4-4B33-8CA0-EE48019436A4}"/>
                  </a:ext>
                </a:extLst>
              </p:cNvPr>
              <p:cNvCxnSpPr/>
              <p:nvPr/>
            </p:nvCxnSpPr>
            <p:spPr>
              <a:xfrm flipV="1">
                <a:off x="2408778" y="3421115"/>
                <a:ext cx="817732" cy="1244477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4F5F99A-6C64-4319-A95D-6CD68587313B}"/>
                  </a:ext>
                </a:extLst>
              </p:cNvPr>
              <p:cNvCxnSpPr/>
              <p:nvPr/>
            </p:nvCxnSpPr>
            <p:spPr>
              <a:xfrm flipH="1">
                <a:off x="6142048" y="4169462"/>
                <a:ext cx="562722" cy="724697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CB5A9CE-346E-46A1-B820-67372CE58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3966" y="2456105"/>
                <a:ext cx="1752352" cy="685703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372876C-F616-47BE-A0EC-EFB11DA1ADE2}"/>
                  </a:ext>
                </a:extLst>
              </p:cNvPr>
              <p:cNvCxnSpPr/>
              <p:nvPr/>
            </p:nvCxnSpPr>
            <p:spPr>
              <a:xfrm>
                <a:off x="6142048" y="4970349"/>
                <a:ext cx="1752352" cy="914270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0D3215A-375A-45B0-A05C-BBF8DED51EAE}"/>
                  </a:ext>
                </a:extLst>
              </p:cNvPr>
              <p:cNvCxnSpPr/>
              <p:nvPr/>
            </p:nvCxnSpPr>
            <p:spPr>
              <a:xfrm flipH="1">
                <a:off x="3246859" y="3217996"/>
                <a:ext cx="1142838" cy="228567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B670AC1-36DA-4C8C-8F16-27E3F96FBC87}"/>
                  </a:ext>
                </a:extLst>
              </p:cNvPr>
              <p:cNvCxnSpPr/>
              <p:nvPr/>
            </p:nvCxnSpPr>
            <p:spPr>
              <a:xfrm flipV="1">
                <a:off x="7056319" y="1846592"/>
                <a:ext cx="2666621" cy="1371405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4E0368F-B4A0-47F0-979D-691375911640}"/>
                  </a:ext>
                </a:extLst>
              </p:cNvPr>
              <p:cNvCxnSpPr/>
              <p:nvPr/>
            </p:nvCxnSpPr>
            <p:spPr>
              <a:xfrm>
                <a:off x="7056319" y="3217997"/>
                <a:ext cx="990460" cy="685703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3D87E0-6BBB-4431-B4FC-0AB658461DB3}"/>
                  </a:ext>
                </a:extLst>
              </p:cNvPr>
              <p:cNvCxnSpPr/>
              <p:nvPr/>
            </p:nvCxnSpPr>
            <p:spPr>
              <a:xfrm flipH="1">
                <a:off x="1418320" y="1998969"/>
                <a:ext cx="2514241" cy="1828541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D1FD3D1-43E1-44E1-AACC-429DC08E64A1}"/>
                  </a:ext>
                </a:extLst>
              </p:cNvPr>
              <p:cNvSpPr/>
              <p:nvPr/>
            </p:nvSpPr>
            <p:spPr bwMode="auto">
              <a:xfrm>
                <a:off x="9456184" y="1635310"/>
                <a:ext cx="502849" cy="502849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67EAE14-EB09-41FB-B82F-85E810104483}"/>
                  </a:ext>
                </a:extLst>
              </p:cNvPr>
              <p:cNvSpPr/>
              <p:nvPr/>
            </p:nvSpPr>
            <p:spPr bwMode="auto">
              <a:xfrm>
                <a:off x="1521304" y="2204174"/>
                <a:ext cx="502849" cy="502849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41FEC7D-7BF6-4755-8847-A025A16B8B5F}"/>
                  </a:ext>
                </a:extLst>
              </p:cNvPr>
              <p:cNvSpPr/>
              <p:nvPr/>
            </p:nvSpPr>
            <p:spPr bwMode="auto">
              <a:xfrm>
                <a:off x="2122083" y="4441141"/>
                <a:ext cx="502849" cy="502849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954E4D4-9D79-405F-AF0A-7E0AF86B2F27}"/>
                  </a:ext>
                </a:extLst>
              </p:cNvPr>
              <p:cNvSpPr/>
              <p:nvPr/>
            </p:nvSpPr>
            <p:spPr bwMode="auto">
              <a:xfrm>
                <a:off x="4800800" y="3654714"/>
                <a:ext cx="502849" cy="502849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518A853-ECA9-4826-B7A0-C1899AECCDD5}"/>
                  </a:ext>
                </a:extLst>
              </p:cNvPr>
              <p:cNvSpPr/>
              <p:nvPr/>
            </p:nvSpPr>
            <p:spPr bwMode="auto">
              <a:xfrm>
                <a:off x="7629028" y="5654254"/>
                <a:ext cx="502849" cy="502849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CB8524B-5D2F-493C-913B-9D44B8536DEA}"/>
                  </a:ext>
                </a:extLst>
              </p:cNvPr>
              <p:cNvSpPr/>
              <p:nvPr/>
            </p:nvSpPr>
            <p:spPr bwMode="auto">
              <a:xfrm>
                <a:off x="6817008" y="2935247"/>
                <a:ext cx="502849" cy="502849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1120159-53BB-46B6-BB89-C3C19027BD7F}"/>
                  </a:ext>
                </a:extLst>
              </p:cNvPr>
              <p:cNvCxnSpPr/>
              <p:nvPr/>
            </p:nvCxnSpPr>
            <p:spPr>
              <a:xfrm flipV="1">
                <a:off x="5151589" y="4970349"/>
                <a:ext cx="990460" cy="685703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72E8289-F373-40BC-93BC-43D446DD06F1}"/>
                  </a:ext>
                </a:extLst>
              </p:cNvPr>
              <p:cNvCxnSpPr/>
              <p:nvPr/>
            </p:nvCxnSpPr>
            <p:spPr>
              <a:xfrm flipV="1">
                <a:off x="9570562" y="5141774"/>
                <a:ext cx="1104743" cy="742844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257597D-085D-428C-91D4-2CF138816EBC}"/>
                  </a:ext>
                </a:extLst>
              </p:cNvPr>
              <p:cNvCxnSpPr/>
              <p:nvPr/>
            </p:nvCxnSpPr>
            <p:spPr>
              <a:xfrm flipH="1">
                <a:off x="9646751" y="3065618"/>
                <a:ext cx="1219029" cy="990460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D16DE58-CC9D-4B6D-B243-B248D6A423CA}"/>
                  </a:ext>
                </a:extLst>
              </p:cNvPr>
              <p:cNvCxnSpPr/>
              <p:nvPr/>
            </p:nvCxnSpPr>
            <p:spPr>
              <a:xfrm>
                <a:off x="8046779" y="3903699"/>
                <a:ext cx="1523783" cy="1980919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FFA5771-02F9-4D70-A2FF-9C827D0FFCB3}"/>
                  </a:ext>
                </a:extLst>
              </p:cNvPr>
              <p:cNvSpPr/>
              <p:nvPr/>
            </p:nvSpPr>
            <p:spPr bwMode="auto">
              <a:xfrm>
                <a:off x="10362261" y="4826972"/>
                <a:ext cx="502849" cy="502849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43C0CD4-E89B-4BCC-A8F7-A75CF8094810}"/>
                  </a:ext>
                </a:extLst>
              </p:cNvPr>
              <p:cNvSpPr/>
              <p:nvPr/>
            </p:nvSpPr>
            <p:spPr bwMode="auto">
              <a:xfrm>
                <a:off x="7789639" y="3675633"/>
                <a:ext cx="502849" cy="502849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E5AC5B9-8889-423B-81AA-BD93483BFE48}"/>
                  </a:ext>
                </a:extLst>
              </p:cNvPr>
              <p:cNvSpPr/>
              <p:nvPr/>
            </p:nvSpPr>
            <p:spPr bwMode="auto">
              <a:xfrm>
                <a:off x="3320378" y="5600820"/>
                <a:ext cx="502849" cy="502849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71BAA1E-31D9-4518-BC38-CA4CFD397D68}"/>
                  </a:ext>
                </a:extLst>
              </p:cNvPr>
              <p:cNvSpPr/>
              <p:nvPr/>
            </p:nvSpPr>
            <p:spPr bwMode="auto">
              <a:xfrm>
                <a:off x="2983132" y="3169137"/>
                <a:ext cx="502849" cy="502849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F3C8E5C-9ED4-4822-BCC5-301B283A2D3F}"/>
                  </a:ext>
                </a:extLst>
              </p:cNvPr>
              <p:cNvCxnSpPr/>
              <p:nvPr/>
            </p:nvCxnSpPr>
            <p:spPr>
              <a:xfrm flipH="1" flipV="1">
                <a:off x="3932561" y="4741781"/>
                <a:ext cx="1066650" cy="914272"/>
              </a:xfrm>
              <a:prstGeom prst="lin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/>
                <a:tailEnd type="none"/>
              </a:ln>
              <a:effectLst/>
            </p:spPr>
          </p:cxnSp>
          <p:sp>
            <p:nvSpPr>
              <p:cNvPr id="56" name="Mobile node 1">
                <a:extLst>
                  <a:ext uri="{FF2B5EF4-FFF2-40B4-BE49-F238E27FC236}">
                    <a16:creationId xmlns:a16="http://schemas.microsoft.com/office/drawing/2014/main" id="{7B705449-4460-487E-BE78-934F746F5206}"/>
                  </a:ext>
                </a:extLst>
              </p:cNvPr>
              <p:cNvSpPr/>
              <p:nvPr/>
            </p:nvSpPr>
            <p:spPr bwMode="auto">
              <a:xfrm>
                <a:off x="1259956" y="3724519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57" name="Mobile node 1">
                <a:extLst>
                  <a:ext uri="{FF2B5EF4-FFF2-40B4-BE49-F238E27FC236}">
                    <a16:creationId xmlns:a16="http://schemas.microsoft.com/office/drawing/2014/main" id="{EE93F7E4-BF9F-4F7A-A5FD-65D1B65D82B8}"/>
                  </a:ext>
                </a:extLst>
              </p:cNvPr>
              <p:cNvSpPr/>
              <p:nvPr/>
            </p:nvSpPr>
            <p:spPr bwMode="auto">
              <a:xfrm>
                <a:off x="3766987" y="1895719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58" name="Mobile node 1">
                <a:extLst>
                  <a:ext uri="{FF2B5EF4-FFF2-40B4-BE49-F238E27FC236}">
                    <a16:creationId xmlns:a16="http://schemas.microsoft.com/office/drawing/2014/main" id="{7422947D-46AD-448A-BF32-DE2F60080BE0}"/>
                  </a:ext>
                </a:extLst>
              </p:cNvPr>
              <p:cNvSpPr/>
              <p:nvPr/>
            </p:nvSpPr>
            <p:spPr bwMode="auto">
              <a:xfrm>
                <a:off x="4299882" y="3076566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59" name="Mobile node 1">
                <a:extLst>
                  <a:ext uri="{FF2B5EF4-FFF2-40B4-BE49-F238E27FC236}">
                    <a16:creationId xmlns:a16="http://schemas.microsoft.com/office/drawing/2014/main" id="{3A5D02F7-17F6-4DF1-8D25-CFAFCA65E04E}"/>
                  </a:ext>
                </a:extLst>
              </p:cNvPr>
              <p:cNvSpPr/>
              <p:nvPr/>
            </p:nvSpPr>
            <p:spPr bwMode="auto">
              <a:xfrm>
                <a:off x="4966001" y="5553319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0" name="Mobile node 1">
                <a:extLst>
                  <a:ext uri="{FF2B5EF4-FFF2-40B4-BE49-F238E27FC236}">
                    <a16:creationId xmlns:a16="http://schemas.microsoft.com/office/drawing/2014/main" id="{F9F09F7D-8E03-4F04-8C03-FF5383632136}"/>
                  </a:ext>
                </a:extLst>
              </p:cNvPr>
              <p:cNvSpPr/>
              <p:nvPr/>
            </p:nvSpPr>
            <p:spPr bwMode="auto">
              <a:xfrm>
                <a:off x="3736709" y="4548085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1" name="Mobile node 1">
                <a:extLst>
                  <a:ext uri="{FF2B5EF4-FFF2-40B4-BE49-F238E27FC236}">
                    <a16:creationId xmlns:a16="http://schemas.microsoft.com/office/drawing/2014/main" id="{71A83AD2-F974-4983-8248-8F83E857169E}"/>
                  </a:ext>
                </a:extLst>
              </p:cNvPr>
              <p:cNvSpPr/>
              <p:nvPr/>
            </p:nvSpPr>
            <p:spPr bwMode="auto">
              <a:xfrm>
                <a:off x="1823130" y="5716821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2" name="Mobile node 1">
                <a:extLst>
                  <a:ext uri="{FF2B5EF4-FFF2-40B4-BE49-F238E27FC236}">
                    <a16:creationId xmlns:a16="http://schemas.microsoft.com/office/drawing/2014/main" id="{D220AC1C-157D-4330-BD97-AC4592FAEF87}"/>
                  </a:ext>
                </a:extLst>
              </p:cNvPr>
              <p:cNvSpPr/>
              <p:nvPr/>
            </p:nvSpPr>
            <p:spPr bwMode="auto">
              <a:xfrm>
                <a:off x="6025737" y="4832699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3" name="Mobile node 1">
                <a:extLst>
                  <a:ext uri="{FF2B5EF4-FFF2-40B4-BE49-F238E27FC236}">
                    <a16:creationId xmlns:a16="http://schemas.microsoft.com/office/drawing/2014/main" id="{8E5D53CA-AD0F-4FD5-942E-5B579AC8F585}"/>
                  </a:ext>
                </a:extLst>
              </p:cNvPr>
              <p:cNvSpPr/>
              <p:nvPr/>
            </p:nvSpPr>
            <p:spPr bwMode="auto">
              <a:xfrm>
                <a:off x="9495613" y="4009133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4" name="Mobile node 1">
                <a:extLst>
                  <a:ext uri="{FF2B5EF4-FFF2-40B4-BE49-F238E27FC236}">
                    <a16:creationId xmlns:a16="http://schemas.microsoft.com/office/drawing/2014/main" id="{9ED11567-234B-4C5A-8679-358BE2CDA486}"/>
                  </a:ext>
                </a:extLst>
              </p:cNvPr>
              <p:cNvSpPr/>
              <p:nvPr/>
            </p:nvSpPr>
            <p:spPr bwMode="auto">
              <a:xfrm>
                <a:off x="10730962" y="2979676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5" name="Mobile node 1">
                <a:extLst>
                  <a:ext uri="{FF2B5EF4-FFF2-40B4-BE49-F238E27FC236}">
                    <a16:creationId xmlns:a16="http://schemas.microsoft.com/office/drawing/2014/main" id="{A9B800D0-CC63-4F91-985B-AA801D6391BC}"/>
                  </a:ext>
                </a:extLst>
              </p:cNvPr>
              <p:cNvSpPr/>
              <p:nvPr/>
            </p:nvSpPr>
            <p:spPr bwMode="auto">
              <a:xfrm>
                <a:off x="8641770" y="4711586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6" name="Mobile node 1">
                <a:extLst>
                  <a:ext uri="{FF2B5EF4-FFF2-40B4-BE49-F238E27FC236}">
                    <a16:creationId xmlns:a16="http://schemas.microsoft.com/office/drawing/2014/main" id="{05348353-3BFE-40C5-AF6F-E66E6C05C52C}"/>
                  </a:ext>
                </a:extLst>
              </p:cNvPr>
              <p:cNvSpPr/>
              <p:nvPr/>
            </p:nvSpPr>
            <p:spPr bwMode="auto">
              <a:xfrm>
                <a:off x="8811327" y="2701117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7" name="Mobile node 1">
                <a:extLst>
                  <a:ext uri="{FF2B5EF4-FFF2-40B4-BE49-F238E27FC236}">
                    <a16:creationId xmlns:a16="http://schemas.microsoft.com/office/drawing/2014/main" id="{490FC880-6DBC-4E6E-BDC1-876DDFF2460B}"/>
                  </a:ext>
                </a:extLst>
              </p:cNvPr>
              <p:cNvSpPr/>
              <p:nvPr/>
            </p:nvSpPr>
            <p:spPr bwMode="auto">
              <a:xfrm>
                <a:off x="6879582" y="2204555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8" name="Mobile node 1">
                <a:extLst>
                  <a:ext uri="{FF2B5EF4-FFF2-40B4-BE49-F238E27FC236}">
                    <a16:creationId xmlns:a16="http://schemas.microsoft.com/office/drawing/2014/main" id="{846890C6-9D48-4F4A-A66E-94B7A3143DC6}"/>
                  </a:ext>
                </a:extLst>
              </p:cNvPr>
              <p:cNvSpPr/>
              <p:nvPr/>
            </p:nvSpPr>
            <p:spPr bwMode="auto">
              <a:xfrm>
                <a:off x="6582855" y="4069690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9" name="Mobile node 1">
                <a:extLst>
                  <a:ext uri="{FF2B5EF4-FFF2-40B4-BE49-F238E27FC236}">
                    <a16:creationId xmlns:a16="http://schemas.microsoft.com/office/drawing/2014/main" id="{38D04E65-6BAA-48AA-AE3E-F750C0CC5B7F}"/>
                  </a:ext>
                </a:extLst>
              </p:cNvPr>
              <p:cNvSpPr/>
              <p:nvPr/>
            </p:nvSpPr>
            <p:spPr bwMode="auto">
              <a:xfrm>
                <a:off x="9441112" y="5765266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70" name="Mobile node 1">
                <a:extLst>
                  <a:ext uri="{FF2B5EF4-FFF2-40B4-BE49-F238E27FC236}">
                    <a16:creationId xmlns:a16="http://schemas.microsoft.com/office/drawing/2014/main" id="{838E3BA4-9955-4D05-B623-27CA956A29F0}"/>
                  </a:ext>
                </a:extLst>
              </p:cNvPr>
              <p:cNvSpPr/>
              <p:nvPr/>
            </p:nvSpPr>
            <p:spPr bwMode="auto">
              <a:xfrm>
                <a:off x="5196116" y="2343835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71" name="Mobile node 1">
                <a:extLst>
                  <a:ext uri="{FF2B5EF4-FFF2-40B4-BE49-F238E27FC236}">
                    <a16:creationId xmlns:a16="http://schemas.microsoft.com/office/drawing/2014/main" id="{2AD0C62A-F240-49D2-A6C2-0DDE23D0962F}"/>
                  </a:ext>
                </a:extLst>
              </p:cNvPr>
              <p:cNvSpPr/>
              <p:nvPr/>
            </p:nvSpPr>
            <p:spPr bwMode="auto">
              <a:xfrm>
                <a:off x="3978933" y="3894077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72" name="Mobile node 1">
                <a:extLst>
                  <a:ext uri="{FF2B5EF4-FFF2-40B4-BE49-F238E27FC236}">
                    <a16:creationId xmlns:a16="http://schemas.microsoft.com/office/drawing/2014/main" id="{FC3B8CE5-B51D-43B7-9108-2338564D7EEF}"/>
                  </a:ext>
                </a:extLst>
              </p:cNvPr>
              <p:cNvSpPr/>
              <p:nvPr/>
            </p:nvSpPr>
            <p:spPr bwMode="auto">
              <a:xfrm>
                <a:off x="8153867" y="1757131"/>
                <a:ext cx="228567" cy="228567"/>
              </a:xfrm>
              <a:prstGeom prst="ellipse">
                <a:avLst/>
              </a:prstGeom>
              <a:grpFill/>
              <a:ln w="25400" cap="rnd" cmpd="sng" algn="ctr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99" b="0" i="0" u="none" strike="noStrike" kern="0" cap="none" spc="50" normalizeH="0" baseline="0" noProof="0">
                  <a:ln>
                    <a:noFill/>
                  </a:ln>
                  <a:gradFill>
                    <a:gsLst>
                      <a:gs pos="93805">
                        <a:srgbClr val="CBCBCB"/>
                      </a:gs>
                      <a:gs pos="73000">
                        <a:srgbClr val="CBCBCB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492ACB9-EF3C-4114-8DCE-1167494D8641}"/>
                </a:ext>
              </a:extLst>
            </p:cNvPr>
            <p:cNvGrpSpPr/>
            <p:nvPr/>
          </p:nvGrpSpPr>
          <p:grpSpPr>
            <a:xfrm>
              <a:off x="8110493" y="147722"/>
              <a:ext cx="2641338" cy="2477651"/>
              <a:chOff x="8341902" y="190596"/>
              <a:chExt cx="3159753" cy="3159753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76BF871-9594-4B31-BC6C-4DE4F35EDC0A}"/>
                  </a:ext>
                </a:extLst>
              </p:cNvPr>
              <p:cNvSpPr/>
              <p:nvPr/>
            </p:nvSpPr>
            <p:spPr bwMode="auto">
              <a:xfrm>
                <a:off x="8341902" y="190596"/>
                <a:ext cx="3159753" cy="315975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6DCCC29-99C7-400B-9303-430082101204}"/>
                  </a:ext>
                </a:extLst>
              </p:cNvPr>
              <p:cNvGrpSpPr/>
              <p:nvPr/>
            </p:nvGrpSpPr>
            <p:grpSpPr>
              <a:xfrm>
                <a:off x="9160053" y="1124936"/>
                <a:ext cx="1523437" cy="1427396"/>
                <a:chOff x="5799488" y="2866835"/>
                <a:chExt cx="776912" cy="727933"/>
              </a:xfrm>
              <a:solidFill>
                <a:schemeClr val="accent3"/>
              </a:solidFill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852FA17E-76BC-464F-AFD3-8605CC56AB40}"/>
                    </a:ext>
                  </a:extLst>
                </p:cNvPr>
                <p:cNvGrpSpPr/>
                <p:nvPr/>
              </p:nvGrpSpPr>
              <p:grpSpPr>
                <a:xfrm>
                  <a:off x="5939318" y="2912674"/>
                  <a:ext cx="502849" cy="502849"/>
                  <a:chOff x="6793209" y="4761287"/>
                  <a:chExt cx="502920" cy="502920"/>
                </a:xfrm>
                <a:grpFill/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0F442326-6225-457C-9E75-BD7B49831C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93209" y="4761287"/>
                    <a:ext cx="502920" cy="502920"/>
                  </a:xfrm>
                  <a:prstGeom prst="ellipse">
                    <a:avLst/>
                  </a:prstGeom>
                  <a:grpFill/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8A3ED6BF-DE6A-42B5-9ECA-782DE01FF45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978528" y="4921307"/>
                    <a:ext cx="132329" cy="182880"/>
                    <a:chOff x="4159" y="1821"/>
                    <a:chExt cx="178" cy="246"/>
                  </a:xfrm>
                  <a:grpFill/>
                </p:grpSpPr>
                <p:sp>
                  <p:nvSpPr>
                    <p:cNvPr id="82" name="Freeform 5">
                      <a:extLst>
                        <a:ext uri="{FF2B5EF4-FFF2-40B4-BE49-F238E27FC236}">
                          <a16:creationId xmlns:a16="http://schemas.microsoft.com/office/drawing/2014/main" id="{91C49C30-4147-4D58-ACE9-1C7EA5136E9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89" y="1821"/>
                      <a:ext cx="144" cy="214"/>
                    </a:xfrm>
                    <a:custGeom>
                      <a:avLst/>
                      <a:gdLst>
                        <a:gd name="T0" fmla="*/ 144 w 144"/>
                        <a:gd name="T1" fmla="*/ 50 h 214"/>
                        <a:gd name="T2" fmla="*/ 144 w 144"/>
                        <a:gd name="T3" fmla="*/ 214 h 214"/>
                        <a:gd name="T4" fmla="*/ 0 w 144"/>
                        <a:gd name="T5" fmla="*/ 214 h 214"/>
                        <a:gd name="T6" fmla="*/ 0 w 144"/>
                        <a:gd name="T7" fmla="*/ 0 h 214"/>
                        <a:gd name="T8" fmla="*/ 98 w 144"/>
                        <a:gd name="T9" fmla="*/ 0 h 214"/>
                        <a:gd name="T10" fmla="*/ 144 w 144"/>
                        <a:gd name="T11" fmla="*/ 50 h 2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44" h="214">
                          <a:moveTo>
                            <a:pt x="144" y="50"/>
                          </a:moveTo>
                          <a:lnTo>
                            <a:pt x="144" y="214"/>
                          </a:lnTo>
                          <a:lnTo>
                            <a:pt x="0" y="214"/>
                          </a:lnTo>
                          <a:lnTo>
                            <a:pt x="0" y="0"/>
                          </a:lnTo>
                          <a:lnTo>
                            <a:pt x="98" y="0"/>
                          </a:lnTo>
                          <a:lnTo>
                            <a:pt x="144" y="50"/>
                          </a:lnTo>
                          <a:close/>
                        </a:path>
                      </a:pathLst>
                    </a:custGeom>
                    <a:grpFill/>
                    <a:ln w="12700" cap="flat">
                      <a:solidFill>
                        <a:srgbClr val="0078D7"/>
                      </a:solidFill>
                      <a:prstDash val="solid"/>
                      <a:miter lim="800000"/>
                      <a:headEnd/>
                      <a:tailEnd/>
                    </a:ln>
                    <a:extLst/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2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99" b="0" i="0" u="none" strike="noStrike" kern="0" cap="none" spc="50" normalizeH="0" baseline="0" noProof="0">
                        <a:ln>
                          <a:noFill/>
                        </a:ln>
                        <a:gradFill>
                          <a:gsLst>
                            <a:gs pos="93805">
                              <a:srgbClr val="CBCBCB"/>
                            </a:gs>
                            <a:gs pos="73000">
                              <a:srgbClr val="CBCBCB"/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p:txBody>
                </p:sp>
                <p:sp>
                  <p:nvSpPr>
                    <p:cNvPr id="83" name="Freeform 6">
                      <a:extLst>
                        <a:ext uri="{FF2B5EF4-FFF2-40B4-BE49-F238E27FC236}">
                          <a16:creationId xmlns:a16="http://schemas.microsoft.com/office/drawing/2014/main" id="{DE141790-80ED-45FC-91B7-197A0123A96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83" y="1823"/>
                      <a:ext cx="54" cy="52"/>
                    </a:xfrm>
                    <a:custGeom>
                      <a:avLst/>
                      <a:gdLst>
                        <a:gd name="T0" fmla="*/ 0 w 54"/>
                        <a:gd name="T1" fmla="*/ 0 h 52"/>
                        <a:gd name="T2" fmla="*/ 0 w 54"/>
                        <a:gd name="T3" fmla="*/ 52 h 52"/>
                        <a:gd name="T4" fmla="*/ 54 w 54"/>
                        <a:gd name="T5" fmla="*/ 52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54" h="52">
                          <a:moveTo>
                            <a:pt x="0" y="0"/>
                          </a:moveTo>
                          <a:lnTo>
                            <a:pt x="0" y="52"/>
                          </a:lnTo>
                          <a:lnTo>
                            <a:pt x="54" y="52"/>
                          </a:lnTo>
                        </a:path>
                      </a:pathLst>
                    </a:custGeom>
                    <a:grpFill/>
                    <a:ln w="12700" cap="flat">
                      <a:solidFill>
                        <a:srgbClr val="0078D7"/>
                      </a:solidFill>
                      <a:prstDash val="solid"/>
                      <a:miter lim="800000"/>
                      <a:headEnd/>
                      <a:tailEnd/>
                    </a:ln>
                    <a:extLst/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2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99" b="0" i="0" u="none" strike="noStrike" kern="0" cap="none" spc="50" normalizeH="0" baseline="0" noProof="0">
                        <a:ln>
                          <a:noFill/>
                        </a:ln>
                        <a:gradFill>
                          <a:gsLst>
                            <a:gs pos="93805">
                              <a:srgbClr val="CBCBCB"/>
                            </a:gs>
                            <a:gs pos="73000">
                              <a:srgbClr val="CBCBCB"/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p:txBody>
                </p:sp>
                <p:sp>
                  <p:nvSpPr>
                    <p:cNvPr id="84" name="Freeform 7">
                      <a:extLst>
                        <a:ext uri="{FF2B5EF4-FFF2-40B4-BE49-F238E27FC236}">
                          <a16:creationId xmlns:a16="http://schemas.microsoft.com/office/drawing/2014/main" id="{B08380DD-2D7F-4C4B-9578-FE911F7E1AC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59" y="1855"/>
                      <a:ext cx="144" cy="212"/>
                    </a:xfrm>
                    <a:custGeom>
                      <a:avLst/>
                      <a:gdLst>
                        <a:gd name="T0" fmla="*/ 144 w 144"/>
                        <a:gd name="T1" fmla="*/ 180 h 212"/>
                        <a:gd name="T2" fmla="*/ 144 w 144"/>
                        <a:gd name="T3" fmla="*/ 212 h 212"/>
                        <a:gd name="T4" fmla="*/ 0 w 144"/>
                        <a:gd name="T5" fmla="*/ 212 h 212"/>
                        <a:gd name="T6" fmla="*/ 0 w 144"/>
                        <a:gd name="T7" fmla="*/ 0 h 212"/>
                        <a:gd name="T8" fmla="*/ 30 w 144"/>
                        <a:gd name="T9" fmla="*/ 0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4" h="212">
                          <a:moveTo>
                            <a:pt x="144" y="180"/>
                          </a:moveTo>
                          <a:lnTo>
                            <a:pt x="144" y="212"/>
                          </a:lnTo>
                          <a:lnTo>
                            <a:pt x="0" y="212"/>
                          </a:lnTo>
                          <a:lnTo>
                            <a:pt x="0" y="0"/>
                          </a:lnTo>
                          <a:lnTo>
                            <a:pt x="30" y="0"/>
                          </a:lnTo>
                        </a:path>
                      </a:pathLst>
                    </a:custGeom>
                    <a:grpFill/>
                    <a:ln w="12700" cap="flat">
                      <a:solidFill>
                        <a:srgbClr val="0078D7"/>
                      </a:solidFill>
                      <a:prstDash val="solid"/>
                      <a:miter lim="800000"/>
                      <a:headEnd/>
                      <a:tailEnd/>
                    </a:ln>
                    <a:extLst/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2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99" b="0" i="0" u="none" strike="noStrike" kern="0" cap="none" spc="50" normalizeH="0" baseline="0" noProof="0">
                        <a:ln>
                          <a:noFill/>
                        </a:ln>
                        <a:gradFill>
                          <a:gsLst>
                            <a:gs pos="93805">
                              <a:srgbClr val="CBCBCB"/>
                            </a:gs>
                            <a:gs pos="73000">
                              <a:srgbClr val="CBCBCB"/>
                            </a:gs>
                          </a:gsLst>
                          <a:lin ang="5400000" scaled="1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545F3866-C91D-4885-81AF-95BB1A2E9658}"/>
                    </a:ext>
                  </a:extLst>
                </p:cNvPr>
                <p:cNvSpPr/>
                <p:nvPr/>
              </p:nvSpPr>
              <p:spPr bwMode="auto">
                <a:xfrm>
                  <a:off x="5799488" y="2866835"/>
                  <a:ext cx="776912" cy="727933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0" tIns="45700" rIns="0" bIns="457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357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 5">
                  <a:extLst>
                    <a:ext uri="{FF2B5EF4-FFF2-40B4-BE49-F238E27FC236}">
                      <a16:creationId xmlns:a16="http://schemas.microsoft.com/office/drawing/2014/main" id="{6AEB2D42-1E8D-45C8-B3CF-0340DD343FF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58058" y="3036620"/>
                  <a:ext cx="259772" cy="30927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grp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38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6" name="Data &amp; AI" title="Icon of several circles connected to eachother by lines">
                <a:extLst>
                  <a:ext uri="{FF2B5EF4-FFF2-40B4-BE49-F238E27FC236}">
                    <a16:creationId xmlns:a16="http://schemas.microsoft.com/office/drawing/2014/main" id="{D8E39909-5598-4177-B575-B6A925CEF3D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625746" y="353561"/>
                <a:ext cx="1286910" cy="1029022"/>
              </a:xfrm>
              <a:custGeom>
                <a:avLst/>
                <a:gdLst>
                  <a:gd name="T0" fmla="*/ 465 w 706"/>
                  <a:gd name="T1" fmla="*/ 76 h 564"/>
                  <a:gd name="T2" fmla="*/ 465 w 706"/>
                  <a:gd name="T3" fmla="*/ 0 h 564"/>
                  <a:gd name="T4" fmla="*/ 668 w 706"/>
                  <a:gd name="T5" fmla="*/ 138 h 564"/>
                  <a:gd name="T6" fmla="*/ 668 w 706"/>
                  <a:gd name="T7" fmla="*/ 214 h 564"/>
                  <a:gd name="T8" fmla="*/ 668 w 706"/>
                  <a:gd name="T9" fmla="*/ 138 h 564"/>
                  <a:gd name="T10" fmla="*/ 454 w 706"/>
                  <a:gd name="T11" fmla="*/ 314 h 564"/>
                  <a:gd name="T12" fmla="*/ 530 w 706"/>
                  <a:gd name="T13" fmla="*/ 314 h 564"/>
                  <a:gd name="T14" fmla="*/ 637 w 706"/>
                  <a:gd name="T15" fmla="*/ 422 h 564"/>
                  <a:gd name="T16" fmla="*/ 637 w 706"/>
                  <a:gd name="T17" fmla="*/ 499 h 564"/>
                  <a:gd name="T18" fmla="*/ 637 w 706"/>
                  <a:gd name="T19" fmla="*/ 422 h 564"/>
                  <a:gd name="T20" fmla="*/ 282 w 706"/>
                  <a:gd name="T21" fmla="*/ 526 h 564"/>
                  <a:gd name="T22" fmla="*/ 358 w 706"/>
                  <a:gd name="T23" fmla="*/ 526 h 564"/>
                  <a:gd name="T24" fmla="*/ 38 w 706"/>
                  <a:gd name="T25" fmla="*/ 338 h 564"/>
                  <a:gd name="T26" fmla="*/ 38 w 706"/>
                  <a:gd name="T27" fmla="*/ 415 h 564"/>
                  <a:gd name="T28" fmla="*/ 38 w 706"/>
                  <a:gd name="T29" fmla="*/ 338 h 564"/>
                  <a:gd name="T30" fmla="*/ 258 w 706"/>
                  <a:gd name="T31" fmla="*/ 205 h 564"/>
                  <a:gd name="T32" fmla="*/ 334 w 706"/>
                  <a:gd name="T33" fmla="*/ 205 h 564"/>
                  <a:gd name="T34" fmla="*/ 120 w 706"/>
                  <a:gd name="T35" fmla="*/ 75 h 564"/>
                  <a:gd name="T36" fmla="*/ 120 w 706"/>
                  <a:gd name="T37" fmla="*/ 152 h 564"/>
                  <a:gd name="T38" fmla="*/ 120 w 706"/>
                  <a:gd name="T39" fmla="*/ 75 h 564"/>
                  <a:gd name="T40" fmla="*/ 258 w 706"/>
                  <a:gd name="T41" fmla="*/ 188 h 564"/>
                  <a:gd name="T42" fmla="*/ 460 w 706"/>
                  <a:gd name="T43" fmla="*/ 294 h 564"/>
                  <a:gd name="T44" fmla="*/ 76 w 706"/>
                  <a:gd name="T45" fmla="*/ 376 h 564"/>
                  <a:gd name="T46" fmla="*/ 288 w 706"/>
                  <a:gd name="T47" fmla="*/ 505 h 564"/>
                  <a:gd name="T48" fmla="*/ 603 w 706"/>
                  <a:gd name="T49" fmla="*/ 479 h 564"/>
                  <a:gd name="T50" fmla="*/ 159 w 706"/>
                  <a:gd name="T51" fmla="*/ 104 h 564"/>
                  <a:gd name="T52" fmla="*/ 637 w 706"/>
                  <a:gd name="T53" fmla="*/ 151 h 564"/>
                  <a:gd name="T54" fmla="*/ 523 w 706"/>
                  <a:gd name="T55" fmla="*/ 291 h 564"/>
                  <a:gd name="T56" fmla="*/ 465 w 706"/>
                  <a:gd name="T57" fmla="*/ 347 h 564"/>
                  <a:gd name="T58" fmla="*/ 334 w 706"/>
                  <a:gd name="T59" fmla="*/ 490 h 564"/>
                  <a:gd name="T60" fmla="*/ 320 w 706"/>
                  <a:gd name="T61" fmla="*/ 488 h 564"/>
                  <a:gd name="T62" fmla="*/ 134 w 706"/>
                  <a:gd name="T63" fmla="*/ 149 h 564"/>
                  <a:gd name="T64" fmla="*/ 438 w 706"/>
                  <a:gd name="T65" fmla="*/ 65 h 564"/>
                  <a:gd name="T66" fmla="*/ 624 w 706"/>
                  <a:gd name="T67" fmla="*/ 425 h 564"/>
                  <a:gd name="T68" fmla="*/ 603 w 706"/>
                  <a:gd name="T69" fmla="*/ 434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06" h="564">
                    <a:moveTo>
                      <a:pt x="503" y="38"/>
                    </a:moveTo>
                    <a:cubicBezTo>
                      <a:pt x="503" y="59"/>
                      <a:pt x="486" y="76"/>
                      <a:pt x="465" y="76"/>
                    </a:cubicBezTo>
                    <a:cubicBezTo>
                      <a:pt x="444" y="76"/>
                      <a:pt x="427" y="59"/>
                      <a:pt x="427" y="38"/>
                    </a:cubicBezTo>
                    <a:cubicBezTo>
                      <a:pt x="427" y="17"/>
                      <a:pt x="444" y="0"/>
                      <a:pt x="465" y="0"/>
                    </a:cubicBezTo>
                    <a:cubicBezTo>
                      <a:pt x="486" y="0"/>
                      <a:pt x="503" y="17"/>
                      <a:pt x="503" y="38"/>
                    </a:cubicBezTo>
                    <a:close/>
                    <a:moveTo>
                      <a:pt x="668" y="138"/>
                    </a:moveTo>
                    <a:cubicBezTo>
                      <a:pt x="647" y="138"/>
                      <a:pt x="630" y="155"/>
                      <a:pt x="630" y="176"/>
                    </a:cubicBezTo>
                    <a:cubicBezTo>
                      <a:pt x="630" y="197"/>
                      <a:pt x="647" y="214"/>
                      <a:pt x="668" y="214"/>
                    </a:cubicBezTo>
                    <a:cubicBezTo>
                      <a:pt x="689" y="214"/>
                      <a:pt x="706" y="197"/>
                      <a:pt x="706" y="176"/>
                    </a:cubicBezTo>
                    <a:cubicBezTo>
                      <a:pt x="706" y="155"/>
                      <a:pt x="689" y="138"/>
                      <a:pt x="668" y="138"/>
                    </a:cubicBezTo>
                    <a:close/>
                    <a:moveTo>
                      <a:pt x="492" y="276"/>
                    </a:moveTo>
                    <a:cubicBezTo>
                      <a:pt x="471" y="276"/>
                      <a:pt x="454" y="293"/>
                      <a:pt x="454" y="314"/>
                    </a:cubicBezTo>
                    <a:cubicBezTo>
                      <a:pt x="454" y="335"/>
                      <a:pt x="471" y="352"/>
                      <a:pt x="492" y="352"/>
                    </a:cubicBezTo>
                    <a:cubicBezTo>
                      <a:pt x="513" y="352"/>
                      <a:pt x="530" y="335"/>
                      <a:pt x="530" y="314"/>
                    </a:cubicBezTo>
                    <a:cubicBezTo>
                      <a:pt x="530" y="293"/>
                      <a:pt x="513" y="276"/>
                      <a:pt x="492" y="276"/>
                    </a:cubicBezTo>
                    <a:close/>
                    <a:moveTo>
                      <a:pt x="637" y="422"/>
                    </a:moveTo>
                    <a:cubicBezTo>
                      <a:pt x="616" y="422"/>
                      <a:pt x="599" y="440"/>
                      <a:pt x="599" y="461"/>
                    </a:cubicBezTo>
                    <a:cubicBezTo>
                      <a:pt x="599" y="482"/>
                      <a:pt x="616" y="499"/>
                      <a:pt x="637" y="499"/>
                    </a:cubicBezTo>
                    <a:cubicBezTo>
                      <a:pt x="658" y="499"/>
                      <a:pt x="675" y="482"/>
                      <a:pt x="675" y="461"/>
                    </a:cubicBezTo>
                    <a:cubicBezTo>
                      <a:pt x="675" y="440"/>
                      <a:pt x="658" y="422"/>
                      <a:pt x="637" y="422"/>
                    </a:cubicBezTo>
                    <a:close/>
                    <a:moveTo>
                      <a:pt x="320" y="488"/>
                    </a:moveTo>
                    <a:cubicBezTo>
                      <a:pt x="299" y="488"/>
                      <a:pt x="282" y="505"/>
                      <a:pt x="282" y="526"/>
                    </a:cubicBezTo>
                    <a:cubicBezTo>
                      <a:pt x="282" y="547"/>
                      <a:pt x="299" y="564"/>
                      <a:pt x="320" y="564"/>
                    </a:cubicBezTo>
                    <a:cubicBezTo>
                      <a:pt x="341" y="564"/>
                      <a:pt x="358" y="547"/>
                      <a:pt x="358" y="526"/>
                    </a:cubicBezTo>
                    <a:cubicBezTo>
                      <a:pt x="358" y="505"/>
                      <a:pt x="341" y="488"/>
                      <a:pt x="320" y="488"/>
                    </a:cubicBezTo>
                    <a:close/>
                    <a:moveTo>
                      <a:pt x="38" y="338"/>
                    </a:moveTo>
                    <a:cubicBezTo>
                      <a:pt x="17" y="338"/>
                      <a:pt x="0" y="355"/>
                      <a:pt x="0" y="376"/>
                    </a:cubicBezTo>
                    <a:cubicBezTo>
                      <a:pt x="0" y="398"/>
                      <a:pt x="17" y="415"/>
                      <a:pt x="38" y="415"/>
                    </a:cubicBezTo>
                    <a:cubicBezTo>
                      <a:pt x="59" y="415"/>
                      <a:pt x="76" y="398"/>
                      <a:pt x="76" y="376"/>
                    </a:cubicBezTo>
                    <a:cubicBezTo>
                      <a:pt x="76" y="355"/>
                      <a:pt x="59" y="338"/>
                      <a:pt x="38" y="338"/>
                    </a:cubicBezTo>
                    <a:close/>
                    <a:moveTo>
                      <a:pt x="296" y="167"/>
                    </a:moveTo>
                    <a:cubicBezTo>
                      <a:pt x="275" y="167"/>
                      <a:pt x="258" y="184"/>
                      <a:pt x="258" y="205"/>
                    </a:cubicBezTo>
                    <a:cubicBezTo>
                      <a:pt x="258" y="226"/>
                      <a:pt x="275" y="243"/>
                      <a:pt x="296" y="243"/>
                    </a:cubicBezTo>
                    <a:cubicBezTo>
                      <a:pt x="317" y="243"/>
                      <a:pt x="334" y="226"/>
                      <a:pt x="334" y="205"/>
                    </a:cubicBezTo>
                    <a:cubicBezTo>
                      <a:pt x="334" y="184"/>
                      <a:pt x="317" y="167"/>
                      <a:pt x="296" y="167"/>
                    </a:cubicBezTo>
                    <a:close/>
                    <a:moveTo>
                      <a:pt x="120" y="75"/>
                    </a:moveTo>
                    <a:cubicBezTo>
                      <a:pt x="99" y="75"/>
                      <a:pt x="82" y="93"/>
                      <a:pt x="82" y="114"/>
                    </a:cubicBezTo>
                    <a:cubicBezTo>
                      <a:pt x="82" y="135"/>
                      <a:pt x="99" y="152"/>
                      <a:pt x="120" y="152"/>
                    </a:cubicBezTo>
                    <a:cubicBezTo>
                      <a:pt x="142" y="152"/>
                      <a:pt x="159" y="135"/>
                      <a:pt x="159" y="114"/>
                    </a:cubicBezTo>
                    <a:cubicBezTo>
                      <a:pt x="159" y="93"/>
                      <a:pt x="142" y="75"/>
                      <a:pt x="120" y="75"/>
                    </a:cubicBezTo>
                    <a:close/>
                    <a:moveTo>
                      <a:pt x="153" y="133"/>
                    </a:moveTo>
                    <a:cubicBezTo>
                      <a:pt x="258" y="188"/>
                      <a:pt x="258" y="188"/>
                      <a:pt x="258" y="188"/>
                    </a:cubicBezTo>
                    <a:moveTo>
                      <a:pt x="328" y="225"/>
                    </a:moveTo>
                    <a:cubicBezTo>
                      <a:pt x="460" y="294"/>
                      <a:pt x="460" y="294"/>
                      <a:pt x="460" y="294"/>
                    </a:cubicBezTo>
                    <a:moveTo>
                      <a:pt x="454" y="314"/>
                    </a:moveTo>
                    <a:cubicBezTo>
                      <a:pt x="76" y="376"/>
                      <a:pt x="76" y="376"/>
                      <a:pt x="76" y="376"/>
                    </a:cubicBezTo>
                    <a:moveTo>
                      <a:pt x="71" y="395"/>
                    </a:moveTo>
                    <a:cubicBezTo>
                      <a:pt x="288" y="505"/>
                      <a:pt x="288" y="505"/>
                      <a:pt x="288" y="505"/>
                    </a:cubicBezTo>
                    <a:moveTo>
                      <a:pt x="358" y="526"/>
                    </a:moveTo>
                    <a:cubicBezTo>
                      <a:pt x="603" y="479"/>
                      <a:pt x="603" y="479"/>
                      <a:pt x="603" y="479"/>
                    </a:cubicBezTo>
                    <a:moveTo>
                      <a:pt x="427" y="38"/>
                    </a:moveTo>
                    <a:cubicBezTo>
                      <a:pt x="159" y="104"/>
                      <a:pt x="159" y="104"/>
                      <a:pt x="159" y="104"/>
                    </a:cubicBezTo>
                    <a:moveTo>
                      <a:pt x="497" y="59"/>
                    </a:moveTo>
                    <a:cubicBezTo>
                      <a:pt x="637" y="151"/>
                      <a:pt x="637" y="151"/>
                      <a:pt x="637" y="151"/>
                    </a:cubicBezTo>
                    <a:moveTo>
                      <a:pt x="637" y="198"/>
                    </a:moveTo>
                    <a:cubicBezTo>
                      <a:pt x="523" y="291"/>
                      <a:pt x="523" y="291"/>
                      <a:pt x="523" y="291"/>
                    </a:cubicBezTo>
                    <a:moveTo>
                      <a:pt x="346" y="497"/>
                    </a:moveTo>
                    <a:cubicBezTo>
                      <a:pt x="465" y="347"/>
                      <a:pt x="465" y="347"/>
                      <a:pt x="465" y="347"/>
                    </a:cubicBezTo>
                    <a:moveTo>
                      <a:pt x="447" y="76"/>
                    </a:moveTo>
                    <a:cubicBezTo>
                      <a:pt x="334" y="490"/>
                      <a:pt x="334" y="490"/>
                      <a:pt x="334" y="490"/>
                    </a:cubicBezTo>
                    <a:moveTo>
                      <a:pt x="296" y="243"/>
                    </a:moveTo>
                    <a:cubicBezTo>
                      <a:pt x="320" y="488"/>
                      <a:pt x="320" y="488"/>
                      <a:pt x="320" y="488"/>
                    </a:cubicBezTo>
                    <a:moveTo>
                      <a:pt x="305" y="488"/>
                    </a:moveTo>
                    <a:cubicBezTo>
                      <a:pt x="134" y="149"/>
                      <a:pt x="134" y="149"/>
                      <a:pt x="134" y="149"/>
                    </a:cubicBezTo>
                    <a:moveTo>
                      <a:pt x="323" y="179"/>
                    </a:moveTo>
                    <a:cubicBezTo>
                      <a:pt x="438" y="65"/>
                      <a:pt x="438" y="65"/>
                      <a:pt x="438" y="65"/>
                    </a:cubicBezTo>
                    <a:moveTo>
                      <a:pt x="481" y="76"/>
                    </a:moveTo>
                    <a:cubicBezTo>
                      <a:pt x="624" y="425"/>
                      <a:pt x="624" y="425"/>
                      <a:pt x="624" y="425"/>
                    </a:cubicBezTo>
                    <a:moveTo>
                      <a:pt x="514" y="347"/>
                    </a:moveTo>
                    <a:cubicBezTo>
                      <a:pt x="603" y="434"/>
                      <a:pt x="603" y="434"/>
                      <a:pt x="603" y="434"/>
                    </a:cubicBezTo>
                  </a:path>
                </a:pathLst>
              </a:custGeom>
              <a:noFill/>
              <a:ln w="15875" cap="sq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578AA937-96D8-4C07-A213-0F00D7A32C0C}"/>
              </a:ext>
            </a:extLst>
          </p:cNvPr>
          <p:cNvSpPr/>
          <p:nvPr/>
        </p:nvSpPr>
        <p:spPr>
          <a:xfrm>
            <a:off x="2651257" y="5426790"/>
            <a:ext cx="2169312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all starts with /me</a:t>
            </a:r>
          </a:p>
        </p:txBody>
      </p:sp>
    </p:spTree>
    <p:extLst>
      <p:ext uri="{BB962C8B-B14F-4D97-AF65-F5344CB8AC3E}">
        <p14:creationId xmlns:p14="http://schemas.microsoft.com/office/powerpoint/2010/main" val="35413196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CEA2-DA71-4D23-BC48-7C6424B1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415772"/>
          </a:xfrm>
        </p:spPr>
        <p:txBody>
          <a:bodyPr>
            <a:normAutofit/>
          </a:bodyPr>
          <a:lstStyle/>
          <a:p>
            <a:r>
              <a:rPr lang="en-US" dirty="0"/>
              <a:t>Microsoft Graph</a:t>
            </a:r>
            <a:br>
              <a:rPr lang="en-US" dirty="0"/>
            </a:br>
            <a:r>
              <a:rPr lang="en-US" sz="2000" dirty="0"/>
              <a:t>Unified REST API for Microsoft 365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F9F17-F94A-4AFC-AEBA-FE8B32B06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762018"/>
            <a:ext cx="6248115" cy="3600708"/>
          </a:xfrm>
        </p:spPr>
        <p:txBody>
          <a:bodyPr>
            <a:normAutofit fontScale="92500" lnSpcReduction="20000"/>
          </a:bodyPr>
          <a:lstStyle/>
          <a:p>
            <a:pPr marL="228600" lvl="1" indent="0">
              <a:buNone/>
            </a:pPr>
            <a:r>
              <a:rPr lang="en-US" dirty="0"/>
              <a:t>Azure Active Directory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Office 365: </a:t>
            </a:r>
          </a:p>
          <a:p>
            <a:pPr marL="428625" lvl="2" indent="0">
              <a:buNone/>
            </a:pPr>
            <a:r>
              <a:rPr lang="en-US" dirty="0"/>
              <a:t>SharePoint, OneDrive, Outlook/Exchange, Microsoft Teams, OneNote, Planner, and Excel</a:t>
            </a:r>
          </a:p>
          <a:p>
            <a:pPr marL="428625" lvl="2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Enterprise Security and Mobility: 	</a:t>
            </a:r>
          </a:p>
          <a:p>
            <a:pPr marL="428625" lvl="2" indent="0">
              <a:buNone/>
            </a:pPr>
            <a:r>
              <a:rPr lang="en-US" dirty="0"/>
              <a:t>Identity Manager, Intune, Advanced Threat Analytics and Advanced Threat Protection.</a:t>
            </a:r>
          </a:p>
          <a:p>
            <a:pPr marL="428625" lvl="2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Windows 10: </a:t>
            </a:r>
          </a:p>
          <a:p>
            <a:pPr marL="428625" lvl="2" indent="0">
              <a:buNone/>
            </a:pPr>
            <a:r>
              <a:rPr lang="en-US" dirty="0"/>
              <a:t>Activities and Devices</a:t>
            </a:r>
          </a:p>
          <a:p>
            <a:pPr marL="428625" lvl="2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4899533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CEA2-DA71-4D23-BC48-7C6424B1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415772"/>
          </a:xfrm>
        </p:spPr>
        <p:txBody>
          <a:bodyPr>
            <a:normAutofit/>
          </a:bodyPr>
          <a:lstStyle/>
          <a:p>
            <a:r>
              <a:rPr lang="en-US" dirty="0"/>
              <a:t>Microsoft Graph</a:t>
            </a:r>
            <a:br>
              <a:rPr lang="en-US" dirty="0"/>
            </a:br>
            <a:r>
              <a:rPr lang="en-US" sz="2000" dirty="0"/>
              <a:t>Unified REST API for Microsoft 365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F9F17-F94A-4AFC-AEBA-FE8B32B06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762018"/>
            <a:ext cx="6248115" cy="3600708"/>
          </a:xfrm>
        </p:spPr>
        <p:txBody>
          <a:bodyPr>
            <a:normAutofit fontScale="92500" lnSpcReduction="20000"/>
          </a:bodyPr>
          <a:lstStyle/>
          <a:p>
            <a:pPr marL="228600" lvl="1" indent="0">
              <a:buNone/>
            </a:pPr>
            <a:r>
              <a:rPr lang="en-US" dirty="0"/>
              <a:t>Azure Active Directory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Office 365: </a:t>
            </a:r>
          </a:p>
          <a:p>
            <a:pPr marL="428625" lvl="2" indent="0">
              <a:buNone/>
            </a:pPr>
            <a:r>
              <a:rPr lang="en-US" dirty="0"/>
              <a:t>SharePoint, OneDrive, Outlook/Exchange, Microsoft Teams, OneNote, Planner, and Excel</a:t>
            </a:r>
          </a:p>
          <a:p>
            <a:pPr marL="428625" lvl="2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Enterprise Security and Mobility: 	</a:t>
            </a:r>
          </a:p>
          <a:p>
            <a:pPr marL="428625" lvl="2" indent="0">
              <a:buNone/>
            </a:pPr>
            <a:r>
              <a:rPr lang="en-US" dirty="0"/>
              <a:t>Identity Manager, Intune, Advanced Threat Analytics and Advanced Threat Protection.</a:t>
            </a:r>
          </a:p>
          <a:p>
            <a:pPr marL="428625" lvl="2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Windows 10: </a:t>
            </a:r>
          </a:p>
          <a:p>
            <a:pPr marL="428625" lvl="2" indent="0">
              <a:buNone/>
            </a:pPr>
            <a:r>
              <a:rPr lang="en-US" dirty="0"/>
              <a:t>Activities and Devices</a:t>
            </a:r>
          </a:p>
          <a:p>
            <a:pPr marL="428625" lvl="2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4539491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2B3F0E-9AE0-4B1B-9E7A-960E458F4DEB}"/>
              </a:ext>
            </a:extLst>
          </p:cNvPr>
          <p:cNvSpPr/>
          <p:nvPr/>
        </p:nvSpPr>
        <p:spPr bwMode="auto">
          <a:xfrm>
            <a:off x="1" y="1140431"/>
            <a:ext cx="12192000" cy="4947007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EBAA-7CD2-447C-AE09-D2EBD79F2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213557"/>
            <a:ext cx="6350000" cy="55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https://graph.microsoft.com</a:t>
            </a:r>
          </a:p>
        </p:txBody>
      </p:sp>
    </p:spTree>
    <p:extLst>
      <p:ext uri="{BB962C8B-B14F-4D97-AF65-F5344CB8AC3E}">
        <p14:creationId xmlns:p14="http://schemas.microsoft.com/office/powerpoint/2010/main" val="41630809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BCEA2-DA71-4D23-BC48-7C6424B1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chemeClr val="accent1"/>
                </a:solidFill>
              </a:rPr>
              <a:t>Microsoft Graph</a:t>
            </a:r>
            <a:br>
              <a:rPr lang="en-US" sz="3700" dirty="0">
                <a:solidFill>
                  <a:schemeClr val="accent1"/>
                </a:solidFill>
              </a:rPr>
            </a:br>
            <a:r>
              <a:rPr lang="en-US" sz="3700" dirty="0">
                <a:solidFill>
                  <a:schemeClr val="accent1"/>
                </a:solidFill>
              </a:rPr>
              <a:t>Build 2018 announcements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F9F17-F94A-4AFC-AEBA-FE8B32B0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85000" lnSpcReduction="20000"/>
          </a:bodyPr>
          <a:lstStyle/>
          <a:p>
            <a:pPr marL="228600" lvl="1" indent="0">
              <a:buNone/>
            </a:pPr>
            <a:r>
              <a:rPr lang="en-US" sz="1900" dirty="0"/>
              <a:t>Windows Activity Feed</a:t>
            </a:r>
          </a:p>
          <a:p>
            <a:pPr marL="228600" lvl="1" indent="0">
              <a:buNone/>
            </a:pPr>
            <a:endParaRPr lang="en-US" sz="1900" dirty="0"/>
          </a:p>
          <a:p>
            <a:pPr marL="228600" lvl="1" indent="0">
              <a:buNone/>
            </a:pPr>
            <a:r>
              <a:rPr lang="en-US" sz="1900" dirty="0"/>
              <a:t>Security APIs</a:t>
            </a:r>
          </a:p>
          <a:p>
            <a:pPr marL="428625" lvl="2" indent="0">
              <a:buNone/>
            </a:pPr>
            <a:endParaRPr lang="en-US" sz="1900" dirty="0"/>
          </a:p>
          <a:p>
            <a:pPr marL="228600" lvl="1" indent="0">
              <a:buNone/>
            </a:pPr>
            <a:r>
              <a:rPr lang="en-US" sz="1900" dirty="0"/>
              <a:t>Webhooks for Users and Groups</a:t>
            </a:r>
          </a:p>
          <a:p>
            <a:pPr marL="228600" lvl="1" indent="0">
              <a:buNone/>
            </a:pPr>
            <a:endParaRPr lang="en-US" sz="1900" dirty="0"/>
          </a:p>
          <a:p>
            <a:pPr marL="228600" lvl="1" indent="0">
              <a:buNone/>
            </a:pPr>
            <a:r>
              <a:rPr lang="en-US" sz="1900" dirty="0"/>
              <a:t>Updated Outlook APIs</a:t>
            </a:r>
          </a:p>
          <a:p>
            <a:pPr marL="228600" lvl="1" indent="0">
              <a:buNone/>
            </a:pPr>
            <a:endParaRPr lang="en-US" sz="1900" dirty="0"/>
          </a:p>
          <a:p>
            <a:pPr marL="228600" lvl="1" indent="0">
              <a:buNone/>
            </a:pPr>
            <a:r>
              <a:rPr lang="en-US" sz="1900" dirty="0"/>
              <a:t>Open API descriptions</a:t>
            </a: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Data Access (Preview)</a:t>
            </a:r>
          </a:p>
          <a:p>
            <a:pPr marL="228600" lvl="1" indent="0">
              <a:buNone/>
            </a:pPr>
            <a:endParaRPr lang="en-US" sz="1900" dirty="0"/>
          </a:p>
          <a:p>
            <a:pPr marL="228600" lvl="1" indent="0">
              <a:buNone/>
            </a:pPr>
            <a:r>
              <a:rPr lang="en-US" sz="1900" dirty="0"/>
              <a:t>Batch (GA)</a:t>
            </a:r>
          </a:p>
          <a:p>
            <a:pPr marL="228600" lvl="1" indent="0">
              <a:buNone/>
            </a:pPr>
            <a:endParaRPr lang="en-US" sz="1900" dirty="0"/>
          </a:p>
          <a:p>
            <a:pPr marL="228600" lvl="1" indent="0">
              <a:buNone/>
            </a:pPr>
            <a:r>
              <a:rPr lang="en-US" sz="1900" dirty="0"/>
              <a:t>Dynamics 365 Business Central (finance)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More Teams API (Preview)</a:t>
            </a:r>
            <a:br>
              <a:rPr lang="en-US" sz="1900" dirty="0"/>
            </a:br>
            <a:endParaRPr lang="en-US" sz="1900" dirty="0"/>
          </a:p>
          <a:p>
            <a:pPr marL="228600" lvl="1" indent="0">
              <a:buNone/>
            </a:pPr>
            <a:r>
              <a:rPr lang="en-US" sz="1900" dirty="0"/>
              <a:t>Coming soon:</a:t>
            </a:r>
          </a:p>
          <a:p>
            <a:pPr marL="228600" lvl="1" indent="0">
              <a:buNone/>
            </a:pPr>
            <a:r>
              <a:rPr lang="en-US" sz="1900" dirty="0"/>
              <a:t>	User notifications </a:t>
            </a:r>
          </a:p>
          <a:p>
            <a:pPr marL="228600" lvl="1" indent="0">
              <a:buNone/>
            </a:pPr>
            <a:r>
              <a:rPr lang="en-US" sz="1900" dirty="0"/>
              <a:t>	Spatial Analytics</a:t>
            </a:r>
          </a:p>
          <a:p>
            <a:pPr marL="228600" lvl="1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4449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C94C6B-5A0D-40A1-93F3-C51122EF0565}"/>
              </a:ext>
            </a:extLst>
          </p:cNvPr>
          <p:cNvSpPr/>
          <p:nvPr/>
        </p:nvSpPr>
        <p:spPr bwMode="auto">
          <a:xfrm>
            <a:off x="1" y="1140431"/>
            <a:ext cx="12192000" cy="4947007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EBAA-7CD2-447C-AE09-D2EBD79F2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213557"/>
            <a:ext cx="6350000" cy="55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https://dev.microsoft.com/graph</a:t>
            </a:r>
          </a:p>
        </p:txBody>
      </p:sp>
    </p:spTree>
    <p:extLst>
      <p:ext uri="{BB962C8B-B14F-4D97-AF65-F5344CB8AC3E}">
        <p14:creationId xmlns:p14="http://schemas.microsoft.com/office/powerpoint/2010/main" val="5420500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95_Microsoft_Build_Template">
  <a:themeElements>
    <a:clrScheme name="Microsoft Build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05050"/>
      </a:accent1>
      <a:accent2>
        <a:srgbClr val="D2D2D2"/>
      </a:accent2>
      <a:accent3>
        <a:srgbClr val="E3008C"/>
      </a:accent3>
      <a:accent4>
        <a:srgbClr val="32145A"/>
      </a:accent4>
      <a:accent5>
        <a:srgbClr val="2139B5"/>
      </a:accent5>
      <a:accent6>
        <a:srgbClr val="E6E6E6"/>
      </a:accent6>
      <a:hlink>
        <a:srgbClr val="2139B5"/>
      </a:hlink>
      <a:folHlink>
        <a:srgbClr val="2139B5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8_16x9_Breakout_Template.potx" id="{1A72F1D6-8E00-44B7-8612-A96C51648790}" vid="{FC63816D-7A82-403A-9DF6-29F1914C43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552</Words>
  <Application>Microsoft Office PowerPoint</Application>
  <PresentationFormat>Widescreen</PresentationFormat>
  <Paragraphs>125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Wingdings</vt:lpstr>
      <vt:lpstr>Office Theme</vt:lpstr>
      <vt:lpstr>5-50195_Microsoft_Build_Template</vt:lpstr>
      <vt:lpstr>Microsoft Graph</vt:lpstr>
      <vt:lpstr>About John Liu SharePoint Gurus</vt:lpstr>
      <vt:lpstr>Plans</vt:lpstr>
      <vt:lpstr>Microsoft Graph is all about you</vt:lpstr>
      <vt:lpstr>Microsoft Graph Unified REST API for Microsoft 365 </vt:lpstr>
      <vt:lpstr>Microsoft Graph Unified REST API for Microsoft 365 </vt:lpstr>
      <vt:lpstr>PowerPoint Presentation</vt:lpstr>
      <vt:lpstr>Microsoft Graph Build 2018 announcements</vt:lpstr>
      <vt:lpstr>PowerPoint Presentation</vt:lpstr>
      <vt:lpstr>Gateway to your data in the Microsoft cloud</vt:lpstr>
      <vt:lpstr>PowerPoint Presentation</vt:lpstr>
      <vt:lpstr>Microsoft Flow and the Office Dev</vt:lpstr>
      <vt:lpstr>Demo</vt:lpstr>
      <vt:lpstr>Demo</vt:lpstr>
      <vt:lpstr>Demo</vt:lpstr>
      <vt:lpstr>Get started today</vt:lpstr>
      <vt:lpstr>How to access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Graph</dc:title>
  <dc:creator>John Liu</dc:creator>
  <cp:lastModifiedBy>John Liu</cp:lastModifiedBy>
  <cp:revision>2</cp:revision>
  <dcterms:created xsi:type="dcterms:W3CDTF">2018-11-02T01:34:49Z</dcterms:created>
  <dcterms:modified xsi:type="dcterms:W3CDTF">2018-11-04T22:33:41Z</dcterms:modified>
</cp:coreProperties>
</file>