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6" r:id="rId5"/>
    <p:sldId id="267" r:id="rId6"/>
    <p:sldId id="268" r:id="rId7"/>
    <p:sldId id="269" r:id="rId8"/>
    <p:sldId id="270" r:id="rId9"/>
    <p:sldId id="272" r:id="rId10"/>
    <p:sldId id="273" r:id="rId11"/>
    <p:sldId id="274" r:id="rId12"/>
    <p:sldId id="276"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86AA0F-A0FE-4092-B0FA-43FCE1436ADB}">
          <p14:sldIdLst>
            <p14:sldId id="259"/>
            <p14:sldId id="260"/>
            <p14:sldId id="261"/>
            <p14:sldId id="266"/>
            <p14:sldId id="267"/>
            <p14:sldId id="268"/>
            <p14:sldId id="269"/>
            <p14:sldId id="270"/>
            <p14:sldId id="272"/>
            <p14:sldId id="273"/>
            <p14:sldId id="274"/>
            <p14:sldId id="27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2" d="100"/>
          <a:sy n="92" d="100"/>
        </p:scale>
        <p:origin x="10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257683"/>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a:t>iFood</a:t>
            </a: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a:t>Analyze &amp; drawing conclusions from the data</a:t>
            </a:r>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05D4-BCFD-4FDD-AA48-9A55FFAE4270}"/>
              </a:ext>
            </a:extLst>
          </p:cNvPr>
          <p:cNvSpPr>
            <a:spLocks noGrp="1"/>
          </p:cNvSpPr>
          <p:nvPr>
            <p:ph type="title"/>
          </p:nvPr>
        </p:nvSpPr>
        <p:spPr>
          <a:xfrm>
            <a:off x="913795" y="609600"/>
            <a:ext cx="10353762" cy="861753"/>
          </a:xfrm>
        </p:spPr>
        <p:txBody>
          <a:bodyPr>
            <a:normAutofit/>
          </a:bodyPr>
          <a:lstStyle/>
          <a:p>
            <a:r>
              <a:rPr lang="en-US" sz="2800"/>
              <a:t>Products ordered V/S different categories of people</a:t>
            </a:r>
            <a:endParaRPr lang="en-IN" sz="3200"/>
          </a:p>
        </p:txBody>
      </p:sp>
      <p:sp>
        <p:nvSpPr>
          <p:cNvPr id="3" name="Content Placeholder 2">
            <a:extLst>
              <a:ext uri="{FF2B5EF4-FFF2-40B4-BE49-F238E27FC236}">
                <a16:creationId xmlns:a16="http://schemas.microsoft.com/office/drawing/2014/main" id="{9581B5C1-D0C1-4793-8A39-C9FE1F462656}"/>
              </a:ext>
            </a:extLst>
          </p:cNvPr>
          <p:cNvSpPr>
            <a:spLocks noGrp="1"/>
          </p:cNvSpPr>
          <p:nvPr>
            <p:ph idx="1"/>
          </p:nvPr>
        </p:nvSpPr>
        <p:spPr>
          <a:xfrm>
            <a:off x="913795" y="2076449"/>
            <a:ext cx="10353762" cy="4673485"/>
          </a:xfrm>
        </p:spPr>
        <p:txBody>
          <a:bodyPr>
            <a:normAutofit lnSpcReduction="10000"/>
          </a:bodyPr>
          <a:lstStyle/>
          <a:p>
            <a:endParaRPr lang="en-US"/>
          </a:p>
          <a:p>
            <a:endParaRPr lang="en-US"/>
          </a:p>
          <a:p>
            <a:endParaRPr lang="en-US"/>
          </a:p>
          <a:p>
            <a:pPr marL="36900" indent="0">
              <a:buNone/>
            </a:pPr>
            <a:endParaRPr lang="en-US"/>
          </a:p>
          <a:p>
            <a:endParaRPr lang="en-US"/>
          </a:p>
          <a:p>
            <a:pPr marL="36900" indent="0">
              <a:buNone/>
            </a:pPr>
            <a:endParaRPr lang="en-US"/>
          </a:p>
          <a:p>
            <a:pPr marL="36900" indent="0">
              <a:buNone/>
            </a:pPr>
            <a:endParaRPr lang="en-US" sz="1900">
              <a:solidFill>
                <a:schemeClr val="bg1"/>
              </a:solidFill>
            </a:endParaRPr>
          </a:p>
          <a:p>
            <a:r>
              <a:rPr lang="en-US" sz="1900">
                <a:solidFill>
                  <a:schemeClr val="bg1"/>
                </a:solidFill>
              </a:rPr>
              <a:t>Again, we can say that Fish products and Wines are our most selling products. Married, single, together and Divorced are our four of the most regular and important customer base. We must focus on them even more and give more offers on the products that they most often buy.  </a:t>
            </a:r>
          </a:p>
          <a:p>
            <a:endParaRPr lang="en-US"/>
          </a:p>
        </p:txBody>
      </p:sp>
      <p:pic>
        <p:nvPicPr>
          <p:cNvPr id="9" name="Picture 8">
            <a:extLst>
              <a:ext uri="{FF2B5EF4-FFF2-40B4-BE49-F238E27FC236}">
                <a16:creationId xmlns:a16="http://schemas.microsoft.com/office/drawing/2014/main" id="{E5A46CBB-EE78-4389-ADC2-27DE1F0BC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176" y="1720735"/>
            <a:ext cx="4732387" cy="3433156"/>
          </a:xfrm>
          <a:prstGeom prst="rect">
            <a:avLst/>
          </a:prstGeom>
        </p:spPr>
      </p:pic>
      <p:pic>
        <p:nvPicPr>
          <p:cNvPr id="11" name="Picture 10">
            <a:extLst>
              <a:ext uri="{FF2B5EF4-FFF2-40B4-BE49-F238E27FC236}">
                <a16:creationId xmlns:a16="http://schemas.microsoft.com/office/drawing/2014/main" id="{9B69E6A8-10BB-4F16-90BD-6108A8C0B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27" y="1720735"/>
            <a:ext cx="5585074" cy="3433156"/>
          </a:xfrm>
          <a:prstGeom prst="rect">
            <a:avLst/>
          </a:prstGeom>
        </p:spPr>
      </p:pic>
    </p:spTree>
    <p:extLst>
      <p:ext uri="{BB962C8B-B14F-4D97-AF65-F5344CB8AC3E}">
        <p14:creationId xmlns:p14="http://schemas.microsoft.com/office/powerpoint/2010/main" val="416521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3F6C97-F6BB-4E7D-AEF1-2211E68B3533}"/>
              </a:ext>
            </a:extLst>
          </p:cNvPr>
          <p:cNvSpPr>
            <a:spLocks noGrp="1"/>
          </p:cNvSpPr>
          <p:nvPr>
            <p:ph type="title"/>
          </p:nvPr>
        </p:nvSpPr>
        <p:spPr>
          <a:xfrm>
            <a:off x="913795" y="609600"/>
            <a:ext cx="4331536" cy="994756"/>
          </a:xfrm>
        </p:spPr>
        <p:txBody>
          <a:bodyPr/>
          <a:lstStyle/>
          <a:p>
            <a:r>
              <a:rPr lang="en-US"/>
              <a:t>Which platform do our customers access the most?</a:t>
            </a:r>
            <a:endParaRPr lang="en-IN"/>
          </a:p>
        </p:txBody>
      </p:sp>
      <p:sp>
        <p:nvSpPr>
          <p:cNvPr id="6" name="Text Placeholder 5">
            <a:extLst>
              <a:ext uri="{FF2B5EF4-FFF2-40B4-BE49-F238E27FC236}">
                <a16:creationId xmlns:a16="http://schemas.microsoft.com/office/drawing/2014/main" id="{7A194B92-E5F6-4956-B2FF-606FCC72F1EB}"/>
              </a:ext>
            </a:extLst>
          </p:cNvPr>
          <p:cNvSpPr>
            <a:spLocks noGrp="1"/>
          </p:cNvSpPr>
          <p:nvPr>
            <p:ph type="body" sz="half" idx="2"/>
          </p:nvPr>
        </p:nvSpPr>
        <p:spPr>
          <a:xfrm>
            <a:off x="913795" y="1795549"/>
            <a:ext cx="4331536" cy="3894052"/>
          </a:xfrm>
        </p:spPr>
        <p:txBody>
          <a:bodyPr>
            <a:normAutofit/>
          </a:bodyPr>
          <a:lstStyle/>
          <a:p>
            <a:r>
              <a:rPr lang="en-US">
                <a:solidFill>
                  <a:schemeClr val="bg1"/>
                </a:solidFill>
              </a:rPr>
              <a:t>The respective Bar chart shows that people are buying the most from Store and web, while least from Catalog.</a:t>
            </a:r>
          </a:p>
          <a:p>
            <a:r>
              <a:rPr lang="en-US">
                <a:solidFill>
                  <a:schemeClr val="bg1"/>
                </a:solidFill>
              </a:rPr>
              <a:t>So, we could say that our web and in-store purchasing services are used more often.</a:t>
            </a:r>
          </a:p>
          <a:p>
            <a:r>
              <a:rPr lang="en-US">
                <a:solidFill>
                  <a:schemeClr val="bg1"/>
                </a:solidFill>
              </a:rPr>
              <a:t>Hence, we should start focusing more on those two services and work upon improving them even more.</a:t>
            </a:r>
          </a:p>
          <a:p>
            <a:r>
              <a:rPr lang="en-US">
                <a:solidFill>
                  <a:schemeClr val="bg1"/>
                </a:solidFill>
              </a:rPr>
              <a:t>Or else, we could provide more coupons on Catalog purchases to boost our Catalog purchases.</a:t>
            </a:r>
          </a:p>
          <a:p>
            <a:r>
              <a:rPr lang="en-US">
                <a:solidFill>
                  <a:schemeClr val="bg1"/>
                </a:solidFill>
              </a:rPr>
              <a:t>For the long term, we must work upon all the platforms equally as all the platforms combined can increase our revenue manifolds.</a:t>
            </a:r>
          </a:p>
        </p:txBody>
      </p:sp>
      <p:sp>
        <p:nvSpPr>
          <p:cNvPr id="7" name="Content Placeholder 6">
            <a:extLst>
              <a:ext uri="{FF2B5EF4-FFF2-40B4-BE49-F238E27FC236}">
                <a16:creationId xmlns:a16="http://schemas.microsoft.com/office/drawing/2014/main" id="{57FC178A-2A2B-4533-9F13-304591BD6252}"/>
              </a:ext>
            </a:extLst>
          </p:cNvPr>
          <p:cNvSpPr>
            <a:spLocks noGrp="1"/>
          </p:cNvSpPr>
          <p:nvPr>
            <p:ph idx="1"/>
          </p:nvPr>
        </p:nvSpPr>
        <p:spPr/>
        <p:txBody>
          <a:bodyPr/>
          <a:lstStyle/>
          <a:p>
            <a:endParaRPr lang="en-US"/>
          </a:p>
          <a:p>
            <a:endParaRPr lang="en-IN"/>
          </a:p>
          <a:p>
            <a:endParaRPr lang="en-IN"/>
          </a:p>
          <a:p>
            <a:endParaRPr lang="en-IN"/>
          </a:p>
          <a:p>
            <a:endParaRPr lang="en-IN"/>
          </a:p>
          <a:p>
            <a:endParaRPr lang="en-IN"/>
          </a:p>
          <a:p>
            <a:endParaRPr lang="en-IN"/>
          </a:p>
          <a:p>
            <a:endParaRPr lang="en-IN"/>
          </a:p>
          <a:p>
            <a:pPr marL="36900" indent="0">
              <a:buNone/>
            </a:pPr>
            <a:endParaRPr lang="en-IN"/>
          </a:p>
          <a:p>
            <a:endParaRPr lang="en-IN"/>
          </a:p>
          <a:p>
            <a:pPr marL="36900" indent="0">
              <a:buNone/>
            </a:pPr>
            <a:endParaRPr lang="en-IN"/>
          </a:p>
        </p:txBody>
      </p:sp>
      <p:pic>
        <p:nvPicPr>
          <p:cNvPr id="3" name="Picture 2">
            <a:extLst>
              <a:ext uri="{FF2B5EF4-FFF2-40B4-BE49-F238E27FC236}">
                <a16:creationId xmlns:a16="http://schemas.microsoft.com/office/drawing/2014/main" id="{7025A4BB-148D-426E-B322-FE20CCDEB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975" y="747553"/>
            <a:ext cx="5654022" cy="3059676"/>
          </a:xfrm>
          <a:prstGeom prst="rect">
            <a:avLst/>
          </a:prstGeom>
        </p:spPr>
      </p:pic>
      <p:pic>
        <p:nvPicPr>
          <p:cNvPr id="9" name="Picture 8">
            <a:extLst>
              <a:ext uri="{FF2B5EF4-FFF2-40B4-BE49-F238E27FC236}">
                <a16:creationId xmlns:a16="http://schemas.microsoft.com/office/drawing/2014/main" id="{D6ABFE30-B92E-47AA-A50B-9DFC3F8F2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975" y="3945182"/>
            <a:ext cx="5654022" cy="1515758"/>
          </a:xfrm>
          <a:prstGeom prst="rect">
            <a:avLst/>
          </a:prstGeom>
        </p:spPr>
      </p:pic>
    </p:spTree>
    <p:extLst>
      <p:ext uri="{BB962C8B-B14F-4D97-AF65-F5344CB8AC3E}">
        <p14:creationId xmlns:p14="http://schemas.microsoft.com/office/powerpoint/2010/main" val="141960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05D4-BCFD-4FDD-AA48-9A55FFAE4270}"/>
              </a:ext>
            </a:extLst>
          </p:cNvPr>
          <p:cNvSpPr>
            <a:spLocks noGrp="1"/>
          </p:cNvSpPr>
          <p:nvPr>
            <p:ph type="title"/>
          </p:nvPr>
        </p:nvSpPr>
        <p:spPr>
          <a:xfrm>
            <a:off x="913795" y="609600"/>
            <a:ext cx="10353762" cy="861753"/>
          </a:xfrm>
        </p:spPr>
        <p:txBody>
          <a:bodyPr>
            <a:normAutofit/>
          </a:bodyPr>
          <a:lstStyle/>
          <a:p>
            <a:r>
              <a:rPr lang="en-US" sz="2800"/>
              <a:t>Who visited our company’s website the most in that past 2 months?</a:t>
            </a:r>
            <a:endParaRPr lang="en-IN" sz="3200"/>
          </a:p>
        </p:txBody>
      </p:sp>
      <p:sp>
        <p:nvSpPr>
          <p:cNvPr id="3" name="Content Placeholder 2">
            <a:extLst>
              <a:ext uri="{FF2B5EF4-FFF2-40B4-BE49-F238E27FC236}">
                <a16:creationId xmlns:a16="http://schemas.microsoft.com/office/drawing/2014/main" id="{9581B5C1-D0C1-4793-8A39-C9FE1F462656}"/>
              </a:ext>
            </a:extLst>
          </p:cNvPr>
          <p:cNvSpPr>
            <a:spLocks noGrp="1"/>
          </p:cNvSpPr>
          <p:nvPr>
            <p:ph idx="1"/>
          </p:nvPr>
        </p:nvSpPr>
        <p:spPr>
          <a:xfrm>
            <a:off x="913795" y="2076449"/>
            <a:ext cx="10353762" cy="4673485"/>
          </a:xfrm>
        </p:spPr>
        <p:txBody>
          <a:bodyPr>
            <a:normAutofit lnSpcReduction="10000"/>
          </a:bodyPr>
          <a:lstStyle/>
          <a:p>
            <a:endParaRPr lang="en-US"/>
          </a:p>
          <a:p>
            <a:endParaRPr lang="en-US"/>
          </a:p>
          <a:p>
            <a:endParaRPr lang="en-US"/>
          </a:p>
          <a:p>
            <a:pPr marL="36900" indent="0">
              <a:buNone/>
            </a:pPr>
            <a:endParaRPr lang="en-US"/>
          </a:p>
          <a:p>
            <a:endParaRPr lang="en-US"/>
          </a:p>
          <a:p>
            <a:endParaRPr lang="en-US"/>
          </a:p>
          <a:p>
            <a:pPr marL="36900" indent="0">
              <a:buNone/>
            </a:pPr>
            <a:endParaRPr lang="en-US" sz="1900">
              <a:solidFill>
                <a:schemeClr val="bg1"/>
              </a:solidFill>
            </a:endParaRPr>
          </a:p>
          <a:p>
            <a:r>
              <a:rPr lang="en-US" sz="1900">
                <a:solidFill>
                  <a:schemeClr val="bg1"/>
                </a:solidFill>
              </a:rPr>
              <a:t>Married, Single and Together people have visited the company's website the most in the past couple of months. And to attract  Alone, YOLO, Divorced, and Widow people, we must give them more coupons on the things that they buy the most. Like Meat, wine, etc</a:t>
            </a:r>
          </a:p>
          <a:p>
            <a:pPr marL="36900" indent="0">
              <a:buNone/>
            </a:pPr>
            <a:endParaRPr lang="en-US" sz="1900">
              <a:solidFill>
                <a:schemeClr val="bg1"/>
              </a:solidFill>
            </a:endParaRPr>
          </a:p>
          <a:p>
            <a:endParaRPr lang="en-US"/>
          </a:p>
        </p:txBody>
      </p:sp>
      <p:pic>
        <p:nvPicPr>
          <p:cNvPr id="5" name="Picture 4">
            <a:extLst>
              <a:ext uri="{FF2B5EF4-FFF2-40B4-BE49-F238E27FC236}">
                <a16:creationId xmlns:a16="http://schemas.microsoft.com/office/drawing/2014/main" id="{15A8CB03-CDD9-4C92-B426-A7FFE8086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251" y="1379914"/>
            <a:ext cx="7248698" cy="3882042"/>
          </a:xfrm>
          <a:prstGeom prst="rect">
            <a:avLst/>
          </a:prstGeom>
        </p:spPr>
      </p:pic>
    </p:spTree>
    <p:extLst>
      <p:ext uri="{BB962C8B-B14F-4D97-AF65-F5344CB8AC3E}">
        <p14:creationId xmlns:p14="http://schemas.microsoft.com/office/powerpoint/2010/main" val="89251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A21851-959B-4D07-99FB-59584ABECB6C}"/>
              </a:ext>
            </a:extLst>
          </p:cNvPr>
          <p:cNvSpPr>
            <a:spLocks noGrp="1"/>
          </p:cNvSpPr>
          <p:nvPr>
            <p:ph type="ctrTitle"/>
          </p:nvPr>
        </p:nvSpPr>
        <p:spPr>
          <a:xfrm>
            <a:off x="1375983" y="2143613"/>
            <a:ext cx="9440034" cy="1828801"/>
          </a:xfrm>
        </p:spPr>
        <p:txBody>
          <a:bodyPr/>
          <a:lstStyle/>
          <a:p>
            <a:r>
              <a:rPr lang="en-US">
                <a:solidFill>
                  <a:schemeClr val="bg1"/>
                </a:solidFill>
              </a:rPr>
              <a:t>Thank You</a:t>
            </a:r>
            <a:endParaRPr lang="en-IN">
              <a:solidFill>
                <a:schemeClr val="bg1"/>
              </a:solidFill>
            </a:endParaRPr>
          </a:p>
        </p:txBody>
      </p:sp>
    </p:spTree>
    <p:extLst>
      <p:ext uri="{BB962C8B-B14F-4D97-AF65-F5344CB8AC3E}">
        <p14:creationId xmlns:p14="http://schemas.microsoft.com/office/powerpoint/2010/main" val="132358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05D4-BCFD-4FDD-AA48-9A55FFAE4270}"/>
              </a:ext>
            </a:extLst>
          </p:cNvPr>
          <p:cNvSpPr>
            <a:spLocks noGrp="1"/>
          </p:cNvSpPr>
          <p:nvPr>
            <p:ph type="title"/>
          </p:nvPr>
        </p:nvSpPr>
        <p:spPr/>
        <p:txBody>
          <a:bodyPr>
            <a:normAutofit/>
          </a:bodyPr>
          <a:lstStyle/>
          <a:p>
            <a:r>
              <a:rPr lang="en-US" sz="3200"/>
              <a:t>People of Which marital status are our most regular &amp; loyal customer?</a:t>
            </a:r>
            <a:endParaRPr lang="en-IN" sz="3200"/>
          </a:p>
        </p:txBody>
      </p:sp>
      <p:sp>
        <p:nvSpPr>
          <p:cNvPr id="3" name="Content Placeholder 2">
            <a:extLst>
              <a:ext uri="{FF2B5EF4-FFF2-40B4-BE49-F238E27FC236}">
                <a16:creationId xmlns:a16="http://schemas.microsoft.com/office/drawing/2014/main" id="{9581B5C1-D0C1-4793-8A39-C9FE1F462656}"/>
              </a:ext>
            </a:extLst>
          </p:cNvPr>
          <p:cNvSpPr>
            <a:spLocks noGrp="1"/>
          </p:cNvSpPr>
          <p:nvPr>
            <p:ph idx="1"/>
          </p:nvPr>
        </p:nvSpPr>
        <p:spPr>
          <a:xfrm>
            <a:off x="913795" y="2076450"/>
            <a:ext cx="10353762" cy="4364990"/>
          </a:xfrm>
        </p:spPr>
        <p:txBody>
          <a:bodyPr>
            <a:normAutofit fontScale="92500" lnSpcReduction="10000"/>
          </a:bodyPr>
          <a:lstStyle/>
          <a:p>
            <a:endParaRPr lang="en-US"/>
          </a:p>
          <a:p>
            <a:endParaRPr lang="en-US"/>
          </a:p>
          <a:p>
            <a:endParaRPr lang="en-US"/>
          </a:p>
          <a:p>
            <a:pPr marL="36900" indent="0">
              <a:buNone/>
            </a:pPr>
            <a:endParaRPr lang="en-US"/>
          </a:p>
          <a:p>
            <a:endParaRPr lang="en-US"/>
          </a:p>
          <a:p>
            <a:endParaRPr lang="en-US"/>
          </a:p>
          <a:p>
            <a:pPr marL="36900" indent="0">
              <a:buNone/>
            </a:pPr>
            <a:endParaRPr lang="en-US"/>
          </a:p>
          <a:p>
            <a:r>
              <a:rPr lang="en-US">
                <a:solidFill>
                  <a:schemeClr val="bg1"/>
                </a:solidFill>
              </a:rPr>
              <a:t>The above pie chart shows that Married, Single and Together people have ordered the most and are responsible for the majority of the revenue generated by our company. These three different categories combined account for more than 80% of the total orders.</a:t>
            </a:r>
          </a:p>
          <a:p>
            <a:endParaRPr lang="en-US"/>
          </a:p>
        </p:txBody>
      </p:sp>
      <p:pic>
        <p:nvPicPr>
          <p:cNvPr id="14" name="Picture 13">
            <a:extLst>
              <a:ext uri="{FF2B5EF4-FFF2-40B4-BE49-F238E27FC236}">
                <a16:creationId xmlns:a16="http://schemas.microsoft.com/office/drawing/2014/main" id="{97C3FC67-CE3D-48E3-924D-6B0DC4ECC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407" y="1744834"/>
            <a:ext cx="3886537" cy="3368332"/>
          </a:xfrm>
          <a:prstGeom prst="rect">
            <a:avLst/>
          </a:prstGeom>
        </p:spPr>
      </p:pic>
    </p:spTree>
    <p:extLst>
      <p:ext uri="{BB962C8B-B14F-4D97-AF65-F5344CB8AC3E}">
        <p14:creationId xmlns:p14="http://schemas.microsoft.com/office/powerpoint/2010/main" val="74902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979-935F-4EFC-A253-4678EEBA6DCF}"/>
              </a:ext>
            </a:extLst>
          </p:cNvPr>
          <p:cNvSpPr>
            <a:spLocks noGrp="1"/>
          </p:cNvSpPr>
          <p:nvPr>
            <p:ph type="title"/>
          </p:nvPr>
        </p:nvSpPr>
        <p:spPr/>
        <p:txBody>
          <a:bodyPr>
            <a:normAutofit/>
          </a:bodyPr>
          <a:lstStyle/>
          <a:p>
            <a:r>
              <a:rPr lang="en-US" sz="3100"/>
              <a:t>Who accepted the most offers in 1</a:t>
            </a:r>
            <a:r>
              <a:rPr lang="en-US" sz="3100" baseline="30000"/>
              <a:t>st </a:t>
            </a:r>
            <a:r>
              <a:rPr lang="en-US" sz="3100"/>
              <a:t> &amp; 2</a:t>
            </a:r>
            <a:r>
              <a:rPr lang="en-US" sz="3100" baseline="30000"/>
              <a:t>nd</a:t>
            </a:r>
            <a:br>
              <a:rPr lang="en-US" sz="3100"/>
            </a:br>
            <a:r>
              <a:rPr lang="en-US" sz="3100"/>
              <a:t> Campaign?</a:t>
            </a:r>
            <a:endParaRPr lang="en-IN"/>
          </a:p>
        </p:txBody>
      </p:sp>
      <p:sp>
        <p:nvSpPr>
          <p:cNvPr id="3" name="Content Placeholder 2">
            <a:extLst>
              <a:ext uri="{FF2B5EF4-FFF2-40B4-BE49-F238E27FC236}">
                <a16:creationId xmlns:a16="http://schemas.microsoft.com/office/drawing/2014/main" id="{049E198A-C84A-4C6E-BC98-F06EF8EA5835}"/>
              </a:ext>
            </a:extLst>
          </p:cNvPr>
          <p:cNvSpPr>
            <a:spLocks noGrp="1"/>
          </p:cNvSpPr>
          <p:nvPr>
            <p:ph idx="1"/>
          </p:nvPr>
        </p:nvSpPr>
        <p:spPr>
          <a:xfrm>
            <a:off x="846136" y="2034886"/>
            <a:ext cx="10353762" cy="4344805"/>
          </a:xfrm>
        </p:spPr>
        <p:txBody>
          <a:bodyPr>
            <a:normAutofit fontScale="62500" lnSpcReduction="20000"/>
          </a:bodyPr>
          <a:lstStyle/>
          <a:p>
            <a:endParaRPr lang="en-US"/>
          </a:p>
          <a:p>
            <a:endParaRPr lang="en-IN"/>
          </a:p>
          <a:p>
            <a:pPr marL="36900" indent="0">
              <a:buNone/>
            </a:pPr>
            <a:endParaRPr lang="en-IN"/>
          </a:p>
          <a:p>
            <a:endParaRPr lang="en-IN"/>
          </a:p>
          <a:p>
            <a:endParaRPr lang="en-IN"/>
          </a:p>
          <a:p>
            <a:pPr marL="36900" indent="0">
              <a:buNone/>
            </a:pPr>
            <a:endParaRPr lang="en-IN"/>
          </a:p>
          <a:p>
            <a:pPr marL="36900" indent="0">
              <a:buNone/>
            </a:pPr>
            <a:endParaRPr lang="en-IN"/>
          </a:p>
          <a:p>
            <a:pPr marL="36900" indent="0">
              <a:buNone/>
            </a:pPr>
            <a:endParaRPr lang="en-IN"/>
          </a:p>
          <a:p>
            <a:pPr marL="36900" indent="0">
              <a:buNone/>
            </a:pPr>
            <a:endParaRPr lang="en-IN"/>
          </a:p>
          <a:p>
            <a:endParaRPr lang="en-IN">
              <a:solidFill>
                <a:schemeClr val="bg1"/>
              </a:solidFill>
            </a:endParaRPr>
          </a:p>
          <a:p>
            <a:endParaRPr lang="en-IN" sz="2600">
              <a:solidFill>
                <a:schemeClr val="bg1"/>
              </a:solidFill>
            </a:endParaRPr>
          </a:p>
          <a:p>
            <a:r>
              <a:rPr lang="en-IN" sz="2900">
                <a:solidFill>
                  <a:schemeClr val="bg1"/>
                </a:solidFill>
              </a:rPr>
              <a:t>In both the campaigns,  Married and Together people have accepted the majority of the offers. But, in the first campaign more than 140 people accepted the offers, while in the second campaign very few people accepted the offers i.e. just 30. </a:t>
            </a:r>
          </a:p>
        </p:txBody>
      </p:sp>
      <p:pic>
        <p:nvPicPr>
          <p:cNvPr id="5" name="Picture 4">
            <a:extLst>
              <a:ext uri="{FF2B5EF4-FFF2-40B4-BE49-F238E27FC236}">
                <a16:creationId xmlns:a16="http://schemas.microsoft.com/office/drawing/2014/main" id="{A4FAE509-CD2A-4A81-A048-66A55724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881" y="1743962"/>
            <a:ext cx="4828812" cy="3501368"/>
          </a:xfrm>
          <a:prstGeom prst="rect">
            <a:avLst/>
          </a:prstGeom>
        </p:spPr>
      </p:pic>
      <p:pic>
        <p:nvPicPr>
          <p:cNvPr id="7" name="Picture 6">
            <a:extLst>
              <a:ext uri="{FF2B5EF4-FFF2-40B4-BE49-F238E27FC236}">
                <a16:creationId xmlns:a16="http://schemas.microsoft.com/office/drawing/2014/main" id="{83BE2DBF-784A-4995-BE0C-B5AFB590B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531" y="1743961"/>
            <a:ext cx="5003529" cy="3501369"/>
          </a:xfrm>
          <a:prstGeom prst="rect">
            <a:avLst/>
          </a:prstGeom>
        </p:spPr>
      </p:pic>
    </p:spTree>
    <p:extLst>
      <p:ext uri="{BB962C8B-B14F-4D97-AF65-F5344CB8AC3E}">
        <p14:creationId xmlns:p14="http://schemas.microsoft.com/office/powerpoint/2010/main" val="137872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979-935F-4EFC-A253-4678EEBA6DCF}"/>
              </a:ext>
            </a:extLst>
          </p:cNvPr>
          <p:cNvSpPr>
            <a:spLocks noGrp="1"/>
          </p:cNvSpPr>
          <p:nvPr>
            <p:ph type="title"/>
          </p:nvPr>
        </p:nvSpPr>
        <p:spPr/>
        <p:txBody>
          <a:bodyPr>
            <a:normAutofit/>
          </a:bodyPr>
          <a:lstStyle/>
          <a:p>
            <a:r>
              <a:rPr lang="en-US" sz="3100"/>
              <a:t>Who accepted the most offers in 3</a:t>
            </a:r>
            <a:r>
              <a:rPr lang="en-US" sz="3100" baseline="30000"/>
              <a:t>rd </a:t>
            </a:r>
            <a:r>
              <a:rPr lang="en-US" sz="3100"/>
              <a:t> &amp; 4</a:t>
            </a:r>
            <a:r>
              <a:rPr lang="en-US" sz="3100" baseline="30000"/>
              <a:t>th</a:t>
            </a:r>
            <a:br>
              <a:rPr lang="en-US" sz="3100"/>
            </a:br>
            <a:r>
              <a:rPr lang="en-US" sz="3100"/>
              <a:t> Campaign?</a:t>
            </a:r>
            <a:endParaRPr lang="en-IN"/>
          </a:p>
        </p:txBody>
      </p:sp>
      <p:sp>
        <p:nvSpPr>
          <p:cNvPr id="3" name="Content Placeholder 2">
            <a:extLst>
              <a:ext uri="{FF2B5EF4-FFF2-40B4-BE49-F238E27FC236}">
                <a16:creationId xmlns:a16="http://schemas.microsoft.com/office/drawing/2014/main" id="{049E198A-C84A-4C6E-BC98-F06EF8EA5835}"/>
              </a:ext>
            </a:extLst>
          </p:cNvPr>
          <p:cNvSpPr>
            <a:spLocks noGrp="1"/>
          </p:cNvSpPr>
          <p:nvPr>
            <p:ph idx="1"/>
          </p:nvPr>
        </p:nvSpPr>
        <p:spPr>
          <a:xfrm>
            <a:off x="846136" y="2034886"/>
            <a:ext cx="10353762" cy="4344805"/>
          </a:xfrm>
        </p:spPr>
        <p:txBody>
          <a:bodyPr>
            <a:normAutofit fontScale="62500" lnSpcReduction="20000"/>
          </a:bodyPr>
          <a:lstStyle/>
          <a:p>
            <a:endParaRPr lang="en-US"/>
          </a:p>
          <a:p>
            <a:endParaRPr lang="en-IN"/>
          </a:p>
          <a:p>
            <a:pPr marL="36900" indent="0">
              <a:buNone/>
            </a:pPr>
            <a:endParaRPr lang="en-IN"/>
          </a:p>
          <a:p>
            <a:endParaRPr lang="en-IN"/>
          </a:p>
          <a:p>
            <a:endParaRPr lang="en-IN"/>
          </a:p>
          <a:p>
            <a:pPr marL="36900" indent="0">
              <a:buNone/>
            </a:pPr>
            <a:endParaRPr lang="en-IN"/>
          </a:p>
          <a:p>
            <a:pPr marL="36900" indent="0">
              <a:buNone/>
            </a:pPr>
            <a:endParaRPr lang="en-IN"/>
          </a:p>
          <a:p>
            <a:pPr marL="36900" indent="0">
              <a:buNone/>
            </a:pPr>
            <a:endParaRPr lang="en-IN"/>
          </a:p>
          <a:p>
            <a:pPr marL="36900" indent="0">
              <a:buNone/>
            </a:pPr>
            <a:endParaRPr lang="en-IN"/>
          </a:p>
          <a:p>
            <a:endParaRPr lang="en-IN">
              <a:solidFill>
                <a:schemeClr val="bg1"/>
              </a:solidFill>
            </a:endParaRPr>
          </a:p>
          <a:p>
            <a:endParaRPr lang="en-IN" sz="2600">
              <a:solidFill>
                <a:schemeClr val="bg1"/>
              </a:solidFill>
            </a:endParaRPr>
          </a:p>
          <a:p>
            <a:r>
              <a:rPr lang="en-IN" sz="2900">
                <a:solidFill>
                  <a:schemeClr val="bg1"/>
                </a:solidFill>
              </a:rPr>
              <a:t>In the third campaign, Married and Single people have accepted the majority of the offers, while in the fourth campaign Married and together people have accepted the most offers. Both third and fourth campaigns received the similar responses in terms of the total accepted offers</a:t>
            </a:r>
          </a:p>
        </p:txBody>
      </p:sp>
      <p:pic>
        <p:nvPicPr>
          <p:cNvPr id="6" name="Picture 5">
            <a:extLst>
              <a:ext uri="{FF2B5EF4-FFF2-40B4-BE49-F238E27FC236}">
                <a16:creationId xmlns:a16="http://schemas.microsoft.com/office/drawing/2014/main" id="{0DDCE49F-586F-48CB-B177-64C998B33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615" y="1743961"/>
            <a:ext cx="5003529" cy="3578590"/>
          </a:xfrm>
          <a:prstGeom prst="rect">
            <a:avLst/>
          </a:prstGeom>
        </p:spPr>
      </p:pic>
      <p:pic>
        <p:nvPicPr>
          <p:cNvPr id="9" name="Picture 8">
            <a:extLst>
              <a:ext uri="{FF2B5EF4-FFF2-40B4-BE49-F238E27FC236}">
                <a16:creationId xmlns:a16="http://schemas.microsoft.com/office/drawing/2014/main" id="{81360139-7589-4A7B-A3F0-3FE8970CE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062" y="1743962"/>
            <a:ext cx="4961754" cy="3578589"/>
          </a:xfrm>
          <a:prstGeom prst="rect">
            <a:avLst/>
          </a:prstGeom>
        </p:spPr>
      </p:pic>
    </p:spTree>
    <p:extLst>
      <p:ext uri="{BB962C8B-B14F-4D97-AF65-F5344CB8AC3E}">
        <p14:creationId xmlns:p14="http://schemas.microsoft.com/office/powerpoint/2010/main" val="2674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1979-935F-4EFC-A253-4678EEBA6DCF}"/>
              </a:ext>
            </a:extLst>
          </p:cNvPr>
          <p:cNvSpPr>
            <a:spLocks noGrp="1"/>
          </p:cNvSpPr>
          <p:nvPr>
            <p:ph type="title"/>
          </p:nvPr>
        </p:nvSpPr>
        <p:spPr/>
        <p:txBody>
          <a:bodyPr>
            <a:normAutofit/>
          </a:bodyPr>
          <a:lstStyle/>
          <a:p>
            <a:r>
              <a:rPr lang="en-US" sz="3100"/>
              <a:t>Who accepted the most offers in 5</a:t>
            </a:r>
            <a:r>
              <a:rPr lang="en-US" sz="3100" baseline="30000"/>
              <a:t>th </a:t>
            </a:r>
            <a:r>
              <a:rPr lang="en-US" sz="3100"/>
              <a:t> &amp; last</a:t>
            </a:r>
            <a:br>
              <a:rPr lang="en-US" sz="3100"/>
            </a:br>
            <a:r>
              <a:rPr lang="en-US" sz="3100"/>
              <a:t> Campaign?</a:t>
            </a:r>
            <a:endParaRPr lang="en-IN"/>
          </a:p>
        </p:txBody>
      </p:sp>
      <p:sp>
        <p:nvSpPr>
          <p:cNvPr id="3" name="Content Placeholder 2">
            <a:extLst>
              <a:ext uri="{FF2B5EF4-FFF2-40B4-BE49-F238E27FC236}">
                <a16:creationId xmlns:a16="http://schemas.microsoft.com/office/drawing/2014/main" id="{049E198A-C84A-4C6E-BC98-F06EF8EA5835}"/>
              </a:ext>
            </a:extLst>
          </p:cNvPr>
          <p:cNvSpPr>
            <a:spLocks noGrp="1"/>
          </p:cNvSpPr>
          <p:nvPr>
            <p:ph idx="1"/>
          </p:nvPr>
        </p:nvSpPr>
        <p:spPr>
          <a:xfrm>
            <a:off x="846136" y="2034886"/>
            <a:ext cx="10353762" cy="4344805"/>
          </a:xfrm>
        </p:spPr>
        <p:txBody>
          <a:bodyPr>
            <a:normAutofit fontScale="62500" lnSpcReduction="20000"/>
          </a:bodyPr>
          <a:lstStyle/>
          <a:p>
            <a:endParaRPr lang="en-US"/>
          </a:p>
          <a:p>
            <a:endParaRPr lang="en-IN"/>
          </a:p>
          <a:p>
            <a:pPr marL="36900" indent="0">
              <a:buNone/>
            </a:pPr>
            <a:endParaRPr lang="en-IN"/>
          </a:p>
          <a:p>
            <a:endParaRPr lang="en-IN"/>
          </a:p>
          <a:p>
            <a:endParaRPr lang="en-IN"/>
          </a:p>
          <a:p>
            <a:pPr marL="36900" indent="0">
              <a:buNone/>
            </a:pPr>
            <a:endParaRPr lang="en-IN"/>
          </a:p>
          <a:p>
            <a:pPr marL="36900" indent="0">
              <a:buNone/>
            </a:pPr>
            <a:endParaRPr lang="en-IN"/>
          </a:p>
          <a:p>
            <a:pPr marL="36900" indent="0">
              <a:buNone/>
            </a:pPr>
            <a:endParaRPr lang="en-IN"/>
          </a:p>
          <a:p>
            <a:pPr marL="36900" indent="0">
              <a:buNone/>
            </a:pPr>
            <a:endParaRPr lang="en-IN"/>
          </a:p>
          <a:p>
            <a:endParaRPr lang="en-IN">
              <a:solidFill>
                <a:schemeClr val="bg1"/>
              </a:solidFill>
            </a:endParaRPr>
          </a:p>
          <a:p>
            <a:endParaRPr lang="en-IN" sz="2600">
              <a:solidFill>
                <a:schemeClr val="bg1"/>
              </a:solidFill>
            </a:endParaRPr>
          </a:p>
          <a:p>
            <a:r>
              <a:rPr lang="en-IN" sz="2900">
                <a:solidFill>
                  <a:schemeClr val="bg1"/>
                </a:solidFill>
              </a:rPr>
              <a:t>In the Fifth campaign, Married and Together people have accepted the majority of the offers, while in the last campaign Single, Married and together people have accepted the most offers. Both the campaigns received the similar responses (Huge) in terms of the total accepted offers.</a:t>
            </a:r>
          </a:p>
        </p:txBody>
      </p:sp>
      <p:pic>
        <p:nvPicPr>
          <p:cNvPr id="5" name="Picture 4">
            <a:extLst>
              <a:ext uri="{FF2B5EF4-FFF2-40B4-BE49-F238E27FC236}">
                <a16:creationId xmlns:a16="http://schemas.microsoft.com/office/drawing/2014/main" id="{CA15BD4A-D076-4D78-9351-20EC38EFE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676" y="1743961"/>
            <a:ext cx="4961754" cy="3578589"/>
          </a:xfrm>
          <a:prstGeom prst="rect">
            <a:avLst/>
          </a:prstGeom>
        </p:spPr>
      </p:pic>
      <p:pic>
        <p:nvPicPr>
          <p:cNvPr id="8" name="Picture 7">
            <a:extLst>
              <a:ext uri="{FF2B5EF4-FFF2-40B4-BE49-F238E27FC236}">
                <a16:creationId xmlns:a16="http://schemas.microsoft.com/office/drawing/2014/main" id="{1DBCA2E3-5EBE-4C9F-9984-47E372866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089" y="1743962"/>
            <a:ext cx="4695275" cy="3578589"/>
          </a:xfrm>
          <a:prstGeom prst="rect">
            <a:avLst/>
          </a:prstGeom>
        </p:spPr>
      </p:pic>
    </p:spTree>
    <p:extLst>
      <p:ext uri="{BB962C8B-B14F-4D97-AF65-F5344CB8AC3E}">
        <p14:creationId xmlns:p14="http://schemas.microsoft.com/office/powerpoint/2010/main" val="374244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3F6C97-F6BB-4E7D-AEF1-2211E68B3533}"/>
              </a:ext>
            </a:extLst>
          </p:cNvPr>
          <p:cNvSpPr>
            <a:spLocks noGrp="1"/>
          </p:cNvSpPr>
          <p:nvPr>
            <p:ph type="title"/>
          </p:nvPr>
        </p:nvSpPr>
        <p:spPr>
          <a:xfrm>
            <a:off x="913795" y="609600"/>
            <a:ext cx="4331536" cy="994756"/>
          </a:xfrm>
        </p:spPr>
        <p:txBody>
          <a:bodyPr/>
          <a:lstStyle/>
          <a:p>
            <a:r>
              <a:rPr lang="en-US"/>
              <a:t>Explanation!</a:t>
            </a:r>
            <a:endParaRPr lang="en-IN"/>
          </a:p>
        </p:txBody>
      </p:sp>
      <p:sp>
        <p:nvSpPr>
          <p:cNvPr id="6" name="Text Placeholder 5">
            <a:extLst>
              <a:ext uri="{FF2B5EF4-FFF2-40B4-BE49-F238E27FC236}">
                <a16:creationId xmlns:a16="http://schemas.microsoft.com/office/drawing/2014/main" id="{7A194B92-E5F6-4956-B2FF-606FCC72F1EB}"/>
              </a:ext>
            </a:extLst>
          </p:cNvPr>
          <p:cNvSpPr>
            <a:spLocks noGrp="1"/>
          </p:cNvSpPr>
          <p:nvPr>
            <p:ph type="body" sz="half" idx="2"/>
          </p:nvPr>
        </p:nvSpPr>
        <p:spPr>
          <a:xfrm>
            <a:off x="913795" y="1795549"/>
            <a:ext cx="4331536" cy="3894052"/>
          </a:xfrm>
        </p:spPr>
        <p:txBody>
          <a:bodyPr>
            <a:normAutofit fontScale="92500"/>
          </a:bodyPr>
          <a:lstStyle/>
          <a:p>
            <a:r>
              <a:rPr lang="en-US">
                <a:solidFill>
                  <a:schemeClr val="bg1"/>
                </a:solidFill>
              </a:rPr>
              <a:t>The respective Bar chart shows the complaints registered by the people of different Marital statutses such as Married, Divorced, etc.</a:t>
            </a:r>
          </a:p>
          <a:p>
            <a:r>
              <a:rPr lang="en-US">
                <a:solidFill>
                  <a:schemeClr val="bg1"/>
                </a:solidFill>
              </a:rPr>
              <a:t>Apparently, only Divorced, Married, Single and Together people found something wrong with their items and registered any complaints. Moreover, Married, single, and together people have registered the most complaints.</a:t>
            </a:r>
          </a:p>
          <a:p>
            <a:r>
              <a:rPr lang="en-US">
                <a:solidFill>
                  <a:schemeClr val="bg1"/>
                </a:solidFill>
              </a:rPr>
              <a:t>But, we have seen in the above slides that people of the same marital status i.e. Married, Together have  ordered the most.</a:t>
            </a:r>
          </a:p>
          <a:p>
            <a:r>
              <a:rPr lang="en-US">
                <a:solidFill>
                  <a:schemeClr val="bg1"/>
                </a:solidFill>
              </a:rPr>
              <a:t>So, it shows that complains have nothing to do with accepting the campaigns. They have no co-relation.</a:t>
            </a:r>
          </a:p>
          <a:p>
            <a:endParaRPr lang="en-US"/>
          </a:p>
        </p:txBody>
      </p:sp>
      <p:pic>
        <p:nvPicPr>
          <p:cNvPr id="3" name="Picture 2">
            <a:extLst>
              <a:ext uri="{FF2B5EF4-FFF2-40B4-BE49-F238E27FC236}">
                <a16:creationId xmlns:a16="http://schemas.microsoft.com/office/drawing/2014/main" id="{D06A417C-0859-41A0-ACD3-71492C9F3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730" y="1546168"/>
            <a:ext cx="5228706" cy="3790604"/>
          </a:xfrm>
          <a:prstGeom prst="rect">
            <a:avLst/>
          </a:prstGeom>
        </p:spPr>
      </p:pic>
      <p:sp>
        <p:nvSpPr>
          <p:cNvPr id="7" name="Content Placeholder 6">
            <a:extLst>
              <a:ext uri="{FF2B5EF4-FFF2-40B4-BE49-F238E27FC236}">
                <a16:creationId xmlns:a16="http://schemas.microsoft.com/office/drawing/2014/main" id="{57FC178A-2A2B-4533-9F13-304591BD6252}"/>
              </a:ext>
            </a:extLst>
          </p:cNvPr>
          <p:cNvSpPr>
            <a:spLocks noGrp="1"/>
          </p:cNvSpPr>
          <p:nvPr>
            <p:ph idx="1"/>
          </p:nvPr>
        </p:nvSpPr>
        <p:spPr/>
        <p:txBody>
          <a:bodyPr/>
          <a:lstStyle/>
          <a:p>
            <a:endParaRPr lang="en-US"/>
          </a:p>
          <a:p>
            <a:endParaRPr lang="en-IN"/>
          </a:p>
          <a:p>
            <a:endParaRPr lang="en-IN"/>
          </a:p>
          <a:p>
            <a:endParaRPr lang="en-IN"/>
          </a:p>
          <a:p>
            <a:endParaRPr lang="en-IN"/>
          </a:p>
          <a:p>
            <a:endParaRPr lang="en-IN"/>
          </a:p>
          <a:p>
            <a:endParaRPr lang="en-IN"/>
          </a:p>
          <a:p>
            <a:endParaRPr lang="en-IN"/>
          </a:p>
          <a:p>
            <a:endParaRPr lang="en-IN"/>
          </a:p>
          <a:p>
            <a:pPr marL="36900" indent="0">
              <a:buNone/>
            </a:pPr>
            <a:endParaRPr lang="en-IN"/>
          </a:p>
        </p:txBody>
      </p:sp>
    </p:spTree>
    <p:extLst>
      <p:ext uri="{BB962C8B-B14F-4D97-AF65-F5344CB8AC3E}">
        <p14:creationId xmlns:p14="http://schemas.microsoft.com/office/powerpoint/2010/main" val="272040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05D4-BCFD-4FDD-AA48-9A55FFAE4270}"/>
              </a:ext>
            </a:extLst>
          </p:cNvPr>
          <p:cNvSpPr>
            <a:spLocks noGrp="1"/>
          </p:cNvSpPr>
          <p:nvPr>
            <p:ph type="title"/>
          </p:nvPr>
        </p:nvSpPr>
        <p:spPr/>
        <p:txBody>
          <a:bodyPr>
            <a:normAutofit/>
          </a:bodyPr>
          <a:lstStyle/>
          <a:p>
            <a:r>
              <a:rPr lang="en-US" sz="3200"/>
              <a:t>Top 10 years in which majority of our customers were born</a:t>
            </a:r>
            <a:endParaRPr lang="en-IN" sz="3200"/>
          </a:p>
        </p:txBody>
      </p:sp>
      <p:sp>
        <p:nvSpPr>
          <p:cNvPr id="3" name="Content Placeholder 2">
            <a:extLst>
              <a:ext uri="{FF2B5EF4-FFF2-40B4-BE49-F238E27FC236}">
                <a16:creationId xmlns:a16="http://schemas.microsoft.com/office/drawing/2014/main" id="{9581B5C1-D0C1-4793-8A39-C9FE1F462656}"/>
              </a:ext>
            </a:extLst>
          </p:cNvPr>
          <p:cNvSpPr>
            <a:spLocks noGrp="1"/>
          </p:cNvSpPr>
          <p:nvPr>
            <p:ph idx="1"/>
          </p:nvPr>
        </p:nvSpPr>
        <p:spPr>
          <a:xfrm>
            <a:off x="913795" y="2076450"/>
            <a:ext cx="10353762" cy="4364990"/>
          </a:xfrm>
        </p:spPr>
        <p:txBody>
          <a:bodyPr>
            <a:normAutofit fontScale="92500" lnSpcReduction="10000"/>
          </a:bodyPr>
          <a:lstStyle/>
          <a:p>
            <a:endParaRPr lang="en-US"/>
          </a:p>
          <a:p>
            <a:endParaRPr lang="en-US"/>
          </a:p>
          <a:p>
            <a:endParaRPr lang="en-US"/>
          </a:p>
          <a:p>
            <a:pPr marL="36900" indent="0">
              <a:buNone/>
            </a:pPr>
            <a:endParaRPr lang="en-US"/>
          </a:p>
          <a:p>
            <a:endParaRPr lang="en-US"/>
          </a:p>
          <a:p>
            <a:endParaRPr lang="en-US"/>
          </a:p>
          <a:p>
            <a:pPr marL="36900" indent="0">
              <a:buNone/>
            </a:pPr>
            <a:endParaRPr lang="en-US"/>
          </a:p>
          <a:p>
            <a:r>
              <a:rPr lang="en-US">
                <a:solidFill>
                  <a:schemeClr val="bg1"/>
                </a:solidFill>
              </a:rPr>
              <a:t>The majority of our customers were born in 1970s. We can see from the above bar chart that 8 out of the 10 years are from 1970s. We can treat them as our exclusive customers as they are huge in numbers.</a:t>
            </a:r>
          </a:p>
          <a:p>
            <a:endParaRPr lang="en-US"/>
          </a:p>
        </p:txBody>
      </p:sp>
      <p:pic>
        <p:nvPicPr>
          <p:cNvPr id="5" name="Picture 4">
            <a:extLst>
              <a:ext uri="{FF2B5EF4-FFF2-40B4-BE49-F238E27FC236}">
                <a16:creationId xmlns:a16="http://schemas.microsoft.com/office/drawing/2014/main" id="{09FCD067-311F-4CBA-815A-4B01096A8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2" y="1620982"/>
            <a:ext cx="6375861" cy="3649287"/>
          </a:xfrm>
          <a:prstGeom prst="rect">
            <a:avLst/>
          </a:prstGeom>
        </p:spPr>
      </p:pic>
    </p:spTree>
    <p:extLst>
      <p:ext uri="{BB962C8B-B14F-4D97-AF65-F5344CB8AC3E}">
        <p14:creationId xmlns:p14="http://schemas.microsoft.com/office/powerpoint/2010/main" val="176874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05D4-BCFD-4FDD-AA48-9A55FFAE4270}"/>
              </a:ext>
            </a:extLst>
          </p:cNvPr>
          <p:cNvSpPr>
            <a:spLocks noGrp="1"/>
          </p:cNvSpPr>
          <p:nvPr>
            <p:ph type="title"/>
          </p:nvPr>
        </p:nvSpPr>
        <p:spPr>
          <a:xfrm>
            <a:off x="913795" y="609600"/>
            <a:ext cx="10353762" cy="861753"/>
          </a:xfrm>
        </p:spPr>
        <p:txBody>
          <a:bodyPr>
            <a:normAutofit/>
          </a:bodyPr>
          <a:lstStyle/>
          <a:p>
            <a:r>
              <a:rPr lang="en-US" sz="2800"/>
              <a:t>How much does the avg. income of the family vary with the number of kids&amp;teens in the family?</a:t>
            </a:r>
            <a:endParaRPr lang="en-IN" sz="3200"/>
          </a:p>
        </p:txBody>
      </p:sp>
      <p:sp>
        <p:nvSpPr>
          <p:cNvPr id="3" name="Content Placeholder 2">
            <a:extLst>
              <a:ext uri="{FF2B5EF4-FFF2-40B4-BE49-F238E27FC236}">
                <a16:creationId xmlns:a16="http://schemas.microsoft.com/office/drawing/2014/main" id="{9581B5C1-D0C1-4793-8A39-C9FE1F462656}"/>
              </a:ext>
            </a:extLst>
          </p:cNvPr>
          <p:cNvSpPr>
            <a:spLocks noGrp="1"/>
          </p:cNvSpPr>
          <p:nvPr>
            <p:ph idx="1"/>
          </p:nvPr>
        </p:nvSpPr>
        <p:spPr>
          <a:xfrm>
            <a:off x="913795" y="2076449"/>
            <a:ext cx="10353762" cy="4673485"/>
          </a:xfrm>
        </p:spPr>
        <p:txBody>
          <a:bodyPr>
            <a:normAutofit fontScale="92500" lnSpcReduction="10000"/>
          </a:bodyPr>
          <a:lstStyle/>
          <a:p>
            <a:endParaRPr lang="en-US"/>
          </a:p>
          <a:p>
            <a:endParaRPr lang="en-US"/>
          </a:p>
          <a:p>
            <a:endParaRPr lang="en-US"/>
          </a:p>
          <a:p>
            <a:pPr marL="36900" indent="0">
              <a:buNone/>
            </a:pPr>
            <a:endParaRPr lang="en-US"/>
          </a:p>
          <a:p>
            <a:endParaRPr lang="en-US"/>
          </a:p>
          <a:p>
            <a:endParaRPr lang="en-US"/>
          </a:p>
          <a:p>
            <a:pPr marL="36900" indent="0">
              <a:buNone/>
            </a:pPr>
            <a:endParaRPr lang="en-US" sz="1900">
              <a:solidFill>
                <a:schemeClr val="bg1"/>
              </a:solidFill>
            </a:endParaRPr>
          </a:p>
          <a:p>
            <a:r>
              <a:rPr lang="en-US" sz="1900">
                <a:solidFill>
                  <a:schemeClr val="bg1"/>
                </a:solidFill>
              </a:rPr>
              <a:t>The family that has the least number of kids&amp;teens earn the most. As the number of kids&amp;teens increases in the family, the avg. income of the family decreases. While analyzing the data, we also found out that the family with the least number of kids&amp;teens order the most as they have very high avg. income. So they are able to spend on the food items easily</a:t>
            </a:r>
          </a:p>
          <a:p>
            <a:endParaRPr lang="en-US"/>
          </a:p>
        </p:txBody>
      </p:sp>
      <p:pic>
        <p:nvPicPr>
          <p:cNvPr id="6" name="Picture 5">
            <a:extLst>
              <a:ext uri="{FF2B5EF4-FFF2-40B4-BE49-F238E27FC236}">
                <a16:creationId xmlns:a16="http://schemas.microsoft.com/office/drawing/2014/main" id="{6ED40658-F4F1-4C98-AA8C-A12936A1B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513" y="1471353"/>
            <a:ext cx="6209607" cy="3598107"/>
          </a:xfrm>
          <a:prstGeom prst="rect">
            <a:avLst/>
          </a:prstGeom>
        </p:spPr>
      </p:pic>
    </p:spTree>
    <p:extLst>
      <p:ext uri="{BB962C8B-B14F-4D97-AF65-F5344CB8AC3E}">
        <p14:creationId xmlns:p14="http://schemas.microsoft.com/office/powerpoint/2010/main" val="389447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3F6C97-F6BB-4E7D-AEF1-2211E68B3533}"/>
              </a:ext>
            </a:extLst>
          </p:cNvPr>
          <p:cNvSpPr>
            <a:spLocks noGrp="1"/>
          </p:cNvSpPr>
          <p:nvPr>
            <p:ph type="title"/>
          </p:nvPr>
        </p:nvSpPr>
        <p:spPr>
          <a:xfrm>
            <a:off x="913795" y="609600"/>
            <a:ext cx="4331536" cy="994756"/>
          </a:xfrm>
        </p:spPr>
        <p:txBody>
          <a:bodyPr/>
          <a:lstStyle/>
          <a:p>
            <a:r>
              <a:rPr lang="en-US"/>
              <a:t>Products ordered V/S no. of kids_teens </a:t>
            </a:r>
            <a:endParaRPr lang="en-IN"/>
          </a:p>
        </p:txBody>
      </p:sp>
      <p:sp>
        <p:nvSpPr>
          <p:cNvPr id="6" name="Text Placeholder 5">
            <a:extLst>
              <a:ext uri="{FF2B5EF4-FFF2-40B4-BE49-F238E27FC236}">
                <a16:creationId xmlns:a16="http://schemas.microsoft.com/office/drawing/2014/main" id="{7A194B92-E5F6-4956-B2FF-606FCC72F1EB}"/>
              </a:ext>
            </a:extLst>
          </p:cNvPr>
          <p:cNvSpPr>
            <a:spLocks noGrp="1"/>
          </p:cNvSpPr>
          <p:nvPr>
            <p:ph type="body" sz="half" idx="2"/>
          </p:nvPr>
        </p:nvSpPr>
        <p:spPr>
          <a:xfrm>
            <a:off x="913795" y="1795549"/>
            <a:ext cx="4331536" cy="3894052"/>
          </a:xfrm>
        </p:spPr>
        <p:txBody>
          <a:bodyPr>
            <a:normAutofit lnSpcReduction="10000"/>
          </a:bodyPr>
          <a:lstStyle/>
          <a:p>
            <a:r>
              <a:rPr lang="en-US">
                <a:solidFill>
                  <a:schemeClr val="bg1"/>
                </a:solidFill>
              </a:rPr>
              <a:t>The respective Bar chart shows the number of products ordered by the family having different number of kids&amp;teens.</a:t>
            </a:r>
          </a:p>
          <a:p>
            <a:r>
              <a:rPr lang="en-US">
                <a:solidFill>
                  <a:schemeClr val="bg1"/>
                </a:solidFill>
              </a:rPr>
              <a:t>The family with no kids&amp;teens order the most and family with the most(3) number of kids&amp;teens order the least. Because, avg. income of the family decreases with the increase in number of kids&amp;teens in them.</a:t>
            </a:r>
          </a:p>
          <a:p>
            <a:r>
              <a:rPr lang="en-US">
                <a:solidFill>
                  <a:schemeClr val="bg1"/>
                </a:solidFill>
              </a:rPr>
              <a:t>After analyzing the croostab in the bottom right corner, we can say that the families love spending more on wines &amp; meat products than the rest of the products.</a:t>
            </a:r>
          </a:p>
          <a:p>
            <a:r>
              <a:rPr lang="en-US">
                <a:solidFill>
                  <a:schemeClr val="bg1"/>
                </a:solidFill>
              </a:rPr>
              <a:t>So, we must focus wisely on our products and offers we provide.</a:t>
            </a:r>
          </a:p>
        </p:txBody>
      </p:sp>
      <p:sp>
        <p:nvSpPr>
          <p:cNvPr id="7" name="Content Placeholder 6">
            <a:extLst>
              <a:ext uri="{FF2B5EF4-FFF2-40B4-BE49-F238E27FC236}">
                <a16:creationId xmlns:a16="http://schemas.microsoft.com/office/drawing/2014/main" id="{57FC178A-2A2B-4533-9F13-304591BD6252}"/>
              </a:ext>
            </a:extLst>
          </p:cNvPr>
          <p:cNvSpPr>
            <a:spLocks noGrp="1"/>
          </p:cNvSpPr>
          <p:nvPr>
            <p:ph idx="1"/>
          </p:nvPr>
        </p:nvSpPr>
        <p:spPr/>
        <p:txBody>
          <a:bodyPr/>
          <a:lstStyle/>
          <a:p>
            <a:endParaRPr lang="en-US"/>
          </a:p>
          <a:p>
            <a:endParaRPr lang="en-IN"/>
          </a:p>
          <a:p>
            <a:endParaRPr lang="en-IN"/>
          </a:p>
          <a:p>
            <a:endParaRPr lang="en-IN"/>
          </a:p>
          <a:p>
            <a:endParaRPr lang="en-IN"/>
          </a:p>
          <a:p>
            <a:endParaRPr lang="en-IN"/>
          </a:p>
          <a:p>
            <a:endParaRPr lang="en-IN"/>
          </a:p>
          <a:p>
            <a:endParaRPr lang="en-IN"/>
          </a:p>
          <a:p>
            <a:endParaRPr lang="en-IN"/>
          </a:p>
          <a:p>
            <a:pPr marL="36900" indent="0">
              <a:buNone/>
            </a:pPr>
            <a:endParaRPr lang="en-IN"/>
          </a:p>
        </p:txBody>
      </p:sp>
      <p:pic>
        <p:nvPicPr>
          <p:cNvPr id="5" name="Picture 4">
            <a:extLst>
              <a:ext uri="{FF2B5EF4-FFF2-40B4-BE49-F238E27FC236}">
                <a16:creationId xmlns:a16="http://schemas.microsoft.com/office/drawing/2014/main" id="{4EA8EE08-4BA8-44E7-9A5B-221BD3019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676" y="990599"/>
            <a:ext cx="5130321" cy="3356957"/>
          </a:xfrm>
          <a:prstGeom prst="rect">
            <a:avLst/>
          </a:prstGeom>
        </p:spPr>
      </p:pic>
      <p:pic>
        <p:nvPicPr>
          <p:cNvPr id="10" name="Picture 9">
            <a:extLst>
              <a:ext uri="{FF2B5EF4-FFF2-40B4-BE49-F238E27FC236}">
                <a16:creationId xmlns:a16="http://schemas.microsoft.com/office/drawing/2014/main" id="{61D2EF3B-5B59-488B-9B19-1C25F53FE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676" y="4463860"/>
            <a:ext cx="5130321" cy="1109436"/>
          </a:xfrm>
          <a:prstGeom prst="rect">
            <a:avLst/>
          </a:prstGeom>
        </p:spPr>
      </p:pic>
    </p:spTree>
    <p:extLst>
      <p:ext uri="{BB962C8B-B14F-4D97-AF65-F5344CB8AC3E}">
        <p14:creationId xmlns:p14="http://schemas.microsoft.com/office/powerpoint/2010/main" val="1135462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
  <TotalTime>0</TotalTime>
  <Words>886</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Goudy Old Style</vt:lpstr>
      <vt:lpstr>Wingdings 2</vt:lpstr>
      <vt:lpstr>SlateVTI</vt:lpstr>
      <vt:lpstr>iFood</vt:lpstr>
      <vt:lpstr>People of Which marital status are our most regular &amp; loyal customer?</vt:lpstr>
      <vt:lpstr>Who accepted the most offers in 1st  &amp; 2nd  Campaign?</vt:lpstr>
      <vt:lpstr>Who accepted the most offers in 3rd  &amp; 4th  Campaign?</vt:lpstr>
      <vt:lpstr>Who accepted the most offers in 5th  &amp; last  Campaign?</vt:lpstr>
      <vt:lpstr>Explanation!</vt:lpstr>
      <vt:lpstr>Top 10 years in which majority of our customers were born</vt:lpstr>
      <vt:lpstr>How much does the avg. income of the family vary with the number of kids&amp;teens in the family?</vt:lpstr>
      <vt:lpstr>Products ordered V/S no. of kids_teens </vt:lpstr>
      <vt:lpstr>Products ordered V/S different categories of people</vt:lpstr>
      <vt:lpstr>Which platform do our customers access the most?</vt:lpstr>
      <vt:lpstr>Who visited our company’s website the most in that past 2 months?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2020-05-13T12:37:18Z</dcterms:created>
  <dcterms:modified xsi:type="dcterms:W3CDTF">2021-01-17T14:03:58Z</dcterms:modified>
</cp:coreProperties>
</file>