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01"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5143500" type="screen16x9"/>
  <p:notesSz cx="6858000" cy="9144000"/>
  <p:embeddedFontLst>
    <p:embeddedFont>
      <p:font typeface="Calibri" panose="020F0502020204030204" pitchFamily="34" charset="0"/>
      <p:regular r:id="rId49"/>
      <p:bold r:id="rId50"/>
      <p:italic r:id="rId51"/>
      <p:boldItalic r:id="rId52"/>
    </p:embeddedFont>
    <p:embeddedFont>
      <p:font typeface="Quicksand" panose="020B0604020202020204" charset="0"/>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3860d2a4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3860d2a4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3823c6cbe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3823c6cbe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3860d2a4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3860d2a4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3860d2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3860d2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e3860d2a4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e3860d2a4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ed75ccf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3860d2a4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e3860d2a4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3860d2a4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e3860d2a4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e3860d2a40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e3860d2a4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3860d2a4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3860d2a4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3860d2a4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3860d2a4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e3860d2a4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e3860d2a4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e3860d2a40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e3860d2a4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3860d2a40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3860d2a4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3860d2a40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3860d2a40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3860d2a40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3860d2a40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3860d2a40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3860d2a40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3860d2a40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3860d2a40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e3860d2a40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e3860d2a40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e3860d2a4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e3860d2a4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3860d2a40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3860d2a40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3860d2a40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3860d2a40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e3860d2a40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e3860d2a40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e3860d2a40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e3860d2a40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e3860d2a40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e3860d2a40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e3860d2a40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e3860d2a40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3860d2a40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3860d2a40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3860d2a40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3860d2a4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e3860d2a40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e3860d2a4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92539d42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92539d42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e3860d2a40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e3860d2a40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3860d2a40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3860d2a40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e3860d2a40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e3860d2a40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e3860d2a40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e3860d2a40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3860d2a40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3860d2a40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3860d2a40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3860d2a40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92539d425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92539d425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3823c6cbe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3823c6cbe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3823c6cbe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3823c6cbe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1" name="Google Shape;51;p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165475" y="4331317"/>
            <a:ext cx="7521300" cy="4341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sp>
        <p:nvSpPr>
          <p:cNvPr id="56" name="Google Shape;56;p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844675" y="45051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3028973"/>
            <a:ext cx="6680400" cy="1538853"/>
          </a:xfrm>
          <a:prstGeom prst="rect">
            <a:avLst/>
          </a:prstGeom>
        </p:spPr>
        <p:txBody>
          <a:bodyPr spcFirstLastPara="1" wrap="square" lIns="91425" tIns="91425" rIns="91425" bIns="91425" anchor="t" anchorCtr="0">
            <a:spAutoFit/>
          </a:bodyPr>
          <a:lstStyle/>
          <a:p>
            <a:pPr marL="0" lvl="0" indent="0" algn="just" rtl="0">
              <a:spcBef>
                <a:spcPts val="0"/>
              </a:spcBef>
              <a:spcAft>
                <a:spcPts val="0"/>
              </a:spcAft>
              <a:buNone/>
            </a:pPr>
            <a:r>
              <a:rPr lang="en" sz="4400" dirty="0"/>
              <a:t>Data Security with NVMe over Fabric Technology</a:t>
            </a:r>
            <a:endParaRPr sz="44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1165475" y="408876"/>
            <a:ext cx="6858000" cy="6047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t>TYPES of Storage Arrays(Cont.d)</a:t>
            </a:r>
            <a:endParaRPr sz="3200" b="1" dirty="0"/>
          </a:p>
        </p:txBody>
      </p:sp>
      <p:sp>
        <p:nvSpPr>
          <p:cNvPr id="177" name="Google Shape;177;p21"/>
          <p:cNvSpPr txBox="1">
            <a:spLocks noGrp="1"/>
          </p:cNvSpPr>
          <p:nvPr>
            <p:ph type="body" idx="1"/>
          </p:nvPr>
        </p:nvSpPr>
        <p:spPr>
          <a:xfrm>
            <a:off x="1089298" y="1218417"/>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700" dirty="0"/>
              <a:t>1. </a:t>
            </a:r>
            <a:r>
              <a:rPr lang="en" sz="1700" b="1" u="sng" dirty="0"/>
              <a:t>Storage Area Networks (SANs) arrays:</a:t>
            </a:r>
            <a:r>
              <a:rPr lang="en" sz="1700" dirty="0"/>
              <a:t> A Storage Area Network (SAN) or Storage Network is a computer network which provides access to consolidated, block-level data storage. SANs are primarily used to access data storage devices, such as storage arrays and tape libraries from servers so that the devices appear to the operating system as direct-attached storage. A SAN typically is a dedicated network of storage devices not accessible through the local area network (LAN).</a:t>
            </a:r>
            <a:endParaRPr sz="1700" dirty="0"/>
          </a:p>
          <a:p>
            <a:pPr marL="0" lvl="0" indent="0" algn="just" rtl="0">
              <a:spcBef>
                <a:spcPts val="600"/>
              </a:spcBef>
              <a:spcAft>
                <a:spcPts val="0"/>
              </a:spcAft>
              <a:buNone/>
            </a:pPr>
            <a:r>
              <a:rPr lang="en" sz="1700" dirty="0"/>
              <a:t>2. </a:t>
            </a:r>
            <a:r>
              <a:rPr lang="en" sz="1700" b="1" u="sng" dirty="0"/>
              <a:t>Network-attached storage(NAS):</a:t>
            </a:r>
            <a:r>
              <a:rPr lang="en" sz="1700" dirty="0"/>
              <a:t> Network-attached storage(NAS) is a file-level (as opposed to block-level storage) computer data storage server connected to a computer network providing data access to a heterogeneous group of clients. NAS is specialized for serving files either by its hardware, software, or configuration.</a:t>
            </a:r>
            <a:endParaRPr sz="1700" dirty="0"/>
          </a:p>
        </p:txBody>
      </p:sp>
      <p:sp>
        <p:nvSpPr>
          <p:cNvPr id="178" name="Google Shape;178;p2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NAS(Network-attached storage)</a:t>
            </a:r>
            <a:endParaRPr b="1"/>
          </a:p>
          <a:p>
            <a:pPr marL="457200" lvl="0" indent="-336550" algn="l" rtl="0">
              <a:spcBef>
                <a:spcPts val="600"/>
              </a:spcBef>
              <a:spcAft>
                <a:spcPts val="0"/>
              </a:spcAft>
              <a:buSzPts val="1700"/>
              <a:buChar char="◦"/>
            </a:pPr>
            <a:r>
              <a:rPr lang="en" sz="1700"/>
              <a:t>File level data</a:t>
            </a:r>
            <a:endParaRPr sz="1700"/>
          </a:p>
          <a:p>
            <a:pPr marL="457200" lvl="0" indent="-336550" algn="l" rtl="0">
              <a:spcBef>
                <a:spcPts val="0"/>
              </a:spcBef>
              <a:spcAft>
                <a:spcPts val="0"/>
              </a:spcAft>
              <a:buSzPts val="1700"/>
              <a:buChar char="◦"/>
            </a:pPr>
            <a:r>
              <a:rPr lang="en" sz="1700" b="1"/>
              <a:t>Primary media:</a:t>
            </a:r>
            <a:r>
              <a:rPr lang="en" sz="1700"/>
              <a:t> Ethernet</a:t>
            </a:r>
            <a:endParaRPr sz="1700"/>
          </a:p>
          <a:p>
            <a:pPr marL="457200" lvl="0" indent="-336550" algn="l" rtl="0">
              <a:spcBef>
                <a:spcPts val="0"/>
              </a:spcBef>
              <a:spcAft>
                <a:spcPts val="0"/>
              </a:spcAft>
              <a:buSzPts val="1700"/>
              <a:buChar char="◦"/>
            </a:pPr>
            <a:r>
              <a:rPr lang="en" sz="1700" b="1"/>
              <a:t>I/O Protocol:</a:t>
            </a:r>
            <a:r>
              <a:rPr lang="en" sz="1700"/>
              <a:t> NFC/CIFS</a:t>
            </a:r>
            <a:endParaRPr sz="1700"/>
          </a:p>
          <a:p>
            <a:pPr marL="457200" lvl="0" indent="-336550" algn="l" rtl="0">
              <a:spcBef>
                <a:spcPts val="0"/>
              </a:spcBef>
              <a:spcAft>
                <a:spcPts val="0"/>
              </a:spcAft>
              <a:buSzPts val="1700"/>
              <a:buChar char="◦"/>
            </a:pPr>
            <a:r>
              <a:rPr lang="en" sz="1700"/>
              <a:t>NAS appear to OS as a shared folder</a:t>
            </a:r>
            <a:endParaRPr sz="1700"/>
          </a:p>
          <a:p>
            <a:pPr marL="457200" lvl="0" indent="-336550" algn="l" rtl="0">
              <a:spcBef>
                <a:spcPts val="0"/>
              </a:spcBef>
              <a:spcAft>
                <a:spcPts val="0"/>
              </a:spcAft>
              <a:buSzPts val="1700"/>
              <a:buChar char="◦"/>
            </a:pPr>
            <a:r>
              <a:rPr lang="en" sz="1700"/>
              <a:t>Inexpensive</a:t>
            </a:r>
            <a:endParaRPr sz="1700"/>
          </a:p>
          <a:p>
            <a:pPr marL="457200" lvl="0" indent="-336550" algn="l" rtl="0">
              <a:spcBef>
                <a:spcPts val="0"/>
              </a:spcBef>
              <a:spcAft>
                <a:spcPts val="0"/>
              </a:spcAft>
              <a:buSzPts val="1700"/>
              <a:buChar char="◦"/>
            </a:pPr>
            <a:r>
              <a:rPr lang="en" sz="1700"/>
              <a:t>Dependent on the LAN</a:t>
            </a:r>
            <a:endParaRPr sz="1700"/>
          </a:p>
          <a:p>
            <a:pPr marL="457200" lvl="0" indent="-336550" algn="l" rtl="0">
              <a:spcBef>
                <a:spcPts val="0"/>
              </a:spcBef>
              <a:spcAft>
                <a:spcPts val="0"/>
              </a:spcAft>
              <a:buSzPts val="1700"/>
              <a:buChar char="◦"/>
            </a:pPr>
            <a:r>
              <a:rPr lang="en" sz="1700"/>
              <a:t>Requires no architectural changes</a:t>
            </a:r>
            <a:endParaRPr sz="1700"/>
          </a:p>
        </p:txBody>
      </p:sp>
      <p:sp>
        <p:nvSpPr>
          <p:cNvPr id="184" name="Google Shape;184;p22"/>
          <p:cNvSpPr txBox="1">
            <a:spLocks noGrp="1"/>
          </p:cNvSpPr>
          <p:nvPr>
            <p:ph type="title"/>
          </p:nvPr>
        </p:nvSpPr>
        <p:spPr>
          <a:xfrm>
            <a:off x="1165475" y="433280"/>
            <a:ext cx="68580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t>Network-attached storage(NAS) VS Storage Area Networks(SAN)</a:t>
            </a:r>
            <a:endParaRPr b="1" dirty="0"/>
          </a:p>
        </p:txBody>
      </p:sp>
      <p:sp>
        <p:nvSpPr>
          <p:cNvPr id="185" name="Google Shape;185;p22"/>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SAN(Storage Area Network)</a:t>
            </a:r>
            <a:endParaRPr b="1"/>
          </a:p>
          <a:p>
            <a:pPr marL="457200" lvl="0" indent="-336550" algn="l" rtl="0">
              <a:spcBef>
                <a:spcPts val="600"/>
              </a:spcBef>
              <a:spcAft>
                <a:spcPts val="0"/>
              </a:spcAft>
              <a:buSzPts val="1700"/>
              <a:buChar char="◦"/>
            </a:pPr>
            <a:r>
              <a:rPr lang="en" sz="1700"/>
              <a:t>Block level data</a:t>
            </a:r>
            <a:endParaRPr sz="1700"/>
          </a:p>
          <a:p>
            <a:pPr marL="457200" lvl="0" indent="-336550" algn="l" rtl="0">
              <a:spcBef>
                <a:spcPts val="0"/>
              </a:spcBef>
              <a:spcAft>
                <a:spcPts val="0"/>
              </a:spcAft>
              <a:buSzPts val="1700"/>
              <a:buChar char="◦"/>
            </a:pPr>
            <a:r>
              <a:rPr lang="en" sz="1700" b="1"/>
              <a:t>Primary media:</a:t>
            </a:r>
            <a:r>
              <a:rPr lang="en" sz="1700"/>
              <a:t> Fiber channel</a:t>
            </a:r>
            <a:endParaRPr sz="1700"/>
          </a:p>
          <a:p>
            <a:pPr marL="457200" lvl="0" indent="-336550" algn="l" rtl="0">
              <a:spcBef>
                <a:spcPts val="0"/>
              </a:spcBef>
              <a:spcAft>
                <a:spcPts val="0"/>
              </a:spcAft>
              <a:buSzPts val="1700"/>
              <a:buChar char="◦"/>
            </a:pPr>
            <a:r>
              <a:rPr lang="en" sz="1700" b="1"/>
              <a:t>I/O Protocol:</a:t>
            </a:r>
            <a:r>
              <a:rPr lang="en" sz="1700"/>
              <a:t> SCSI</a:t>
            </a:r>
            <a:endParaRPr sz="1700"/>
          </a:p>
          <a:p>
            <a:pPr marL="457200" lvl="0" indent="-336550" algn="l" rtl="0">
              <a:spcBef>
                <a:spcPts val="0"/>
              </a:spcBef>
              <a:spcAft>
                <a:spcPts val="0"/>
              </a:spcAft>
              <a:buSzPts val="1700"/>
              <a:buChar char="◦"/>
            </a:pPr>
            <a:r>
              <a:rPr lang="en" sz="1700"/>
              <a:t>SAN appear to OS as attached storage</a:t>
            </a:r>
            <a:endParaRPr sz="1700"/>
          </a:p>
          <a:p>
            <a:pPr marL="457200" lvl="0" indent="-336550" algn="l" rtl="0">
              <a:spcBef>
                <a:spcPts val="0"/>
              </a:spcBef>
              <a:spcAft>
                <a:spcPts val="0"/>
              </a:spcAft>
              <a:buSzPts val="1700"/>
              <a:buChar char="◦"/>
            </a:pPr>
            <a:r>
              <a:rPr lang="en" sz="1700"/>
              <a:t>Expensive</a:t>
            </a:r>
            <a:endParaRPr sz="1700"/>
          </a:p>
          <a:p>
            <a:pPr marL="457200" lvl="0" indent="-336550" algn="l" rtl="0">
              <a:spcBef>
                <a:spcPts val="0"/>
              </a:spcBef>
              <a:spcAft>
                <a:spcPts val="0"/>
              </a:spcAft>
              <a:buSzPts val="1700"/>
              <a:buChar char="◦"/>
            </a:pPr>
            <a:r>
              <a:rPr lang="en" sz="1700"/>
              <a:t>Independent on the LAN</a:t>
            </a:r>
            <a:endParaRPr sz="1700"/>
          </a:p>
          <a:p>
            <a:pPr marL="457200" lvl="0" indent="-336550" algn="l" rtl="0">
              <a:spcBef>
                <a:spcPts val="0"/>
              </a:spcBef>
              <a:spcAft>
                <a:spcPts val="0"/>
              </a:spcAft>
              <a:buSzPts val="1700"/>
              <a:buChar char="◦"/>
            </a:pPr>
            <a:r>
              <a:rPr lang="en" sz="1700"/>
              <a:t>Requires architectural changes</a:t>
            </a:r>
            <a:endParaRPr/>
          </a:p>
        </p:txBody>
      </p:sp>
      <p:sp>
        <p:nvSpPr>
          <p:cNvPr id="186" name="Google Shape;186;p22"/>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1165475" y="379141"/>
            <a:ext cx="6858000" cy="5601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t>What is NVMe?</a:t>
            </a:r>
            <a:endParaRPr sz="2800" b="1" dirty="0"/>
          </a:p>
        </p:txBody>
      </p:sp>
      <p:sp>
        <p:nvSpPr>
          <p:cNvPr id="192" name="Google Shape;192;p23"/>
          <p:cNvSpPr txBox="1">
            <a:spLocks noGrp="1"/>
          </p:cNvSpPr>
          <p:nvPr>
            <p:ph type="body" idx="1"/>
          </p:nvPr>
        </p:nvSpPr>
        <p:spPr>
          <a:xfrm>
            <a:off x="1013098" y="1162999"/>
            <a:ext cx="6858000" cy="3725700"/>
          </a:xfrm>
          <a:prstGeom prst="rect">
            <a:avLst/>
          </a:prstGeom>
        </p:spPr>
        <p:txBody>
          <a:bodyPr spcFirstLastPara="1" wrap="square" lIns="91425" tIns="91425" rIns="91425" bIns="91425" anchor="t" anchorCtr="0">
            <a:noAutofit/>
          </a:bodyPr>
          <a:lstStyle/>
          <a:p>
            <a:pPr marL="457200" lvl="0" indent="-330200" algn="just" rtl="0">
              <a:lnSpc>
                <a:spcPct val="115000"/>
              </a:lnSpc>
              <a:spcBef>
                <a:spcPts val="1000"/>
              </a:spcBef>
              <a:spcAft>
                <a:spcPts val="0"/>
              </a:spcAft>
              <a:buClr>
                <a:schemeClr val="lt1"/>
              </a:buClr>
              <a:buSzPts val="1600"/>
              <a:buChar char="●"/>
            </a:pPr>
            <a:r>
              <a:rPr lang="en" sz="1600" dirty="0">
                <a:solidFill>
                  <a:schemeClr val="lt1"/>
                </a:solidFill>
              </a:rPr>
              <a:t>NVMe </a:t>
            </a:r>
            <a:r>
              <a:rPr lang="en" sz="1600" b="1" dirty="0">
                <a:solidFill>
                  <a:schemeClr val="lt1"/>
                </a:solidFill>
                <a:effectLst>
                  <a:outerShdw blurRad="38100" dist="38100" dir="2700000" algn="tl">
                    <a:srgbClr val="000000">
                      <a:alpha val="43137"/>
                    </a:srgbClr>
                  </a:outerShdw>
                </a:effectLst>
              </a:rPr>
              <a:t>(nonvolatile memory express) </a:t>
            </a:r>
            <a:r>
              <a:rPr lang="en" sz="1600" dirty="0">
                <a:solidFill>
                  <a:schemeClr val="lt1"/>
                </a:solidFill>
              </a:rPr>
              <a:t>is a new storage access and transport protocol for flash and next-generation solid-state drives (SSDs) that delivers the highest throughput and fastest response times yet for all types of enterprise workloads.</a:t>
            </a:r>
            <a:endParaRPr sz="1600" dirty="0">
              <a:solidFill>
                <a:schemeClr val="lt1"/>
              </a:solidFill>
            </a:endParaRPr>
          </a:p>
          <a:p>
            <a:pPr marL="457200" lvl="0" indent="-330200" algn="just" rtl="0">
              <a:lnSpc>
                <a:spcPct val="115000"/>
              </a:lnSpc>
              <a:spcBef>
                <a:spcPts val="0"/>
              </a:spcBef>
              <a:spcAft>
                <a:spcPts val="0"/>
              </a:spcAft>
              <a:buClr>
                <a:schemeClr val="lt1"/>
              </a:buClr>
              <a:buSzPts val="1600"/>
              <a:buChar char="●"/>
            </a:pPr>
            <a:r>
              <a:rPr lang="en" sz="1600" dirty="0">
                <a:solidFill>
                  <a:schemeClr val="lt1"/>
                </a:solidFill>
              </a:rPr>
              <a:t>Today, in both purchaser applications and business, clients expect ever-quicker reaction times, even as the actual applications become inconceivably more unpredictable and resource dependent.</a:t>
            </a:r>
            <a:endParaRPr sz="1600" dirty="0">
              <a:solidFill>
                <a:schemeClr val="lt1"/>
              </a:solidFill>
            </a:endParaRPr>
          </a:p>
          <a:p>
            <a:pPr marL="457200" lvl="0" indent="-330200" algn="just" rtl="0">
              <a:lnSpc>
                <a:spcPct val="115000"/>
              </a:lnSpc>
              <a:spcBef>
                <a:spcPts val="0"/>
              </a:spcBef>
              <a:spcAft>
                <a:spcPts val="0"/>
              </a:spcAft>
              <a:buClr>
                <a:schemeClr val="lt1"/>
              </a:buClr>
              <a:buSzPts val="1600"/>
              <a:buChar char="●"/>
            </a:pPr>
            <a:r>
              <a:rPr lang="en" sz="1600" dirty="0">
                <a:solidFill>
                  <a:schemeClr val="lt1"/>
                </a:solidFill>
              </a:rPr>
              <a:t>NVMe protocol accesses flash storage via a PCI Express (Peripheral Component Interconnect Express) bus, which supports tens of thousands of parallel command queues and thus is much faster than hard disks and traditional all-flash architectures, which are limited to a single command queue.</a:t>
            </a:r>
            <a:endParaRPr sz="1600" dirty="0">
              <a:solidFill>
                <a:schemeClr val="lt1"/>
              </a:solidFill>
            </a:endParaRPr>
          </a:p>
        </p:txBody>
      </p:sp>
      <p:sp>
        <p:nvSpPr>
          <p:cNvPr id="193" name="Google Shape;193;p2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1165475" y="329141"/>
            <a:ext cx="6858000" cy="6398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t>Why NVMe?</a:t>
            </a:r>
            <a:endParaRPr sz="3200" b="1" dirty="0"/>
          </a:p>
        </p:txBody>
      </p:sp>
      <p:sp>
        <p:nvSpPr>
          <p:cNvPr id="199" name="Google Shape;199;p24"/>
          <p:cNvSpPr txBox="1">
            <a:spLocks noGrp="1"/>
          </p:cNvSpPr>
          <p:nvPr>
            <p:ph type="body" idx="1"/>
          </p:nvPr>
        </p:nvSpPr>
        <p:spPr>
          <a:xfrm>
            <a:off x="1089298" y="1162999"/>
            <a:ext cx="6858000" cy="37257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sz="1600" dirty="0">
                <a:solidFill>
                  <a:schemeClr val="lt1"/>
                </a:solidFill>
              </a:rPr>
              <a:t>It’s about time – NVMe storage is big news in the enterprise data center because it saves time :</a:t>
            </a:r>
            <a:endParaRPr sz="1600" dirty="0">
              <a:solidFill>
                <a:schemeClr val="lt1"/>
              </a:solidFill>
            </a:endParaRPr>
          </a:p>
          <a:p>
            <a:pPr marL="457200" lvl="0" indent="-330200" algn="just" rtl="0">
              <a:lnSpc>
                <a:spcPct val="115000"/>
              </a:lnSpc>
              <a:spcBef>
                <a:spcPts val="1000"/>
              </a:spcBef>
              <a:spcAft>
                <a:spcPts val="0"/>
              </a:spcAft>
              <a:buClr>
                <a:schemeClr val="lt1"/>
              </a:buClr>
              <a:buSzPts val="1600"/>
              <a:buChar char="●"/>
            </a:pPr>
            <a:r>
              <a:rPr lang="en" sz="1600" dirty="0">
                <a:solidFill>
                  <a:schemeClr val="lt1"/>
                </a:solidFill>
              </a:rPr>
              <a:t>Dissimilar to conventions planned in the times of mechanical hard disk drives, NVMe use solid state storage, yet in addition the present multicore CPUs and gigabytes of memory.</a:t>
            </a:r>
            <a:endParaRPr sz="1600" dirty="0">
              <a:solidFill>
                <a:schemeClr val="lt1"/>
              </a:solidFill>
            </a:endParaRPr>
          </a:p>
          <a:p>
            <a:pPr marL="457200" lvl="0" indent="-330200" algn="just" rtl="0">
              <a:lnSpc>
                <a:spcPct val="115000"/>
              </a:lnSpc>
              <a:spcBef>
                <a:spcPts val="0"/>
              </a:spcBef>
              <a:spcAft>
                <a:spcPts val="0"/>
              </a:spcAft>
              <a:buClr>
                <a:schemeClr val="lt1"/>
              </a:buClr>
              <a:buSzPts val="1600"/>
              <a:buChar char="●"/>
            </a:pPr>
            <a:r>
              <a:rPr lang="en" sz="1600" dirty="0">
                <a:solidFill>
                  <a:schemeClr val="lt1"/>
                </a:solidFill>
              </a:rPr>
              <a:t>NVMe delivers faster access and consumes less power, thus reducing total cost of ownership (TCO) for enterprises and extending battery life for mobile clients. Compared with other interfaces designed for mechanical storage devices, NVMe reduces latency, and delivers higher Input/Output per Second (IOPS). NVMe also offers performance across multiple cores for quick access to critical data, scalability for current and future performance, and support for standard security protocols</a:t>
            </a:r>
            <a:endParaRPr sz="1600" dirty="0">
              <a:solidFill>
                <a:schemeClr val="lt1"/>
              </a:solidFill>
            </a:endParaRPr>
          </a:p>
        </p:txBody>
      </p:sp>
      <p:sp>
        <p:nvSpPr>
          <p:cNvPr id="200" name="Google Shape;200;p2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165475" y="370163"/>
            <a:ext cx="6858000" cy="553968"/>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2400" b="1" dirty="0"/>
              <a:t>NVMe Use Cases</a:t>
            </a:r>
            <a:endParaRPr sz="2400" b="1" dirty="0"/>
          </a:p>
        </p:txBody>
      </p:sp>
      <p:sp>
        <p:nvSpPr>
          <p:cNvPr id="206" name="Google Shape;206;p25"/>
          <p:cNvSpPr txBox="1">
            <a:spLocks noGrp="1"/>
          </p:cNvSpPr>
          <p:nvPr>
            <p:ph type="body" idx="1"/>
          </p:nvPr>
        </p:nvSpPr>
        <p:spPr>
          <a:xfrm>
            <a:off x="936898" y="1162999"/>
            <a:ext cx="6858000" cy="37257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1000"/>
              </a:spcBef>
              <a:spcAft>
                <a:spcPts val="0"/>
              </a:spcAft>
              <a:buClr>
                <a:schemeClr val="lt1"/>
              </a:buClr>
              <a:buSzPts val="1800"/>
              <a:buChar char="●"/>
            </a:pPr>
            <a:r>
              <a:rPr lang="en" sz="1800" dirty="0">
                <a:solidFill>
                  <a:schemeClr val="lt1"/>
                </a:solidFill>
              </a:rPr>
              <a:t>Real-time customer interactions such as finance, e-commerce, and software sales agents.</a:t>
            </a:r>
            <a:endParaRPr sz="1800" dirty="0">
              <a:solidFill>
                <a:schemeClr val="lt1"/>
              </a:solidFill>
            </a:endParaRPr>
          </a:p>
          <a:p>
            <a:pPr marL="457200" lvl="0" indent="-342900" algn="just" rtl="0">
              <a:lnSpc>
                <a:spcPct val="115000"/>
              </a:lnSpc>
              <a:spcBef>
                <a:spcPts val="0"/>
              </a:spcBef>
              <a:spcAft>
                <a:spcPts val="0"/>
              </a:spcAft>
              <a:buClr>
                <a:schemeClr val="lt1"/>
              </a:buClr>
              <a:buSzPts val="1800"/>
              <a:buChar char="●"/>
            </a:pPr>
            <a:r>
              <a:rPr lang="en" sz="1800" dirty="0">
                <a:solidFill>
                  <a:schemeClr val="lt1"/>
                </a:solidFill>
              </a:rPr>
              <a:t>Artificial intelligence (AI), machine learning (ML), big data, and advanced analytics apps.</a:t>
            </a:r>
            <a:endParaRPr sz="1800" dirty="0">
              <a:solidFill>
                <a:schemeClr val="lt1"/>
              </a:solidFill>
            </a:endParaRPr>
          </a:p>
          <a:p>
            <a:pPr marL="457200" lvl="0" indent="-342900" algn="just" rtl="0">
              <a:lnSpc>
                <a:spcPct val="115000"/>
              </a:lnSpc>
              <a:spcBef>
                <a:spcPts val="0"/>
              </a:spcBef>
              <a:spcAft>
                <a:spcPts val="0"/>
              </a:spcAft>
              <a:buClr>
                <a:schemeClr val="lt1"/>
              </a:buClr>
              <a:buSzPts val="1800"/>
              <a:buChar char="●"/>
            </a:pPr>
            <a:r>
              <a:rPr lang="en" sz="1800" dirty="0">
                <a:solidFill>
                  <a:schemeClr val="lt1"/>
                </a:solidFill>
              </a:rPr>
              <a:t>DevOps, enabling you to run more iterations in less time.</a:t>
            </a:r>
            <a:endParaRPr sz="1800" dirty="0">
              <a:solidFill>
                <a:schemeClr val="lt1"/>
              </a:solidFill>
            </a:endParaRPr>
          </a:p>
        </p:txBody>
      </p:sp>
      <p:sp>
        <p:nvSpPr>
          <p:cNvPr id="207" name="Google Shape;207;p2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1165475" y="549649"/>
            <a:ext cx="7357682"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NVMe PERFORMANCE COMPARISON with others in the market!</a:t>
            </a:r>
            <a:endParaRPr b="1" dirty="0"/>
          </a:p>
        </p:txBody>
      </p:sp>
      <p:sp>
        <p:nvSpPr>
          <p:cNvPr id="213" name="Google Shape;213;p26"/>
          <p:cNvSpPr txBox="1">
            <a:spLocks noGrp="1"/>
          </p:cNvSpPr>
          <p:nvPr>
            <p:ph type="body" idx="1"/>
          </p:nvPr>
        </p:nvSpPr>
        <p:spPr>
          <a:xfrm>
            <a:off x="1013098" y="1162999"/>
            <a:ext cx="6858000" cy="3725700"/>
          </a:xfrm>
          <a:prstGeom prst="rect">
            <a:avLst/>
          </a:prstGeom>
        </p:spPr>
        <p:txBody>
          <a:bodyPr spcFirstLastPara="1" wrap="square" lIns="91425" tIns="91425" rIns="91425" bIns="91425" anchor="t" anchorCtr="0">
            <a:noAutofit/>
          </a:bodyPr>
          <a:lstStyle/>
          <a:p>
            <a:pPr marL="457200" lvl="0" indent="-336550" algn="just" rtl="0">
              <a:lnSpc>
                <a:spcPct val="115000"/>
              </a:lnSpc>
              <a:spcBef>
                <a:spcPts val="1000"/>
              </a:spcBef>
              <a:spcAft>
                <a:spcPts val="0"/>
              </a:spcAft>
              <a:buClr>
                <a:schemeClr val="lt1"/>
              </a:buClr>
              <a:buSzPts val="1700"/>
              <a:buChar char="●"/>
            </a:pPr>
            <a:r>
              <a:rPr lang="en" sz="1700" dirty="0">
                <a:solidFill>
                  <a:schemeClr val="lt1"/>
                </a:solidFill>
              </a:rPr>
              <a:t>Serial ATA (SATA™), with its 3rd generation 6 Gb/s bandwidth, is currently the most widely used interface for hard disk drives (HDDs). Advanced Host Controller Interface (AHCI), the technical standard that specifies the operation of SATA host bus adapters, was designed to connect the CPU/memory subsystem with much slower rotating media-based storage. This renders the AHCI inefficient for the much faster SSDs, which behave more like DRAM than spinning media.</a:t>
            </a:r>
            <a:endParaRPr sz="1700" dirty="0">
              <a:solidFill>
                <a:schemeClr val="lt1"/>
              </a:solidFill>
            </a:endParaRPr>
          </a:p>
          <a:p>
            <a:pPr marL="457200" lvl="0" indent="-336550" algn="just" rtl="0">
              <a:lnSpc>
                <a:spcPct val="115000"/>
              </a:lnSpc>
              <a:spcBef>
                <a:spcPts val="0"/>
              </a:spcBef>
              <a:spcAft>
                <a:spcPts val="0"/>
              </a:spcAft>
              <a:buClr>
                <a:schemeClr val="lt1"/>
              </a:buClr>
              <a:buSzPts val="1700"/>
              <a:buChar char="●"/>
            </a:pPr>
            <a:r>
              <a:rPr lang="en" sz="1700" dirty="0">
                <a:solidFill>
                  <a:schemeClr val="lt1"/>
                </a:solidFill>
              </a:rPr>
              <a:t>In random workloads, NVMe delivers 2X the performance of SAS 12 Gb/s, and 4-6X of SATA 6 Gb/s.</a:t>
            </a:r>
            <a:endParaRPr sz="1700" dirty="0">
              <a:solidFill>
                <a:schemeClr val="lt1"/>
              </a:solidFill>
            </a:endParaRPr>
          </a:p>
          <a:p>
            <a:pPr marL="457200" lvl="0" indent="-336550" algn="just" rtl="0">
              <a:lnSpc>
                <a:spcPct val="115000"/>
              </a:lnSpc>
              <a:spcBef>
                <a:spcPts val="0"/>
              </a:spcBef>
              <a:spcAft>
                <a:spcPts val="0"/>
              </a:spcAft>
              <a:buClr>
                <a:schemeClr val="lt1"/>
              </a:buClr>
              <a:buSzPts val="1700"/>
              <a:buChar char="●"/>
            </a:pPr>
            <a:r>
              <a:rPr lang="en" sz="1700" dirty="0">
                <a:solidFill>
                  <a:schemeClr val="lt1"/>
                </a:solidFill>
              </a:rPr>
              <a:t>For sequential workloads, NVMe delivers 2X the performance of SAS 12 Gb/s, and 4X of SATA 6 Gb/s.</a:t>
            </a:r>
            <a:endParaRPr sz="1700" dirty="0">
              <a:solidFill>
                <a:schemeClr val="lt1"/>
              </a:solidFill>
            </a:endParaRPr>
          </a:p>
        </p:txBody>
      </p:sp>
      <p:sp>
        <p:nvSpPr>
          <p:cNvPr id="214" name="Google Shape;214;p2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cxnSp>
        <p:nvCxnSpPr>
          <p:cNvPr id="219" name="Google Shape;219;p27"/>
          <p:cNvCxnSpPr/>
          <p:nvPr/>
        </p:nvCxnSpPr>
        <p:spPr>
          <a:xfrm>
            <a:off x="1257300" y="1150901"/>
            <a:ext cx="7239000" cy="0"/>
          </a:xfrm>
          <a:prstGeom prst="straightConnector1">
            <a:avLst/>
          </a:prstGeom>
          <a:noFill/>
          <a:ln w="9525" cap="flat" cmpd="sng">
            <a:solidFill>
              <a:schemeClr val="dk2"/>
            </a:solidFill>
            <a:prstDash val="solid"/>
            <a:round/>
            <a:headEnd type="none" w="med" len="med"/>
            <a:tailEnd type="none" w="med" len="med"/>
          </a:ln>
        </p:spPr>
      </p:cxnSp>
      <p:cxnSp>
        <p:nvCxnSpPr>
          <p:cNvPr id="220" name="Google Shape;220;p27"/>
          <p:cNvCxnSpPr/>
          <p:nvPr/>
        </p:nvCxnSpPr>
        <p:spPr>
          <a:xfrm>
            <a:off x="1257300" y="1860383"/>
            <a:ext cx="7239000" cy="0"/>
          </a:xfrm>
          <a:prstGeom prst="straightConnector1">
            <a:avLst/>
          </a:prstGeom>
          <a:noFill/>
          <a:ln w="9525" cap="flat" cmpd="sng">
            <a:solidFill>
              <a:schemeClr val="dk2"/>
            </a:solidFill>
            <a:prstDash val="solid"/>
            <a:round/>
            <a:headEnd type="none" w="med" len="med"/>
            <a:tailEnd type="none" w="med" len="med"/>
          </a:ln>
        </p:spPr>
      </p:cxnSp>
      <p:cxnSp>
        <p:nvCxnSpPr>
          <p:cNvPr id="221" name="Google Shape;221;p27"/>
          <p:cNvCxnSpPr/>
          <p:nvPr/>
        </p:nvCxnSpPr>
        <p:spPr>
          <a:xfrm>
            <a:off x="1257300" y="2569864"/>
            <a:ext cx="7239000" cy="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27"/>
          <p:cNvCxnSpPr/>
          <p:nvPr/>
        </p:nvCxnSpPr>
        <p:spPr>
          <a:xfrm>
            <a:off x="1257300" y="3279346"/>
            <a:ext cx="7239000" cy="0"/>
          </a:xfrm>
          <a:prstGeom prst="straightConnector1">
            <a:avLst/>
          </a:prstGeom>
          <a:noFill/>
          <a:ln w="9525" cap="flat" cmpd="sng">
            <a:solidFill>
              <a:schemeClr val="dk2"/>
            </a:solidFill>
            <a:prstDash val="solid"/>
            <a:round/>
            <a:headEnd type="none" w="med" len="med"/>
            <a:tailEnd type="none" w="med" len="med"/>
          </a:ln>
        </p:spPr>
      </p:cxnSp>
      <p:cxnSp>
        <p:nvCxnSpPr>
          <p:cNvPr id="223" name="Google Shape;223;p27"/>
          <p:cNvCxnSpPr/>
          <p:nvPr/>
        </p:nvCxnSpPr>
        <p:spPr>
          <a:xfrm>
            <a:off x="1257300" y="4010726"/>
            <a:ext cx="7239000" cy="0"/>
          </a:xfrm>
          <a:prstGeom prst="straightConnector1">
            <a:avLst/>
          </a:prstGeom>
          <a:noFill/>
          <a:ln w="9525" cap="flat" cmpd="sng">
            <a:solidFill>
              <a:schemeClr val="dk2"/>
            </a:solidFill>
            <a:prstDash val="solid"/>
            <a:round/>
            <a:headEnd type="none" w="med" len="med"/>
            <a:tailEnd type="none" w="med" len="med"/>
          </a:ln>
        </p:spPr>
      </p:cxnSp>
      <p:sp>
        <p:nvSpPr>
          <p:cNvPr id="224" name="Google Shape;224;p27"/>
          <p:cNvSpPr txBox="1"/>
          <p:nvPr/>
        </p:nvSpPr>
        <p:spPr>
          <a:xfrm>
            <a:off x="1257300" y="992150"/>
            <a:ext cx="3093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accent5"/>
                </a:solidFill>
                <a:latin typeface="Quicksand"/>
                <a:ea typeface="Quicksand"/>
                <a:cs typeface="Quicksand"/>
                <a:sym typeface="Quicksand"/>
              </a:rPr>
              <a:t>2500</a:t>
            </a:r>
            <a:endParaRPr sz="1000">
              <a:solidFill>
                <a:schemeClr val="accent5"/>
              </a:solidFill>
              <a:latin typeface="Quicksand"/>
              <a:ea typeface="Quicksand"/>
              <a:cs typeface="Quicksand"/>
              <a:sym typeface="Quicksand"/>
            </a:endParaRPr>
          </a:p>
          <a:p>
            <a:pPr marL="0" marR="0" lvl="0" indent="0" algn="r" rtl="0">
              <a:lnSpc>
                <a:spcPct val="100000"/>
              </a:lnSpc>
              <a:spcBef>
                <a:spcPts val="4400"/>
              </a:spcBef>
              <a:spcAft>
                <a:spcPts val="0"/>
              </a:spcAft>
              <a:buNone/>
            </a:pPr>
            <a:r>
              <a:rPr lang="en" sz="1000">
                <a:solidFill>
                  <a:schemeClr val="accent5"/>
                </a:solidFill>
                <a:latin typeface="Quicksand"/>
                <a:ea typeface="Quicksand"/>
                <a:cs typeface="Quicksand"/>
                <a:sym typeface="Quicksand"/>
              </a:rPr>
              <a:t>2000</a:t>
            </a:r>
            <a:endParaRPr sz="1000">
              <a:solidFill>
                <a:schemeClr val="accent5"/>
              </a:solidFill>
              <a:latin typeface="Quicksand"/>
              <a:ea typeface="Quicksand"/>
              <a:cs typeface="Quicksand"/>
              <a:sym typeface="Quicksand"/>
            </a:endParaRPr>
          </a:p>
          <a:p>
            <a:pPr marL="0" marR="0" lvl="0" indent="0" algn="r" rtl="0">
              <a:lnSpc>
                <a:spcPct val="100000"/>
              </a:lnSpc>
              <a:spcBef>
                <a:spcPts val="4400"/>
              </a:spcBef>
              <a:spcAft>
                <a:spcPts val="0"/>
              </a:spcAft>
              <a:buNone/>
            </a:pPr>
            <a:r>
              <a:rPr lang="en" sz="1000">
                <a:solidFill>
                  <a:schemeClr val="accent5"/>
                </a:solidFill>
                <a:latin typeface="Quicksand"/>
                <a:ea typeface="Quicksand"/>
                <a:cs typeface="Quicksand"/>
                <a:sym typeface="Quicksand"/>
              </a:rPr>
              <a:t>1500</a:t>
            </a:r>
            <a:endParaRPr sz="1000">
              <a:solidFill>
                <a:schemeClr val="accent5"/>
              </a:solidFill>
              <a:latin typeface="Quicksand"/>
              <a:ea typeface="Quicksand"/>
              <a:cs typeface="Quicksand"/>
              <a:sym typeface="Quicksand"/>
            </a:endParaRPr>
          </a:p>
          <a:p>
            <a:pPr marL="0" marR="0" lvl="0" indent="0" algn="r" rtl="0">
              <a:lnSpc>
                <a:spcPct val="100000"/>
              </a:lnSpc>
              <a:spcBef>
                <a:spcPts val="4400"/>
              </a:spcBef>
              <a:spcAft>
                <a:spcPts val="0"/>
              </a:spcAft>
              <a:buNone/>
            </a:pPr>
            <a:r>
              <a:rPr lang="en" sz="1000">
                <a:solidFill>
                  <a:schemeClr val="accent5"/>
                </a:solidFill>
                <a:latin typeface="Quicksand"/>
                <a:ea typeface="Quicksand"/>
                <a:cs typeface="Quicksand"/>
                <a:sym typeface="Quicksand"/>
              </a:rPr>
              <a:t>1000</a:t>
            </a:r>
            <a:endParaRPr sz="1000">
              <a:solidFill>
                <a:schemeClr val="accent5"/>
              </a:solidFill>
              <a:latin typeface="Quicksand"/>
              <a:ea typeface="Quicksand"/>
              <a:cs typeface="Quicksand"/>
              <a:sym typeface="Quicksand"/>
            </a:endParaRPr>
          </a:p>
          <a:p>
            <a:pPr marL="0" marR="0" lvl="0" indent="0" algn="r" rtl="0">
              <a:lnSpc>
                <a:spcPct val="100000"/>
              </a:lnSpc>
              <a:spcBef>
                <a:spcPts val="4400"/>
              </a:spcBef>
              <a:spcAft>
                <a:spcPts val="0"/>
              </a:spcAft>
              <a:buNone/>
            </a:pPr>
            <a:r>
              <a:rPr lang="en" sz="1000">
                <a:solidFill>
                  <a:schemeClr val="accent5"/>
                </a:solidFill>
                <a:latin typeface="Quicksand"/>
                <a:ea typeface="Quicksand"/>
                <a:cs typeface="Quicksand"/>
                <a:sym typeface="Quicksand"/>
              </a:rPr>
              <a:t>500</a:t>
            </a:r>
            <a:endParaRPr sz="1000">
              <a:solidFill>
                <a:schemeClr val="accent5"/>
              </a:solidFill>
              <a:latin typeface="Quicksand"/>
              <a:ea typeface="Quicksand"/>
              <a:cs typeface="Quicksand"/>
              <a:sym typeface="Quicksand"/>
            </a:endParaRPr>
          </a:p>
          <a:p>
            <a:pPr marL="0" marR="0" lvl="0" indent="0" algn="r" rtl="0">
              <a:lnSpc>
                <a:spcPct val="100000"/>
              </a:lnSpc>
              <a:spcBef>
                <a:spcPts val="4400"/>
              </a:spcBef>
              <a:spcAft>
                <a:spcPts val="4400"/>
              </a:spcAft>
              <a:buNone/>
            </a:pPr>
            <a:r>
              <a:rPr lang="en" sz="1000">
                <a:solidFill>
                  <a:schemeClr val="accent5"/>
                </a:solidFill>
                <a:latin typeface="Quicksand"/>
                <a:ea typeface="Quicksand"/>
                <a:cs typeface="Quicksand"/>
                <a:sym typeface="Quicksand"/>
              </a:rPr>
              <a:t>0</a:t>
            </a:r>
            <a:endParaRPr sz="1000">
              <a:solidFill>
                <a:schemeClr val="accent5"/>
              </a:solidFill>
              <a:latin typeface="Quicksand"/>
              <a:ea typeface="Quicksand"/>
              <a:cs typeface="Quicksand"/>
              <a:sym typeface="Quicksand"/>
            </a:endParaRPr>
          </a:p>
        </p:txBody>
      </p:sp>
      <p:sp>
        <p:nvSpPr>
          <p:cNvPr id="225" name="Google Shape;225;p27"/>
          <p:cNvSpPr/>
          <p:nvPr/>
        </p:nvSpPr>
        <p:spPr>
          <a:xfrm>
            <a:off x="1877575" y="4347198"/>
            <a:ext cx="233700" cy="38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2191825" y="4408498"/>
            <a:ext cx="233700" cy="315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3630575" y="3846450"/>
            <a:ext cx="233700" cy="87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3944825" y="3846571"/>
            <a:ext cx="233700" cy="87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383600" y="1150907"/>
            <a:ext cx="233700" cy="357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697825" y="3279350"/>
            <a:ext cx="233700" cy="144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txBox="1">
            <a:spLocks noGrp="1"/>
          </p:cNvSpPr>
          <p:nvPr>
            <p:ph type="title" idx="4294967295"/>
          </p:nvPr>
        </p:nvSpPr>
        <p:spPr>
          <a:xfrm>
            <a:off x="1104900" y="90999"/>
            <a:ext cx="68580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a:t>HDD vs SATA vs NVMe</a:t>
            </a:r>
            <a:endParaRPr b="1"/>
          </a:p>
          <a:p>
            <a:pPr marL="0" lvl="0" indent="0" algn="l" rtl="0">
              <a:spcBef>
                <a:spcPts val="0"/>
              </a:spcBef>
              <a:spcAft>
                <a:spcPts val="0"/>
              </a:spcAft>
              <a:buNone/>
            </a:pPr>
            <a:r>
              <a:rPr lang="en" b="1"/>
              <a:t>Maximum Theoretical Speed</a:t>
            </a:r>
            <a:endParaRPr b="1"/>
          </a:p>
        </p:txBody>
      </p:sp>
      <p:sp>
        <p:nvSpPr>
          <p:cNvPr id="232" name="Google Shape;232;p2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33" name="Google Shape;233;p27"/>
          <p:cNvSpPr/>
          <p:nvPr/>
        </p:nvSpPr>
        <p:spPr>
          <a:xfrm>
            <a:off x="6892825" y="795425"/>
            <a:ext cx="378300" cy="3153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6892825" y="1236075"/>
            <a:ext cx="378300" cy="3153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txBox="1">
            <a:spLocks noGrp="1"/>
          </p:cNvSpPr>
          <p:nvPr>
            <p:ph type="subTitle" idx="1"/>
          </p:nvPr>
        </p:nvSpPr>
        <p:spPr>
          <a:xfrm>
            <a:off x="1563189" y="4638736"/>
            <a:ext cx="6927900" cy="461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    HDD			   SATA			 NVMe</a:t>
            </a:r>
            <a:endParaRPr/>
          </a:p>
        </p:txBody>
      </p:sp>
      <p:cxnSp>
        <p:nvCxnSpPr>
          <p:cNvPr id="236" name="Google Shape;236;p27"/>
          <p:cNvCxnSpPr/>
          <p:nvPr/>
        </p:nvCxnSpPr>
        <p:spPr>
          <a:xfrm>
            <a:off x="1257300" y="4727146"/>
            <a:ext cx="7239000" cy="0"/>
          </a:xfrm>
          <a:prstGeom prst="straightConnector1">
            <a:avLst/>
          </a:prstGeom>
          <a:noFill/>
          <a:ln w="9525" cap="flat" cmpd="sng">
            <a:solidFill>
              <a:schemeClr val="dk2"/>
            </a:solidFill>
            <a:prstDash val="solid"/>
            <a:round/>
            <a:headEnd type="none" w="med" len="med"/>
            <a:tailEnd type="none" w="med" len="med"/>
          </a:ln>
        </p:spPr>
      </p:cxnSp>
      <p:sp>
        <p:nvSpPr>
          <p:cNvPr id="237" name="Google Shape;237;p27"/>
          <p:cNvSpPr txBox="1">
            <a:spLocks noGrp="1"/>
          </p:cNvSpPr>
          <p:nvPr>
            <p:ph type="ctrTitle"/>
          </p:nvPr>
        </p:nvSpPr>
        <p:spPr>
          <a:xfrm>
            <a:off x="7219776" y="724426"/>
            <a:ext cx="1647000" cy="8772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1500"/>
              <a:t>Sequential Read</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Sequential Write</a:t>
            </a:r>
            <a:endParaRPr sz="1500"/>
          </a:p>
        </p:txBody>
      </p:sp>
      <p:cxnSp>
        <p:nvCxnSpPr>
          <p:cNvPr id="238" name="Google Shape;238;p27"/>
          <p:cNvCxnSpPr/>
          <p:nvPr/>
        </p:nvCxnSpPr>
        <p:spPr>
          <a:xfrm>
            <a:off x="1256384" y="1141892"/>
            <a:ext cx="6600" cy="3592800"/>
          </a:xfrm>
          <a:prstGeom prst="straightConnector1">
            <a:avLst/>
          </a:prstGeom>
          <a:noFill/>
          <a:ln w="9525" cap="flat" cmpd="sng">
            <a:solidFill>
              <a:schemeClr val="dk2"/>
            </a:solidFill>
            <a:prstDash val="solid"/>
            <a:round/>
            <a:headEnd type="none" w="med" len="med"/>
            <a:tailEnd type="none" w="med" len="med"/>
          </a:ln>
        </p:spPr>
      </p:cxnSp>
      <p:sp>
        <p:nvSpPr>
          <p:cNvPr id="239" name="Google Shape;239;p27"/>
          <p:cNvSpPr txBox="1">
            <a:spLocks noGrp="1"/>
          </p:cNvSpPr>
          <p:nvPr>
            <p:ph type="ctrTitle"/>
          </p:nvPr>
        </p:nvSpPr>
        <p:spPr>
          <a:xfrm>
            <a:off x="1806048" y="4040473"/>
            <a:ext cx="494100" cy="415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100">
                <a:solidFill>
                  <a:schemeClr val="lt1"/>
                </a:solidFill>
              </a:rPr>
              <a:t>150</a:t>
            </a:r>
            <a:endParaRPr sz="1100">
              <a:solidFill>
                <a:schemeClr val="lt1"/>
              </a:solidFill>
            </a:endParaRPr>
          </a:p>
        </p:txBody>
      </p:sp>
      <p:sp>
        <p:nvSpPr>
          <p:cNvPr id="240" name="Google Shape;240;p27"/>
          <p:cNvSpPr txBox="1">
            <a:spLocks noGrp="1"/>
          </p:cNvSpPr>
          <p:nvPr>
            <p:ph type="ctrTitle"/>
          </p:nvPr>
        </p:nvSpPr>
        <p:spPr>
          <a:xfrm>
            <a:off x="2097704" y="4116673"/>
            <a:ext cx="494100" cy="415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100">
                <a:solidFill>
                  <a:schemeClr val="lt1"/>
                </a:solidFill>
              </a:rPr>
              <a:t>130</a:t>
            </a:r>
            <a:endParaRPr sz="1100">
              <a:solidFill>
                <a:schemeClr val="lt1"/>
              </a:solidFill>
            </a:endParaRPr>
          </a:p>
        </p:txBody>
      </p:sp>
      <p:sp>
        <p:nvSpPr>
          <p:cNvPr id="241" name="Google Shape;241;p27"/>
          <p:cNvSpPr txBox="1">
            <a:spLocks noGrp="1"/>
          </p:cNvSpPr>
          <p:nvPr>
            <p:ph type="ctrTitle"/>
          </p:nvPr>
        </p:nvSpPr>
        <p:spPr>
          <a:xfrm>
            <a:off x="3553779" y="3570125"/>
            <a:ext cx="739800" cy="354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1100">
                <a:solidFill>
                  <a:schemeClr val="lt1"/>
                </a:solidFill>
              </a:rPr>
              <a:t>550  550</a:t>
            </a:r>
            <a:endParaRPr sz="1100">
              <a:solidFill>
                <a:schemeClr val="lt1"/>
              </a:solidFill>
            </a:endParaRPr>
          </a:p>
        </p:txBody>
      </p:sp>
      <p:sp>
        <p:nvSpPr>
          <p:cNvPr id="242" name="Google Shape;242;p27"/>
          <p:cNvSpPr txBox="1">
            <a:spLocks noGrp="1"/>
          </p:cNvSpPr>
          <p:nvPr>
            <p:ph type="ctrTitle"/>
          </p:nvPr>
        </p:nvSpPr>
        <p:spPr>
          <a:xfrm>
            <a:off x="5253400" y="856925"/>
            <a:ext cx="548700" cy="4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lt1"/>
                </a:solidFill>
              </a:rPr>
              <a:t>2500</a:t>
            </a:r>
            <a:endParaRPr sz="1100">
              <a:solidFill>
                <a:schemeClr val="lt1"/>
              </a:solidFill>
            </a:endParaRPr>
          </a:p>
        </p:txBody>
      </p:sp>
      <p:sp>
        <p:nvSpPr>
          <p:cNvPr id="243" name="Google Shape;243;p27"/>
          <p:cNvSpPr txBox="1">
            <a:spLocks noGrp="1"/>
          </p:cNvSpPr>
          <p:nvPr>
            <p:ph type="ctrTitle"/>
          </p:nvPr>
        </p:nvSpPr>
        <p:spPr>
          <a:xfrm>
            <a:off x="5558198" y="2990515"/>
            <a:ext cx="494100" cy="415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100">
                <a:solidFill>
                  <a:schemeClr val="lt1"/>
                </a:solidFill>
              </a:rPr>
              <a:t>1000</a:t>
            </a:r>
            <a:endParaRPr sz="11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1165475" y="344789"/>
            <a:ext cx="6858000" cy="61552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2800" b="1" dirty="0"/>
              <a:t>What is NVMe over Fabric ?</a:t>
            </a:r>
            <a:endParaRPr sz="2800" b="1" dirty="0"/>
          </a:p>
        </p:txBody>
      </p:sp>
      <p:sp>
        <p:nvSpPr>
          <p:cNvPr id="249" name="Google Shape;249;p28"/>
          <p:cNvSpPr txBox="1">
            <a:spLocks noGrp="1"/>
          </p:cNvSpPr>
          <p:nvPr>
            <p:ph type="body" idx="1"/>
          </p:nvPr>
        </p:nvSpPr>
        <p:spPr>
          <a:xfrm>
            <a:off x="1013098" y="1126968"/>
            <a:ext cx="6858000" cy="37257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1000"/>
              </a:spcBef>
              <a:spcAft>
                <a:spcPts val="0"/>
              </a:spcAft>
              <a:buClr>
                <a:schemeClr val="lt1"/>
              </a:buClr>
              <a:buSzPts val="1800"/>
              <a:buChar char="●"/>
            </a:pPr>
            <a:r>
              <a:rPr lang="en" sz="1800" dirty="0">
                <a:solidFill>
                  <a:schemeClr val="lt1"/>
                </a:solidFill>
              </a:rPr>
              <a:t>The best thing about NVMe using PCIe is that it is very fast. But the only drawback is that it is contained inside of a single computer.</a:t>
            </a:r>
            <a:endParaRPr sz="1800" dirty="0">
              <a:solidFill>
                <a:schemeClr val="lt1"/>
              </a:solidFill>
            </a:endParaRPr>
          </a:p>
          <a:p>
            <a:pPr marL="457200" lvl="0" indent="-342900" algn="just" rtl="0">
              <a:lnSpc>
                <a:spcPct val="115000"/>
              </a:lnSpc>
              <a:spcBef>
                <a:spcPts val="0"/>
              </a:spcBef>
              <a:spcAft>
                <a:spcPts val="0"/>
              </a:spcAft>
              <a:buClr>
                <a:schemeClr val="lt1"/>
              </a:buClr>
              <a:buSzPts val="1800"/>
              <a:buChar char="●"/>
            </a:pPr>
            <a:r>
              <a:rPr lang="en" sz="1800" dirty="0">
                <a:solidFill>
                  <a:schemeClr val="lt1"/>
                </a:solidFill>
              </a:rPr>
              <a:t>NVMe over Fabrics (NVMe-oF) is an extension of the NVMe network protocol specification designed to connect hosts to storage across a network fabric using the NVMe protocol.</a:t>
            </a:r>
            <a:endParaRPr sz="1800" dirty="0">
              <a:solidFill>
                <a:schemeClr val="lt1"/>
              </a:solidFill>
            </a:endParaRPr>
          </a:p>
          <a:p>
            <a:pPr marL="457200" lvl="0" indent="-342900" algn="just" rtl="0">
              <a:lnSpc>
                <a:spcPct val="115000"/>
              </a:lnSpc>
              <a:spcBef>
                <a:spcPts val="0"/>
              </a:spcBef>
              <a:spcAft>
                <a:spcPts val="0"/>
              </a:spcAft>
              <a:buClr>
                <a:schemeClr val="lt1"/>
              </a:buClr>
              <a:buSzPts val="1800"/>
              <a:buChar char="●"/>
            </a:pPr>
            <a:r>
              <a:rPr lang="en" sz="1800" dirty="0">
                <a:solidFill>
                  <a:schemeClr val="lt1"/>
                </a:solidFill>
              </a:rPr>
              <a:t>It is designed to enable data transfers between a host computer and a target storage device or system over a network. Data can be transferred through methods such as Ethernet, Fibre Channel (FC) or InfiniBand.</a:t>
            </a:r>
            <a:endParaRPr sz="1800" dirty="0">
              <a:solidFill>
                <a:schemeClr val="lt1"/>
              </a:solidFill>
            </a:endParaRPr>
          </a:p>
        </p:txBody>
      </p:sp>
      <p:sp>
        <p:nvSpPr>
          <p:cNvPr id="250" name="Google Shape;250;p2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title"/>
          </p:nvPr>
        </p:nvSpPr>
        <p:spPr>
          <a:xfrm>
            <a:off x="1165475" y="375605"/>
            <a:ext cx="7357682" cy="5636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t>Need of NVMe over Fabric Technology.</a:t>
            </a:r>
            <a:endParaRPr sz="2800" b="1" dirty="0"/>
          </a:p>
        </p:txBody>
      </p:sp>
      <p:sp>
        <p:nvSpPr>
          <p:cNvPr id="256" name="Google Shape;256;p29"/>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1000"/>
              </a:spcBef>
              <a:spcAft>
                <a:spcPts val="0"/>
              </a:spcAft>
              <a:buClr>
                <a:schemeClr val="lt1"/>
              </a:buClr>
              <a:buSzPts val="1800"/>
              <a:buChar char="●"/>
            </a:pPr>
            <a:r>
              <a:rPr lang="en" sz="1800">
                <a:solidFill>
                  <a:schemeClr val="lt1"/>
                </a:solidFill>
              </a:rPr>
              <a:t>NVM Express over Fabrics defines a common architecture that supports a range of storage networking fabrics for NVMe block storage protocol over a storage networking fabric.</a:t>
            </a:r>
            <a:endParaRPr sz="1800">
              <a:solidFill>
                <a:schemeClr val="lt1"/>
              </a:solidFill>
            </a:endParaRPr>
          </a:p>
          <a:p>
            <a:pPr marL="457200" lvl="0" indent="-342900" algn="l" rtl="0">
              <a:lnSpc>
                <a:spcPct val="115000"/>
              </a:lnSpc>
              <a:spcBef>
                <a:spcPts val="0"/>
              </a:spcBef>
              <a:spcAft>
                <a:spcPts val="0"/>
              </a:spcAft>
              <a:buClr>
                <a:schemeClr val="lt1"/>
              </a:buClr>
              <a:buSzPts val="1800"/>
              <a:buChar char="●"/>
            </a:pPr>
            <a:r>
              <a:rPr lang="en" sz="1800">
                <a:solidFill>
                  <a:schemeClr val="lt1"/>
                </a:solidFill>
              </a:rPr>
              <a:t>This includes enabling a front-side interface into storage systems, scaling out to large numbers of NVMe devices and extending the distance within a datacenter over which NVMe devices and NVMe subsystems can be accessed.</a:t>
            </a:r>
            <a:endParaRPr sz="1800">
              <a:solidFill>
                <a:schemeClr val="lt1"/>
              </a:solidFill>
            </a:endParaRPr>
          </a:p>
        </p:txBody>
      </p:sp>
      <p:sp>
        <p:nvSpPr>
          <p:cNvPr id="257" name="Google Shape;257;p2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0"/>
          <p:cNvSpPr txBox="1">
            <a:spLocks noGrp="1"/>
          </p:cNvSpPr>
          <p:nvPr>
            <p:ph type="title"/>
          </p:nvPr>
        </p:nvSpPr>
        <p:spPr>
          <a:xfrm>
            <a:off x="1165475" y="438614"/>
            <a:ext cx="7837276" cy="4783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What makes NMVe over Fabrics very efficient?</a:t>
            </a:r>
            <a:endParaRPr sz="2400" b="1" dirty="0"/>
          </a:p>
        </p:txBody>
      </p:sp>
      <p:sp>
        <p:nvSpPr>
          <p:cNvPr id="263" name="Google Shape;263;p30"/>
          <p:cNvSpPr txBox="1">
            <a:spLocks noGrp="1"/>
          </p:cNvSpPr>
          <p:nvPr>
            <p:ph type="body" idx="1"/>
          </p:nvPr>
        </p:nvSpPr>
        <p:spPr>
          <a:xfrm>
            <a:off x="1089298" y="1162999"/>
            <a:ext cx="6858000" cy="3725700"/>
          </a:xfrm>
          <a:prstGeom prst="rect">
            <a:avLst/>
          </a:prstGeom>
        </p:spPr>
        <p:txBody>
          <a:bodyPr spcFirstLastPara="1" wrap="square" lIns="91425" tIns="91425" rIns="91425" bIns="91425" anchor="t" anchorCtr="0">
            <a:noAutofit/>
          </a:bodyPr>
          <a:lstStyle/>
          <a:p>
            <a:pPr marL="457200" lvl="0" indent="-336550" algn="just" rtl="0">
              <a:lnSpc>
                <a:spcPct val="115000"/>
              </a:lnSpc>
              <a:spcBef>
                <a:spcPts val="1000"/>
              </a:spcBef>
              <a:spcAft>
                <a:spcPts val="0"/>
              </a:spcAft>
              <a:buClr>
                <a:schemeClr val="lt1"/>
              </a:buClr>
              <a:buSzPts val="1700"/>
              <a:buChar char="●"/>
            </a:pPr>
            <a:r>
              <a:rPr lang="en" sz="1700" b="1" dirty="0">
                <a:solidFill>
                  <a:schemeClr val="lt1"/>
                </a:solidFill>
              </a:rPr>
              <a:t>Reliable, credit-based flow control and delivery mechanisms</a:t>
            </a:r>
            <a:r>
              <a:rPr lang="en" sz="1700" dirty="0">
                <a:solidFill>
                  <a:schemeClr val="lt1"/>
                </a:solidFill>
              </a:rPr>
              <a:t>:This type of flow control allows the network or fabric to be self-throttling, providing a reliable connection that can guarantee delivery at the hardware level without the need to drop frames or packets due to congestion.</a:t>
            </a:r>
            <a:endParaRPr sz="1700" dirty="0">
              <a:solidFill>
                <a:schemeClr val="lt1"/>
              </a:solidFill>
            </a:endParaRPr>
          </a:p>
          <a:p>
            <a:pPr marL="457200" lvl="0" indent="-336550" algn="just" rtl="0">
              <a:lnSpc>
                <a:spcPct val="115000"/>
              </a:lnSpc>
              <a:spcBef>
                <a:spcPts val="0"/>
              </a:spcBef>
              <a:spcAft>
                <a:spcPts val="0"/>
              </a:spcAft>
              <a:buClr>
                <a:schemeClr val="lt1"/>
              </a:buClr>
              <a:buSzPts val="1700"/>
              <a:buChar char="●"/>
            </a:pPr>
            <a:r>
              <a:rPr lang="en" sz="1700" b="1" dirty="0">
                <a:solidFill>
                  <a:schemeClr val="lt1"/>
                </a:solidFill>
              </a:rPr>
              <a:t>An NVMe-optimized client</a:t>
            </a:r>
            <a:r>
              <a:rPr lang="en" sz="1700" dirty="0">
                <a:solidFill>
                  <a:schemeClr val="lt1"/>
                </a:solidFill>
              </a:rPr>
              <a:t>:The client software should be able to send and receive native NVMe commands directly to and from the fabric without having to use a translation layer such as SCSI.</a:t>
            </a:r>
            <a:endParaRPr sz="1700" dirty="0">
              <a:solidFill>
                <a:schemeClr val="lt1"/>
              </a:solidFill>
            </a:endParaRPr>
          </a:p>
          <a:p>
            <a:pPr marL="457200" lvl="0" indent="-336550" algn="just" rtl="0">
              <a:lnSpc>
                <a:spcPct val="115000"/>
              </a:lnSpc>
              <a:spcBef>
                <a:spcPts val="0"/>
              </a:spcBef>
              <a:spcAft>
                <a:spcPts val="0"/>
              </a:spcAft>
              <a:buClr>
                <a:schemeClr val="lt1"/>
              </a:buClr>
              <a:buSzPts val="1700"/>
              <a:buChar char="●"/>
            </a:pPr>
            <a:r>
              <a:rPr lang="en" sz="1700" b="1" dirty="0">
                <a:solidFill>
                  <a:schemeClr val="lt1"/>
                </a:solidFill>
              </a:rPr>
              <a:t>A low-latency fabric</a:t>
            </a:r>
            <a:r>
              <a:rPr lang="en" sz="1700" dirty="0">
                <a:solidFill>
                  <a:schemeClr val="lt1"/>
                </a:solidFill>
              </a:rPr>
              <a:t> :The fabric itself should be optimized for low latency. The fabric should impose no more than 10 µs of latency end-to-end, including the switches</a:t>
            </a:r>
            <a:endParaRPr sz="1700" dirty="0">
              <a:solidFill>
                <a:schemeClr val="lt1"/>
              </a:solidFill>
            </a:endParaRPr>
          </a:p>
        </p:txBody>
      </p:sp>
      <p:sp>
        <p:nvSpPr>
          <p:cNvPr id="264" name="Google Shape;264;p3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ctrTitle" idx="4294967295"/>
          </p:nvPr>
        </p:nvSpPr>
        <p:spPr>
          <a:xfrm>
            <a:off x="935475" y="40688"/>
            <a:ext cx="6671400" cy="5232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2200" b="1">
                <a:solidFill>
                  <a:schemeClr val="dk1"/>
                </a:solidFill>
              </a:rPr>
              <a:t>Student Names</a:t>
            </a:r>
            <a:endParaRPr sz="2200" b="1">
              <a:solidFill>
                <a:schemeClr val="dk1"/>
              </a:solidFill>
            </a:endParaRPr>
          </a:p>
        </p:txBody>
      </p:sp>
      <p:sp>
        <p:nvSpPr>
          <p:cNvPr id="77" name="Google Shape;77;p13"/>
          <p:cNvSpPr txBox="1">
            <a:spLocks noGrp="1"/>
          </p:cNvSpPr>
          <p:nvPr>
            <p:ph type="subTitle" idx="4294967295"/>
          </p:nvPr>
        </p:nvSpPr>
        <p:spPr>
          <a:xfrm>
            <a:off x="935475" y="438188"/>
            <a:ext cx="6671400" cy="1831800"/>
          </a:xfrm>
          <a:prstGeom prst="rect">
            <a:avLst/>
          </a:prstGeom>
        </p:spPr>
        <p:txBody>
          <a:bodyPr spcFirstLastPara="1" wrap="square" lIns="91425" tIns="91425" rIns="91425" bIns="91425" anchor="ctr" anchorCtr="0">
            <a:spAutoFit/>
          </a:bodyPr>
          <a:lstStyle/>
          <a:p>
            <a:pPr marL="0" lvl="0" indent="0" algn="l" rtl="0">
              <a:spcBef>
                <a:spcPts val="600"/>
              </a:spcBef>
              <a:spcAft>
                <a:spcPts val="0"/>
              </a:spcAft>
              <a:buNone/>
            </a:pPr>
            <a:r>
              <a:rPr lang="en" sz="2300">
                <a:solidFill>
                  <a:schemeClr val="lt2"/>
                </a:solidFill>
              </a:rPr>
              <a:t>1. Ashu Goyal - 18BIT0168</a:t>
            </a:r>
            <a:endParaRPr sz="2300">
              <a:solidFill>
                <a:schemeClr val="lt2"/>
              </a:solidFill>
            </a:endParaRPr>
          </a:p>
          <a:p>
            <a:pPr marL="0" lvl="0" indent="0" algn="l" rtl="0">
              <a:spcBef>
                <a:spcPts val="600"/>
              </a:spcBef>
              <a:spcAft>
                <a:spcPts val="0"/>
              </a:spcAft>
              <a:buNone/>
            </a:pPr>
            <a:r>
              <a:rPr lang="en" sz="2300">
                <a:solidFill>
                  <a:schemeClr val="lt2"/>
                </a:solidFill>
              </a:rPr>
              <a:t>2. Shaifali Choudhary - 18BCE2242</a:t>
            </a:r>
            <a:endParaRPr sz="2300">
              <a:solidFill>
                <a:schemeClr val="lt2"/>
              </a:solidFill>
            </a:endParaRPr>
          </a:p>
          <a:p>
            <a:pPr marL="0" lvl="0" indent="0" algn="l" rtl="0">
              <a:spcBef>
                <a:spcPts val="600"/>
              </a:spcBef>
              <a:spcAft>
                <a:spcPts val="0"/>
              </a:spcAft>
              <a:buNone/>
            </a:pPr>
            <a:r>
              <a:rPr lang="en" sz="2300">
                <a:solidFill>
                  <a:schemeClr val="lt2"/>
                </a:solidFill>
              </a:rPr>
              <a:t>3. Rashmitha Challa - 18BCE7273</a:t>
            </a:r>
            <a:endParaRPr sz="2300">
              <a:solidFill>
                <a:schemeClr val="lt2"/>
              </a:solidFill>
            </a:endParaRPr>
          </a:p>
          <a:p>
            <a:pPr marL="0" lvl="0" indent="0" algn="l" rtl="0">
              <a:spcBef>
                <a:spcPts val="600"/>
              </a:spcBef>
              <a:spcAft>
                <a:spcPts val="0"/>
              </a:spcAft>
              <a:buNone/>
            </a:pPr>
            <a:r>
              <a:rPr lang="en" sz="2300">
                <a:solidFill>
                  <a:schemeClr val="lt2"/>
                </a:solidFill>
              </a:rPr>
              <a:t>4. Abhimanyu Atri - 18BCE2192</a:t>
            </a:r>
            <a:endParaRPr sz="2300">
              <a:solidFill>
                <a:schemeClr val="lt2"/>
              </a:solidFill>
            </a:endParaRPr>
          </a:p>
        </p:txBody>
      </p:sp>
      <p:sp>
        <p:nvSpPr>
          <p:cNvPr id="78" name="Google Shape;78;p13"/>
          <p:cNvSpPr txBox="1">
            <a:spLocks noGrp="1"/>
          </p:cNvSpPr>
          <p:nvPr>
            <p:ph type="body" idx="4294967295"/>
          </p:nvPr>
        </p:nvSpPr>
        <p:spPr>
          <a:xfrm>
            <a:off x="925084" y="3201075"/>
            <a:ext cx="8208300" cy="1461908"/>
          </a:xfrm>
          <a:prstGeom prst="rect">
            <a:avLst/>
          </a:prstGeom>
        </p:spPr>
        <p:txBody>
          <a:bodyPr spcFirstLastPara="1" wrap="square" lIns="91425" tIns="91425" rIns="91425" bIns="91425" anchor="t" anchorCtr="0">
            <a:spAutoFit/>
          </a:bodyPr>
          <a:lstStyle/>
          <a:p>
            <a:pPr marL="0" lvl="0" indent="0" algn="l" rtl="0">
              <a:spcBef>
                <a:spcPts val="600"/>
              </a:spcBef>
              <a:spcAft>
                <a:spcPts val="0"/>
              </a:spcAft>
              <a:buNone/>
            </a:pPr>
            <a:r>
              <a:rPr lang="en" sz="2200" b="1" dirty="0">
                <a:solidFill>
                  <a:schemeClr val="dk1"/>
                </a:solidFill>
              </a:rPr>
              <a:t>College Mentor 				          HPE Mentors</a:t>
            </a:r>
            <a:endParaRPr sz="2200" b="1" dirty="0">
              <a:solidFill>
                <a:schemeClr val="dk1"/>
              </a:solidFill>
            </a:endParaRPr>
          </a:p>
          <a:p>
            <a:pPr marL="0" lvl="0" indent="0" algn="l" rtl="0">
              <a:spcBef>
                <a:spcPts val="600"/>
              </a:spcBef>
              <a:spcAft>
                <a:spcPts val="0"/>
              </a:spcAft>
              <a:buNone/>
            </a:pPr>
            <a:r>
              <a:rPr lang="en" sz="2300" dirty="0">
                <a:solidFill>
                  <a:schemeClr val="lt2"/>
                </a:solidFill>
              </a:rPr>
              <a:t>Dr. Sureshkumar N. 					BL Chetan</a:t>
            </a:r>
            <a:endParaRPr sz="2300" dirty="0">
              <a:solidFill>
                <a:schemeClr val="lt2"/>
              </a:solidFill>
            </a:endParaRPr>
          </a:p>
          <a:p>
            <a:pPr marL="0" lvl="0" indent="0" algn="l" rtl="0">
              <a:spcBef>
                <a:spcPts val="600"/>
              </a:spcBef>
              <a:spcAft>
                <a:spcPts val="0"/>
              </a:spcAft>
              <a:buNone/>
            </a:pPr>
            <a:r>
              <a:rPr lang="en" sz="2300" dirty="0">
                <a:solidFill>
                  <a:schemeClr val="lt2"/>
                </a:solidFill>
              </a:rPr>
              <a:t>							AK Rajesh</a:t>
            </a:r>
            <a:endParaRPr sz="2300" dirty="0">
              <a:solidFill>
                <a:schemeClr val="lt2"/>
              </a:solidFill>
            </a:endParaRPr>
          </a:p>
        </p:txBody>
      </p:sp>
      <p:sp>
        <p:nvSpPr>
          <p:cNvPr id="79" name="Google Shape;79;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title"/>
          </p:nvPr>
        </p:nvSpPr>
        <p:spPr>
          <a:xfrm>
            <a:off x="1165475" y="433280"/>
            <a:ext cx="6858000" cy="4617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t>What makes NMVe over Fabrics very efficient?(Cont.d)</a:t>
            </a:r>
            <a:endParaRPr b="1" dirty="0"/>
          </a:p>
        </p:txBody>
      </p:sp>
      <p:sp>
        <p:nvSpPr>
          <p:cNvPr id="270" name="Google Shape;270;p31"/>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sz="1800" b="1" dirty="0">
                <a:solidFill>
                  <a:schemeClr val="lt1"/>
                </a:solidFill>
              </a:rPr>
              <a:t>Multi-Host support:</a:t>
            </a:r>
            <a:r>
              <a:rPr lang="en" sz="1800" dirty="0">
                <a:solidFill>
                  <a:schemeClr val="lt1"/>
                </a:solidFill>
              </a:rPr>
              <a:t> The fabric should be able to support multiple hosts actively sending and receiving commands at the same time. This also applies to multiple storage subsystems.</a:t>
            </a:r>
            <a:endParaRPr sz="1800" dirty="0">
              <a:solidFill>
                <a:schemeClr val="lt1"/>
              </a:solidFill>
            </a:endParaRPr>
          </a:p>
          <a:p>
            <a:pPr marL="0" lvl="0" indent="0" algn="just" rtl="0">
              <a:lnSpc>
                <a:spcPct val="115000"/>
              </a:lnSpc>
              <a:spcBef>
                <a:spcPts val="1000"/>
              </a:spcBef>
              <a:spcAft>
                <a:spcPts val="0"/>
              </a:spcAft>
              <a:buNone/>
            </a:pPr>
            <a:r>
              <a:rPr lang="en" sz="1800" b="1" dirty="0">
                <a:solidFill>
                  <a:schemeClr val="lt1"/>
                </a:solidFill>
              </a:rPr>
              <a:t>Multi-port support:</a:t>
            </a:r>
            <a:r>
              <a:rPr lang="en" sz="1800" dirty="0">
                <a:solidFill>
                  <a:schemeClr val="lt1"/>
                </a:solidFill>
              </a:rPr>
              <a:t> The host servers and the storage systems should be able to support multiple ports simultaneously.</a:t>
            </a:r>
            <a:endParaRPr sz="1800" dirty="0">
              <a:solidFill>
                <a:schemeClr val="lt1"/>
              </a:solidFill>
            </a:endParaRPr>
          </a:p>
          <a:p>
            <a:pPr marL="0" lvl="0" indent="0" algn="just" rtl="0">
              <a:lnSpc>
                <a:spcPct val="115000"/>
              </a:lnSpc>
              <a:spcBef>
                <a:spcPts val="1000"/>
              </a:spcBef>
              <a:spcAft>
                <a:spcPts val="0"/>
              </a:spcAft>
              <a:buNone/>
            </a:pPr>
            <a:r>
              <a:rPr lang="en" sz="1800" b="1" dirty="0">
                <a:solidFill>
                  <a:schemeClr val="lt1"/>
                </a:solidFill>
              </a:rPr>
              <a:t>Multi-path support: </a:t>
            </a:r>
            <a:r>
              <a:rPr lang="en" sz="1800" dirty="0">
                <a:solidFill>
                  <a:schemeClr val="lt1"/>
                </a:solidFill>
              </a:rPr>
              <a:t>The fabric should be able to support multiple paths simultaneously between any NVMe host initiator and any NVMe storage target.</a:t>
            </a:r>
            <a:endParaRPr sz="1800" dirty="0">
              <a:solidFill>
                <a:schemeClr val="lt1"/>
              </a:solidFill>
            </a:endParaRPr>
          </a:p>
        </p:txBody>
      </p:sp>
      <p:sp>
        <p:nvSpPr>
          <p:cNvPr id="271" name="Google Shape;271;p3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Milestone 2</a:t>
            </a:r>
            <a:endParaRPr b="1"/>
          </a:p>
        </p:txBody>
      </p:sp>
      <p:sp>
        <p:nvSpPr>
          <p:cNvPr id="277" name="Google Shape;277;p32"/>
          <p:cNvSpPr txBox="1">
            <a:spLocks noGrp="1"/>
          </p:cNvSpPr>
          <p:nvPr>
            <p:ph type="subTitle" idx="1"/>
          </p:nvPr>
        </p:nvSpPr>
        <p:spPr>
          <a:xfrm>
            <a:off x="1567326" y="2782913"/>
            <a:ext cx="6927900" cy="415500"/>
          </a:xfrm>
          <a:prstGeom prst="rect">
            <a:avLst/>
          </a:prstGeom>
        </p:spPr>
        <p:txBody>
          <a:bodyPr spcFirstLastPara="1" wrap="square" lIns="91425" tIns="91425" rIns="91425" bIns="91425" anchor="t" anchorCtr="0">
            <a:spAutoFit/>
          </a:bodyPr>
          <a:lstStyle/>
          <a:p>
            <a:pPr marL="0" lvl="0" indent="0" algn="just" rtl="0">
              <a:spcBef>
                <a:spcPts val="0"/>
              </a:spcBef>
              <a:spcAft>
                <a:spcPts val="0"/>
              </a:spcAft>
              <a:buNone/>
            </a:pPr>
            <a:r>
              <a:rPr lang="en" sz="1500" dirty="0"/>
              <a:t>NVMe Architecture, Commands and Security related aspects in spec.</a:t>
            </a:r>
            <a:endParaRPr sz="1500" dirty="0"/>
          </a:p>
        </p:txBody>
      </p:sp>
      <p:sp>
        <p:nvSpPr>
          <p:cNvPr id="278" name="Google Shape;278;p32"/>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2</a:t>
            </a:r>
            <a:endParaRPr sz="3000">
              <a:solidFill>
                <a:srgbClr val="2E3037"/>
              </a:solidFill>
              <a:latin typeface="Quicksand"/>
              <a:ea typeface="Quicksand"/>
              <a:cs typeface="Quicksand"/>
              <a:sym typeface="Quicksand"/>
            </a:endParaRPr>
          </a:p>
        </p:txBody>
      </p:sp>
      <p:sp>
        <p:nvSpPr>
          <p:cNvPr id="279" name="Google Shape;279;p32"/>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3"/>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NVMe Architecture</a:t>
            </a:r>
            <a:endParaRPr b="1" dirty="0"/>
          </a:p>
        </p:txBody>
      </p:sp>
      <p:sp>
        <p:nvSpPr>
          <p:cNvPr id="285" name="Google Shape;285;p33"/>
          <p:cNvSpPr txBox="1">
            <a:spLocks noGrp="1"/>
          </p:cNvSpPr>
          <p:nvPr>
            <p:ph type="body" idx="1"/>
          </p:nvPr>
        </p:nvSpPr>
        <p:spPr>
          <a:xfrm>
            <a:off x="1165498" y="1199031"/>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dirty="0"/>
              <a:t>NVMe upholds 64K orders per line and up to 64K lines. These lines are planned to such an extent that I/O orders and reactions to those orders work on a similar processor center and can exploit the equal preparing abilities of multi-center processors. Every application or string can have its own autonomous line, so no I/O locking is required. NVMe likewise upholds MSI-X and intrude on guiding, which forestalls bottlenecking at the CPU level and empowers gigantic adaptability as frameworks extend.</a:t>
            </a:r>
            <a:endParaRPr sz="1800" dirty="0"/>
          </a:p>
        </p:txBody>
      </p:sp>
      <p:sp>
        <p:nvSpPr>
          <p:cNvPr id="286" name="Google Shape;286;p3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1A58-552E-4E57-A69B-264E33E83297}"/>
              </a:ext>
            </a:extLst>
          </p:cNvPr>
          <p:cNvSpPr>
            <a:spLocks noGrp="1"/>
          </p:cNvSpPr>
          <p:nvPr>
            <p:ph type="title"/>
          </p:nvPr>
        </p:nvSpPr>
        <p:spPr/>
        <p:txBody>
          <a:bodyPr/>
          <a:lstStyle/>
          <a:p>
            <a:r>
              <a:rPr lang="en-US" b="1" dirty="0"/>
              <a:t>NVMe Architecture</a:t>
            </a:r>
          </a:p>
        </p:txBody>
      </p:sp>
      <p:sp>
        <p:nvSpPr>
          <p:cNvPr id="3" name="Slide Number Placeholder 2">
            <a:extLst>
              <a:ext uri="{FF2B5EF4-FFF2-40B4-BE49-F238E27FC236}">
                <a16:creationId xmlns:a16="http://schemas.microsoft.com/office/drawing/2014/main" id="{298D4750-6E05-46EB-B8F9-857117B857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4" name="image7.jpeg">
            <a:extLst>
              <a:ext uri="{FF2B5EF4-FFF2-40B4-BE49-F238E27FC236}">
                <a16:creationId xmlns:a16="http://schemas.microsoft.com/office/drawing/2014/main" id="{41FFA3D7-6493-4005-8916-DB64D41908CC}"/>
              </a:ext>
            </a:extLst>
          </p:cNvPr>
          <p:cNvPicPr/>
          <p:nvPr/>
        </p:nvPicPr>
        <p:blipFill>
          <a:blip r:embed="rId2"/>
          <a:stretch>
            <a:fillRect/>
          </a:stretch>
        </p:blipFill>
        <p:spPr bwMode="auto">
          <a:xfrm>
            <a:off x="1826895" y="2052579"/>
            <a:ext cx="6119170" cy="2108295"/>
          </a:xfrm>
          <a:prstGeom prst="rect">
            <a:avLst/>
          </a:prstGeom>
        </p:spPr>
      </p:pic>
    </p:spTree>
    <p:extLst>
      <p:ext uri="{BB962C8B-B14F-4D97-AF65-F5344CB8AC3E}">
        <p14:creationId xmlns:p14="http://schemas.microsoft.com/office/powerpoint/2010/main" val="31263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4"/>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p>
            <a:pPr marL="457200" lvl="0" indent="-304800" algn="just" rtl="0">
              <a:spcBef>
                <a:spcPts val="600"/>
              </a:spcBef>
              <a:spcAft>
                <a:spcPts val="0"/>
              </a:spcAft>
              <a:buSzPts val="1200"/>
              <a:buChar char="●"/>
            </a:pPr>
            <a:r>
              <a:rPr lang="en" sz="1500" b="1" dirty="0"/>
              <a:t>ADMIN Commands</a:t>
            </a:r>
            <a:endParaRPr sz="1500" b="1" dirty="0"/>
          </a:p>
          <a:p>
            <a:pPr marL="457200" lvl="0" indent="0" algn="just" rtl="0">
              <a:spcBef>
                <a:spcPts val="600"/>
              </a:spcBef>
              <a:spcAft>
                <a:spcPts val="0"/>
              </a:spcAft>
              <a:buNone/>
            </a:pPr>
            <a:endParaRPr sz="1500" b="1" dirty="0"/>
          </a:p>
          <a:p>
            <a:pPr marL="914400" lvl="1" indent="-323850" algn="just" rtl="0">
              <a:spcBef>
                <a:spcPts val="480"/>
              </a:spcBef>
              <a:spcAft>
                <a:spcPts val="0"/>
              </a:spcAft>
              <a:buSzPts val="1500"/>
              <a:buChar char="○"/>
            </a:pPr>
            <a:r>
              <a:rPr lang="en" sz="1500" dirty="0"/>
              <a:t>Create I/O Submission Queue</a:t>
            </a:r>
            <a:endParaRPr sz="1500" dirty="0"/>
          </a:p>
          <a:p>
            <a:pPr marL="914400" lvl="1" indent="-323850" algn="just" rtl="0">
              <a:spcBef>
                <a:spcPts val="0"/>
              </a:spcBef>
              <a:spcAft>
                <a:spcPts val="0"/>
              </a:spcAft>
              <a:buSzPts val="1500"/>
              <a:buChar char="○"/>
            </a:pPr>
            <a:r>
              <a:rPr lang="en" sz="1500" dirty="0"/>
              <a:t>Delete I/O Submission Queue</a:t>
            </a:r>
            <a:endParaRPr sz="1500" dirty="0"/>
          </a:p>
          <a:p>
            <a:pPr marL="914400" lvl="1" indent="-323850" algn="just" rtl="0">
              <a:spcBef>
                <a:spcPts val="0"/>
              </a:spcBef>
              <a:spcAft>
                <a:spcPts val="0"/>
              </a:spcAft>
              <a:buSzPts val="1500"/>
              <a:buChar char="○"/>
            </a:pPr>
            <a:r>
              <a:rPr lang="en" sz="1500" dirty="0"/>
              <a:t>Create I/O Completion Queue</a:t>
            </a:r>
            <a:endParaRPr sz="1500" dirty="0"/>
          </a:p>
          <a:p>
            <a:pPr marL="914400" lvl="1" indent="-323850" algn="just" rtl="0">
              <a:spcBef>
                <a:spcPts val="0"/>
              </a:spcBef>
              <a:spcAft>
                <a:spcPts val="0"/>
              </a:spcAft>
              <a:buSzPts val="1500"/>
              <a:buChar char="○"/>
            </a:pPr>
            <a:r>
              <a:rPr lang="en" sz="1500" dirty="0"/>
              <a:t>Delete I/O Completion Queue</a:t>
            </a:r>
            <a:endParaRPr sz="1500" dirty="0"/>
          </a:p>
          <a:p>
            <a:pPr marL="914400" lvl="1" indent="-323850" algn="just" rtl="0">
              <a:spcBef>
                <a:spcPts val="0"/>
              </a:spcBef>
              <a:spcAft>
                <a:spcPts val="0"/>
              </a:spcAft>
              <a:buSzPts val="1500"/>
              <a:buChar char="○"/>
            </a:pPr>
            <a:r>
              <a:rPr lang="en" sz="1500" dirty="0"/>
              <a:t>Get Log Page</a:t>
            </a:r>
            <a:endParaRPr sz="1500" dirty="0"/>
          </a:p>
          <a:p>
            <a:pPr marL="914400" lvl="1" indent="-323850" algn="just" rtl="0">
              <a:spcBef>
                <a:spcPts val="0"/>
              </a:spcBef>
              <a:spcAft>
                <a:spcPts val="0"/>
              </a:spcAft>
              <a:buSzPts val="1500"/>
              <a:buChar char="○"/>
            </a:pPr>
            <a:r>
              <a:rPr lang="en" sz="1500" dirty="0"/>
              <a:t>Identify</a:t>
            </a:r>
            <a:endParaRPr sz="1500" dirty="0"/>
          </a:p>
          <a:p>
            <a:pPr marL="914400" lvl="1" indent="-323850" algn="just" rtl="0">
              <a:spcBef>
                <a:spcPts val="0"/>
              </a:spcBef>
              <a:spcAft>
                <a:spcPts val="0"/>
              </a:spcAft>
              <a:buSzPts val="1500"/>
              <a:buChar char="○"/>
            </a:pPr>
            <a:r>
              <a:rPr lang="en" sz="1500" dirty="0"/>
              <a:t>Abort</a:t>
            </a:r>
            <a:endParaRPr sz="1500" dirty="0"/>
          </a:p>
          <a:p>
            <a:pPr marL="914400" lvl="1" indent="-323850" algn="just" rtl="0">
              <a:spcBef>
                <a:spcPts val="0"/>
              </a:spcBef>
              <a:spcAft>
                <a:spcPts val="0"/>
              </a:spcAft>
              <a:buSzPts val="1500"/>
              <a:buChar char="○"/>
            </a:pPr>
            <a:r>
              <a:rPr lang="en" sz="1500" dirty="0"/>
              <a:t>Set Features</a:t>
            </a:r>
            <a:endParaRPr sz="1500" dirty="0"/>
          </a:p>
          <a:p>
            <a:pPr marL="914400" lvl="1" indent="-323850" algn="just" rtl="0">
              <a:spcBef>
                <a:spcPts val="0"/>
              </a:spcBef>
              <a:spcAft>
                <a:spcPts val="0"/>
              </a:spcAft>
              <a:buSzPts val="1500"/>
              <a:buChar char="○"/>
            </a:pPr>
            <a:r>
              <a:rPr lang="en" sz="1500" dirty="0"/>
              <a:t>Get Features</a:t>
            </a:r>
            <a:endParaRPr sz="1500" dirty="0"/>
          </a:p>
        </p:txBody>
      </p:sp>
      <p:sp>
        <p:nvSpPr>
          <p:cNvPr id="292" name="Google Shape;292;p34"/>
          <p:cNvSpPr txBox="1">
            <a:spLocks noGrp="1"/>
          </p:cNvSpPr>
          <p:nvPr>
            <p:ph type="title"/>
          </p:nvPr>
        </p:nvSpPr>
        <p:spPr>
          <a:xfrm>
            <a:off x="1165475" y="433280"/>
            <a:ext cx="6858000" cy="4617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a:t>NVMe Commands</a:t>
            </a:r>
            <a:endParaRPr b="1"/>
          </a:p>
        </p:txBody>
      </p:sp>
      <p:sp>
        <p:nvSpPr>
          <p:cNvPr id="293" name="Google Shape;293;p34"/>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p>
            <a:pPr marL="457200" lvl="0" indent="-304800" algn="just" rtl="0">
              <a:spcBef>
                <a:spcPts val="600"/>
              </a:spcBef>
              <a:spcAft>
                <a:spcPts val="0"/>
              </a:spcAft>
              <a:buSzPts val="1200"/>
              <a:buChar char="●"/>
            </a:pPr>
            <a:r>
              <a:rPr lang="en" sz="1500" b="1" dirty="0"/>
              <a:t>NVM I/O Commands</a:t>
            </a:r>
            <a:endParaRPr sz="1500" b="1" dirty="0"/>
          </a:p>
          <a:p>
            <a:pPr marL="457200" lvl="0" indent="0" algn="just" rtl="0">
              <a:spcBef>
                <a:spcPts val="600"/>
              </a:spcBef>
              <a:spcAft>
                <a:spcPts val="0"/>
              </a:spcAft>
              <a:buNone/>
            </a:pPr>
            <a:endParaRPr sz="1500" b="1" dirty="0"/>
          </a:p>
          <a:p>
            <a:pPr marL="914400" lvl="1" indent="-323850" algn="just" rtl="0">
              <a:spcBef>
                <a:spcPts val="480"/>
              </a:spcBef>
              <a:spcAft>
                <a:spcPts val="0"/>
              </a:spcAft>
              <a:buSzPts val="1500"/>
              <a:buChar char="○"/>
            </a:pPr>
            <a:r>
              <a:rPr lang="en" sz="1500" dirty="0"/>
              <a:t>Read</a:t>
            </a:r>
            <a:endParaRPr sz="1500" dirty="0"/>
          </a:p>
          <a:p>
            <a:pPr marL="914400" lvl="1" indent="-323850" algn="just" rtl="0">
              <a:spcBef>
                <a:spcPts val="0"/>
              </a:spcBef>
              <a:spcAft>
                <a:spcPts val="0"/>
              </a:spcAft>
              <a:buSzPts val="1500"/>
              <a:buChar char="○"/>
            </a:pPr>
            <a:r>
              <a:rPr lang="en" sz="1500" dirty="0"/>
              <a:t>Write</a:t>
            </a:r>
            <a:endParaRPr sz="1500" dirty="0"/>
          </a:p>
          <a:p>
            <a:pPr marL="914400" lvl="1" indent="-323850" algn="just" rtl="0">
              <a:spcBef>
                <a:spcPts val="0"/>
              </a:spcBef>
              <a:spcAft>
                <a:spcPts val="0"/>
              </a:spcAft>
              <a:buSzPts val="1500"/>
              <a:buChar char="○"/>
            </a:pPr>
            <a:r>
              <a:rPr lang="en" sz="1500" dirty="0"/>
              <a:t>Flush</a:t>
            </a:r>
            <a:endParaRPr sz="1500" dirty="0"/>
          </a:p>
          <a:p>
            <a:pPr marL="914400" lvl="1" indent="-323850" algn="just" rtl="0">
              <a:spcBef>
                <a:spcPts val="0"/>
              </a:spcBef>
              <a:spcAft>
                <a:spcPts val="0"/>
              </a:spcAft>
              <a:buSzPts val="1500"/>
              <a:buChar char="○"/>
            </a:pPr>
            <a:r>
              <a:rPr lang="en" sz="1500" dirty="0"/>
              <a:t>Write Uncorrectable </a:t>
            </a:r>
            <a:endParaRPr sz="1500" dirty="0"/>
          </a:p>
          <a:p>
            <a:pPr marL="914400" lvl="1" indent="-323850" algn="just" rtl="0">
              <a:spcBef>
                <a:spcPts val="0"/>
              </a:spcBef>
              <a:spcAft>
                <a:spcPts val="0"/>
              </a:spcAft>
              <a:buSzPts val="1500"/>
              <a:buChar char="○"/>
            </a:pPr>
            <a:r>
              <a:rPr lang="en" sz="1500" dirty="0"/>
              <a:t>Compare </a:t>
            </a:r>
            <a:endParaRPr sz="1500" dirty="0"/>
          </a:p>
          <a:p>
            <a:pPr marL="914400" lvl="1" indent="-323850" algn="just" rtl="0">
              <a:spcBef>
                <a:spcPts val="0"/>
              </a:spcBef>
              <a:spcAft>
                <a:spcPts val="0"/>
              </a:spcAft>
              <a:buSzPts val="1500"/>
              <a:buChar char="○"/>
            </a:pPr>
            <a:r>
              <a:rPr lang="en" sz="1500" dirty="0"/>
              <a:t>Dataset Management </a:t>
            </a:r>
            <a:endParaRPr sz="1500" dirty="0"/>
          </a:p>
          <a:p>
            <a:pPr marL="914400" lvl="1" indent="-323850" algn="just" rtl="0">
              <a:spcBef>
                <a:spcPts val="0"/>
              </a:spcBef>
              <a:spcAft>
                <a:spcPts val="0"/>
              </a:spcAft>
              <a:buSzPts val="1500"/>
              <a:buChar char="○"/>
            </a:pPr>
            <a:r>
              <a:rPr lang="en" sz="1500" dirty="0"/>
              <a:t>Write Zeros </a:t>
            </a:r>
            <a:endParaRPr sz="1500" dirty="0"/>
          </a:p>
          <a:p>
            <a:pPr marL="914400" lvl="1" indent="-323850" algn="just" rtl="0">
              <a:spcBef>
                <a:spcPts val="0"/>
              </a:spcBef>
              <a:spcAft>
                <a:spcPts val="0"/>
              </a:spcAft>
              <a:buSzPts val="1500"/>
              <a:buChar char="○"/>
            </a:pPr>
            <a:r>
              <a:rPr lang="en" sz="1500" dirty="0"/>
              <a:t>Reservation Register </a:t>
            </a:r>
            <a:endParaRPr sz="1500" dirty="0"/>
          </a:p>
          <a:p>
            <a:pPr marL="914400" lvl="1" indent="-323850" algn="just" rtl="0">
              <a:spcBef>
                <a:spcPts val="0"/>
              </a:spcBef>
              <a:spcAft>
                <a:spcPts val="0"/>
              </a:spcAft>
              <a:buSzPts val="1500"/>
              <a:buChar char="○"/>
            </a:pPr>
            <a:r>
              <a:rPr lang="en" sz="1500" dirty="0"/>
              <a:t>Reservation Report </a:t>
            </a:r>
            <a:endParaRPr sz="1500" dirty="0"/>
          </a:p>
          <a:p>
            <a:pPr marL="914400" lvl="1" indent="-323850" algn="just" rtl="0">
              <a:spcBef>
                <a:spcPts val="0"/>
              </a:spcBef>
              <a:spcAft>
                <a:spcPts val="0"/>
              </a:spcAft>
              <a:buSzPts val="1500"/>
              <a:buChar char="○"/>
            </a:pPr>
            <a:r>
              <a:rPr lang="en" sz="1500" dirty="0"/>
              <a:t>Reservation Acquire </a:t>
            </a:r>
            <a:endParaRPr sz="1500" dirty="0"/>
          </a:p>
          <a:p>
            <a:pPr marL="914400" lvl="1" indent="-323850" algn="just" rtl="0">
              <a:spcBef>
                <a:spcPts val="0"/>
              </a:spcBef>
              <a:spcAft>
                <a:spcPts val="0"/>
              </a:spcAft>
              <a:buSzPts val="1500"/>
              <a:buChar char="○"/>
            </a:pPr>
            <a:r>
              <a:rPr lang="en" sz="1500" dirty="0"/>
              <a:t>Reservation Release </a:t>
            </a:r>
            <a:endParaRPr sz="1500" dirty="0"/>
          </a:p>
        </p:txBody>
      </p:sp>
      <p:sp>
        <p:nvSpPr>
          <p:cNvPr id="294" name="Google Shape;294;p3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Controller Architecture</a:t>
            </a:r>
            <a:endParaRPr b="1"/>
          </a:p>
        </p:txBody>
      </p:sp>
      <p:sp>
        <p:nvSpPr>
          <p:cNvPr id="300" name="Google Shape;300;p3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Communication between Host and the Controller.</a:t>
            </a:r>
            <a:endParaRPr sz="1800"/>
          </a:p>
          <a:p>
            <a:pPr marL="0" lvl="0" indent="0" algn="l" rtl="0">
              <a:spcBef>
                <a:spcPts val="600"/>
              </a:spcBef>
              <a:spcAft>
                <a:spcPts val="0"/>
              </a:spcAft>
              <a:buNone/>
            </a:pPr>
            <a:endParaRPr sz="1800"/>
          </a:p>
        </p:txBody>
      </p:sp>
      <p:sp>
        <p:nvSpPr>
          <p:cNvPr id="301" name="Google Shape;301;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302" name="Google Shape;302;p35"/>
          <p:cNvPicPr preferRelativeResize="0"/>
          <p:nvPr/>
        </p:nvPicPr>
        <p:blipFill>
          <a:blip r:embed="rId3">
            <a:alphaModFix/>
          </a:blip>
          <a:stretch>
            <a:fillRect/>
          </a:stretch>
        </p:blipFill>
        <p:spPr>
          <a:xfrm>
            <a:off x="1749800" y="1600200"/>
            <a:ext cx="5615577" cy="3461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Architecture of NVMe-OF</a:t>
            </a:r>
            <a:endParaRPr b="1"/>
          </a:p>
        </p:txBody>
      </p:sp>
      <p:sp>
        <p:nvSpPr>
          <p:cNvPr id="308" name="Google Shape;308;p3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pic>
        <p:nvPicPr>
          <p:cNvPr id="309" name="Google Shape;309;p36"/>
          <p:cNvPicPr preferRelativeResize="0"/>
          <p:nvPr/>
        </p:nvPicPr>
        <p:blipFill>
          <a:blip r:embed="rId3">
            <a:alphaModFix/>
          </a:blip>
          <a:stretch>
            <a:fillRect/>
          </a:stretch>
        </p:blipFill>
        <p:spPr>
          <a:xfrm>
            <a:off x="1447375" y="894650"/>
            <a:ext cx="5501327" cy="4172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Security related aspects in spec.</a:t>
            </a:r>
            <a:endParaRPr b="1"/>
          </a:p>
        </p:txBody>
      </p:sp>
      <p:sp>
        <p:nvSpPr>
          <p:cNvPr id="315" name="Google Shape;315;p37"/>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dirty="0"/>
              <a:t>Data Security Considerations:</a:t>
            </a:r>
            <a:endParaRPr sz="1800" dirty="0"/>
          </a:p>
          <a:p>
            <a:pPr marL="457200" lvl="0" indent="-342900" algn="just" rtl="0">
              <a:spcBef>
                <a:spcPts val="600"/>
              </a:spcBef>
              <a:spcAft>
                <a:spcPts val="0"/>
              </a:spcAft>
              <a:buSzPts val="1800"/>
              <a:buChar char="●"/>
            </a:pPr>
            <a:r>
              <a:rPr lang="en" sz="1800" b="1" dirty="0"/>
              <a:t>Data in Flight:</a:t>
            </a:r>
            <a:r>
              <a:rPr lang="en" sz="1800" dirty="0"/>
              <a:t> Network security (especially applicable for shared infrastructure)</a:t>
            </a:r>
            <a:endParaRPr sz="1800" dirty="0"/>
          </a:p>
          <a:p>
            <a:pPr marL="457200" lvl="0" indent="-342900" algn="just" rtl="0">
              <a:spcBef>
                <a:spcPts val="0"/>
              </a:spcBef>
              <a:spcAft>
                <a:spcPts val="0"/>
              </a:spcAft>
              <a:buSzPts val="1800"/>
              <a:buChar char="●"/>
            </a:pPr>
            <a:r>
              <a:rPr lang="en" sz="1800" b="1" dirty="0"/>
              <a:t>Data at Rest:</a:t>
            </a:r>
            <a:r>
              <a:rPr lang="en" sz="1800" dirty="0"/>
              <a:t> Against theft of data or keys, and ransomware (esp. SSD media and key encryption with SED)</a:t>
            </a:r>
            <a:endParaRPr sz="1800" dirty="0"/>
          </a:p>
          <a:p>
            <a:pPr marL="457200" lvl="0" indent="-342900" algn="just" rtl="0">
              <a:spcBef>
                <a:spcPts val="0"/>
              </a:spcBef>
              <a:spcAft>
                <a:spcPts val="0"/>
              </a:spcAft>
              <a:buSzPts val="1800"/>
              <a:buChar char="●"/>
            </a:pPr>
            <a:r>
              <a:rPr lang="en" sz="1800" b="1" dirty="0"/>
              <a:t>HW Root of Trust:</a:t>
            </a:r>
            <a:r>
              <a:rPr lang="en" sz="1800" dirty="0"/>
              <a:t> Dedicated security engine to ensure Secure Boot, Secure FW, and Key Management across all peripherals</a:t>
            </a:r>
            <a:endParaRPr sz="1800" dirty="0"/>
          </a:p>
        </p:txBody>
      </p:sp>
      <p:sp>
        <p:nvSpPr>
          <p:cNvPr id="316" name="Google Shape;316;p3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a:spLocks noGrp="1"/>
          </p:cNvSpPr>
          <p:nvPr>
            <p:ph type="title"/>
          </p:nvPr>
        </p:nvSpPr>
        <p:spPr>
          <a:xfrm>
            <a:off x="1165475" y="473449"/>
            <a:ext cx="6858000" cy="4617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a:t>Security related aspects in spec.(Cont.d)</a:t>
            </a:r>
            <a:endParaRPr/>
          </a:p>
        </p:txBody>
      </p:sp>
      <p:sp>
        <p:nvSpPr>
          <p:cNvPr id="322" name="Google Shape;322;p3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323" name="Google Shape;323;p38"/>
          <p:cNvPicPr preferRelativeResize="0"/>
          <p:nvPr/>
        </p:nvPicPr>
        <p:blipFill>
          <a:blip r:embed="rId3">
            <a:alphaModFix/>
          </a:blip>
          <a:stretch>
            <a:fillRect/>
          </a:stretch>
        </p:blipFill>
        <p:spPr>
          <a:xfrm>
            <a:off x="1310650" y="1404433"/>
            <a:ext cx="5156825" cy="2892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9"/>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Milestone 3</a:t>
            </a:r>
            <a:endParaRPr b="1"/>
          </a:p>
        </p:txBody>
      </p:sp>
      <p:sp>
        <p:nvSpPr>
          <p:cNvPr id="329" name="Google Shape;329;p39"/>
          <p:cNvSpPr txBox="1">
            <a:spLocks noGrp="1"/>
          </p:cNvSpPr>
          <p:nvPr>
            <p:ph type="subTitle" idx="1"/>
          </p:nvPr>
        </p:nvSpPr>
        <p:spPr>
          <a:xfrm>
            <a:off x="1567326" y="2782913"/>
            <a:ext cx="6927900" cy="677078"/>
          </a:xfrm>
          <a:prstGeom prst="rect">
            <a:avLst/>
          </a:prstGeom>
        </p:spPr>
        <p:txBody>
          <a:bodyPr spcFirstLastPara="1" wrap="square" lIns="91425" tIns="91425" rIns="91425" bIns="91425" anchor="t" anchorCtr="0">
            <a:spAutoFit/>
          </a:bodyPr>
          <a:lstStyle/>
          <a:p>
            <a:pPr marL="0" lvl="0" indent="0" algn="just" rtl="0">
              <a:spcBef>
                <a:spcPts val="0"/>
              </a:spcBef>
              <a:spcAft>
                <a:spcPts val="0"/>
              </a:spcAft>
              <a:buNone/>
            </a:pPr>
            <a:r>
              <a:rPr lang="en-IN" sz="1600" dirty="0">
                <a:solidFill>
                  <a:schemeClr val="lt1"/>
                </a:solidFill>
                <a:latin typeface="Quicksand"/>
                <a:ea typeface="Quicksand"/>
                <a:cs typeface="Quicksand"/>
                <a:sym typeface="Quicksand"/>
              </a:rPr>
              <a:t>Network security for </a:t>
            </a:r>
            <a:r>
              <a:rPr lang="en-IN" sz="1600" dirty="0" err="1">
                <a:solidFill>
                  <a:schemeClr val="lt1"/>
                </a:solidFill>
                <a:latin typeface="Quicksand"/>
                <a:ea typeface="Quicksand"/>
                <a:cs typeface="Quicksand"/>
                <a:sym typeface="Quicksand"/>
              </a:rPr>
              <a:t>NVMeOF</a:t>
            </a:r>
            <a:r>
              <a:rPr lang="en-IN" sz="1600" dirty="0">
                <a:solidFill>
                  <a:schemeClr val="lt1"/>
                </a:solidFill>
                <a:latin typeface="Quicksand"/>
                <a:ea typeface="Quicksand"/>
                <a:cs typeface="Quicksand"/>
                <a:sym typeface="Quicksand"/>
              </a:rPr>
              <a:t> – read about vulnerabilities in Ethernet that can impact.</a:t>
            </a:r>
          </a:p>
        </p:txBody>
      </p:sp>
      <p:sp>
        <p:nvSpPr>
          <p:cNvPr id="330" name="Google Shape;330;p39"/>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3</a:t>
            </a:r>
            <a:endParaRPr sz="3000">
              <a:solidFill>
                <a:srgbClr val="2E3037"/>
              </a:solidFill>
              <a:latin typeface="Quicksand"/>
              <a:ea typeface="Quicksand"/>
              <a:cs typeface="Quicksand"/>
              <a:sym typeface="Quicksand"/>
            </a:endParaRPr>
          </a:p>
        </p:txBody>
      </p:sp>
      <p:sp>
        <p:nvSpPr>
          <p:cNvPr id="331" name="Google Shape;331;p3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body" idx="1"/>
          </p:nvPr>
        </p:nvSpPr>
        <p:spPr>
          <a:xfrm>
            <a:off x="1165500" y="843625"/>
            <a:ext cx="6858000" cy="4447341"/>
          </a:xfrm>
          <a:prstGeom prst="rect">
            <a:avLst/>
          </a:prstGeom>
        </p:spPr>
        <p:txBody>
          <a:bodyPr spcFirstLastPara="1" wrap="square" lIns="91425" tIns="91425" rIns="91425" bIns="91425" anchor="t" anchorCtr="0">
            <a:spAutoFit/>
          </a:bodyPr>
          <a:lstStyle/>
          <a:p>
            <a:pPr marL="0" lvl="0" indent="0" algn="just" rtl="0">
              <a:spcBef>
                <a:spcPts val="600"/>
              </a:spcBef>
              <a:spcAft>
                <a:spcPts val="0"/>
              </a:spcAft>
              <a:buNone/>
            </a:pPr>
            <a:r>
              <a:rPr lang="en" sz="1900" dirty="0">
                <a:solidFill>
                  <a:schemeClr val="lt1"/>
                </a:solidFill>
              </a:rPr>
              <a:t>1. Understand evolving trends with NVMe over Fabric (NVMe-oF) and analyze potential vulnerability points in transport and data at rest.</a:t>
            </a:r>
            <a:endParaRPr sz="1900" dirty="0">
              <a:solidFill>
                <a:schemeClr val="lt1"/>
              </a:solidFill>
            </a:endParaRPr>
          </a:p>
          <a:p>
            <a:pPr marL="0" lvl="0" indent="0" algn="just" rtl="0">
              <a:spcBef>
                <a:spcPts val="600"/>
              </a:spcBef>
              <a:spcAft>
                <a:spcPts val="0"/>
              </a:spcAft>
              <a:buNone/>
            </a:pPr>
            <a:r>
              <a:rPr lang="en" sz="1900" dirty="0">
                <a:solidFill>
                  <a:schemeClr val="lt1"/>
                </a:solidFill>
              </a:rPr>
              <a:t>2. What are the current challenges with NVMe over Fabric technology?</a:t>
            </a:r>
            <a:endParaRPr sz="1900" dirty="0">
              <a:solidFill>
                <a:schemeClr val="lt1"/>
              </a:solidFill>
            </a:endParaRPr>
          </a:p>
          <a:p>
            <a:pPr marL="0" lvl="0" indent="0" algn="just" rtl="0">
              <a:spcBef>
                <a:spcPts val="600"/>
              </a:spcBef>
              <a:spcAft>
                <a:spcPts val="0"/>
              </a:spcAft>
              <a:buNone/>
            </a:pPr>
            <a:r>
              <a:rPr lang="en" sz="1900" dirty="0">
                <a:solidFill>
                  <a:schemeClr val="lt1"/>
                </a:solidFill>
              </a:rPr>
              <a:t>3. What are the vulnerability points with existing NVMeOF reference implementations of initiator and targets?</a:t>
            </a:r>
            <a:endParaRPr sz="1900" dirty="0">
              <a:solidFill>
                <a:schemeClr val="lt1"/>
              </a:solidFill>
            </a:endParaRPr>
          </a:p>
          <a:p>
            <a:pPr marL="0" lvl="0" indent="0" algn="just" rtl="0">
              <a:spcBef>
                <a:spcPts val="600"/>
              </a:spcBef>
              <a:spcAft>
                <a:spcPts val="0"/>
              </a:spcAft>
              <a:buNone/>
            </a:pPr>
            <a:r>
              <a:rPr lang="en" sz="1900" dirty="0">
                <a:solidFill>
                  <a:schemeClr val="lt1"/>
                </a:solidFill>
              </a:rPr>
              <a:t>4. What is the viewpoint of data at rest security from the specification perspective?</a:t>
            </a:r>
            <a:endParaRPr sz="1900" dirty="0">
              <a:solidFill>
                <a:schemeClr val="lt1"/>
              </a:solidFill>
            </a:endParaRPr>
          </a:p>
          <a:p>
            <a:pPr marL="0" lvl="0" indent="0" algn="just" rtl="0">
              <a:spcBef>
                <a:spcPts val="600"/>
              </a:spcBef>
              <a:spcAft>
                <a:spcPts val="0"/>
              </a:spcAft>
              <a:buNone/>
            </a:pPr>
            <a:r>
              <a:rPr lang="en" sz="1900" dirty="0">
                <a:solidFill>
                  <a:schemeClr val="lt1"/>
                </a:solidFill>
              </a:rPr>
              <a:t>5. How NVMe-oF can enable Storage as a service in the cloud?</a:t>
            </a:r>
            <a:endParaRPr sz="1900" dirty="0">
              <a:solidFill>
                <a:schemeClr val="lt1"/>
              </a:solidFill>
            </a:endParaRPr>
          </a:p>
          <a:p>
            <a:pPr marL="0" lvl="0" indent="0" algn="just" rtl="0">
              <a:spcBef>
                <a:spcPts val="600"/>
              </a:spcBef>
              <a:spcAft>
                <a:spcPts val="0"/>
              </a:spcAft>
              <a:buNone/>
            </a:pPr>
            <a:r>
              <a:rPr lang="en" sz="1900" dirty="0">
                <a:solidFill>
                  <a:schemeClr val="lt1"/>
                </a:solidFill>
              </a:rPr>
              <a:t>6. What are the aspects covering security vs. performance for reference implementations?</a:t>
            </a:r>
            <a:endParaRPr sz="2100" dirty="0">
              <a:solidFill>
                <a:srgbClr val="FFFFFF"/>
              </a:solidFill>
            </a:endParaRPr>
          </a:p>
        </p:txBody>
      </p:sp>
      <p:sp>
        <p:nvSpPr>
          <p:cNvPr id="85" name="Google Shape;85;p14"/>
          <p:cNvSpPr txBox="1">
            <a:spLocks noGrp="1"/>
          </p:cNvSpPr>
          <p:nvPr>
            <p:ph type="title"/>
          </p:nvPr>
        </p:nvSpPr>
        <p:spPr>
          <a:xfrm>
            <a:off x="1165475" y="341969"/>
            <a:ext cx="6858000" cy="6641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t>GOALS</a:t>
            </a:r>
            <a:endParaRPr sz="4000" b="1" dirty="0"/>
          </a:p>
        </p:txBody>
      </p:sp>
      <p:sp>
        <p:nvSpPr>
          <p:cNvPr id="86" name="Google Shape;86;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0"/>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Vulnerabilities in Ethernet</a:t>
            </a:r>
            <a:endParaRPr b="1"/>
          </a:p>
        </p:txBody>
      </p:sp>
      <p:sp>
        <p:nvSpPr>
          <p:cNvPr id="337" name="Google Shape;337;p40"/>
          <p:cNvSpPr txBox="1">
            <a:spLocks noGrp="1"/>
          </p:cNvSpPr>
          <p:nvPr>
            <p:ph type="body" idx="1"/>
          </p:nvPr>
        </p:nvSpPr>
        <p:spPr>
          <a:xfrm>
            <a:off x="1165498" y="1239199"/>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dirty="0"/>
              <a:t>We sometimes focus more on the wireless side of the network when it comes to security because Wi-Fi has no physical fences. After all, a hacker can detect your SSID and launch an attack from outside the organisation using a remote connection without any physical access.</a:t>
            </a:r>
            <a:endParaRPr sz="1800" dirty="0"/>
          </a:p>
          <a:p>
            <a:pPr marL="0" lvl="0" indent="0" algn="just" rtl="0">
              <a:spcBef>
                <a:spcPts val="600"/>
              </a:spcBef>
              <a:spcAft>
                <a:spcPts val="0"/>
              </a:spcAft>
              <a:buNone/>
            </a:pPr>
            <a:endParaRPr sz="1800" dirty="0"/>
          </a:p>
          <a:p>
            <a:pPr marL="0" lvl="0" indent="0" algn="just" rtl="0">
              <a:spcBef>
                <a:spcPts val="600"/>
              </a:spcBef>
              <a:spcAft>
                <a:spcPts val="0"/>
              </a:spcAft>
              <a:buNone/>
            </a:pPr>
            <a:r>
              <a:rPr lang="en" sz="1800" dirty="0"/>
              <a:t>But in a world of insider threats, targeted attacks from outside, as well as hackers who use social engineering to gain physical access to corporate networks, the security of the wired portion of the network should also be of great concern.</a:t>
            </a:r>
            <a:endParaRPr sz="1800" dirty="0"/>
          </a:p>
        </p:txBody>
      </p:sp>
      <p:sp>
        <p:nvSpPr>
          <p:cNvPr id="338" name="Google Shape;338;p4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1"/>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Most common network security threats over Ethernet</a:t>
            </a:r>
            <a:endParaRPr b="1"/>
          </a:p>
        </p:txBody>
      </p:sp>
      <p:sp>
        <p:nvSpPr>
          <p:cNvPr id="344" name="Google Shape;344;p41"/>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p>
            <a:pPr marL="457200" lvl="0" indent="-330200" algn="just" rtl="0">
              <a:spcBef>
                <a:spcPts val="600"/>
              </a:spcBef>
              <a:spcAft>
                <a:spcPts val="0"/>
              </a:spcAft>
              <a:buSzPts val="1600"/>
              <a:buAutoNum type="arabicPeriod"/>
            </a:pPr>
            <a:r>
              <a:rPr lang="en" sz="1600" b="1" dirty="0"/>
              <a:t>Computer virus</a:t>
            </a:r>
            <a:r>
              <a:rPr lang="en" sz="1600" dirty="0"/>
              <a:t>: Computer viruses are pieces of software that are designed to be spread from one computer to another. They’re often sent as email attachments or downloaded from specific websites with the intent to infect your computer and other computers on your network by using systems on your network. Viruses are known to send spam, disable your security settings, corrupt and steal data from your computer including information such as passwords, even going as far as to delete everything on your hard drive or SSDs. This is also a threat for NVMes because once a virus enters into any of the devices connected through NVMe, it would be very hard to stop it from spreading to other devices because the data is continuously being transferred and the virus will infect the whole NVMe network.</a:t>
            </a:r>
            <a:endParaRPr sz="1600" dirty="0"/>
          </a:p>
        </p:txBody>
      </p:sp>
      <p:sp>
        <p:nvSpPr>
          <p:cNvPr id="345" name="Google Shape;345;p4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2"/>
          <p:cNvSpPr txBox="1">
            <a:spLocks noGrp="1"/>
          </p:cNvSpPr>
          <p:nvPr>
            <p:ph type="title"/>
          </p:nvPr>
        </p:nvSpPr>
        <p:spPr>
          <a:xfrm>
            <a:off x="1165475" y="473449"/>
            <a:ext cx="6858000" cy="453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1750" b="1"/>
              <a:t>Most common network security threats over Ethernet(Cont.d)</a:t>
            </a:r>
            <a:endParaRPr sz="1750"/>
          </a:p>
        </p:txBody>
      </p:sp>
      <p:sp>
        <p:nvSpPr>
          <p:cNvPr id="351" name="Google Shape;351;p42"/>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600" dirty="0"/>
              <a:t>2.</a:t>
            </a:r>
            <a:r>
              <a:rPr lang="en" sz="1600" b="1" dirty="0"/>
              <a:t>Trojan horse:</a:t>
            </a:r>
            <a:r>
              <a:rPr lang="en" sz="1600" dirty="0"/>
              <a:t> Metaphorically, a “Trojan horse” refers to tricking someone into inviting an attacker into a securely protected area. In computing, it holds a very similar meaning — a Trojan horse, or “Trojan,” is a malicious bit of attacking code or software that tricks users into running it willingly, by hiding behind a legitimate program.</a:t>
            </a:r>
            <a:endParaRPr sz="1600" dirty="0"/>
          </a:p>
          <a:p>
            <a:pPr marL="457200" lvl="0" indent="-330200" algn="just" rtl="0">
              <a:spcBef>
                <a:spcPts val="600"/>
              </a:spcBef>
              <a:spcAft>
                <a:spcPts val="0"/>
              </a:spcAft>
              <a:buSzPts val="1600"/>
              <a:buChar char="●"/>
            </a:pPr>
            <a:r>
              <a:rPr lang="en" sz="1600" dirty="0"/>
              <a:t>They spread often by email; it may appear as an email from someone you know, and when you click on the email and its included attachment, you’ve immediately downloaded malware to your computer. Trojans also spread when you click on a false advertisement.</a:t>
            </a:r>
            <a:endParaRPr sz="1600" dirty="0"/>
          </a:p>
          <a:p>
            <a:pPr marL="457200" lvl="0" indent="-330200" algn="just" rtl="0">
              <a:spcBef>
                <a:spcPts val="0"/>
              </a:spcBef>
              <a:spcAft>
                <a:spcPts val="0"/>
              </a:spcAft>
              <a:buSzPts val="1600"/>
              <a:buChar char="●"/>
            </a:pPr>
            <a:r>
              <a:rPr lang="en" sz="1600" dirty="0"/>
              <a:t>Once inside your computer, a Trojan horse can record your passwords by logging keystrokes, hijacking your webcam, and stealing any sensitive data you may have on your computer.</a:t>
            </a:r>
            <a:endParaRPr sz="1600" dirty="0"/>
          </a:p>
        </p:txBody>
      </p:sp>
      <p:sp>
        <p:nvSpPr>
          <p:cNvPr id="352" name="Google Shape;352;p42"/>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3"/>
          <p:cNvSpPr txBox="1">
            <a:spLocks noGrp="1"/>
          </p:cNvSpPr>
          <p:nvPr>
            <p:ph type="title"/>
          </p:nvPr>
        </p:nvSpPr>
        <p:spPr>
          <a:xfrm>
            <a:off x="1165475" y="397249"/>
            <a:ext cx="6858000" cy="453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1750" b="1"/>
              <a:t>Most common network security threats over Ethernet(Cont.d)</a:t>
            </a:r>
            <a:endParaRPr sz="1750"/>
          </a:p>
        </p:txBody>
      </p:sp>
      <p:sp>
        <p:nvSpPr>
          <p:cNvPr id="358" name="Google Shape;358;p43"/>
          <p:cNvSpPr txBox="1">
            <a:spLocks noGrp="1"/>
          </p:cNvSpPr>
          <p:nvPr>
            <p:ph type="body" idx="1"/>
          </p:nvPr>
        </p:nvSpPr>
        <p:spPr>
          <a:xfrm>
            <a:off x="1165498" y="934399"/>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500" dirty="0"/>
              <a:t>3. </a:t>
            </a:r>
            <a:r>
              <a:rPr lang="en" sz="1500" b="1" dirty="0"/>
              <a:t>DOS and DDOS attack:</a:t>
            </a:r>
            <a:endParaRPr sz="1500" b="1" dirty="0"/>
          </a:p>
          <a:p>
            <a:pPr marL="457200" lvl="0" indent="-323850" algn="just" rtl="0">
              <a:spcBef>
                <a:spcPts val="600"/>
              </a:spcBef>
              <a:spcAft>
                <a:spcPts val="0"/>
              </a:spcAft>
              <a:buSzPts val="1500"/>
              <a:buChar char="●"/>
            </a:pPr>
            <a:r>
              <a:rPr lang="en" sz="1500" b="1" dirty="0"/>
              <a:t>A DoS attack</a:t>
            </a:r>
            <a:r>
              <a:rPr lang="en" sz="1500" dirty="0"/>
              <a:t> is performed by one machine and its internet connection, by flooding a website with packets and making it impossible for legitimate users to access the content of flooded website. Fortunately, you can’t really overload a server with a single other server or a PC anymore. In the past years it hasn’t been that common if anything, then by flaws in the protocol.</a:t>
            </a:r>
            <a:endParaRPr sz="1500" dirty="0"/>
          </a:p>
          <a:p>
            <a:pPr marL="457200" lvl="0" indent="-323850" algn="just" rtl="0">
              <a:spcBef>
                <a:spcPts val="0"/>
              </a:spcBef>
              <a:spcAft>
                <a:spcPts val="0"/>
              </a:spcAft>
              <a:buSzPts val="1500"/>
              <a:buChar char="●"/>
            </a:pPr>
            <a:r>
              <a:rPr lang="en" sz="1500" b="1" dirty="0"/>
              <a:t>A DDoS attack</a:t>
            </a:r>
            <a:r>
              <a:rPr lang="en" sz="1500" dirty="0"/>
              <a:t>, or distributed denial-of-service attack, is similar to DoS, but is more forceful. It’s harder to overcome a DDoS attack. It’s launched from several computers, and the number of computers involved can range from just a couple of them to thousands or even more. Since the attack comes from so many different IP addresses simultaneously, a DDoS attack is much more difficult for the victim to locate and defend against.</a:t>
            </a:r>
            <a:endParaRPr sz="1500" dirty="0"/>
          </a:p>
          <a:p>
            <a:pPr marL="0" lvl="0" indent="0" algn="just" rtl="0">
              <a:spcBef>
                <a:spcPts val="600"/>
              </a:spcBef>
              <a:spcAft>
                <a:spcPts val="0"/>
              </a:spcAft>
              <a:buNone/>
            </a:pPr>
            <a:r>
              <a:rPr lang="en" sz="1500" dirty="0"/>
              <a:t>In a NVMe network where many devices are connected and transferring a large amount of data, Dos and DDos attacks can act as an interrupt, which will compromise the data transfer.</a:t>
            </a:r>
            <a:endParaRPr sz="1500" dirty="0"/>
          </a:p>
        </p:txBody>
      </p:sp>
      <p:sp>
        <p:nvSpPr>
          <p:cNvPr id="359" name="Google Shape;359;p4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4"/>
          <p:cNvSpPr txBox="1">
            <a:spLocks noGrp="1"/>
          </p:cNvSpPr>
          <p:nvPr>
            <p:ph type="title"/>
          </p:nvPr>
        </p:nvSpPr>
        <p:spPr>
          <a:xfrm>
            <a:off x="1165475" y="397249"/>
            <a:ext cx="6858000" cy="453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1750" b="1"/>
              <a:t>Most common network security threats over Ethernet(Cont.d)</a:t>
            </a:r>
            <a:endParaRPr sz="1750"/>
          </a:p>
        </p:txBody>
      </p:sp>
      <p:sp>
        <p:nvSpPr>
          <p:cNvPr id="365" name="Google Shape;365;p44"/>
          <p:cNvSpPr txBox="1">
            <a:spLocks noGrp="1"/>
          </p:cNvSpPr>
          <p:nvPr>
            <p:ph type="body" idx="1"/>
          </p:nvPr>
        </p:nvSpPr>
        <p:spPr>
          <a:xfrm>
            <a:off x="1165498" y="934399"/>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500" dirty="0"/>
              <a:t>4. </a:t>
            </a:r>
            <a:r>
              <a:rPr lang="en" sz="1500" b="1" dirty="0"/>
              <a:t>SQL Injection attack</a:t>
            </a:r>
            <a:endParaRPr sz="1500" b="1" dirty="0"/>
          </a:p>
          <a:p>
            <a:pPr marL="0" lvl="0" indent="0" algn="just" rtl="0">
              <a:spcBef>
                <a:spcPts val="600"/>
              </a:spcBef>
              <a:spcAft>
                <a:spcPts val="0"/>
              </a:spcAft>
              <a:buNone/>
            </a:pPr>
            <a:r>
              <a:rPr lang="en" sz="1500" dirty="0"/>
              <a:t>Today many servers storing data for websites use SQL. As technology has progressed, network security threats have advanced, leading us to the threat of SQL injection attacks. SQL injection attacks are designed to target data-driven applications by exploiting security vulnerabilities in the application’s software. They use malicious code to obtain private data, change and even destroy that data, and can go as far as to void transactions on websites. It has quickly become one of the most dangerous privacy issues for data confidentiality.</a:t>
            </a:r>
            <a:endParaRPr sz="1500" dirty="0"/>
          </a:p>
        </p:txBody>
      </p:sp>
      <p:sp>
        <p:nvSpPr>
          <p:cNvPr id="366" name="Google Shape;366;p4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Milestone 4</a:t>
            </a:r>
            <a:endParaRPr b="1"/>
          </a:p>
        </p:txBody>
      </p:sp>
      <p:sp>
        <p:nvSpPr>
          <p:cNvPr id="372" name="Google Shape;372;p45"/>
          <p:cNvSpPr txBox="1">
            <a:spLocks noGrp="1"/>
          </p:cNvSpPr>
          <p:nvPr>
            <p:ph type="subTitle" idx="1"/>
          </p:nvPr>
        </p:nvSpPr>
        <p:spPr>
          <a:xfrm>
            <a:off x="1567326" y="2782913"/>
            <a:ext cx="6927900" cy="41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a:t>Network Security/Data Security - Authentication</a:t>
            </a:r>
            <a:endParaRPr sz="1500"/>
          </a:p>
        </p:txBody>
      </p:sp>
      <p:sp>
        <p:nvSpPr>
          <p:cNvPr id="373" name="Google Shape;373;p4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4</a:t>
            </a:r>
            <a:endParaRPr sz="3000">
              <a:solidFill>
                <a:srgbClr val="2E3037"/>
              </a:solidFill>
              <a:latin typeface="Quicksand"/>
              <a:ea typeface="Quicksand"/>
              <a:cs typeface="Quicksand"/>
              <a:sym typeface="Quicksand"/>
            </a:endParaRPr>
          </a:p>
        </p:txBody>
      </p:sp>
      <p:sp>
        <p:nvSpPr>
          <p:cNvPr id="374" name="Google Shape;374;p4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Ways to improve wired network security</a:t>
            </a:r>
            <a:endParaRPr b="1"/>
          </a:p>
        </p:txBody>
      </p:sp>
      <p:sp>
        <p:nvSpPr>
          <p:cNvPr id="380" name="Google Shape;380;p46"/>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p>
            <a:pPr marL="457200" lvl="0" indent="-336550" algn="just" rtl="0">
              <a:spcBef>
                <a:spcPts val="600"/>
              </a:spcBef>
              <a:spcAft>
                <a:spcPts val="0"/>
              </a:spcAft>
              <a:buSzPts val="1700"/>
              <a:buAutoNum type="arabicPeriod"/>
            </a:pPr>
            <a:r>
              <a:rPr lang="en" sz="1700" b="1" dirty="0"/>
              <a:t>Perform auditing and mapping:</a:t>
            </a:r>
            <a:r>
              <a:rPr lang="en" sz="1700" dirty="0"/>
              <a:t> Auditing and mapping of networks must be done regularly. A clear understanding of the entire network’s infrastructure, for instance the vendor/model, location, and basic </a:t>
            </a:r>
            <a:r>
              <a:rPr lang="en" sz="1700" b="1" dirty="0"/>
              <a:t>configuration of firewalls, routers, switches, Ethernet cabling and ports, and wireless access points.</a:t>
            </a:r>
            <a:r>
              <a:rPr lang="en" sz="1700" dirty="0"/>
              <a:t> Plus know exactly what servers, computers, printers, and any other devices are connected, where they are connected, and their connectivity path throughout the network.</a:t>
            </a:r>
            <a:endParaRPr sz="1700" dirty="0"/>
          </a:p>
          <a:p>
            <a:pPr marL="914400" lvl="0" indent="-336550" algn="just" rtl="0">
              <a:spcBef>
                <a:spcPts val="0"/>
              </a:spcBef>
              <a:spcAft>
                <a:spcPts val="0"/>
              </a:spcAft>
              <a:buSzPts val="1700"/>
              <a:buChar char="●"/>
            </a:pPr>
            <a:r>
              <a:rPr lang="en" sz="1700" dirty="0"/>
              <a:t>During auditing and mapping the auditor might find specific security vulnerabilities or ways in which security, performance and reliability can be increased. Or maybe during the audit the auditor run across an incorrectly configured firewall or maybe physical security threats.</a:t>
            </a:r>
            <a:endParaRPr sz="1700" dirty="0"/>
          </a:p>
        </p:txBody>
      </p:sp>
      <p:sp>
        <p:nvSpPr>
          <p:cNvPr id="381" name="Google Shape;381;p4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Ways to improve wired network security(Cont.d)</a:t>
            </a:r>
            <a:endParaRPr b="1"/>
          </a:p>
        </p:txBody>
      </p:sp>
      <p:sp>
        <p:nvSpPr>
          <p:cNvPr id="387" name="Google Shape;387;p47"/>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700" dirty="0"/>
              <a:t>2. </a:t>
            </a:r>
            <a:r>
              <a:rPr lang="en" sz="1700" b="1" dirty="0"/>
              <a:t>Keep the network up-to-date:</a:t>
            </a:r>
            <a:r>
              <a:rPr lang="en" sz="1700" dirty="0"/>
              <a:t> Once you have a basic network audit and map complete, consider diving deeper. Check for firmware or software updates on all network infrastructure components. Login to the components to ensure default passwords have been changed, review the settings for any insecure configuration, and look into any other security features or functionality you currently aren’t using.</a:t>
            </a:r>
            <a:endParaRPr sz="1700" dirty="0"/>
          </a:p>
        </p:txBody>
      </p:sp>
      <p:sp>
        <p:nvSpPr>
          <p:cNvPr id="388" name="Google Shape;388;p4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8"/>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Ways to improve wired network security(Cont.d)</a:t>
            </a:r>
            <a:endParaRPr b="1"/>
          </a:p>
        </p:txBody>
      </p:sp>
      <p:sp>
        <p:nvSpPr>
          <p:cNvPr id="394" name="Google Shape;394;p48"/>
          <p:cNvSpPr txBox="1">
            <a:spLocks noGrp="1"/>
          </p:cNvSpPr>
          <p:nvPr>
            <p:ph type="body" idx="1"/>
          </p:nvPr>
        </p:nvSpPr>
        <p:spPr>
          <a:xfrm>
            <a:off x="1165498" y="1086799"/>
            <a:ext cx="6858000" cy="3801010"/>
          </a:xfrm>
          <a:prstGeom prst="rect">
            <a:avLst/>
          </a:prstGeom>
        </p:spPr>
        <p:txBody>
          <a:bodyPr spcFirstLastPara="1" wrap="square" lIns="91425" tIns="91425" rIns="91425" bIns="91425" anchor="t" anchorCtr="0">
            <a:spAutoFit/>
          </a:bodyPr>
          <a:lstStyle/>
          <a:p>
            <a:pPr marL="0" lvl="0" indent="0" algn="just" rtl="0">
              <a:spcBef>
                <a:spcPts val="600"/>
              </a:spcBef>
              <a:spcAft>
                <a:spcPts val="0"/>
              </a:spcAft>
              <a:buNone/>
            </a:pPr>
            <a:r>
              <a:rPr lang="en" sz="1500" dirty="0"/>
              <a:t>3. </a:t>
            </a:r>
            <a:r>
              <a:rPr lang="en" sz="1500" b="1" dirty="0"/>
              <a:t>Physically secure the network:</a:t>
            </a:r>
            <a:r>
              <a:rPr lang="en" sz="1500" dirty="0"/>
              <a:t> The physical security of the network can be just as crucial as say your Internet facing firewall. Just as you need to protect against hackers, bots and viruses, you need to protect against local threats, too. Without strong physical security of your building and network, a nearby hacker or even an employee could take advantage of it. For instance, maybe they plug a wireless router into an open Ethernet port, giving them and anyone else nearby wireless access to your network. But if that Ethernet port wasn’t visible or at least disconnected, then that wouldn’t have happened. Some steps which can be taken to ensure physical security are:</a:t>
            </a:r>
            <a:endParaRPr sz="1500" dirty="0"/>
          </a:p>
          <a:p>
            <a:pPr marL="457200" lvl="0" indent="-323850" algn="just" rtl="0">
              <a:spcBef>
                <a:spcPts val="600"/>
              </a:spcBef>
              <a:spcAft>
                <a:spcPts val="0"/>
              </a:spcAft>
              <a:buSzPts val="1500"/>
              <a:buChar char="●"/>
            </a:pPr>
            <a:r>
              <a:rPr lang="en" sz="1500" dirty="0"/>
              <a:t>Ensure you have a good building security plan in place to try and prevent outsiders from entering.</a:t>
            </a:r>
            <a:endParaRPr sz="1500" dirty="0"/>
          </a:p>
          <a:p>
            <a:pPr marL="457200" lvl="0" indent="-323850" algn="just" rtl="0">
              <a:spcBef>
                <a:spcPts val="0"/>
              </a:spcBef>
              <a:spcAft>
                <a:spcPts val="0"/>
              </a:spcAft>
              <a:buSzPts val="1500"/>
              <a:buChar char="●"/>
            </a:pPr>
            <a:r>
              <a:rPr lang="en" sz="1500" dirty="0"/>
              <a:t>Ensure all wiring closets and/or other places where the network infrastructure components are placed have been physically secured from both the public and employees. Use door and cabinet locks.</a:t>
            </a:r>
            <a:endParaRPr sz="1500" dirty="0"/>
          </a:p>
        </p:txBody>
      </p:sp>
      <p:sp>
        <p:nvSpPr>
          <p:cNvPr id="395" name="Google Shape;395;p4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9"/>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p>
            <a:pPr marL="457200" lvl="0" indent="-323850" algn="just" rtl="0">
              <a:spcBef>
                <a:spcPts val="600"/>
              </a:spcBef>
              <a:spcAft>
                <a:spcPts val="0"/>
              </a:spcAft>
              <a:buClr>
                <a:schemeClr val="lt2"/>
              </a:buClr>
              <a:buSzPts val="1500"/>
              <a:buChar char="●"/>
            </a:pPr>
            <a:r>
              <a:rPr lang="en" sz="1500" dirty="0">
                <a:solidFill>
                  <a:schemeClr val="lt2"/>
                </a:solidFill>
              </a:rPr>
              <a:t>Verify that Ethernet cabling is run out of sight and isn’t easily accessible; the same with wireless access points.</a:t>
            </a:r>
            <a:endParaRPr sz="1500" dirty="0">
              <a:solidFill>
                <a:schemeClr val="lt2"/>
              </a:solidFill>
            </a:endParaRPr>
          </a:p>
          <a:p>
            <a:pPr marL="457200" lvl="0" indent="-323850" algn="just" rtl="0">
              <a:spcBef>
                <a:spcPts val="0"/>
              </a:spcBef>
              <a:spcAft>
                <a:spcPts val="0"/>
              </a:spcAft>
              <a:buClr>
                <a:schemeClr val="lt2"/>
              </a:buClr>
              <a:buSzPts val="1500"/>
              <a:buChar char="●"/>
            </a:pPr>
            <a:r>
              <a:rPr lang="en" sz="1500" dirty="0">
                <a:solidFill>
                  <a:schemeClr val="lt2"/>
                </a:solidFill>
              </a:rPr>
              <a:t>Disconnect unused Ethernet ports, physically or via switch/router configuration, especially those in the public areas of the building.</a:t>
            </a:r>
            <a:endParaRPr sz="1500" dirty="0">
              <a:solidFill>
                <a:schemeClr val="lt2"/>
              </a:solidFill>
            </a:endParaRPr>
          </a:p>
          <a:p>
            <a:pPr marL="0" lvl="0" indent="0" algn="just" rtl="0">
              <a:spcBef>
                <a:spcPts val="600"/>
              </a:spcBef>
              <a:spcAft>
                <a:spcPts val="0"/>
              </a:spcAft>
              <a:buNone/>
            </a:pPr>
            <a:r>
              <a:rPr lang="en" sz="1500" dirty="0">
                <a:solidFill>
                  <a:schemeClr val="lt2"/>
                </a:solidFill>
              </a:rPr>
              <a:t>4. </a:t>
            </a:r>
            <a:r>
              <a:rPr lang="en" sz="1500" b="1" dirty="0">
                <a:solidFill>
                  <a:schemeClr val="lt2"/>
                </a:solidFill>
              </a:rPr>
              <a:t>Consider MAC address filtering:</a:t>
            </a:r>
            <a:r>
              <a:rPr lang="en" sz="1500" dirty="0">
                <a:solidFill>
                  <a:schemeClr val="lt2"/>
                </a:solidFill>
              </a:rPr>
              <a:t> One major security issue of the wired side of the network is the lack of a quick and easy authentication and/or encryption method; people can just plug in and use the network. On the wireless side you have at least WPA2-Personal (PSK) that’s easy to deploy.</a:t>
            </a:r>
            <a:endParaRPr sz="1500" dirty="0">
              <a:solidFill>
                <a:schemeClr val="lt2"/>
              </a:solidFill>
            </a:endParaRPr>
          </a:p>
          <a:p>
            <a:pPr marL="0" lvl="0" indent="0" algn="just" rtl="0">
              <a:spcBef>
                <a:spcPts val="600"/>
              </a:spcBef>
              <a:spcAft>
                <a:spcPts val="0"/>
              </a:spcAft>
              <a:buNone/>
            </a:pPr>
            <a:r>
              <a:rPr lang="en" sz="1500" dirty="0">
                <a:solidFill>
                  <a:schemeClr val="lt2"/>
                </a:solidFill>
              </a:rPr>
              <a:t>Although MAC address filtering can be bypassed by a determined hacker, it can serve as the </a:t>
            </a:r>
            <a:r>
              <a:rPr lang="en" sz="1500" b="1" dirty="0">
                <a:solidFill>
                  <a:schemeClr val="lt2"/>
                </a:solidFill>
              </a:rPr>
              <a:t>first layer of security</a:t>
            </a:r>
            <a:r>
              <a:rPr lang="en" sz="1500" dirty="0">
                <a:solidFill>
                  <a:schemeClr val="lt2"/>
                </a:solidFill>
              </a:rPr>
              <a:t>. It won’t completely stop a hacker, but it can help you prevent an employee, for instance, from causing a potentially serious security hole, like allowing a guest to plug into the private network. It can also give you more control over which devices are on the network. But don’t let it give you a false sense of security, and the approved MAC address list must always be up-to-date.</a:t>
            </a:r>
            <a:endParaRPr sz="1500" dirty="0">
              <a:solidFill>
                <a:schemeClr val="lt2"/>
              </a:solidFill>
            </a:endParaRPr>
          </a:p>
        </p:txBody>
      </p:sp>
      <p:sp>
        <p:nvSpPr>
          <p:cNvPr id="401" name="Google Shape;401;p4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402" name="Google Shape;402;p4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Ways to improve wired network security(Cont.d)</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1165475" y="336193"/>
            <a:ext cx="6858000" cy="67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TIMELINE</a:t>
            </a:r>
            <a:endParaRPr sz="3600" b="1" dirty="0"/>
          </a:p>
        </p:txBody>
      </p:sp>
      <p:sp>
        <p:nvSpPr>
          <p:cNvPr id="92" name="Google Shape;92;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b="1"/>
              <a:t>4</a:t>
            </a:fld>
            <a:endParaRPr b="1"/>
          </a:p>
        </p:txBody>
      </p:sp>
      <p:sp>
        <p:nvSpPr>
          <p:cNvPr id="93" name="Google Shape;93;p15"/>
          <p:cNvSpPr/>
          <p:nvPr/>
        </p:nvSpPr>
        <p:spPr>
          <a:xfrm>
            <a:off x="6099000" y="2451150"/>
            <a:ext cx="10824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000" b="1">
                <a:solidFill>
                  <a:schemeClr val="lt1"/>
                </a:solidFill>
                <a:latin typeface="Quicksand"/>
                <a:ea typeface="Quicksand"/>
                <a:cs typeface="Quicksand"/>
                <a:sym typeface="Quicksand"/>
              </a:rPr>
              <a:t>1 Week</a:t>
            </a:r>
            <a:endParaRPr sz="1000" b="1">
              <a:solidFill>
                <a:schemeClr val="lt1"/>
              </a:solidFill>
              <a:latin typeface="Quicksand"/>
              <a:ea typeface="Quicksand"/>
              <a:cs typeface="Quicksand"/>
              <a:sym typeface="Quicksand"/>
            </a:endParaRPr>
          </a:p>
        </p:txBody>
      </p:sp>
      <p:sp>
        <p:nvSpPr>
          <p:cNvPr id="94" name="Google Shape;94;p15"/>
          <p:cNvSpPr/>
          <p:nvPr/>
        </p:nvSpPr>
        <p:spPr>
          <a:xfrm>
            <a:off x="4916975" y="2451150"/>
            <a:ext cx="13146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000" b="1" dirty="0">
                <a:solidFill>
                  <a:schemeClr val="lt1"/>
                </a:solidFill>
                <a:latin typeface="Quicksand"/>
                <a:ea typeface="Quicksand"/>
                <a:cs typeface="Quicksand"/>
                <a:sym typeface="Quicksand"/>
              </a:rPr>
              <a:t>2 Weeks</a:t>
            </a:r>
            <a:endParaRPr sz="1000" b="1" dirty="0">
              <a:solidFill>
                <a:schemeClr val="lt1"/>
              </a:solidFill>
              <a:latin typeface="Quicksand"/>
              <a:ea typeface="Quicksand"/>
              <a:cs typeface="Quicksand"/>
              <a:sym typeface="Quicksand"/>
            </a:endParaRPr>
          </a:p>
        </p:txBody>
      </p:sp>
      <p:sp>
        <p:nvSpPr>
          <p:cNvPr id="95" name="Google Shape;95;p15"/>
          <p:cNvSpPr/>
          <p:nvPr/>
        </p:nvSpPr>
        <p:spPr>
          <a:xfrm>
            <a:off x="3734949" y="2451150"/>
            <a:ext cx="13146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lvl="0" indent="0" algn="ctr" rtl="0">
              <a:spcBef>
                <a:spcPts val="0"/>
              </a:spcBef>
              <a:spcAft>
                <a:spcPts val="0"/>
              </a:spcAft>
              <a:buNone/>
            </a:pPr>
            <a:r>
              <a:rPr lang="en" sz="1000" b="1" dirty="0">
                <a:solidFill>
                  <a:schemeClr val="lt1"/>
                </a:solidFill>
                <a:latin typeface="Quicksand"/>
                <a:ea typeface="Quicksand"/>
                <a:cs typeface="Quicksand"/>
                <a:sym typeface="Quicksand"/>
              </a:rPr>
              <a:t>1 Week</a:t>
            </a:r>
            <a:endParaRPr sz="1000" b="1" dirty="0">
              <a:solidFill>
                <a:schemeClr val="lt1"/>
              </a:solidFill>
              <a:latin typeface="Quicksand"/>
              <a:ea typeface="Quicksand"/>
              <a:cs typeface="Quicksand"/>
              <a:sym typeface="Quicksand"/>
            </a:endParaRPr>
          </a:p>
        </p:txBody>
      </p:sp>
      <p:sp>
        <p:nvSpPr>
          <p:cNvPr id="96" name="Google Shape;96;p15"/>
          <p:cNvSpPr/>
          <p:nvPr/>
        </p:nvSpPr>
        <p:spPr>
          <a:xfrm>
            <a:off x="2552923" y="2451150"/>
            <a:ext cx="13251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000" b="1" dirty="0">
                <a:solidFill>
                  <a:schemeClr val="lt1"/>
                </a:solidFill>
                <a:latin typeface="Quicksand"/>
                <a:ea typeface="Quicksand"/>
                <a:cs typeface="Quicksand"/>
                <a:sym typeface="Quicksand"/>
              </a:rPr>
              <a:t>1 Week</a:t>
            </a:r>
            <a:endParaRPr sz="1000" b="1" dirty="0">
              <a:solidFill>
                <a:schemeClr val="lt1"/>
              </a:solidFill>
              <a:latin typeface="Quicksand"/>
              <a:ea typeface="Quicksand"/>
              <a:cs typeface="Quicksand"/>
              <a:sym typeface="Quicksand"/>
            </a:endParaRPr>
          </a:p>
        </p:txBody>
      </p:sp>
      <p:sp>
        <p:nvSpPr>
          <p:cNvPr id="97" name="Google Shape;97;p15"/>
          <p:cNvSpPr/>
          <p:nvPr/>
        </p:nvSpPr>
        <p:spPr>
          <a:xfrm>
            <a:off x="1370897" y="2451150"/>
            <a:ext cx="13251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000" b="1" dirty="0">
                <a:solidFill>
                  <a:schemeClr val="lt1"/>
                </a:solidFill>
                <a:latin typeface="Quicksand"/>
                <a:ea typeface="Quicksand"/>
                <a:cs typeface="Quicksand"/>
                <a:sym typeface="Quicksand"/>
              </a:rPr>
              <a:t>2 Weeks</a:t>
            </a:r>
            <a:endParaRPr sz="1000" b="1" dirty="0">
              <a:solidFill>
                <a:schemeClr val="lt1"/>
              </a:solidFill>
              <a:latin typeface="Quicksand"/>
              <a:ea typeface="Quicksand"/>
              <a:cs typeface="Quicksand"/>
              <a:sym typeface="Quicksand"/>
            </a:endParaRPr>
          </a:p>
        </p:txBody>
      </p:sp>
      <p:sp>
        <p:nvSpPr>
          <p:cNvPr id="98" name="Google Shape;98;p15"/>
          <p:cNvSpPr/>
          <p:nvPr/>
        </p:nvSpPr>
        <p:spPr>
          <a:xfrm>
            <a:off x="946250" y="2451150"/>
            <a:ext cx="570600" cy="393600"/>
          </a:xfrm>
          <a:prstGeom prst="homePlate">
            <a:avLst>
              <a:gd name="adj" fmla="val 32030"/>
            </a:avLst>
          </a:prstGeom>
          <a:solidFill>
            <a:schemeClr val="accent6"/>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b="1">
              <a:solidFill>
                <a:schemeClr val="dk1"/>
              </a:solidFill>
            </a:endParaRPr>
          </a:p>
        </p:txBody>
      </p:sp>
      <p:cxnSp>
        <p:nvCxnSpPr>
          <p:cNvPr id="99" name="Google Shape;99;p15"/>
          <p:cNvCxnSpPr/>
          <p:nvPr/>
        </p:nvCxnSpPr>
        <p:spPr>
          <a:xfrm rot="10800000">
            <a:off x="1710911" y="1977131"/>
            <a:ext cx="0" cy="498600"/>
          </a:xfrm>
          <a:prstGeom prst="straightConnector1">
            <a:avLst/>
          </a:prstGeom>
          <a:noFill/>
          <a:ln w="9525" cap="flat" cmpd="sng">
            <a:solidFill>
              <a:schemeClr val="lt2"/>
            </a:solidFill>
            <a:prstDash val="solid"/>
            <a:round/>
            <a:headEnd type="oval" w="med" len="med"/>
            <a:tailEnd type="oval" w="med" len="med"/>
          </a:ln>
        </p:spPr>
      </p:cxnSp>
      <p:sp>
        <p:nvSpPr>
          <p:cNvPr id="100" name="Google Shape;100;p15"/>
          <p:cNvSpPr txBox="1"/>
          <p:nvPr/>
        </p:nvSpPr>
        <p:spPr>
          <a:xfrm>
            <a:off x="1369382" y="1270000"/>
            <a:ext cx="1118700" cy="677400"/>
          </a:xfrm>
          <a:prstGeom prst="rect">
            <a:avLst/>
          </a:prstGeom>
          <a:noFill/>
          <a:ln>
            <a:noFill/>
          </a:ln>
        </p:spPr>
        <p:txBody>
          <a:bodyPr spcFirstLastPara="1" wrap="square" lIns="0" tIns="0" rIns="0" bIns="0" anchor="b" anchorCtr="0">
            <a:spAutoFit/>
          </a:bodyPr>
          <a:lstStyle/>
          <a:p>
            <a:pPr marL="0" marR="0" lvl="0" indent="0" rtl="0">
              <a:lnSpc>
                <a:spcPct val="100000"/>
              </a:lnSpc>
              <a:spcBef>
                <a:spcPts val="0"/>
              </a:spcBef>
              <a:spcAft>
                <a:spcPts val="0"/>
              </a:spcAft>
              <a:buNone/>
            </a:pPr>
            <a:r>
              <a:rPr lang="en" sz="1100" b="1" dirty="0">
                <a:solidFill>
                  <a:schemeClr val="lt1"/>
                </a:solidFill>
                <a:latin typeface="Quicksand"/>
                <a:ea typeface="Quicksand"/>
                <a:cs typeface="Quicksand"/>
                <a:sym typeface="Quicksand"/>
              </a:rPr>
              <a:t>Understanding of storage concepts and protocols.</a:t>
            </a:r>
            <a:endParaRPr sz="1100" b="1" dirty="0">
              <a:solidFill>
                <a:schemeClr val="lt1"/>
              </a:solidFill>
              <a:latin typeface="Quicksand"/>
              <a:ea typeface="Quicksand"/>
              <a:cs typeface="Quicksand"/>
              <a:sym typeface="Quicksand"/>
            </a:endParaRPr>
          </a:p>
        </p:txBody>
      </p:sp>
      <p:cxnSp>
        <p:nvCxnSpPr>
          <p:cNvPr id="101" name="Google Shape;101;p15"/>
          <p:cNvCxnSpPr/>
          <p:nvPr/>
        </p:nvCxnSpPr>
        <p:spPr>
          <a:xfrm rot="10800000">
            <a:off x="3122490" y="1977131"/>
            <a:ext cx="0" cy="498600"/>
          </a:xfrm>
          <a:prstGeom prst="straightConnector1">
            <a:avLst/>
          </a:prstGeom>
          <a:noFill/>
          <a:ln w="9525" cap="flat" cmpd="sng">
            <a:solidFill>
              <a:schemeClr val="lt2"/>
            </a:solidFill>
            <a:prstDash val="solid"/>
            <a:round/>
            <a:headEnd type="oval" w="med" len="med"/>
            <a:tailEnd type="oval" w="med" len="med"/>
          </a:ln>
        </p:spPr>
      </p:cxnSp>
      <p:sp>
        <p:nvSpPr>
          <p:cNvPr id="102" name="Google Shape;102;p15"/>
          <p:cNvSpPr txBox="1"/>
          <p:nvPr/>
        </p:nvSpPr>
        <p:spPr>
          <a:xfrm>
            <a:off x="2706110" y="1270000"/>
            <a:ext cx="1118700" cy="6774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100" b="1" dirty="0">
                <a:solidFill>
                  <a:schemeClr val="lt1"/>
                </a:solidFill>
                <a:latin typeface="Quicksand"/>
                <a:ea typeface="Quicksand"/>
                <a:cs typeface="Quicksand"/>
                <a:sym typeface="Quicksand"/>
              </a:rPr>
              <a:t>NVMe commands and Security related aspects in spec.</a:t>
            </a:r>
            <a:endParaRPr sz="1100" b="1" dirty="0">
              <a:solidFill>
                <a:schemeClr val="lt1"/>
              </a:solidFill>
              <a:latin typeface="Quicksand"/>
              <a:ea typeface="Quicksand"/>
              <a:cs typeface="Quicksand"/>
              <a:sym typeface="Quicksand"/>
            </a:endParaRPr>
          </a:p>
        </p:txBody>
      </p:sp>
      <p:cxnSp>
        <p:nvCxnSpPr>
          <p:cNvPr id="103" name="Google Shape;103;p15"/>
          <p:cNvCxnSpPr/>
          <p:nvPr/>
        </p:nvCxnSpPr>
        <p:spPr>
          <a:xfrm rot="10800000">
            <a:off x="5336049" y="1977131"/>
            <a:ext cx="0" cy="498600"/>
          </a:xfrm>
          <a:prstGeom prst="straightConnector1">
            <a:avLst/>
          </a:prstGeom>
          <a:noFill/>
          <a:ln w="9525" cap="flat" cmpd="sng">
            <a:solidFill>
              <a:schemeClr val="lt2"/>
            </a:solidFill>
            <a:prstDash val="solid"/>
            <a:round/>
            <a:headEnd type="oval" w="med" len="med"/>
            <a:tailEnd type="oval" w="med" len="med"/>
          </a:ln>
        </p:spPr>
      </p:cxnSp>
      <p:sp>
        <p:nvSpPr>
          <p:cNvPr id="104" name="Google Shape;104;p15"/>
          <p:cNvSpPr txBox="1"/>
          <p:nvPr/>
        </p:nvSpPr>
        <p:spPr>
          <a:xfrm>
            <a:off x="5074767" y="1270000"/>
            <a:ext cx="1118700" cy="846600"/>
          </a:xfrm>
          <a:prstGeom prst="rect">
            <a:avLst/>
          </a:prstGeom>
          <a:noFill/>
          <a:ln>
            <a:noFill/>
          </a:ln>
        </p:spPr>
        <p:txBody>
          <a:bodyPr spcFirstLastPara="1" wrap="square" lIns="0" tIns="0" rIns="0" bIns="0" anchor="b" anchorCtr="0">
            <a:spAutoFit/>
          </a:bodyPr>
          <a:lstStyle/>
          <a:p>
            <a:pPr marL="0" lvl="0" indent="0" algn="l" rtl="0">
              <a:spcBef>
                <a:spcPts val="0"/>
              </a:spcBef>
              <a:spcAft>
                <a:spcPts val="0"/>
              </a:spcAft>
              <a:buNone/>
            </a:pPr>
            <a:r>
              <a:rPr lang="en" sz="1100" b="1" dirty="0">
                <a:solidFill>
                  <a:schemeClr val="lt1"/>
                </a:solidFill>
                <a:latin typeface="Quicksand"/>
                <a:ea typeface="Quicksand"/>
                <a:cs typeface="Quicksand"/>
                <a:sym typeface="Quicksand"/>
              </a:rPr>
              <a:t>Install Initiator/target on Linux system and do IOs.</a:t>
            </a:r>
            <a:endParaRPr sz="1100" b="1" dirty="0">
              <a:solidFill>
                <a:schemeClr val="lt1"/>
              </a:solidFill>
              <a:latin typeface="Quicksand"/>
              <a:ea typeface="Quicksand"/>
              <a:cs typeface="Quicksand"/>
              <a:sym typeface="Quicksand"/>
            </a:endParaRPr>
          </a:p>
          <a:p>
            <a:pPr marL="0" marR="0" lvl="0" indent="0" algn="l" rtl="0">
              <a:lnSpc>
                <a:spcPct val="100000"/>
              </a:lnSpc>
              <a:spcBef>
                <a:spcPts val="0"/>
              </a:spcBef>
              <a:spcAft>
                <a:spcPts val="0"/>
              </a:spcAft>
              <a:buNone/>
            </a:pPr>
            <a:endParaRPr sz="1100" b="1" dirty="0">
              <a:solidFill>
                <a:schemeClr val="lt1"/>
              </a:solidFill>
              <a:latin typeface="Quicksand"/>
              <a:ea typeface="Quicksand"/>
              <a:cs typeface="Quicksand"/>
              <a:sym typeface="Quicksand"/>
            </a:endParaRPr>
          </a:p>
        </p:txBody>
      </p:sp>
      <p:sp>
        <p:nvSpPr>
          <p:cNvPr id="105" name="Google Shape;105;p15"/>
          <p:cNvSpPr txBox="1"/>
          <p:nvPr/>
        </p:nvSpPr>
        <p:spPr>
          <a:xfrm>
            <a:off x="6307770" y="3314775"/>
            <a:ext cx="1118700" cy="8466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100" b="1" dirty="0">
                <a:solidFill>
                  <a:schemeClr val="lt1"/>
                </a:solidFill>
                <a:latin typeface="Quicksand"/>
                <a:ea typeface="Quicksand"/>
                <a:cs typeface="Quicksand"/>
                <a:sym typeface="Quicksand"/>
              </a:rPr>
              <a:t>Read about error handling and recovery in NVMe and NVMeOF.</a:t>
            </a:r>
            <a:endParaRPr sz="1100" b="1" dirty="0">
              <a:solidFill>
                <a:schemeClr val="lt1"/>
              </a:solidFill>
              <a:latin typeface="Quicksand"/>
              <a:ea typeface="Quicksand"/>
              <a:cs typeface="Quicksand"/>
              <a:sym typeface="Quicksand"/>
            </a:endParaRPr>
          </a:p>
        </p:txBody>
      </p:sp>
      <p:cxnSp>
        <p:nvCxnSpPr>
          <p:cNvPr id="106" name="Google Shape;106;p15"/>
          <p:cNvCxnSpPr/>
          <p:nvPr/>
        </p:nvCxnSpPr>
        <p:spPr>
          <a:xfrm rot="10800000">
            <a:off x="2235286" y="2820169"/>
            <a:ext cx="0" cy="498600"/>
          </a:xfrm>
          <a:prstGeom prst="straightConnector1">
            <a:avLst/>
          </a:prstGeom>
          <a:noFill/>
          <a:ln w="9525" cap="flat" cmpd="sng">
            <a:solidFill>
              <a:schemeClr val="lt2"/>
            </a:solidFill>
            <a:prstDash val="solid"/>
            <a:round/>
            <a:headEnd type="oval" w="med" len="med"/>
            <a:tailEnd type="oval" w="med" len="med"/>
          </a:ln>
        </p:spPr>
      </p:cxnSp>
      <p:sp>
        <p:nvSpPr>
          <p:cNvPr id="107" name="Google Shape;107;p15"/>
          <p:cNvSpPr txBox="1"/>
          <p:nvPr/>
        </p:nvSpPr>
        <p:spPr>
          <a:xfrm>
            <a:off x="2172486" y="3343350"/>
            <a:ext cx="1118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100" b="1" dirty="0">
                <a:solidFill>
                  <a:schemeClr val="lt1"/>
                </a:solidFill>
                <a:latin typeface="Quicksand"/>
                <a:ea typeface="Quicksand"/>
                <a:cs typeface="Quicksand"/>
                <a:sym typeface="Quicksand"/>
              </a:rPr>
              <a:t>NVMe architecture and commands.</a:t>
            </a:r>
            <a:endParaRPr sz="1100" b="1" dirty="0">
              <a:solidFill>
                <a:schemeClr val="lt1"/>
              </a:solidFill>
              <a:latin typeface="Quicksand"/>
              <a:ea typeface="Quicksand"/>
              <a:cs typeface="Quicksand"/>
              <a:sym typeface="Quicksand"/>
            </a:endParaRPr>
          </a:p>
        </p:txBody>
      </p:sp>
      <p:cxnSp>
        <p:nvCxnSpPr>
          <p:cNvPr id="108" name="Google Shape;108;p15"/>
          <p:cNvCxnSpPr/>
          <p:nvPr/>
        </p:nvCxnSpPr>
        <p:spPr>
          <a:xfrm rot="10800000">
            <a:off x="4448844" y="2820169"/>
            <a:ext cx="0" cy="498600"/>
          </a:xfrm>
          <a:prstGeom prst="straightConnector1">
            <a:avLst/>
          </a:prstGeom>
          <a:noFill/>
          <a:ln w="9525" cap="flat" cmpd="sng">
            <a:solidFill>
              <a:schemeClr val="lt2"/>
            </a:solidFill>
            <a:prstDash val="solid"/>
            <a:round/>
            <a:headEnd type="oval" w="med" len="med"/>
            <a:tailEnd type="oval" w="med" len="med"/>
          </a:ln>
        </p:spPr>
      </p:cxnSp>
      <p:sp>
        <p:nvSpPr>
          <p:cNvPr id="109" name="Google Shape;109;p15"/>
          <p:cNvSpPr txBox="1"/>
          <p:nvPr/>
        </p:nvSpPr>
        <p:spPr>
          <a:xfrm>
            <a:off x="4021449" y="3343350"/>
            <a:ext cx="1118700" cy="118494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1100" b="1" dirty="0">
                <a:solidFill>
                  <a:schemeClr val="lt1"/>
                </a:solidFill>
                <a:latin typeface="Quicksand"/>
                <a:ea typeface="Quicksand"/>
                <a:cs typeface="Quicksand"/>
                <a:sym typeface="Quicksand"/>
              </a:rPr>
              <a:t>Network security for NVMeOF – read about vulnerabilities in Ethernet that can impact.</a:t>
            </a:r>
            <a:endParaRPr sz="1100" b="1" dirty="0">
              <a:solidFill>
                <a:schemeClr val="lt1"/>
              </a:solidFill>
              <a:latin typeface="Quicksand"/>
              <a:ea typeface="Quicksand"/>
              <a:cs typeface="Quicksand"/>
              <a:sym typeface="Quicksand"/>
            </a:endParaRPr>
          </a:p>
        </p:txBody>
      </p:sp>
      <p:cxnSp>
        <p:nvCxnSpPr>
          <p:cNvPr id="110" name="Google Shape;110;p15"/>
          <p:cNvCxnSpPr/>
          <p:nvPr/>
        </p:nvCxnSpPr>
        <p:spPr>
          <a:xfrm rot="10800000">
            <a:off x="6582444" y="2820169"/>
            <a:ext cx="0" cy="498600"/>
          </a:xfrm>
          <a:prstGeom prst="straightConnector1">
            <a:avLst/>
          </a:prstGeom>
          <a:noFill/>
          <a:ln w="9525" cap="flat" cmpd="sng">
            <a:solidFill>
              <a:schemeClr val="lt2"/>
            </a:solidFill>
            <a:prstDash val="solid"/>
            <a:round/>
            <a:headEnd type="oval" w="med" len="med"/>
            <a:tailEnd type="oval"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0"/>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Milestone 5</a:t>
            </a:r>
            <a:endParaRPr b="1"/>
          </a:p>
        </p:txBody>
      </p:sp>
      <p:sp>
        <p:nvSpPr>
          <p:cNvPr id="408" name="Google Shape;408;p50"/>
          <p:cNvSpPr txBox="1">
            <a:spLocks noGrp="1"/>
          </p:cNvSpPr>
          <p:nvPr>
            <p:ph type="subTitle" idx="1"/>
          </p:nvPr>
        </p:nvSpPr>
        <p:spPr>
          <a:xfrm>
            <a:off x="1567326" y="2782913"/>
            <a:ext cx="6927900" cy="41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a:t>Error handling and recovery in NVMe and NVMeOF.</a:t>
            </a:r>
            <a:endParaRPr sz="1500"/>
          </a:p>
        </p:txBody>
      </p:sp>
      <p:sp>
        <p:nvSpPr>
          <p:cNvPr id="409" name="Google Shape;409;p50"/>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5</a:t>
            </a:r>
            <a:endParaRPr sz="3000">
              <a:solidFill>
                <a:srgbClr val="2E3037"/>
              </a:solidFill>
              <a:latin typeface="Quicksand"/>
              <a:ea typeface="Quicksand"/>
              <a:cs typeface="Quicksand"/>
              <a:sym typeface="Quicksand"/>
            </a:endParaRPr>
          </a:p>
        </p:txBody>
      </p:sp>
      <p:sp>
        <p:nvSpPr>
          <p:cNvPr id="410" name="Google Shape;410;p5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1"/>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Error Handling in NVMe and NVMeOF</a:t>
            </a:r>
            <a:endParaRPr b="1"/>
          </a:p>
        </p:txBody>
      </p:sp>
      <p:sp>
        <p:nvSpPr>
          <p:cNvPr id="416" name="Google Shape;416;p51"/>
          <p:cNvSpPr txBox="1">
            <a:spLocks noGrp="1"/>
          </p:cNvSpPr>
          <p:nvPr>
            <p:ph type="body" idx="1"/>
          </p:nvPr>
        </p:nvSpPr>
        <p:spPr>
          <a:xfrm>
            <a:off x="1165498" y="1239199"/>
            <a:ext cx="6858000" cy="3725700"/>
          </a:xfrm>
          <a:prstGeom prst="rect">
            <a:avLst/>
          </a:prstGeom>
        </p:spPr>
        <p:txBody>
          <a:bodyPr spcFirstLastPara="1" wrap="square" lIns="91425" tIns="91425" rIns="91425" bIns="91425" anchor="t" anchorCtr="0">
            <a:noAutofit/>
          </a:bodyPr>
          <a:lstStyle/>
          <a:p>
            <a:pPr marL="457200" lvl="0" indent="-336550" algn="just" rtl="0">
              <a:spcBef>
                <a:spcPts val="600"/>
              </a:spcBef>
              <a:spcAft>
                <a:spcPts val="0"/>
              </a:spcAft>
              <a:buSzPts val="1700"/>
              <a:buChar char="●"/>
            </a:pPr>
            <a:r>
              <a:rPr lang="en" sz="1700" dirty="0"/>
              <a:t>NVMe technology was built from the ground up for SSDs, and the original NVMe specification included a standard SMART</a:t>
            </a:r>
            <a:endParaRPr sz="1700" dirty="0"/>
          </a:p>
          <a:p>
            <a:pPr marL="457200" lvl="0" indent="0" algn="just" rtl="0">
              <a:spcBef>
                <a:spcPts val="600"/>
              </a:spcBef>
              <a:spcAft>
                <a:spcPts val="0"/>
              </a:spcAft>
              <a:buNone/>
            </a:pPr>
            <a:r>
              <a:rPr lang="en" sz="1700" dirty="0"/>
              <a:t>(Self-Monitoring, Analysis and Reporting Technology) log that</a:t>
            </a:r>
            <a:endParaRPr sz="1700" dirty="0"/>
          </a:p>
          <a:p>
            <a:pPr marL="457200" lvl="0" indent="0" algn="just" rtl="0">
              <a:spcBef>
                <a:spcPts val="600"/>
              </a:spcBef>
              <a:spcAft>
                <a:spcPts val="0"/>
              </a:spcAft>
              <a:buNone/>
            </a:pPr>
            <a:r>
              <a:rPr lang="en" sz="1700" dirty="0"/>
              <a:t>monitored errors, device health, and endurance. At the time, SAS/SATA drives had SMART capability, but it was vendor specific (tools had to parse data by vendor) and the data wasn’t widely trusted.</a:t>
            </a:r>
            <a:endParaRPr sz="1700" dirty="0"/>
          </a:p>
          <a:p>
            <a:pPr marL="457200" lvl="0" indent="-336550" algn="just" rtl="0">
              <a:spcBef>
                <a:spcPts val="600"/>
              </a:spcBef>
              <a:spcAft>
                <a:spcPts val="0"/>
              </a:spcAft>
              <a:buSzPts val="1700"/>
              <a:buChar char="●"/>
            </a:pPr>
            <a:r>
              <a:rPr lang="en" sz="1700" dirty="0"/>
              <a:t>Features like enhanced error reporting, logging, management, debug, and telemetry are also added in NVMe technology after standard SMART logs. With the help of these features the customers have a smooth and normal operation of their SSD and are able to understand where and why things are failing and when it does happen.</a:t>
            </a:r>
            <a:endParaRPr sz="1700" dirty="0"/>
          </a:p>
        </p:txBody>
      </p:sp>
      <p:sp>
        <p:nvSpPr>
          <p:cNvPr id="417" name="Google Shape;417;p5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2"/>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Reasons for errors in NVMes:</a:t>
            </a:r>
            <a:endParaRPr b="1"/>
          </a:p>
        </p:txBody>
      </p:sp>
      <p:sp>
        <p:nvSpPr>
          <p:cNvPr id="423" name="Google Shape;423;p52"/>
          <p:cNvSpPr txBox="1">
            <a:spLocks noGrp="1"/>
          </p:cNvSpPr>
          <p:nvPr>
            <p:ph type="body" idx="1"/>
          </p:nvPr>
        </p:nvSpPr>
        <p:spPr>
          <a:xfrm>
            <a:off x="1165498" y="1162999"/>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dirty="0"/>
              <a:t>1. </a:t>
            </a:r>
            <a:r>
              <a:rPr lang="en" sz="1800" b="1" dirty="0"/>
              <a:t>System incompatibility</a:t>
            </a:r>
            <a:r>
              <a:rPr lang="en" sz="1800" dirty="0"/>
              <a:t>– In this situation, there is nothing wrong with the SSD, but compatibility bugs are preventing normal operation. An example would be a system hang or no enumeration of the SSD. A customer would generally return an SSD to the manufacturer if this happened.</a:t>
            </a:r>
            <a:endParaRPr sz="1800" dirty="0"/>
          </a:p>
          <a:p>
            <a:pPr marL="0" lvl="0" indent="0" algn="just" rtl="0">
              <a:spcBef>
                <a:spcPts val="600"/>
              </a:spcBef>
              <a:spcAft>
                <a:spcPts val="0"/>
              </a:spcAft>
              <a:buNone/>
            </a:pPr>
            <a:r>
              <a:rPr lang="en" sz="1800" dirty="0"/>
              <a:t>2. </a:t>
            </a:r>
            <a:r>
              <a:rPr lang="en" sz="1800" b="1" dirty="0"/>
              <a:t>SSD Endurance</a:t>
            </a:r>
            <a:r>
              <a:rPr lang="en" sz="1800" dirty="0"/>
              <a:t>– SSD endurance is finite and writing data will eventually wear out an SSD. Good news is that this can be accurately predicted and modeled by understanding the workload and the SSD, and NVMe technology can report the statistics to monitor this in real time.</a:t>
            </a:r>
            <a:endParaRPr sz="1800" dirty="0"/>
          </a:p>
        </p:txBody>
      </p:sp>
      <p:sp>
        <p:nvSpPr>
          <p:cNvPr id="424" name="Google Shape;424;p52"/>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3"/>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Reasons for errors in NVMes:(Cont.d)</a:t>
            </a:r>
            <a:endParaRPr b="1"/>
          </a:p>
        </p:txBody>
      </p:sp>
      <p:sp>
        <p:nvSpPr>
          <p:cNvPr id="430" name="Google Shape;430;p53"/>
          <p:cNvSpPr txBox="1">
            <a:spLocks noGrp="1"/>
          </p:cNvSpPr>
          <p:nvPr>
            <p:ph type="body" idx="1"/>
          </p:nvPr>
        </p:nvSpPr>
        <p:spPr>
          <a:xfrm>
            <a:off x="1165498" y="1162999"/>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600" dirty="0"/>
              <a:t>3. </a:t>
            </a:r>
            <a:r>
              <a:rPr lang="en" sz="1600" b="1" dirty="0"/>
              <a:t>Firmware errors</a:t>
            </a:r>
            <a:r>
              <a:rPr lang="en" sz="1600" dirty="0"/>
              <a:t>– SSD firmware is complex and must handle many corner cases of workloads and states for transferring data. SSD vendors try to eliminate as many firmware issues as possible prior to going to production, but perfect validation and verification can’t catch all firmware issues. Firmware failures account for the majority of SSD failures!</a:t>
            </a:r>
            <a:endParaRPr sz="1600" dirty="0"/>
          </a:p>
          <a:p>
            <a:pPr marL="0" lvl="0" indent="0" algn="just" rtl="0">
              <a:spcBef>
                <a:spcPts val="600"/>
              </a:spcBef>
              <a:spcAft>
                <a:spcPts val="0"/>
              </a:spcAft>
              <a:buNone/>
            </a:pPr>
            <a:r>
              <a:rPr lang="en" sz="1600" dirty="0"/>
              <a:t>4. </a:t>
            </a:r>
            <a:r>
              <a:rPr lang="en" sz="1600" b="1" dirty="0"/>
              <a:t>Media Errors</a:t>
            </a:r>
            <a:r>
              <a:rPr lang="en" sz="1600" dirty="0"/>
              <a:t>– there are many different classes of SSDs, some with end-to-end data protection, power loss protection, and redundancy within the SSD media through RAID, XOR, or other technologies. But NAND flash and other storage and memory classes do have failures, and too many will cause the SSD to stop functioning</a:t>
            </a:r>
            <a:endParaRPr sz="1600" dirty="0"/>
          </a:p>
          <a:p>
            <a:pPr marL="0" lvl="0" indent="0" algn="just" rtl="0">
              <a:spcBef>
                <a:spcPts val="600"/>
              </a:spcBef>
              <a:spcAft>
                <a:spcPts val="0"/>
              </a:spcAft>
              <a:buNone/>
            </a:pPr>
            <a:r>
              <a:rPr lang="en" sz="1600" dirty="0"/>
              <a:t>5. </a:t>
            </a:r>
            <a:r>
              <a:rPr lang="en" sz="1600" b="1" dirty="0"/>
              <a:t>Hardware errors</a:t>
            </a:r>
            <a:r>
              <a:rPr lang="en" sz="1600" dirty="0"/>
              <a:t>– capacitors, resistors, and power management circuits can fail. These are rarer but are more catastrophic when they do happen.</a:t>
            </a:r>
            <a:endParaRPr sz="1600" dirty="0"/>
          </a:p>
        </p:txBody>
      </p:sp>
      <p:sp>
        <p:nvSpPr>
          <p:cNvPr id="431" name="Google Shape;431;p5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4"/>
          <p:cNvSpPr txBox="1">
            <a:spLocks noGrp="1"/>
          </p:cNvSpPr>
          <p:nvPr>
            <p:ph type="title"/>
          </p:nvPr>
        </p:nvSpPr>
        <p:spPr>
          <a:xfrm>
            <a:off x="1165475" y="397249"/>
            <a:ext cx="68580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a:t>Features of the mentioned tools which helps in smooth handling in case of these errors:</a:t>
            </a:r>
            <a:endParaRPr b="1"/>
          </a:p>
        </p:txBody>
      </p:sp>
      <p:sp>
        <p:nvSpPr>
          <p:cNvPr id="437" name="Google Shape;437;p54"/>
          <p:cNvSpPr txBox="1">
            <a:spLocks noGrp="1"/>
          </p:cNvSpPr>
          <p:nvPr>
            <p:ph type="body" idx="1"/>
          </p:nvPr>
        </p:nvSpPr>
        <p:spPr>
          <a:xfrm>
            <a:off x="1165498" y="1239199"/>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dirty="0"/>
              <a:t>1. Management tools, log pages, endurance monitoring can help identify and pinpoint when a device fails, the number of errors and type of errors. These errors could include hardware failure, integrity errors, media errors, temperature issues and more.</a:t>
            </a:r>
            <a:endParaRPr sz="1800" dirty="0"/>
          </a:p>
          <a:p>
            <a:pPr marL="457200" lvl="0" indent="-342900" algn="just" rtl="0">
              <a:spcBef>
                <a:spcPts val="600"/>
              </a:spcBef>
              <a:spcAft>
                <a:spcPts val="0"/>
              </a:spcAft>
              <a:buSzPts val="1800"/>
              <a:buChar char="●"/>
            </a:pPr>
            <a:r>
              <a:rPr lang="en" sz="1800" b="1" dirty="0"/>
              <a:t>Log Pages</a:t>
            </a:r>
            <a:endParaRPr sz="1800" b="1" dirty="0"/>
          </a:p>
          <a:p>
            <a:pPr marL="0" lvl="0" indent="0" algn="just" rtl="0">
              <a:spcBef>
                <a:spcPts val="600"/>
              </a:spcBef>
              <a:spcAft>
                <a:spcPts val="0"/>
              </a:spcAft>
              <a:buNone/>
            </a:pPr>
            <a:r>
              <a:rPr lang="en" sz="1800" dirty="0"/>
              <a:t>Log Pages are maintained in the SSD and can be read by host software at any time. Below are the various log pages NVMe technology utilizes:</a:t>
            </a:r>
            <a:endParaRPr sz="1800" dirty="0"/>
          </a:p>
        </p:txBody>
      </p:sp>
      <p:sp>
        <p:nvSpPr>
          <p:cNvPr id="438" name="Google Shape;438;p5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5"/>
          <p:cNvSpPr txBox="1">
            <a:spLocks noGrp="1"/>
          </p:cNvSpPr>
          <p:nvPr>
            <p:ph type="title"/>
          </p:nvPr>
        </p:nvSpPr>
        <p:spPr>
          <a:xfrm>
            <a:off x="1165475" y="397249"/>
            <a:ext cx="68580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a:t>Features of the mentioned tools which helps in smooth handling in case of these errors:(Cont.d)</a:t>
            </a:r>
            <a:endParaRPr b="1"/>
          </a:p>
        </p:txBody>
      </p:sp>
      <p:sp>
        <p:nvSpPr>
          <p:cNvPr id="444" name="Google Shape;444;p55"/>
          <p:cNvSpPr txBox="1">
            <a:spLocks noGrp="1"/>
          </p:cNvSpPr>
          <p:nvPr>
            <p:ph type="body" idx="1"/>
          </p:nvPr>
        </p:nvSpPr>
        <p:spPr>
          <a:xfrm>
            <a:off x="1165498" y="1239199"/>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dirty="0"/>
              <a:t>2. </a:t>
            </a:r>
            <a:r>
              <a:rPr lang="en" sz="1800" b="1" dirty="0"/>
              <a:t>Error Log Page</a:t>
            </a:r>
            <a:r>
              <a:rPr lang="en" sz="1800" dirty="0"/>
              <a:t>: The Error Log Pages are used to log all errors so that no errors go unreported or missing. NVMe drives maintain an error log page that records all errors that happen. This log page maintains important information regarding the number of errors, which queue they came from, and which data and namespaces were affected. This is critical in identifying problematic drives and roots causing what in the system may be causing errors.</a:t>
            </a:r>
            <a:endParaRPr sz="1800" dirty="0"/>
          </a:p>
        </p:txBody>
      </p:sp>
      <p:sp>
        <p:nvSpPr>
          <p:cNvPr id="445" name="Google Shape;445;p5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6"/>
          <p:cNvSpPr txBox="1">
            <a:spLocks noGrp="1"/>
          </p:cNvSpPr>
          <p:nvPr>
            <p:ph type="title"/>
          </p:nvPr>
        </p:nvSpPr>
        <p:spPr>
          <a:xfrm>
            <a:off x="1165475" y="397249"/>
            <a:ext cx="68580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a:t>Features of the mentioned tools which helps in smooth handling in case of these errors:(Cont.d)</a:t>
            </a:r>
            <a:endParaRPr b="1"/>
          </a:p>
        </p:txBody>
      </p:sp>
      <p:sp>
        <p:nvSpPr>
          <p:cNvPr id="451" name="Google Shape;451;p56"/>
          <p:cNvSpPr txBox="1">
            <a:spLocks noGrp="1"/>
          </p:cNvSpPr>
          <p:nvPr>
            <p:ph type="body" idx="1"/>
          </p:nvPr>
        </p:nvSpPr>
        <p:spPr>
          <a:xfrm>
            <a:off x="1165498" y="1239199"/>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dirty="0">
                <a:solidFill>
                  <a:schemeClr val="lt2"/>
                </a:solidFill>
              </a:rPr>
              <a:t>3. </a:t>
            </a:r>
            <a:r>
              <a:rPr lang="en" sz="1800" b="1" dirty="0">
                <a:solidFill>
                  <a:schemeClr val="lt2"/>
                </a:solidFill>
              </a:rPr>
              <a:t>SMART Log Page</a:t>
            </a:r>
            <a:r>
              <a:rPr lang="en" sz="1800" dirty="0">
                <a:solidFill>
                  <a:schemeClr val="lt2"/>
                </a:solidFill>
              </a:rPr>
              <a:t>: The SMART log page is used to report on general health information about the drive. Its main health indicator is called the critical warning, which warns of a problem in the drive. The NVMe drive will then inform the host on the type of issue. Issues could mean the drive is in a degraded or read only mode due to media errors, the drive is currently exceeding the temperature threshold or there could be a hardware failure. The SMART log page also works to summarize the error log page for media or data integrity errors and lists the number of unsafe shutdowns caused by power loss events.</a:t>
            </a:r>
            <a:endParaRPr sz="1800" dirty="0"/>
          </a:p>
        </p:txBody>
      </p:sp>
      <p:sp>
        <p:nvSpPr>
          <p:cNvPr id="452" name="Google Shape;452;p5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1091595" y="363777"/>
            <a:ext cx="6858000" cy="61552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2800" b="1" dirty="0"/>
              <a:t>MILESTONES</a:t>
            </a:r>
            <a:endParaRPr sz="2800" b="1" dirty="0"/>
          </a:p>
        </p:txBody>
      </p:sp>
      <p:sp>
        <p:nvSpPr>
          <p:cNvPr id="116" name="Google Shape;116;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b="1"/>
              <a:t>5</a:t>
            </a:fld>
            <a:endParaRPr b="1"/>
          </a:p>
        </p:txBody>
      </p:sp>
      <p:sp>
        <p:nvSpPr>
          <p:cNvPr id="117" name="Google Shape;117;p16"/>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rgbClr val="000000"/>
              </a:solidFill>
              <a:latin typeface="Calibri"/>
              <a:ea typeface="Calibri"/>
              <a:cs typeface="Calibri"/>
              <a:sym typeface="Calibri"/>
            </a:endParaRPr>
          </a:p>
        </p:txBody>
      </p:sp>
      <p:sp>
        <p:nvSpPr>
          <p:cNvPr id="118" name="Google Shape;118;p16"/>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a:solidFill>
                <a:schemeClr val="lt1"/>
              </a:solidFill>
              <a:latin typeface="Calibri"/>
              <a:ea typeface="Calibri"/>
              <a:cs typeface="Calibri"/>
              <a:sym typeface="Calibri"/>
            </a:endParaRPr>
          </a:p>
        </p:txBody>
      </p:sp>
      <p:grpSp>
        <p:nvGrpSpPr>
          <p:cNvPr id="119" name="Google Shape;119;p16"/>
          <p:cNvGrpSpPr/>
          <p:nvPr/>
        </p:nvGrpSpPr>
        <p:grpSpPr>
          <a:xfrm>
            <a:off x="1786339" y="1703401"/>
            <a:ext cx="473400" cy="473400"/>
            <a:chOff x="1786339" y="1703401"/>
            <a:chExt cx="473400" cy="473400"/>
          </a:xfrm>
        </p:grpSpPr>
        <p:sp>
          <p:nvSpPr>
            <p:cNvPr id="120" name="Google Shape;120;p16"/>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1" name="Google Shape;121;p16"/>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b="1">
                  <a:solidFill>
                    <a:schemeClr val="dk2"/>
                  </a:solidFill>
                  <a:latin typeface="Quicksand"/>
                  <a:ea typeface="Quicksand"/>
                  <a:cs typeface="Quicksand"/>
                  <a:sym typeface="Quicksand"/>
                </a:rPr>
                <a:t>1</a:t>
              </a:r>
              <a:endParaRPr sz="600" b="1">
                <a:solidFill>
                  <a:schemeClr val="dk2"/>
                </a:solidFill>
                <a:latin typeface="Quicksand"/>
                <a:ea typeface="Quicksand"/>
                <a:cs typeface="Quicksand"/>
                <a:sym typeface="Quicksand"/>
              </a:endParaRPr>
            </a:p>
          </p:txBody>
        </p:sp>
      </p:grpSp>
      <p:grpSp>
        <p:nvGrpSpPr>
          <p:cNvPr id="122" name="Google Shape;122;p16"/>
          <p:cNvGrpSpPr/>
          <p:nvPr/>
        </p:nvGrpSpPr>
        <p:grpSpPr>
          <a:xfrm>
            <a:off x="3814414" y="1703401"/>
            <a:ext cx="473400" cy="473400"/>
            <a:chOff x="3814414" y="1703401"/>
            <a:chExt cx="473400" cy="473400"/>
          </a:xfrm>
        </p:grpSpPr>
        <p:sp>
          <p:nvSpPr>
            <p:cNvPr id="123" name="Google Shape;123;p16"/>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 name="Google Shape;124;p16"/>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b="1">
                  <a:solidFill>
                    <a:schemeClr val="dk2"/>
                  </a:solidFill>
                  <a:latin typeface="Quicksand"/>
                  <a:ea typeface="Quicksand"/>
                  <a:cs typeface="Quicksand"/>
                  <a:sym typeface="Quicksand"/>
                </a:rPr>
                <a:t>3</a:t>
              </a:r>
              <a:endParaRPr sz="600" b="1">
                <a:solidFill>
                  <a:schemeClr val="dk2"/>
                </a:solidFill>
                <a:latin typeface="Quicksand"/>
                <a:ea typeface="Quicksand"/>
                <a:cs typeface="Quicksand"/>
                <a:sym typeface="Quicksand"/>
              </a:endParaRPr>
            </a:p>
          </p:txBody>
        </p:sp>
      </p:grpSp>
      <p:grpSp>
        <p:nvGrpSpPr>
          <p:cNvPr id="125" name="Google Shape;125;p16"/>
          <p:cNvGrpSpPr/>
          <p:nvPr/>
        </p:nvGrpSpPr>
        <p:grpSpPr>
          <a:xfrm>
            <a:off x="5842489" y="1703401"/>
            <a:ext cx="473400" cy="473400"/>
            <a:chOff x="5842489" y="1703401"/>
            <a:chExt cx="473400" cy="473400"/>
          </a:xfrm>
        </p:grpSpPr>
        <p:sp>
          <p:nvSpPr>
            <p:cNvPr id="126" name="Google Shape;126;p16"/>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7" name="Google Shape;127;p16"/>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b="1">
                  <a:solidFill>
                    <a:schemeClr val="dk2"/>
                  </a:solidFill>
                  <a:latin typeface="Quicksand"/>
                  <a:ea typeface="Quicksand"/>
                  <a:cs typeface="Quicksand"/>
                  <a:sym typeface="Quicksand"/>
                </a:rPr>
                <a:t>5</a:t>
              </a:r>
              <a:endParaRPr sz="600" b="1">
                <a:solidFill>
                  <a:schemeClr val="dk2"/>
                </a:solidFill>
                <a:latin typeface="Quicksand"/>
                <a:ea typeface="Quicksand"/>
                <a:cs typeface="Quicksand"/>
                <a:sym typeface="Quicksand"/>
              </a:endParaRPr>
            </a:p>
          </p:txBody>
        </p:sp>
      </p:grpSp>
      <p:grpSp>
        <p:nvGrpSpPr>
          <p:cNvPr id="128" name="Google Shape;128;p16"/>
          <p:cNvGrpSpPr/>
          <p:nvPr/>
        </p:nvGrpSpPr>
        <p:grpSpPr>
          <a:xfrm>
            <a:off x="6880814" y="3576300"/>
            <a:ext cx="473400" cy="473400"/>
            <a:chOff x="6880814" y="3576300"/>
            <a:chExt cx="473400" cy="473400"/>
          </a:xfrm>
        </p:grpSpPr>
        <p:sp>
          <p:nvSpPr>
            <p:cNvPr id="129" name="Google Shape;129;p16"/>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 name="Google Shape;130;p16"/>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b="1">
                  <a:solidFill>
                    <a:schemeClr val="dk2"/>
                  </a:solidFill>
                  <a:latin typeface="Quicksand"/>
                  <a:ea typeface="Quicksand"/>
                  <a:cs typeface="Quicksand"/>
                  <a:sym typeface="Quicksand"/>
                </a:rPr>
                <a:t>6</a:t>
              </a:r>
              <a:endParaRPr sz="600" b="1">
                <a:solidFill>
                  <a:schemeClr val="dk2"/>
                </a:solidFill>
                <a:latin typeface="Quicksand"/>
                <a:ea typeface="Quicksand"/>
                <a:cs typeface="Quicksand"/>
                <a:sym typeface="Quicksand"/>
              </a:endParaRPr>
            </a:p>
          </p:txBody>
        </p:sp>
      </p:grpSp>
      <p:grpSp>
        <p:nvGrpSpPr>
          <p:cNvPr id="131" name="Google Shape;131;p16"/>
          <p:cNvGrpSpPr/>
          <p:nvPr/>
        </p:nvGrpSpPr>
        <p:grpSpPr>
          <a:xfrm>
            <a:off x="4852739" y="3576300"/>
            <a:ext cx="473400" cy="473400"/>
            <a:chOff x="4852739" y="3576300"/>
            <a:chExt cx="473400" cy="473400"/>
          </a:xfrm>
        </p:grpSpPr>
        <p:sp>
          <p:nvSpPr>
            <p:cNvPr id="132" name="Google Shape;132;p16"/>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3" name="Google Shape;133;p16"/>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b="1">
                  <a:solidFill>
                    <a:schemeClr val="dk2"/>
                  </a:solidFill>
                  <a:latin typeface="Quicksand"/>
                  <a:ea typeface="Quicksand"/>
                  <a:cs typeface="Quicksand"/>
                  <a:sym typeface="Quicksand"/>
                </a:rPr>
                <a:t>4</a:t>
              </a:r>
              <a:endParaRPr sz="600" b="1">
                <a:solidFill>
                  <a:schemeClr val="dk2"/>
                </a:solidFill>
                <a:latin typeface="Quicksand"/>
                <a:ea typeface="Quicksand"/>
                <a:cs typeface="Quicksand"/>
                <a:sym typeface="Quicksand"/>
              </a:endParaRPr>
            </a:p>
          </p:txBody>
        </p:sp>
      </p:grpSp>
      <p:grpSp>
        <p:nvGrpSpPr>
          <p:cNvPr id="134" name="Google Shape;134;p16"/>
          <p:cNvGrpSpPr/>
          <p:nvPr/>
        </p:nvGrpSpPr>
        <p:grpSpPr>
          <a:xfrm>
            <a:off x="2824664" y="3576300"/>
            <a:ext cx="473400" cy="473400"/>
            <a:chOff x="2824664" y="3576300"/>
            <a:chExt cx="473400" cy="473400"/>
          </a:xfrm>
        </p:grpSpPr>
        <p:sp>
          <p:nvSpPr>
            <p:cNvPr id="135" name="Google Shape;135;p16"/>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6" name="Google Shape;136;p16"/>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b="1">
                  <a:solidFill>
                    <a:schemeClr val="dk2"/>
                  </a:solidFill>
                  <a:latin typeface="Quicksand"/>
                  <a:ea typeface="Quicksand"/>
                  <a:cs typeface="Quicksand"/>
                  <a:sym typeface="Quicksand"/>
                </a:rPr>
                <a:t>2</a:t>
              </a:r>
              <a:endParaRPr sz="600" b="1">
                <a:solidFill>
                  <a:schemeClr val="dk2"/>
                </a:solidFill>
                <a:latin typeface="Quicksand"/>
                <a:ea typeface="Quicksand"/>
                <a:cs typeface="Quicksand"/>
                <a:sym typeface="Quicksand"/>
              </a:endParaRPr>
            </a:p>
          </p:txBody>
        </p:sp>
      </p:grpSp>
      <p:sp>
        <p:nvSpPr>
          <p:cNvPr id="137" name="Google Shape;137;p16"/>
          <p:cNvSpPr txBox="1"/>
          <p:nvPr/>
        </p:nvSpPr>
        <p:spPr>
          <a:xfrm>
            <a:off x="1085385" y="1247219"/>
            <a:ext cx="1893975" cy="50783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None/>
            </a:pPr>
            <a:r>
              <a:rPr lang="en" sz="1100" b="1" dirty="0">
                <a:solidFill>
                  <a:schemeClr val="lt1"/>
                </a:solidFill>
                <a:latin typeface="Quicksand"/>
                <a:ea typeface="Quicksand"/>
                <a:cs typeface="Quicksand"/>
                <a:sym typeface="Quicksand"/>
              </a:rPr>
              <a:t>Understand Storage array, NVMe and NVMe-OF protocol, Data security.</a:t>
            </a:r>
            <a:endParaRPr sz="1100" b="1" dirty="0">
              <a:solidFill>
                <a:schemeClr val="lt1"/>
              </a:solidFill>
              <a:latin typeface="Quicksand"/>
              <a:ea typeface="Quicksand"/>
              <a:cs typeface="Quicksand"/>
              <a:sym typeface="Quicksand"/>
            </a:endParaRPr>
          </a:p>
        </p:txBody>
      </p:sp>
      <p:sp>
        <p:nvSpPr>
          <p:cNvPr id="138" name="Google Shape;138;p16"/>
          <p:cNvSpPr txBox="1"/>
          <p:nvPr/>
        </p:nvSpPr>
        <p:spPr>
          <a:xfrm>
            <a:off x="3128414" y="1085217"/>
            <a:ext cx="1893975" cy="677108"/>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None/>
            </a:pPr>
            <a:r>
              <a:rPr lang="en" sz="1100" b="1" dirty="0">
                <a:solidFill>
                  <a:schemeClr val="lt1"/>
                </a:solidFill>
                <a:latin typeface="Quicksand"/>
                <a:ea typeface="Quicksand"/>
                <a:cs typeface="Quicksand"/>
                <a:sym typeface="Quicksand"/>
              </a:rPr>
              <a:t>Network security for NVMeOF – read about vulnerabilities in Ethernet that can impact.</a:t>
            </a:r>
            <a:endParaRPr sz="1100" b="1" dirty="0">
              <a:solidFill>
                <a:schemeClr val="lt1"/>
              </a:solidFill>
              <a:latin typeface="Quicksand"/>
              <a:ea typeface="Quicksand"/>
              <a:cs typeface="Quicksand"/>
              <a:sym typeface="Quicksand"/>
            </a:endParaRPr>
          </a:p>
        </p:txBody>
      </p:sp>
      <p:sp>
        <p:nvSpPr>
          <p:cNvPr id="139" name="Google Shape;139;p16"/>
          <p:cNvSpPr txBox="1"/>
          <p:nvPr/>
        </p:nvSpPr>
        <p:spPr>
          <a:xfrm>
            <a:off x="5436010" y="1079900"/>
            <a:ext cx="1286400" cy="677400"/>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None/>
            </a:pPr>
            <a:r>
              <a:rPr lang="en" sz="1100" b="1">
                <a:solidFill>
                  <a:schemeClr val="lt1"/>
                </a:solidFill>
                <a:latin typeface="Quicksand"/>
                <a:ea typeface="Quicksand"/>
                <a:cs typeface="Quicksand"/>
                <a:sym typeface="Quicksand"/>
              </a:rPr>
              <a:t>Network Security/Data Security - Authentication</a:t>
            </a:r>
            <a:endParaRPr sz="1100" b="1">
              <a:solidFill>
                <a:schemeClr val="lt1"/>
              </a:solidFill>
              <a:latin typeface="Quicksand"/>
              <a:ea typeface="Quicksand"/>
              <a:cs typeface="Quicksand"/>
              <a:sym typeface="Quicksand"/>
            </a:endParaRPr>
          </a:p>
        </p:txBody>
      </p:sp>
      <p:sp>
        <p:nvSpPr>
          <p:cNvPr id="140" name="Google Shape;140;p16"/>
          <p:cNvSpPr txBox="1"/>
          <p:nvPr/>
        </p:nvSpPr>
        <p:spPr>
          <a:xfrm>
            <a:off x="2418175" y="4063600"/>
            <a:ext cx="1286400" cy="677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1100" b="1">
                <a:solidFill>
                  <a:schemeClr val="lt1"/>
                </a:solidFill>
                <a:latin typeface="Quicksand"/>
                <a:ea typeface="Quicksand"/>
                <a:cs typeface="Quicksand"/>
                <a:sym typeface="Quicksand"/>
              </a:rPr>
              <a:t>NVMe commands and Security related aspects in spec.</a:t>
            </a:r>
            <a:endParaRPr sz="1100" b="1">
              <a:solidFill>
                <a:schemeClr val="lt1"/>
              </a:solidFill>
              <a:latin typeface="Quicksand"/>
              <a:ea typeface="Quicksand"/>
              <a:cs typeface="Quicksand"/>
              <a:sym typeface="Quicksand"/>
            </a:endParaRPr>
          </a:p>
        </p:txBody>
      </p:sp>
      <p:sp>
        <p:nvSpPr>
          <p:cNvPr id="141" name="Google Shape;141;p16"/>
          <p:cNvSpPr txBox="1"/>
          <p:nvPr/>
        </p:nvSpPr>
        <p:spPr>
          <a:xfrm>
            <a:off x="4446255" y="4063600"/>
            <a:ext cx="1286400" cy="677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1100" b="1">
                <a:solidFill>
                  <a:schemeClr val="lt1"/>
                </a:solidFill>
                <a:latin typeface="Quicksand"/>
                <a:ea typeface="Quicksand"/>
                <a:cs typeface="Quicksand"/>
                <a:sym typeface="Quicksand"/>
              </a:rPr>
              <a:t>Install Initiator/target on Linux system and do IOs.</a:t>
            </a:r>
            <a:endParaRPr sz="1100" b="1">
              <a:solidFill>
                <a:schemeClr val="lt1"/>
              </a:solidFill>
              <a:latin typeface="Quicksand"/>
              <a:ea typeface="Quicksand"/>
              <a:cs typeface="Quicksand"/>
              <a:sym typeface="Quicksand"/>
            </a:endParaRPr>
          </a:p>
        </p:txBody>
      </p:sp>
      <p:sp>
        <p:nvSpPr>
          <p:cNvPr id="142" name="Google Shape;142;p16"/>
          <p:cNvSpPr txBox="1"/>
          <p:nvPr/>
        </p:nvSpPr>
        <p:spPr>
          <a:xfrm>
            <a:off x="6474335" y="4063600"/>
            <a:ext cx="1286400" cy="677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1100" b="1">
                <a:solidFill>
                  <a:schemeClr val="lt1"/>
                </a:solidFill>
                <a:latin typeface="Quicksand"/>
                <a:ea typeface="Quicksand"/>
                <a:cs typeface="Quicksand"/>
                <a:sym typeface="Quicksand"/>
              </a:rPr>
              <a:t>Read about error handling and recovery in NVMe and NVMeOF.</a:t>
            </a:r>
            <a:endParaRPr sz="1100" b="1">
              <a:solidFill>
                <a:schemeClr val="lt1"/>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MILESTONE 1</a:t>
            </a:r>
            <a:endParaRPr b="1" dirty="0"/>
          </a:p>
        </p:txBody>
      </p:sp>
      <p:sp>
        <p:nvSpPr>
          <p:cNvPr id="148" name="Google Shape;148;p17"/>
          <p:cNvSpPr txBox="1">
            <a:spLocks noGrp="1"/>
          </p:cNvSpPr>
          <p:nvPr>
            <p:ph type="subTitle" idx="1"/>
          </p:nvPr>
        </p:nvSpPr>
        <p:spPr>
          <a:xfrm>
            <a:off x="1567326" y="2782913"/>
            <a:ext cx="6927900" cy="41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a:t>Understand Storage array, NVMe and NVMe-OF protocol, Data security.</a:t>
            </a:r>
            <a:endParaRPr sz="1500"/>
          </a:p>
        </p:txBody>
      </p:sp>
      <p:sp>
        <p:nvSpPr>
          <p:cNvPr id="149" name="Google Shape;149;p17"/>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150" name="Google Shape;15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1165475" y="395826"/>
            <a:ext cx="6858000" cy="61552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2800" b="1" dirty="0">
                <a:solidFill>
                  <a:srgbClr val="39C0BA"/>
                </a:solidFill>
              </a:rPr>
              <a:t>What Is a STORAGE ARRAY?</a:t>
            </a:r>
            <a:endParaRPr sz="2800" b="1" dirty="0">
              <a:solidFill>
                <a:srgbClr val="39C0BA"/>
              </a:solidFill>
            </a:endParaRPr>
          </a:p>
        </p:txBody>
      </p:sp>
      <p:sp>
        <p:nvSpPr>
          <p:cNvPr id="156" name="Google Shape;156;p18"/>
          <p:cNvSpPr txBox="1">
            <a:spLocks noGrp="1"/>
          </p:cNvSpPr>
          <p:nvPr>
            <p:ph type="body" idx="1"/>
          </p:nvPr>
        </p:nvSpPr>
        <p:spPr>
          <a:xfrm>
            <a:off x="1165498" y="1158072"/>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000" b="1" dirty="0"/>
              <a:t>Definition </a:t>
            </a:r>
            <a:r>
              <a:rPr lang="en" sz="2000" dirty="0"/>
              <a:t>- A storage array, also called a disk array, is a data storage system for block-based storage, file-based storage, or object storage.</a:t>
            </a:r>
            <a:endParaRPr sz="2000" dirty="0"/>
          </a:p>
          <a:p>
            <a:pPr marL="0" lvl="0" indent="0" algn="just" rtl="0">
              <a:spcBef>
                <a:spcPts val="600"/>
              </a:spcBef>
              <a:spcAft>
                <a:spcPts val="0"/>
              </a:spcAft>
              <a:buNone/>
            </a:pPr>
            <a:endParaRPr sz="2000" dirty="0"/>
          </a:p>
          <a:p>
            <a:pPr marL="0" lvl="0" indent="0" algn="just" rtl="0">
              <a:spcBef>
                <a:spcPts val="600"/>
              </a:spcBef>
              <a:spcAft>
                <a:spcPts val="0"/>
              </a:spcAft>
              <a:buNone/>
            </a:pPr>
            <a:r>
              <a:rPr lang="en" sz="2000" dirty="0"/>
              <a:t>Rather than storing data on a server, storage arrays use multiple drives in a collection capable of storing a huge amount of data, managed by a central management system. The drives on which data is stored are usually spinning hard disk drives (HDDs) or solid-state drives (SSDs).</a:t>
            </a:r>
            <a:endParaRPr sz="2000" dirty="0"/>
          </a:p>
        </p:txBody>
      </p:sp>
      <p:sp>
        <p:nvSpPr>
          <p:cNvPr id="157" name="Google Shape;157;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1165475" y="368643"/>
            <a:ext cx="6858000" cy="61552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2800" b="1" dirty="0"/>
              <a:t>How Do Storage Arrays WORK?</a:t>
            </a:r>
            <a:endParaRPr sz="2800" b="1" dirty="0"/>
          </a:p>
        </p:txBody>
      </p:sp>
      <p:sp>
        <p:nvSpPr>
          <p:cNvPr id="163" name="Google Shape;163;p19"/>
          <p:cNvSpPr txBox="1">
            <a:spLocks noGrp="1"/>
          </p:cNvSpPr>
          <p:nvPr>
            <p:ph type="body" idx="1"/>
          </p:nvPr>
        </p:nvSpPr>
        <p:spPr>
          <a:xfrm>
            <a:off x="1165498" y="1218417"/>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550" dirty="0"/>
              <a:t>Storage arrays keep storage separate from servers using a collection of hard disk drives (HDDs) or solid-state drives (SSDs). In some cases, they use a combination of both so they can scale much more efficiently than the storage capacity of a collection of servers.</a:t>
            </a:r>
            <a:endParaRPr sz="1550" dirty="0"/>
          </a:p>
          <a:p>
            <a:pPr marL="0" lvl="0" indent="457200" algn="just" rtl="0">
              <a:spcBef>
                <a:spcPts val="600"/>
              </a:spcBef>
              <a:spcAft>
                <a:spcPts val="0"/>
              </a:spcAft>
              <a:buNone/>
            </a:pPr>
            <a:r>
              <a:rPr lang="en" sz="1550" dirty="0"/>
              <a:t>● </a:t>
            </a:r>
            <a:r>
              <a:rPr lang="en" sz="1550" b="1" u="sng" dirty="0"/>
              <a:t>HDD storage arrays</a:t>
            </a:r>
            <a:r>
              <a:rPr lang="en" sz="1550" dirty="0"/>
              <a:t>- HDD storage arrays, or disk arrays, are commonly used in business environments for storage purposes and have excellent redundancy features to help protect data. For example, </a:t>
            </a:r>
            <a:r>
              <a:rPr lang="en" sz="1550" b="1" u="sng" dirty="0"/>
              <a:t>Redundant Arrays of Independent Disks (RAID)</a:t>
            </a:r>
            <a:r>
              <a:rPr lang="en" sz="1550" dirty="0"/>
              <a:t> controllers are used to make copies of the same data across multiple hard disks. This protects the data from loss if one of the disks fails, as all the backup copies are still available.</a:t>
            </a:r>
            <a:endParaRPr sz="1550" dirty="0"/>
          </a:p>
          <a:p>
            <a:pPr marL="0" lvl="0" indent="457200" algn="just" rtl="0">
              <a:spcBef>
                <a:spcPts val="600"/>
              </a:spcBef>
              <a:spcAft>
                <a:spcPts val="0"/>
              </a:spcAft>
              <a:buNone/>
            </a:pPr>
            <a:r>
              <a:rPr lang="en" sz="1550" dirty="0"/>
              <a:t>● </a:t>
            </a:r>
            <a:r>
              <a:rPr lang="en" sz="1550" b="1" u="sng" dirty="0"/>
              <a:t>SSD storage array</a:t>
            </a:r>
            <a:r>
              <a:rPr lang="en" sz="1550" dirty="0"/>
              <a:t>- An </a:t>
            </a:r>
            <a:r>
              <a:rPr lang="en" sz="1550" b="1" u="sng" dirty="0"/>
              <a:t>SSD storage array</a:t>
            </a:r>
            <a:r>
              <a:rPr lang="en" sz="1550" dirty="0"/>
              <a:t>, also called a flash storage array, has the same basic storage array architecture as an HDD array but will operate much faster. However, HDDs are cheaper, so they’re sometimes used in combination.</a:t>
            </a:r>
            <a:endParaRPr sz="1550" dirty="0"/>
          </a:p>
        </p:txBody>
      </p:sp>
      <p:sp>
        <p:nvSpPr>
          <p:cNvPr id="164" name="Google Shape;164;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1165475" y="343521"/>
            <a:ext cx="6858000" cy="61552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2800" b="1" dirty="0"/>
              <a:t>APPLICATION of Storage Arrays</a:t>
            </a:r>
            <a:endParaRPr sz="2800" b="1" dirty="0"/>
          </a:p>
        </p:txBody>
      </p:sp>
      <p:sp>
        <p:nvSpPr>
          <p:cNvPr id="170" name="Google Shape;170;p20"/>
          <p:cNvSpPr txBox="1">
            <a:spLocks noGrp="1"/>
          </p:cNvSpPr>
          <p:nvPr>
            <p:ph type="body" idx="1"/>
          </p:nvPr>
        </p:nvSpPr>
        <p:spPr>
          <a:xfrm>
            <a:off x="1165498" y="1203168"/>
            <a:ext cx="6858000" cy="372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750" dirty="0"/>
              <a:t>Storage arrays form key components of storage networks, such as </a:t>
            </a:r>
            <a:r>
              <a:rPr lang="en" sz="1750" b="1" dirty="0"/>
              <a:t>Storage Area Networks (SANs)</a:t>
            </a:r>
            <a:r>
              <a:rPr lang="en" sz="1750" dirty="0"/>
              <a:t> for block storage and </a:t>
            </a:r>
            <a:r>
              <a:rPr lang="en" sz="1750" b="1" dirty="0"/>
              <a:t>Network-Attached Storage (NAS)</a:t>
            </a:r>
            <a:r>
              <a:rPr lang="en" sz="1750" dirty="0"/>
              <a:t> for file storage. These networks enable storage to be managed separately from the local area network (LAN) or wide area network (WAN) that connects other devices inside an organization.</a:t>
            </a:r>
            <a:endParaRPr sz="1750" dirty="0"/>
          </a:p>
          <a:p>
            <a:pPr marL="0" lvl="0" indent="0" algn="just" rtl="0">
              <a:spcBef>
                <a:spcPts val="600"/>
              </a:spcBef>
              <a:spcAft>
                <a:spcPts val="0"/>
              </a:spcAft>
              <a:buNone/>
            </a:pPr>
            <a:endParaRPr sz="1650" dirty="0"/>
          </a:p>
          <a:p>
            <a:pPr marL="0" lvl="0" indent="0" algn="just" rtl="0">
              <a:spcBef>
                <a:spcPts val="600"/>
              </a:spcBef>
              <a:spcAft>
                <a:spcPts val="0"/>
              </a:spcAft>
              <a:buNone/>
            </a:pPr>
            <a:r>
              <a:rPr lang="en" sz="1650" b="1" dirty="0"/>
              <a:t>Types of Storage Arrays:</a:t>
            </a:r>
            <a:endParaRPr sz="1650" b="1" dirty="0"/>
          </a:p>
          <a:p>
            <a:pPr marL="457200" lvl="0" indent="-333375" algn="just" rtl="0">
              <a:spcBef>
                <a:spcPts val="600"/>
              </a:spcBef>
              <a:spcAft>
                <a:spcPts val="0"/>
              </a:spcAft>
              <a:buSzPts val="1650"/>
              <a:buAutoNum type="arabicPeriod"/>
            </a:pPr>
            <a:r>
              <a:rPr lang="en" sz="1650" dirty="0"/>
              <a:t>Storage Area Networks (SANs) arrays</a:t>
            </a:r>
            <a:endParaRPr sz="1650" dirty="0"/>
          </a:p>
          <a:p>
            <a:pPr marL="457200" lvl="0" indent="-333375" algn="just" rtl="0">
              <a:spcBef>
                <a:spcPts val="0"/>
              </a:spcBef>
              <a:spcAft>
                <a:spcPts val="0"/>
              </a:spcAft>
              <a:buSzPts val="1650"/>
              <a:buAutoNum type="arabicPeriod"/>
            </a:pPr>
            <a:r>
              <a:rPr lang="en" sz="1650" dirty="0"/>
              <a:t>Network-attached storage(NAS)</a:t>
            </a:r>
            <a:endParaRPr sz="1650" dirty="0"/>
          </a:p>
        </p:txBody>
      </p:sp>
      <p:sp>
        <p:nvSpPr>
          <p:cNvPr id="171" name="Google Shape;171;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4188</Words>
  <Application>Microsoft Office PowerPoint</Application>
  <PresentationFormat>On-screen Show (16:9)</PresentationFormat>
  <Paragraphs>272</Paragraphs>
  <Slides>46</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Quicksand</vt:lpstr>
      <vt:lpstr>Calibri</vt:lpstr>
      <vt:lpstr>Arial</vt:lpstr>
      <vt:lpstr>Eleanor template</vt:lpstr>
      <vt:lpstr>Data Security with NVMe over Fabric Technology</vt:lpstr>
      <vt:lpstr>Student Names</vt:lpstr>
      <vt:lpstr>GOALS</vt:lpstr>
      <vt:lpstr>TIMELINE</vt:lpstr>
      <vt:lpstr>MILESTONES</vt:lpstr>
      <vt:lpstr>MILESTONE 1</vt:lpstr>
      <vt:lpstr>What Is a STORAGE ARRAY?</vt:lpstr>
      <vt:lpstr>How Do Storage Arrays WORK?</vt:lpstr>
      <vt:lpstr>APPLICATION of Storage Arrays</vt:lpstr>
      <vt:lpstr>TYPES of Storage Arrays(Cont.d)</vt:lpstr>
      <vt:lpstr>Network-attached storage(NAS) VS Storage Area Networks(SAN)</vt:lpstr>
      <vt:lpstr>What is NVMe?</vt:lpstr>
      <vt:lpstr>Why NVMe?</vt:lpstr>
      <vt:lpstr>NVMe Use Cases</vt:lpstr>
      <vt:lpstr>NVMe PERFORMANCE COMPARISON with others in the market!</vt:lpstr>
      <vt:lpstr>HDD vs SATA vs NVMe Maximum Theoretical Speed</vt:lpstr>
      <vt:lpstr>What is NVMe over Fabric ?</vt:lpstr>
      <vt:lpstr>Need of NVMe over Fabric Technology.</vt:lpstr>
      <vt:lpstr>What makes NMVe over Fabrics very efficient?</vt:lpstr>
      <vt:lpstr>What makes NMVe over Fabrics very efficient?(Cont.d)</vt:lpstr>
      <vt:lpstr>Milestone 2</vt:lpstr>
      <vt:lpstr>NVMe Architecture</vt:lpstr>
      <vt:lpstr>NVMe Architecture</vt:lpstr>
      <vt:lpstr>NVMe Commands</vt:lpstr>
      <vt:lpstr>Controller Architecture</vt:lpstr>
      <vt:lpstr>Architecture of NVMe-OF</vt:lpstr>
      <vt:lpstr>Security related aspects in spec.</vt:lpstr>
      <vt:lpstr>Security related aspects in spec.(Cont.d)</vt:lpstr>
      <vt:lpstr>Milestone 3</vt:lpstr>
      <vt:lpstr>Vulnerabilities in Ethernet</vt:lpstr>
      <vt:lpstr>Most common network security threats over Ethernet</vt:lpstr>
      <vt:lpstr>Most common network security threats over Ethernet(Cont.d)</vt:lpstr>
      <vt:lpstr>Most common network security threats over Ethernet(Cont.d)</vt:lpstr>
      <vt:lpstr>Most common network security threats over Ethernet(Cont.d)</vt:lpstr>
      <vt:lpstr>Milestone 4</vt:lpstr>
      <vt:lpstr>Ways to improve wired network security</vt:lpstr>
      <vt:lpstr>Ways to improve wired network security(Cont.d)</vt:lpstr>
      <vt:lpstr>Ways to improve wired network security(Cont.d)</vt:lpstr>
      <vt:lpstr>Ways to improve wired network security(Cont.d)</vt:lpstr>
      <vt:lpstr>Milestone 5</vt:lpstr>
      <vt:lpstr>Error Handling in NVMe and NVMeOF</vt:lpstr>
      <vt:lpstr>Reasons for errors in NVMes:</vt:lpstr>
      <vt:lpstr>Reasons for errors in NVMes:(Cont.d)</vt:lpstr>
      <vt:lpstr>Features of the mentioned tools which helps in smooth handling in case of these errors:</vt:lpstr>
      <vt:lpstr>Features of the mentioned tools which helps in smooth handling in case of these errors:(Cont.d)</vt:lpstr>
      <vt:lpstr>Features of the mentioned tools which helps in smooth handling in case of these errors:(Cont.d)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Security with NVMe over Fabric Technology</dc:title>
  <cp:lastModifiedBy>Abhimanyu Atri</cp:lastModifiedBy>
  <cp:revision>7</cp:revision>
  <dcterms:modified xsi:type="dcterms:W3CDTF">2021-07-14T07:26:16Z</dcterms:modified>
</cp:coreProperties>
</file>