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96" r:id="rId4"/>
    <p:sldId id="257" r:id="rId5"/>
    <p:sldId id="258" r:id="rId6"/>
    <p:sldId id="283" r:id="rId7"/>
    <p:sldId id="286" r:id="rId8"/>
    <p:sldId id="295" r:id="rId9"/>
    <p:sldId id="259" r:id="rId10"/>
    <p:sldId id="260" r:id="rId11"/>
    <p:sldId id="261" r:id="rId12"/>
    <p:sldId id="262" r:id="rId13"/>
    <p:sldId id="263" r:id="rId14"/>
    <p:sldId id="272" r:id="rId15"/>
    <p:sldId id="264" r:id="rId16"/>
    <p:sldId id="288" r:id="rId17"/>
    <p:sldId id="265" r:id="rId18"/>
    <p:sldId id="266" r:id="rId19"/>
    <p:sldId id="273" r:id="rId20"/>
    <p:sldId id="277" r:id="rId21"/>
    <p:sldId id="279" r:id="rId22"/>
    <p:sldId id="280" r:id="rId23"/>
    <p:sldId id="281" r:id="rId24"/>
    <p:sldId id="282" r:id="rId25"/>
    <p:sldId id="267" r:id="rId26"/>
    <p:sldId id="275" r:id="rId27"/>
    <p:sldId id="268" r:id="rId28"/>
    <p:sldId id="276" r:id="rId29"/>
    <p:sldId id="297" r:id="rId30"/>
    <p:sldId id="298" r:id="rId31"/>
    <p:sldId id="299" r:id="rId32"/>
    <p:sldId id="300" r:id="rId33"/>
    <p:sldId id="271" r:id="rId34"/>
    <p:sldId id="270" r:id="rId35"/>
    <p:sldId id="287" r:id="rId36"/>
    <p:sldId id="28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167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91" autoAdjust="0"/>
    <p:restoredTop sz="94660"/>
  </p:normalViewPr>
  <p:slideViewPr>
    <p:cSldViewPr>
      <p:cViewPr varScale="1">
        <p:scale>
          <a:sx n="68" d="100"/>
          <a:sy n="68" d="100"/>
        </p:scale>
        <p:origin x="-14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5D843B8-65EB-4A0E-A18D-2E63C687DD38}" type="datetimeFigureOut">
              <a:rPr lang="en-US" smtClean="0"/>
              <a:pPr/>
              <a:t>5/23/2017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2A137-F79E-4260-B361-A34AB5CCFE0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5D843B8-65EB-4A0E-A18D-2E63C687DD38}" type="datetimeFigureOut">
              <a:rPr lang="en-US" smtClean="0"/>
              <a:pPr/>
              <a:t>5/23/2017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2A137-F79E-4260-B361-A34AB5CCFE0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5D843B8-65EB-4A0E-A18D-2E63C687DD38}" type="datetimeFigureOut">
              <a:rPr lang="en-US" smtClean="0"/>
              <a:pPr/>
              <a:t>5/23/2017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2A137-F79E-4260-B361-A34AB5CCFE0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5D843B8-65EB-4A0E-A18D-2E63C687DD38}" type="datetimeFigureOut">
              <a:rPr lang="en-US" smtClean="0"/>
              <a:pPr/>
              <a:t>5/23/2017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2A137-F79E-4260-B361-A34AB5CCFE0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843B8-65EB-4A0E-A18D-2E63C687DD38}" type="datetimeFigureOut">
              <a:rPr lang="en-US" smtClean="0"/>
              <a:pPr/>
              <a:t>5/23/2017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2A137-F79E-4260-B361-A34AB5CCFE0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5D843B8-65EB-4A0E-A18D-2E63C687DD38}" type="datetimeFigureOut">
              <a:rPr lang="en-US" smtClean="0"/>
              <a:pPr/>
              <a:t>5/23/2017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2A137-F79E-4260-B361-A34AB5CCFE0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5D843B8-65EB-4A0E-A18D-2E63C687DD38}" type="datetimeFigureOut">
              <a:rPr lang="en-US" smtClean="0"/>
              <a:pPr/>
              <a:t>5/23/2017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E2A137-F79E-4260-B361-A34AB5CCFE0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5D843B8-65EB-4A0E-A18D-2E63C687DD38}" type="datetimeFigureOut">
              <a:rPr lang="en-US" smtClean="0"/>
              <a:pPr/>
              <a:t>5/23/2017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E2A137-F79E-4260-B361-A34AB5CCFE0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843B8-65EB-4A0E-A18D-2E63C687DD38}" type="datetimeFigureOut">
              <a:rPr lang="en-US" smtClean="0"/>
              <a:pPr/>
              <a:t>5/23/2017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E2A137-F79E-4260-B361-A34AB5CCFE0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843B8-65EB-4A0E-A18D-2E63C687DD38}" type="datetimeFigureOut">
              <a:rPr lang="en-US" smtClean="0"/>
              <a:pPr/>
              <a:t>5/23/2017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2A137-F79E-4260-B361-A34AB5CCFE0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843B8-65EB-4A0E-A18D-2E63C687DD38}" type="datetimeFigureOut">
              <a:rPr lang="en-US" smtClean="0"/>
              <a:pPr/>
              <a:t>5/23/2017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2A137-F79E-4260-B361-A34AB5CCFE0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843B8-65EB-4A0E-A18D-2E63C687DD38}" type="datetimeFigureOut">
              <a:rPr lang="en-US" smtClean="0"/>
              <a:pPr/>
              <a:t>5/23/2017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2A137-F79E-4260-B361-A34AB5CCFE0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928670"/>
            <a:ext cx="7743852" cy="2928958"/>
          </a:xfrm>
        </p:spPr>
        <p:txBody>
          <a:bodyPr>
            <a:normAutofit/>
          </a:bodyPr>
          <a:lstStyle/>
          <a:p>
            <a:r>
              <a:rPr lang="en-US" b="1" dirty="0" smtClean="0">
                <a:solidFill>
                  <a:srgbClr val="FF0000"/>
                </a:solidFill>
              </a:rPr>
              <a:t>    Dynamic News Classification   	 </a:t>
            </a:r>
            <a:r>
              <a:rPr lang="en-US" dirty="0" smtClean="0">
                <a:solidFill>
                  <a:srgbClr val="FF0000"/>
                </a:solidFill>
              </a:rPr>
              <a:t>	</a:t>
            </a:r>
            <a:endParaRPr lang="en-IN" dirty="0">
              <a:solidFill>
                <a:srgbClr val="FF0000"/>
              </a:solidFill>
            </a:endParaRPr>
          </a:p>
        </p:txBody>
      </p:sp>
      <p:sp>
        <p:nvSpPr>
          <p:cNvPr id="3" name="Subtitle 2"/>
          <p:cNvSpPr>
            <a:spLocks noGrp="1"/>
          </p:cNvSpPr>
          <p:nvPr>
            <p:ph type="subTitle" idx="1"/>
          </p:nvPr>
        </p:nvSpPr>
        <p:spPr/>
        <p:txBody>
          <a:bodyPr>
            <a:normAutofit fontScale="55000" lnSpcReduction="20000"/>
          </a:bodyPr>
          <a:lstStyle/>
          <a:p>
            <a:r>
              <a:rPr lang="en-IN" b="1" dirty="0" smtClean="0">
                <a:solidFill>
                  <a:schemeClr val="tx1"/>
                </a:solidFill>
              </a:rPr>
              <a:t>Submitted by</a:t>
            </a:r>
          </a:p>
          <a:p>
            <a:r>
              <a:rPr lang="en-US" b="1" dirty="0" err="1" smtClean="0">
                <a:solidFill>
                  <a:schemeClr val="tx1"/>
                </a:solidFill>
              </a:rPr>
              <a:t>Ashutosh</a:t>
            </a:r>
            <a:r>
              <a:rPr lang="en-US" b="1" dirty="0" smtClean="0">
                <a:solidFill>
                  <a:schemeClr val="tx1"/>
                </a:solidFill>
              </a:rPr>
              <a:t> </a:t>
            </a:r>
            <a:r>
              <a:rPr lang="en-US" b="1" dirty="0" err="1" smtClean="0">
                <a:solidFill>
                  <a:schemeClr val="tx1"/>
                </a:solidFill>
              </a:rPr>
              <a:t>Khurana</a:t>
            </a:r>
            <a:endParaRPr lang="en-US" b="1" dirty="0" smtClean="0">
              <a:solidFill>
                <a:schemeClr val="tx1"/>
              </a:solidFill>
            </a:endParaRPr>
          </a:p>
          <a:p>
            <a:r>
              <a:rPr lang="en-US" b="1" dirty="0" smtClean="0">
                <a:solidFill>
                  <a:schemeClr val="tx1"/>
                </a:solidFill>
              </a:rPr>
              <a:t>(9913103503)</a:t>
            </a:r>
            <a:endParaRPr lang="en-US" dirty="0" smtClean="0">
              <a:solidFill>
                <a:schemeClr val="tx1"/>
              </a:solidFill>
            </a:endParaRPr>
          </a:p>
          <a:p>
            <a:r>
              <a:rPr lang="en-IN" b="1" dirty="0" smtClean="0">
                <a:solidFill>
                  <a:schemeClr val="tx1"/>
                </a:solidFill>
              </a:rPr>
              <a:t>Under the Guidance of</a:t>
            </a:r>
            <a:endParaRPr lang="en-US" dirty="0" smtClean="0">
              <a:solidFill>
                <a:schemeClr val="tx1"/>
              </a:solidFill>
            </a:endParaRPr>
          </a:p>
          <a:p>
            <a:r>
              <a:rPr lang="en-IN" b="1" dirty="0" smtClean="0">
                <a:solidFill>
                  <a:schemeClr val="tx1"/>
                </a:solidFill>
              </a:rPr>
              <a:t>    </a:t>
            </a:r>
            <a:r>
              <a:rPr lang="en-IN" b="1" u="sng" dirty="0" smtClean="0">
                <a:solidFill>
                  <a:schemeClr val="tx1"/>
                </a:solidFill>
              </a:rPr>
              <a:t>Mr. </a:t>
            </a:r>
            <a:r>
              <a:rPr lang="en-IN" b="1" u="sng" dirty="0" err="1" smtClean="0">
                <a:solidFill>
                  <a:schemeClr val="tx1"/>
                </a:solidFill>
              </a:rPr>
              <a:t>Sudhanshu</a:t>
            </a:r>
            <a:r>
              <a:rPr lang="en-IN" b="1" u="sng" dirty="0" smtClean="0">
                <a:solidFill>
                  <a:schemeClr val="tx1"/>
                </a:solidFill>
              </a:rPr>
              <a:t> </a:t>
            </a:r>
            <a:r>
              <a:rPr lang="en-IN" b="1" u="sng" dirty="0" err="1" smtClean="0">
                <a:solidFill>
                  <a:schemeClr val="tx1"/>
                </a:solidFill>
              </a:rPr>
              <a:t>Kulshrestha</a:t>
            </a:r>
            <a:endParaRPr lang="en-US" dirty="0" smtClean="0">
              <a:solidFill>
                <a:schemeClr val="tx1"/>
              </a:solidFill>
            </a:endParaRPr>
          </a:p>
          <a:p>
            <a:r>
              <a:rPr lang="en-IN" dirty="0" smtClean="0">
                <a:solidFill>
                  <a:schemeClr val="tx1"/>
                </a:solidFill>
              </a:rPr>
              <a:t> (</a:t>
            </a:r>
            <a:r>
              <a:rPr lang="en-IN" dirty="0" err="1" smtClean="0">
                <a:solidFill>
                  <a:schemeClr val="tx1"/>
                </a:solidFill>
              </a:rPr>
              <a:t>Deptt</a:t>
            </a:r>
            <a:r>
              <a:rPr lang="en-IN" dirty="0" smtClean="0">
                <a:solidFill>
                  <a:schemeClr val="tx1"/>
                </a:solidFill>
              </a:rPr>
              <a:t> of CSE)</a:t>
            </a:r>
            <a:endParaRPr lang="en-US" dirty="0" smtClean="0">
              <a:solidFill>
                <a:schemeClr val="tx1"/>
              </a:solidFill>
            </a:endParaRP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340369"/>
          </a:xfrm>
        </p:spPr>
        <p:txBody>
          <a:bodyPr>
            <a:normAutofit fontScale="85000" lnSpcReduction="20000"/>
          </a:bodyPr>
          <a:lstStyle/>
          <a:p>
            <a:r>
              <a:rPr lang="en-US" dirty="0" smtClean="0"/>
              <a:t>3600 articles with 600 in each of the pre-defined categories were collected. The categories were:</a:t>
            </a:r>
          </a:p>
          <a:p>
            <a:pPr marL="514350" indent="-514350">
              <a:buNone/>
            </a:pPr>
            <a:r>
              <a:rPr lang="en-US" dirty="0" smtClean="0"/>
              <a:t>           Sports</a:t>
            </a:r>
          </a:p>
          <a:p>
            <a:pPr>
              <a:buNone/>
            </a:pPr>
            <a:r>
              <a:rPr lang="en-US" dirty="0" smtClean="0"/>
              <a:t>           Technology</a:t>
            </a:r>
          </a:p>
          <a:p>
            <a:pPr>
              <a:buNone/>
            </a:pPr>
            <a:r>
              <a:rPr lang="en-US" dirty="0" smtClean="0"/>
              <a:t>           Business</a:t>
            </a:r>
          </a:p>
          <a:p>
            <a:pPr>
              <a:buNone/>
            </a:pPr>
            <a:r>
              <a:rPr lang="en-US" dirty="0" smtClean="0"/>
              <a:t>           Health</a:t>
            </a:r>
          </a:p>
          <a:p>
            <a:pPr>
              <a:buNone/>
            </a:pPr>
            <a:r>
              <a:rPr lang="en-US" dirty="0" smtClean="0"/>
              <a:t>           Politics </a:t>
            </a:r>
            <a:br>
              <a:rPr lang="en-US" dirty="0" smtClean="0"/>
            </a:br>
            <a:r>
              <a:rPr lang="en-US" dirty="0" smtClean="0"/>
              <a:t>      Entertainment</a:t>
            </a:r>
          </a:p>
          <a:p>
            <a:r>
              <a:rPr lang="en-US" dirty="0" smtClean="0"/>
              <a:t>80% of the dataset was the Training data &amp; remaining 20% of the dataset as Test Data.</a:t>
            </a:r>
          </a:p>
          <a:p>
            <a:r>
              <a:rPr lang="en-US" dirty="0" smtClean="0"/>
              <a:t>Some of the articles were directly downloaded from BBC News, Guardian and Reuters in  ‘.txt’ format &amp; other were scraped using </a:t>
            </a:r>
            <a:r>
              <a:rPr lang="en-US" b="1" dirty="0" smtClean="0"/>
              <a:t>Web Scraping</a:t>
            </a:r>
            <a:r>
              <a:rPr lang="en-US" dirty="0" smtClean="0"/>
              <a:t> techniques </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used for Web Scraping</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Python Libraries like </a:t>
            </a:r>
            <a:r>
              <a:rPr lang="en-US" b="1" dirty="0" smtClean="0"/>
              <a:t>BeautifulSoup,Urllib2</a:t>
            </a:r>
            <a:r>
              <a:rPr lang="en-US" dirty="0" smtClean="0"/>
              <a:t>,</a:t>
            </a:r>
          </a:p>
          <a:p>
            <a:pPr>
              <a:buNone/>
            </a:pPr>
            <a:r>
              <a:rPr lang="en-US" dirty="0" smtClean="0"/>
              <a:t>   </a:t>
            </a:r>
            <a:r>
              <a:rPr lang="en-US" b="1" dirty="0" err="1" smtClean="0"/>
              <a:t>Requests,lxml</a:t>
            </a:r>
            <a:r>
              <a:rPr lang="en-US" dirty="0" smtClean="0"/>
              <a:t> were used.</a:t>
            </a:r>
          </a:p>
          <a:p>
            <a:r>
              <a:rPr lang="en-US" b="1" dirty="0" smtClean="0">
                <a:solidFill>
                  <a:srgbClr val="0070C0"/>
                </a:solidFill>
              </a:rPr>
              <a:t>Urllib2</a:t>
            </a:r>
            <a:r>
              <a:rPr lang="en-US" dirty="0" smtClean="0"/>
              <a:t> : This library was used for fetching URLs.</a:t>
            </a:r>
          </a:p>
          <a:p>
            <a:r>
              <a:rPr lang="en-US" b="1" dirty="0" err="1" smtClean="0">
                <a:solidFill>
                  <a:srgbClr val="0070C0"/>
                </a:solidFill>
              </a:rPr>
              <a:t>BeautifulSoup</a:t>
            </a:r>
            <a:r>
              <a:rPr lang="en-US" dirty="0" smtClean="0">
                <a:solidFill>
                  <a:srgbClr val="0070C0"/>
                </a:solidFill>
              </a:rPr>
              <a:t> </a:t>
            </a:r>
            <a:r>
              <a:rPr lang="en-US" dirty="0" smtClean="0"/>
              <a:t> : This library was used for pulling out information from the URLs.</a:t>
            </a:r>
          </a:p>
          <a:p>
            <a:r>
              <a:rPr lang="en-US" b="1" dirty="0" err="1" smtClean="0">
                <a:solidFill>
                  <a:srgbClr val="0070C0"/>
                </a:solidFill>
              </a:rPr>
              <a:t>Lxml</a:t>
            </a:r>
            <a:r>
              <a:rPr lang="en-US" dirty="0" smtClean="0"/>
              <a:t> : This library does the same work as </a:t>
            </a:r>
            <a:r>
              <a:rPr lang="en-US" dirty="0" err="1" smtClean="0"/>
              <a:t>BeautifulSoup</a:t>
            </a:r>
            <a:r>
              <a:rPr lang="en-US" dirty="0" smtClean="0"/>
              <a:t>.</a:t>
            </a:r>
          </a:p>
          <a:p>
            <a:r>
              <a:rPr lang="en-US" b="1" dirty="0" smtClean="0">
                <a:solidFill>
                  <a:srgbClr val="0070C0"/>
                </a:solidFill>
              </a:rPr>
              <a:t>Requests</a:t>
            </a:r>
            <a:r>
              <a:rPr lang="en-US" dirty="0" smtClean="0"/>
              <a:t> : Does the same work as Urllib2 but in a more efficient manner  </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style>
          <a:lnRef idx="1">
            <a:schemeClr val="accent1"/>
          </a:lnRef>
          <a:fillRef idx="2">
            <a:schemeClr val="accent1"/>
          </a:fillRef>
          <a:effectRef idx="1">
            <a:schemeClr val="accent1"/>
          </a:effectRef>
          <a:fontRef idx="minor">
            <a:schemeClr val="dk1"/>
          </a:fontRef>
        </p:style>
        <p:txBody>
          <a:bodyPr/>
          <a:lstStyle/>
          <a:p>
            <a:r>
              <a:rPr lang="en-US" dirty="0" smtClean="0"/>
              <a:t>CODE</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dirty="0" smtClean="0"/>
              <a:t>    from bs4 import </a:t>
            </a:r>
            <a:r>
              <a:rPr lang="en-IN" dirty="0" err="1" smtClean="0"/>
              <a:t>BeautifulSoup</a:t>
            </a:r>
            <a:r>
              <a:rPr lang="en-IN" dirty="0" smtClean="0"/>
              <a:t> </a:t>
            </a:r>
          </a:p>
          <a:p>
            <a:pPr>
              <a:buNone/>
            </a:pPr>
            <a:r>
              <a:rPr lang="en-IN" dirty="0" smtClean="0"/>
              <a:t>    import requests </a:t>
            </a:r>
          </a:p>
          <a:p>
            <a:pPr>
              <a:buNone/>
            </a:pPr>
            <a:r>
              <a:rPr lang="en-IN" dirty="0" smtClean="0"/>
              <a:t>    </a:t>
            </a:r>
            <a:r>
              <a:rPr lang="en-IN" dirty="0" err="1" smtClean="0"/>
              <a:t>url</a:t>
            </a:r>
            <a:r>
              <a:rPr lang="en-IN" dirty="0" smtClean="0"/>
              <a:t> = </a:t>
            </a:r>
            <a:r>
              <a:rPr lang="en-IN" dirty="0" err="1" smtClean="0"/>
              <a:t>raw_input</a:t>
            </a:r>
            <a:r>
              <a:rPr lang="en-IN" dirty="0" smtClean="0"/>
              <a:t>("Enter a website to extract the URL's from: ")</a:t>
            </a:r>
          </a:p>
          <a:p>
            <a:pPr>
              <a:buNone/>
            </a:pPr>
            <a:r>
              <a:rPr lang="en-IN" dirty="0" smtClean="0"/>
              <a:t>    r = </a:t>
            </a:r>
            <a:r>
              <a:rPr lang="en-IN" dirty="0" err="1" smtClean="0"/>
              <a:t>requests.get</a:t>
            </a:r>
            <a:r>
              <a:rPr lang="en-IN" dirty="0" smtClean="0"/>
              <a:t>("http://" +</a:t>
            </a:r>
            <a:r>
              <a:rPr lang="en-IN" dirty="0" err="1" smtClean="0"/>
              <a:t>url</a:t>
            </a:r>
            <a:r>
              <a:rPr lang="en-IN" dirty="0" smtClean="0"/>
              <a:t>)</a:t>
            </a:r>
          </a:p>
          <a:p>
            <a:pPr>
              <a:buNone/>
            </a:pPr>
            <a:r>
              <a:rPr lang="en-IN" dirty="0" smtClean="0"/>
              <a:t>   data = </a:t>
            </a:r>
            <a:r>
              <a:rPr lang="en-IN" dirty="0" err="1" smtClean="0"/>
              <a:t>r.text</a:t>
            </a:r>
            <a:r>
              <a:rPr lang="en-IN" dirty="0" smtClean="0"/>
              <a:t> </a:t>
            </a:r>
          </a:p>
          <a:p>
            <a:pPr>
              <a:buNone/>
            </a:pPr>
            <a:r>
              <a:rPr lang="en-IN" dirty="0" smtClean="0"/>
              <a:t>   soup = </a:t>
            </a:r>
            <a:r>
              <a:rPr lang="en-IN" dirty="0" err="1" smtClean="0"/>
              <a:t>BeautifulSoup</a:t>
            </a:r>
            <a:r>
              <a:rPr lang="en-IN" dirty="0" smtClean="0"/>
              <a:t>(data)</a:t>
            </a:r>
          </a:p>
          <a:p>
            <a:pPr>
              <a:buNone/>
            </a:pPr>
            <a:r>
              <a:rPr lang="en-IN" dirty="0" smtClean="0"/>
              <a:t>   for link in </a:t>
            </a:r>
            <a:r>
              <a:rPr lang="en-IN" dirty="0" err="1" smtClean="0"/>
              <a:t>soup.find_all</a:t>
            </a:r>
            <a:r>
              <a:rPr lang="en-IN" dirty="0" smtClean="0"/>
              <a:t>('a'):</a:t>
            </a:r>
          </a:p>
          <a:p>
            <a:pPr>
              <a:buNone/>
            </a:pPr>
            <a:r>
              <a:rPr lang="en-IN" dirty="0" smtClean="0"/>
              <a:t>   print(</a:t>
            </a:r>
            <a:r>
              <a:rPr lang="en-IN" dirty="0" err="1" smtClean="0"/>
              <a:t>link.get</a:t>
            </a:r>
            <a:r>
              <a:rPr lang="en-IN" dirty="0" smtClean="0"/>
              <a:t>('</a:t>
            </a:r>
            <a:r>
              <a:rPr lang="en-IN" dirty="0" err="1" smtClean="0"/>
              <a:t>href</a:t>
            </a:r>
            <a:r>
              <a:rPr lang="en-IN" dirty="0" smtClean="0"/>
              <a:t>'))</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lstStyle/>
          <a:p>
            <a:pPr>
              <a:buNone/>
            </a:pPr>
            <a:r>
              <a:rPr lang="en-US" dirty="0" smtClean="0"/>
              <a:t>   The previous code will fetch all the URLs from the asked website.</a:t>
            </a:r>
          </a:p>
          <a:p>
            <a:endParaRPr lang="en-IN" dirty="0"/>
          </a:p>
        </p:txBody>
      </p:sp>
      <p:pic>
        <p:nvPicPr>
          <p:cNvPr id="1026" name="Picture 2"/>
          <p:cNvPicPr>
            <a:picLocks noChangeAspect="1" noChangeArrowheads="1"/>
          </p:cNvPicPr>
          <p:nvPr/>
        </p:nvPicPr>
        <p:blipFill>
          <a:blip r:embed="rId2"/>
          <a:srcRect/>
          <a:stretch>
            <a:fillRect/>
          </a:stretch>
        </p:blipFill>
        <p:spPr bwMode="auto">
          <a:xfrm>
            <a:off x="857224" y="2428867"/>
            <a:ext cx="7358114" cy="33295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Python has really great XML/HTML parsing libraries such as Beautiful Soup and Scrape.py. You can use these libraries to quickly scrape the web and generate large data sets to improve the performance of your models (because big data trumps complexity)</a:t>
            </a:r>
          </a:p>
          <a:p>
            <a:r>
              <a:rPr lang="en-IN" dirty="0" err="1" smtClean="0"/>
              <a:t>Scipy</a:t>
            </a:r>
            <a:r>
              <a:rPr lang="en-IN" dirty="0" smtClean="0"/>
              <a:t> + </a:t>
            </a:r>
            <a:r>
              <a:rPr lang="en-IN" dirty="0" err="1" smtClean="0"/>
              <a:t>Numpy</a:t>
            </a:r>
            <a:r>
              <a:rPr lang="en-IN" dirty="0" smtClean="0"/>
              <a:t>: everything that isn't in NLTK is definitely in these libraries. If you want to use more advanced algorithms like Latent </a:t>
            </a:r>
            <a:r>
              <a:rPr lang="en-IN" dirty="0" err="1" smtClean="0"/>
              <a:t>Dirichlet</a:t>
            </a:r>
            <a:r>
              <a:rPr lang="en-IN" dirty="0" smtClean="0"/>
              <a:t> Allocation, Python has libraries to do that also.</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ormAutofit/>
          </a:bodyPr>
          <a:lstStyle/>
          <a:p>
            <a:r>
              <a:rPr lang="en-US" sz="3200" dirty="0" smtClean="0">
                <a:latin typeface="Times New Roman" pitchFamily="18" charset="0"/>
                <a:cs typeface="Times New Roman" pitchFamily="18" charset="0"/>
              </a:rPr>
              <a:t>CONCEPTS OF NATURAL LANGUAGE PROCESSING</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186766" cy="4900634"/>
          </a:xfrm>
        </p:spPr>
        <p:txBody>
          <a:bodyPr>
            <a:normAutofit fontScale="92500" lnSpcReduction="10000"/>
          </a:bodyPr>
          <a:lstStyle/>
          <a:p>
            <a:r>
              <a:rPr lang="en-US" dirty="0" smtClean="0"/>
              <a:t>An in-built Python package called NLTK(Natural Language Tool Kit) was used for Text Processing such as for Tokenization and removing Stop Words</a:t>
            </a:r>
          </a:p>
          <a:p>
            <a:r>
              <a:rPr lang="en-US" b="1" dirty="0" smtClean="0">
                <a:solidFill>
                  <a:schemeClr val="tx2"/>
                </a:solidFill>
              </a:rPr>
              <a:t>Tokenization</a:t>
            </a:r>
            <a:r>
              <a:rPr lang="en-US" dirty="0" smtClean="0"/>
              <a:t> : a document is treated as a string and then partitioned into list of tokens</a:t>
            </a:r>
          </a:p>
          <a:p>
            <a:r>
              <a:rPr lang="en-US" b="1" dirty="0" smtClean="0">
                <a:solidFill>
                  <a:schemeClr val="tx2"/>
                </a:solidFill>
              </a:rPr>
              <a:t>Stop Words</a:t>
            </a:r>
            <a:r>
              <a:rPr lang="en-US" dirty="0" smtClean="0">
                <a:solidFill>
                  <a:schemeClr val="tx2"/>
                </a:solidFill>
              </a:rPr>
              <a:t> </a:t>
            </a:r>
            <a:r>
              <a:rPr lang="en-US" dirty="0" smtClean="0"/>
              <a:t>: These are the words which are filtered out before or after the processing of natural language data(dropping the common terms)</a:t>
            </a:r>
            <a:r>
              <a:rPr lang="en-IN" dirty="0" smtClean="0"/>
              <a:t>.</a:t>
            </a:r>
            <a:r>
              <a:rPr lang="en-US" dirty="0"/>
              <a:t/>
            </a:r>
            <a:br>
              <a:rPr lang="en-US" dirty="0"/>
            </a:br>
            <a:r>
              <a:rPr lang="en-US" dirty="0" smtClean="0"/>
              <a:t>Example : ‘</a:t>
            </a:r>
            <a:r>
              <a:rPr lang="en-US" dirty="0" err="1" smtClean="0"/>
              <a:t>a’,’an’,’the’,’as’,’it’,’be’,’by’,’he’,’in</a:t>
            </a:r>
            <a:r>
              <a:rPr lang="en-US" dirty="0" smtClean="0"/>
              <a:t>’ etc.</a:t>
            </a:r>
            <a:endParaRPr lang="en-I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Tokenization</a:t>
            </a:r>
            <a:endParaRPr lang="en-IN" dirty="0"/>
          </a:p>
        </p:txBody>
      </p:sp>
      <p:pic>
        <p:nvPicPr>
          <p:cNvPr id="4" name="Content Placeholder 3" descr="englishparsing7.jpg"/>
          <p:cNvPicPr>
            <a:picLocks noGrp="1" noChangeAspect="1"/>
          </p:cNvPicPr>
          <p:nvPr>
            <p:ph idx="1"/>
          </p:nvPr>
        </p:nvPicPr>
        <p:blipFill>
          <a:blip r:embed="rId2"/>
          <a:stretch>
            <a:fillRect/>
          </a:stretch>
        </p:blipFill>
        <p:spPr>
          <a:xfrm>
            <a:off x="428596" y="1714488"/>
            <a:ext cx="8358246" cy="3714776"/>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lstStyle/>
          <a:p>
            <a:endParaRPr lang="en-US" dirty="0" smtClean="0"/>
          </a:p>
          <a:p>
            <a:r>
              <a:rPr lang="en-US" dirty="0" smtClean="0"/>
              <a:t>After removing Stop Words and doing </a:t>
            </a:r>
            <a:r>
              <a:rPr lang="en-US" dirty="0" err="1" smtClean="0"/>
              <a:t>Tokenization,various</a:t>
            </a:r>
            <a:r>
              <a:rPr lang="en-US" dirty="0" smtClean="0"/>
              <a:t> Classifier Techniques can be used to classify the news articles into pre-defined categories like </a:t>
            </a:r>
            <a:r>
              <a:rPr lang="en-US" b="1" dirty="0" smtClean="0"/>
              <a:t>Naïve </a:t>
            </a:r>
            <a:r>
              <a:rPr lang="en-US" b="1" dirty="0" err="1" smtClean="0"/>
              <a:t>Bayes,K-NN,SVM,Decision</a:t>
            </a:r>
            <a:r>
              <a:rPr lang="en-US" b="1" dirty="0" smtClean="0"/>
              <a:t> </a:t>
            </a:r>
            <a:r>
              <a:rPr lang="en-US" b="1" dirty="0" err="1" smtClean="0"/>
              <a:t>Tree,LDA,Maximum</a:t>
            </a:r>
            <a:r>
              <a:rPr lang="en-US" b="1" dirty="0" smtClean="0"/>
              <a:t> Entropy</a:t>
            </a:r>
            <a:r>
              <a:rPr lang="en-US" dirty="0" smtClean="0"/>
              <a:t>.</a:t>
            </a:r>
          </a:p>
          <a:p>
            <a:pPr>
              <a:buNone/>
            </a:pPr>
            <a:endParaRPr lang="en-US" dirty="0" smtClean="0"/>
          </a:p>
          <a:p>
            <a:r>
              <a:rPr lang="en-US" dirty="0" smtClean="0"/>
              <a:t>In this project , for the time being, Naïve </a:t>
            </a:r>
            <a:r>
              <a:rPr lang="en-US" dirty="0" err="1" smtClean="0"/>
              <a:t>Bayes</a:t>
            </a:r>
            <a:r>
              <a:rPr lang="en-US" dirty="0" smtClean="0"/>
              <a:t> has been implemented.</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Libraries In Python</a:t>
            </a:r>
            <a:endParaRPr lang="en-IN"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b="1" dirty="0" err="1" smtClean="0"/>
              <a:t>Scikit</a:t>
            </a:r>
            <a:r>
              <a:rPr lang="en-US" b="1" dirty="0" smtClean="0"/>
              <a:t>-Learn</a:t>
            </a:r>
            <a:r>
              <a:rPr lang="en-US" dirty="0" smtClean="0"/>
              <a:t> :</a:t>
            </a:r>
          </a:p>
          <a:p>
            <a:pPr>
              <a:buNone/>
            </a:pPr>
            <a:r>
              <a:rPr lang="en-US" dirty="0"/>
              <a:t> </a:t>
            </a:r>
            <a:r>
              <a:rPr lang="en-US" dirty="0" smtClean="0"/>
              <a:t>  It is a Machine Learning Library for Python Programming Language</a:t>
            </a:r>
          </a:p>
          <a:p>
            <a:pPr>
              <a:buNone/>
            </a:pPr>
            <a:r>
              <a:rPr lang="en-US" dirty="0"/>
              <a:t> </a:t>
            </a:r>
            <a:r>
              <a:rPr lang="en-US" dirty="0" smtClean="0"/>
              <a:t>  S</a:t>
            </a:r>
            <a:r>
              <a:rPr lang="en-IN" dirty="0" err="1" smtClean="0"/>
              <a:t>imple</a:t>
            </a:r>
            <a:r>
              <a:rPr lang="en-IN" dirty="0" smtClean="0"/>
              <a:t> and efficient tool for data mining and data analysis</a:t>
            </a:r>
            <a:endParaRPr lang="en-US" dirty="0" smtClean="0"/>
          </a:p>
          <a:p>
            <a:pPr>
              <a:buNone/>
            </a:pPr>
            <a:r>
              <a:rPr lang="en-US" dirty="0"/>
              <a:t> </a:t>
            </a:r>
            <a:r>
              <a:rPr lang="en-US" dirty="0" smtClean="0"/>
              <a:t>  It features various classification algorithms that includes Support Vector </a:t>
            </a:r>
            <a:r>
              <a:rPr lang="en-US" dirty="0" err="1" smtClean="0"/>
              <a:t>Machine,K-NN,Naïve</a:t>
            </a:r>
            <a:r>
              <a:rPr lang="en-US" dirty="0" smtClean="0"/>
              <a:t> </a:t>
            </a:r>
            <a:r>
              <a:rPr lang="en-US" dirty="0" err="1" smtClean="0"/>
              <a:t>Bayes</a:t>
            </a:r>
            <a:r>
              <a:rPr lang="en-US" dirty="0" smtClean="0"/>
              <a:t> etc.</a:t>
            </a:r>
          </a:p>
          <a:p>
            <a:pPr>
              <a:buNone/>
            </a:pPr>
            <a:r>
              <a:rPr lang="en-US" dirty="0" smtClean="0"/>
              <a:t>    It is also used for </a:t>
            </a:r>
            <a:r>
              <a:rPr lang="en-US" b="1" dirty="0" smtClean="0"/>
              <a:t>Feature Extraction</a:t>
            </a:r>
          </a:p>
          <a:p>
            <a:pPr>
              <a:buNone/>
            </a:pPr>
            <a:r>
              <a:rPr lang="en-US" dirty="0"/>
              <a:t> </a:t>
            </a:r>
            <a:r>
              <a:rPr lang="en-US" dirty="0" smtClean="0"/>
              <a:t>  </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FF0000"/>
                </a:solidFill>
              </a:rPr>
              <a:t>Continued</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b="1" dirty="0" smtClean="0"/>
              <a:t>Natural Language Tool Kit</a:t>
            </a:r>
            <a:r>
              <a:rPr lang="en-US" dirty="0" smtClean="0"/>
              <a:t> :</a:t>
            </a:r>
          </a:p>
          <a:p>
            <a:pPr>
              <a:buNone/>
            </a:pPr>
            <a:r>
              <a:rPr lang="en-US" dirty="0" smtClean="0"/>
              <a:t>    </a:t>
            </a:r>
            <a:r>
              <a:rPr lang="en-IN" dirty="0" smtClean="0"/>
              <a:t>NLTK is a leading platform for building Python programs to work with human language data.</a:t>
            </a:r>
          </a:p>
          <a:p>
            <a:pPr>
              <a:buNone/>
            </a:pPr>
            <a:r>
              <a:rPr lang="en-US" dirty="0" smtClean="0"/>
              <a:t>    </a:t>
            </a:r>
            <a:r>
              <a:rPr lang="en-IN" dirty="0" smtClean="0"/>
              <a:t>It provides easy-to-use interfaces to over 50 corpora and lexical resources.</a:t>
            </a:r>
          </a:p>
          <a:p>
            <a:pPr>
              <a:buNone/>
            </a:pPr>
            <a:r>
              <a:rPr lang="en-US" dirty="0" smtClean="0"/>
              <a:t>    </a:t>
            </a:r>
            <a:r>
              <a:rPr lang="en-IN" dirty="0" smtClean="0"/>
              <a:t>It includes text processing libraries for classification, tokenization, stemming, tagging, parsing, and semantic reasoning.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IN" dirty="0"/>
          </a:p>
        </p:txBody>
      </p:sp>
      <p:sp>
        <p:nvSpPr>
          <p:cNvPr id="3" name="Content Placeholder 2"/>
          <p:cNvSpPr>
            <a:spLocks noGrp="1"/>
          </p:cNvSpPr>
          <p:nvPr>
            <p:ph idx="1"/>
          </p:nvPr>
        </p:nvSpPr>
        <p:spPr/>
        <p:txBody>
          <a:bodyPr>
            <a:normAutofit fontScale="47500" lnSpcReduction="20000"/>
          </a:bodyPr>
          <a:lstStyle/>
          <a:p>
            <a:pPr marL="514350" indent="-514350">
              <a:buFont typeface="+mj-lt"/>
              <a:buAutoNum type="arabicPeriod"/>
            </a:pPr>
            <a:r>
              <a:rPr lang="en-US" dirty="0" smtClean="0"/>
              <a:t>Current Open Problem</a:t>
            </a:r>
          </a:p>
          <a:p>
            <a:pPr marL="514350" indent="-514350">
              <a:buFont typeface="+mj-lt"/>
              <a:buAutoNum type="arabicPeriod"/>
            </a:pPr>
            <a:r>
              <a:rPr lang="en-US" dirty="0" smtClean="0"/>
              <a:t>Problem Statement</a:t>
            </a:r>
          </a:p>
          <a:p>
            <a:pPr marL="514350" indent="-514350">
              <a:buFont typeface="+mj-lt"/>
              <a:buAutoNum type="arabicPeriod"/>
            </a:pPr>
            <a:r>
              <a:rPr lang="en-US" dirty="0" smtClean="0"/>
              <a:t>Data Collection By Web Scraping</a:t>
            </a:r>
          </a:p>
          <a:p>
            <a:pPr marL="514350" indent="-514350">
              <a:buFont typeface="+mj-lt"/>
              <a:buAutoNum type="arabicPeriod"/>
            </a:pPr>
            <a:r>
              <a:rPr lang="en-US" dirty="0" smtClean="0"/>
              <a:t>Libraries used for Web Scraping</a:t>
            </a:r>
          </a:p>
          <a:p>
            <a:pPr marL="514350" indent="-514350">
              <a:buFont typeface="+mj-lt"/>
              <a:buAutoNum type="arabicPeriod"/>
            </a:pPr>
            <a:r>
              <a:rPr lang="en-US" dirty="0" smtClean="0"/>
              <a:t>Why Python ?</a:t>
            </a:r>
          </a:p>
          <a:p>
            <a:pPr marL="514350" indent="-514350">
              <a:buFont typeface="+mj-lt"/>
              <a:buAutoNum type="arabicPeriod"/>
            </a:pPr>
            <a:r>
              <a:rPr lang="en-US" dirty="0" smtClean="0"/>
              <a:t>Packages of Python</a:t>
            </a:r>
          </a:p>
          <a:p>
            <a:pPr marL="514350" indent="-514350">
              <a:buFont typeface="+mj-lt"/>
              <a:buAutoNum type="arabicPeriod"/>
            </a:pPr>
            <a:r>
              <a:rPr lang="en-US" dirty="0" smtClean="0"/>
              <a:t>Libraries in Python</a:t>
            </a:r>
          </a:p>
          <a:p>
            <a:pPr marL="514350" indent="-514350">
              <a:buFont typeface="+mj-lt"/>
              <a:buAutoNum type="arabicPeriod"/>
            </a:pPr>
            <a:r>
              <a:rPr lang="en-US" dirty="0" smtClean="0"/>
              <a:t>Feature Extraction</a:t>
            </a:r>
          </a:p>
          <a:p>
            <a:pPr marL="514350" indent="-514350">
              <a:buFont typeface="+mj-lt"/>
              <a:buAutoNum type="arabicPeriod"/>
            </a:pPr>
            <a:r>
              <a:rPr lang="en-US" dirty="0" smtClean="0"/>
              <a:t>Implementation of Feature Extraction</a:t>
            </a:r>
          </a:p>
          <a:p>
            <a:pPr marL="514350" indent="-514350">
              <a:buFont typeface="+mj-lt"/>
              <a:buAutoNum type="arabicPeriod"/>
            </a:pPr>
            <a:r>
              <a:rPr lang="en-US" dirty="0" smtClean="0"/>
              <a:t>Classification Of Documents</a:t>
            </a:r>
          </a:p>
          <a:p>
            <a:pPr marL="514350" indent="-514350">
              <a:buFont typeface="+mj-lt"/>
              <a:buAutoNum type="arabicPeriod"/>
            </a:pPr>
            <a:r>
              <a:rPr lang="en-US" dirty="0" smtClean="0"/>
              <a:t>Machine Learning Technique – Naïve </a:t>
            </a:r>
            <a:r>
              <a:rPr lang="en-US" dirty="0" err="1" smtClean="0"/>
              <a:t>Bayes</a:t>
            </a:r>
            <a:endParaRPr lang="en-US" dirty="0" smtClean="0"/>
          </a:p>
          <a:p>
            <a:pPr marL="514350" indent="-514350">
              <a:buFont typeface="+mj-lt"/>
              <a:buAutoNum type="arabicPeriod"/>
            </a:pPr>
            <a:r>
              <a:rPr lang="en-US" dirty="0" smtClean="0"/>
              <a:t>Naïve </a:t>
            </a:r>
            <a:r>
              <a:rPr lang="en-US" dirty="0" err="1" smtClean="0"/>
              <a:t>Bayes</a:t>
            </a:r>
            <a:r>
              <a:rPr lang="en-US" dirty="0" smtClean="0"/>
              <a:t> Classifier Flow Diagram</a:t>
            </a:r>
          </a:p>
          <a:p>
            <a:pPr marL="514350" indent="-514350">
              <a:buFont typeface="+mj-lt"/>
              <a:buAutoNum type="arabicPeriod"/>
            </a:pPr>
            <a:r>
              <a:rPr lang="en-US" dirty="0" smtClean="0"/>
              <a:t>Pros and Cons of Naïve </a:t>
            </a:r>
            <a:r>
              <a:rPr lang="en-US" dirty="0" err="1" smtClean="0"/>
              <a:t>Bayes</a:t>
            </a:r>
            <a:endParaRPr lang="en-US" dirty="0" smtClean="0"/>
          </a:p>
          <a:p>
            <a:pPr marL="514350" indent="-514350">
              <a:buFont typeface="+mj-lt"/>
              <a:buAutoNum type="arabicPeriod"/>
            </a:pPr>
            <a:r>
              <a:rPr lang="en-US" dirty="0" smtClean="0"/>
              <a:t>Use-Case Diagram</a:t>
            </a:r>
          </a:p>
          <a:p>
            <a:pPr marL="514350" indent="-514350">
              <a:buFont typeface="+mj-lt"/>
              <a:buAutoNum type="arabicPeriod"/>
            </a:pPr>
            <a:r>
              <a:rPr lang="en-US" dirty="0" smtClean="0"/>
              <a:t>Class Diagram</a:t>
            </a:r>
          </a:p>
          <a:p>
            <a:pPr marL="514350" indent="-514350">
              <a:buFont typeface="+mj-lt"/>
              <a:buAutoNum type="arabicPeriod"/>
            </a:pPr>
            <a:r>
              <a:rPr lang="en-US" dirty="0" smtClean="0"/>
              <a:t>Overall Architecture Diagram</a:t>
            </a:r>
          </a:p>
          <a:p>
            <a:pPr marL="514350" indent="-514350">
              <a:buFont typeface="+mj-lt"/>
              <a:buAutoNum type="arabicPeriod"/>
            </a:pPr>
            <a:r>
              <a:rPr lang="en-US" dirty="0" smtClean="0"/>
              <a:t>Annotations of Relevant Literature</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Anaconda</a:t>
            </a:r>
            <a:r>
              <a:rPr lang="en-US" dirty="0" smtClean="0"/>
              <a:t> :</a:t>
            </a:r>
          </a:p>
          <a:p>
            <a:pPr>
              <a:buNone/>
            </a:pPr>
            <a:r>
              <a:rPr lang="en-US" dirty="0" smtClean="0"/>
              <a:t>    </a:t>
            </a:r>
            <a:r>
              <a:rPr lang="en-IN" dirty="0" smtClean="0"/>
              <a:t>Anaconda is the leading open data science platform powered by Python.</a:t>
            </a:r>
          </a:p>
          <a:p>
            <a:pPr>
              <a:buNone/>
            </a:pPr>
            <a:r>
              <a:rPr lang="en-US" dirty="0" smtClean="0"/>
              <a:t>    It </a:t>
            </a:r>
            <a:r>
              <a:rPr lang="en-IN" dirty="0" smtClean="0"/>
              <a:t>includes over 100 of the most popular Python, R and </a:t>
            </a:r>
            <a:r>
              <a:rPr lang="en-IN" dirty="0" err="1" smtClean="0"/>
              <a:t>Scala</a:t>
            </a:r>
            <a:r>
              <a:rPr lang="en-IN" dirty="0" smtClean="0"/>
              <a:t> packages for data science.</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b="1" dirty="0" smtClean="0">
                <a:latin typeface="Times New Roman" pitchFamily="18" charset="0"/>
                <a:cs typeface="Times New Roman" pitchFamily="18" charset="0"/>
              </a:rPr>
              <a:t>Feature Extraction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500034" y="2000240"/>
            <a:ext cx="8186766" cy="3857652"/>
          </a:xfrm>
        </p:spPr>
        <p:style>
          <a:lnRef idx="0">
            <a:schemeClr val="accent2"/>
          </a:lnRef>
          <a:fillRef idx="3">
            <a:schemeClr val="accent2"/>
          </a:fillRef>
          <a:effectRef idx="3">
            <a:schemeClr val="accent2"/>
          </a:effectRef>
          <a:fontRef idx="minor">
            <a:schemeClr val="lt1"/>
          </a:fontRef>
        </p:style>
        <p:txBody>
          <a:bodyPr/>
          <a:lstStyle/>
          <a:p>
            <a:endParaRPr lang="en-US" dirty="0" smtClean="0"/>
          </a:p>
          <a:p>
            <a:r>
              <a:rPr lang="en-US" dirty="0" smtClean="0"/>
              <a:t>It is the transforming of input data into set of features</a:t>
            </a:r>
          </a:p>
          <a:p>
            <a:pPr>
              <a:buNone/>
            </a:pPr>
            <a:endParaRPr lang="en-US" dirty="0" smtClean="0"/>
          </a:p>
          <a:p>
            <a:r>
              <a:rPr lang="en-US" dirty="0" smtClean="0"/>
              <a:t>It involves reducing the amount of resources required to describe a large set of data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5E1674"/>
                </a:solidFill>
              </a:rPr>
              <a:t>Implementation Of Feature Extraction</a:t>
            </a:r>
            <a:endParaRPr lang="en-IN" dirty="0">
              <a:solidFill>
                <a:srgbClr val="5E1674"/>
              </a:solidFill>
            </a:endParaRPr>
          </a:p>
        </p:txBody>
      </p:sp>
      <p:sp>
        <p:nvSpPr>
          <p:cNvPr id="3" name="Content Placeholder 2"/>
          <p:cNvSpPr>
            <a:spLocks noGrp="1"/>
          </p:cNvSpPr>
          <p:nvPr>
            <p:ph idx="1"/>
          </p:nvPr>
        </p:nvSpPr>
        <p:spPr/>
        <p:txBody>
          <a:bodyPr/>
          <a:lstStyle/>
          <a:p>
            <a:r>
              <a:rPr lang="en-IN" dirty="0" smtClean="0"/>
              <a:t>The </a:t>
            </a:r>
            <a:r>
              <a:rPr lang="en-IN" b="1" dirty="0" err="1" smtClean="0"/>
              <a:t>sklearn.feature_selection</a:t>
            </a:r>
            <a:r>
              <a:rPr lang="en-IN" dirty="0" smtClean="0"/>
              <a:t> module implements feature selection algorithms which includes Count </a:t>
            </a:r>
            <a:r>
              <a:rPr lang="en-IN" dirty="0" err="1" smtClean="0"/>
              <a:t>Vectorizer,TF</a:t>
            </a:r>
            <a:r>
              <a:rPr lang="en-IN" dirty="0" smtClean="0"/>
              <a:t>-IDF </a:t>
            </a:r>
            <a:r>
              <a:rPr lang="en-IN" dirty="0" err="1" smtClean="0"/>
              <a:t>Vectorizer</a:t>
            </a:r>
            <a:r>
              <a:rPr lang="en-IN" dirty="0" smtClean="0"/>
              <a:t> and Hashing </a:t>
            </a:r>
            <a:r>
              <a:rPr lang="en-IN" dirty="0" err="1" smtClean="0"/>
              <a:t>Vectorizer</a:t>
            </a:r>
            <a:r>
              <a:rPr lang="en-IN" dirty="0" smtClean="0"/>
              <a:t>.</a:t>
            </a:r>
          </a:p>
          <a:p>
            <a:r>
              <a:rPr lang="en-US" dirty="0" smtClean="0"/>
              <a:t>All of the above </a:t>
            </a:r>
            <a:r>
              <a:rPr lang="en-IN" dirty="0" smtClean="0"/>
              <a:t>converts a collection of text documents to a matrix of token counts</a:t>
            </a:r>
          </a:p>
          <a:p>
            <a:r>
              <a:rPr lang="en-US" dirty="0" smtClean="0"/>
              <a:t>Then </a:t>
            </a:r>
            <a:r>
              <a:rPr lang="en-US" b="1" dirty="0" smtClean="0"/>
              <a:t>Feature selection</a:t>
            </a:r>
            <a:r>
              <a:rPr lang="en-US" dirty="0" smtClean="0"/>
              <a:t> is done, which is to select a sub-set of all the available features.</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Classification Of Documents</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Classification of documents can be done in 2 </a:t>
            </a:r>
            <a:r>
              <a:rPr lang="en-US" dirty="0" err="1" smtClean="0"/>
              <a:t>ways,i.e</a:t>
            </a:r>
            <a:r>
              <a:rPr lang="en-US" dirty="0" smtClean="0"/>
              <a:t>. </a:t>
            </a:r>
            <a:r>
              <a:rPr lang="en-US" b="1" dirty="0" smtClean="0"/>
              <a:t>Supervised</a:t>
            </a:r>
            <a:r>
              <a:rPr lang="en-US" dirty="0" smtClean="0"/>
              <a:t> &amp; </a:t>
            </a:r>
            <a:r>
              <a:rPr lang="en-US" b="1" dirty="0" smtClean="0"/>
              <a:t>Unsupervised Learning.</a:t>
            </a:r>
          </a:p>
          <a:p>
            <a:r>
              <a:rPr lang="en-US" b="1" dirty="0" smtClean="0"/>
              <a:t>Supervised Learning : </a:t>
            </a:r>
            <a:r>
              <a:rPr lang="en-IN" dirty="0" smtClean="0"/>
              <a:t>When the class label of each document is known that is called supervised </a:t>
            </a:r>
            <a:r>
              <a:rPr lang="en-IN" dirty="0" err="1" smtClean="0"/>
              <a:t>clearning</a:t>
            </a:r>
            <a:r>
              <a:rPr lang="en-IN" dirty="0" smtClean="0"/>
              <a:t> </a:t>
            </a:r>
          </a:p>
          <a:p>
            <a:r>
              <a:rPr lang="en-IN" b="1" dirty="0" smtClean="0"/>
              <a:t>Unsupervised Learning : </a:t>
            </a:r>
            <a:r>
              <a:rPr lang="en-IN" dirty="0" smtClean="0"/>
              <a:t>when the class label of documents are not known that is called unsupervised classification. </a:t>
            </a:r>
          </a:p>
          <a:p>
            <a:endParaRPr lang="en-US" b="1" dirty="0" smtClean="0"/>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For supervised learning we have trained the  classifiers using trained data. We have used </a:t>
            </a:r>
            <a:r>
              <a:rPr lang="en-US" b="1" dirty="0" err="1" smtClean="0"/>
              <a:t>Scikit</a:t>
            </a:r>
            <a:r>
              <a:rPr lang="en-US" b="1" dirty="0" smtClean="0"/>
              <a:t>-learn</a:t>
            </a:r>
            <a:r>
              <a:rPr lang="en-US" dirty="0" smtClean="0"/>
              <a:t> that contained the classifiers.</a:t>
            </a:r>
            <a:endParaRPr lang="en-IN"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rPr>
              <a:t>Machine Learning Techniques</a:t>
            </a:r>
            <a:endParaRPr lang="en-IN" dirty="0">
              <a:solidFill>
                <a:schemeClr val="tx2">
                  <a:lumMod val="75000"/>
                </a:schemeClr>
              </a:solidFill>
            </a:endParaRPr>
          </a:p>
        </p:txBody>
      </p:sp>
      <p:sp>
        <p:nvSpPr>
          <p:cNvPr id="3" name="Content Placeholder 2"/>
          <p:cNvSpPr>
            <a:spLocks noGrp="1"/>
          </p:cNvSpPr>
          <p:nvPr>
            <p:ph idx="1"/>
          </p:nvPr>
        </p:nvSpPr>
        <p:spPr/>
        <p:txBody>
          <a:bodyPr>
            <a:normAutofit fontScale="85000" lnSpcReduction="20000"/>
          </a:bodyPr>
          <a:lstStyle/>
          <a:p>
            <a:pPr>
              <a:buNone/>
            </a:pPr>
            <a:r>
              <a:rPr lang="en-US" dirty="0" smtClean="0"/>
              <a:t>                                               </a:t>
            </a:r>
            <a:r>
              <a:rPr lang="en-US" sz="3500" b="1" dirty="0" smtClean="0"/>
              <a:t>Naïve </a:t>
            </a:r>
            <a:r>
              <a:rPr lang="en-US" sz="3500" b="1" dirty="0" err="1" smtClean="0"/>
              <a:t>Bayes</a:t>
            </a:r>
            <a:endParaRPr lang="en-US" sz="3500" b="1" dirty="0" smtClean="0"/>
          </a:p>
          <a:p>
            <a:r>
              <a:rPr lang="en-IN" dirty="0" smtClean="0"/>
              <a:t>The </a:t>
            </a:r>
            <a:r>
              <a:rPr lang="en-IN" dirty="0"/>
              <a:t>Bayesian classifiers usually use </a:t>
            </a:r>
            <a:r>
              <a:rPr lang="en-IN" b="1" dirty="0" smtClean="0"/>
              <a:t>Supervised Learning</a:t>
            </a:r>
            <a:r>
              <a:rPr lang="en-IN" dirty="0" smtClean="0"/>
              <a:t> </a:t>
            </a:r>
            <a:r>
              <a:rPr lang="en-IN" dirty="0"/>
              <a:t>on training documents to estimate the parameters of the generative model</a:t>
            </a:r>
            <a:r>
              <a:rPr lang="en-US" dirty="0" smtClean="0"/>
              <a:t> </a:t>
            </a:r>
          </a:p>
          <a:p>
            <a:r>
              <a:rPr lang="en-US" dirty="0" smtClean="0"/>
              <a:t>Assumption is taken that all the variables are independent of each other(even if they are mutually dependent)</a:t>
            </a:r>
          </a:p>
          <a:p>
            <a:r>
              <a:rPr lang="en-US" dirty="0" smtClean="0"/>
              <a:t>This </a:t>
            </a:r>
            <a:r>
              <a:rPr lang="en-US" dirty="0" err="1" smtClean="0"/>
              <a:t>classifer</a:t>
            </a:r>
            <a:r>
              <a:rPr lang="en-US" dirty="0" smtClean="0"/>
              <a:t> gives a good accuracy even with smaller amount of data</a:t>
            </a:r>
            <a:endParaRPr lang="en-US" dirty="0"/>
          </a:p>
          <a:p>
            <a:r>
              <a:rPr lang="en-US" dirty="0" smtClean="0"/>
              <a:t>It is a type of Supervised Learning – i.e. it learns by examples ,the trained data and predicts the category of test data.</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Naïve </a:t>
            </a:r>
            <a:r>
              <a:rPr lang="en-US" dirty="0" err="1" smtClean="0"/>
              <a:t>Bayes</a:t>
            </a:r>
            <a:r>
              <a:rPr lang="en-US" dirty="0" smtClean="0"/>
              <a:t> Classifier Flow Diagram</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704850" y="1858169"/>
            <a:ext cx="7734300" cy="4010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68874"/>
          </a:xfrm>
        </p:spPr>
        <p:txBody>
          <a:bodyPr>
            <a:normAutofit fontScale="90000"/>
          </a:bodyPr>
          <a:lstStyle/>
          <a:p>
            <a:pPr lvl="0" fontAlgn="base"/>
            <a:r>
              <a:rPr lang="en-IN" i="1" dirty="0"/>
              <a:t>P</a:t>
            </a:r>
            <a:r>
              <a:rPr lang="en-IN" dirty="0"/>
              <a:t>(</a:t>
            </a:r>
            <a:r>
              <a:rPr lang="en-IN" i="1" dirty="0" err="1"/>
              <a:t>c|d</a:t>
            </a:r>
            <a:r>
              <a:rPr lang="en-IN" dirty="0"/>
              <a:t>) is the posterior probability of </a:t>
            </a:r>
            <a:r>
              <a:rPr lang="en-IN" i="1" dirty="0"/>
              <a:t>class</a:t>
            </a:r>
            <a:r>
              <a:rPr lang="en-IN" dirty="0"/>
              <a:t> (c) given </a:t>
            </a:r>
            <a:r>
              <a:rPr lang="en-IN" i="1" dirty="0"/>
              <a:t>predictor</a:t>
            </a:r>
            <a:r>
              <a:rPr lang="en-IN" dirty="0"/>
              <a:t> (d).</a:t>
            </a:r>
            <a:br>
              <a:rPr lang="en-IN" dirty="0"/>
            </a:br>
            <a:r>
              <a:rPr lang="en-IN" i="1" dirty="0"/>
              <a:t>P</a:t>
            </a:r>
            <a:r>
              <a:rPr lang="en-IN" dirty="0"/>
              <a:t>(</a:t>
            </a:r>
            <a:r>
              <a:rPr lang="en-IN" i="1" dirty="0"/>
              <a:t>c</a:t>
            </a:r>
            <a:r>
              <a:rPr lang="en-IN" dirty="0"/>
              <a:t>) is the prior probability of </a:t>
            </a:r>
            <a:r>
              <a:rPr lang="en-IN" i="1" dirty="0"/>
              <a:t>class</a:t>
            </a:r>
            <a:r>
              <a:rPr lang="en-IN" dirty="0" smtClean="0"/>
              <a:t>.</a:t>
            </a:r>
            <a:br>
              <a:rPr lang="en-IN" dirty="0" smtClean="0"/>
            </a:br>
            <a:r>
              <a:rPr lang="en-IN" i="1" dirty="0"/>
              <a:t> P</a:t>
            </a:r>
            <a:r>
              <a:rPr lang="en-IN" dirty="0"/>
              <a:t>(</a:t>
            </a:r>
            <a:r>
              <a:rPr lang="en-IN" i="1" dirty="0" err="1"/>
              <a:t>d|c</a:t>
            </a:r>
            <a:r>
              <a:rPr lang="en-IN" dirty="0"/>
              <a:t>) is the likelihood which is the probability of </a:t>
            </a:r>
            <a:r>
              <a:rPr lang="en-IN" i="1" dirty="0"/>
              <a:t>predictor</a:t>
            </a:r>
            <a:r>
              <a:rPr lang="en-IN" dirty="0"/>
              <a:t> given </a:t>
            </a:r>
            <a:r>
              <a:rPr lang="en-IN" i="1" dirty="0"/>
              <a:t>class</a:t>
            </a:r>
            <a:r>
              <a:rPr lang="en-IN" dirty="0"/>
              <a:t>.</a:t>
            </a:r>
            <a:br>
              <a:rPr lang="en-IN" dirty="0"/>
            </a:br>
            <a:r>
              <a:rPr lang="en-IN" i="1" dirty="0"/>
              <a:t>P</a:t>
            </a:r>
            <a:r>
              <a:rPr lang="en-IN" dirty="0"/>
              <a:t>(</a:t>
            </a:r>
            <a:r>
              <a:rPr lang="en-IN" i="1" dirty="0"/>
              <a:t>d</a:t>
            </a:r>
            <a:r>
              <a:rPr lang="en-IN" dirty="0"/>
              <a:t>) is the prior probability of </a:t>
            </a:r>
            <a:r>
              <a:rPr lang="en-IN" i="1" dirty="0"/>
              <a:t>predictor</a:t>
            </a:r>
            <a:r>
              <a:rPr lang="en-IN" dirty="0"/>
              <a:t>.</a:t>
            </a:r>
            <a:br>
              <a:rPr lang="en-IN" dirty="0"/>
            </a:br>
            <a:r>
              <a:rPr lang="en-IN" dirty="0"/>
              <a:t/>
            </a:r>
            <a:br>
              <a:rPr lang="en-IN" dirty="0"/>
            </a:br>
            <a:endParaRPr lang="en-IN" dirty="0"/>
          </a:p>
        </p:txBody>
      </p:sp>
      <p:pic>
        <p:nvPicPr>
          <p:cNvPr id="4" name="Content Placeholder 3" descr="Capture.JPG"/>
          <p:cNvPicPr>
            <a:picLocks noGrp="1"/>
          </p:cNvPicPr>
          <p:nvPr>
            <p:ph idx="1"/>
          </p:nvPr>
        </p:nvPicPr>
        <p:blipFill>
          <a:blip r:embed="rId2" cstate="print"/>
          <a:srcRect/>
          <a:stretch>
            <a:fillRect/>
          </a:stretch>
        </p:blipFill>
        <p:spPr bwMode="auto">
          <a:xfrm>
            <a:off x="2285984" y="4714884"/>
            <a:ext cx="4362474" cy="1857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50"/>
                </a:solidFill>
              </a:rPr>
              <a:t>Pros and Cons of Naive </a:t>
            </a:r>
            <a:r>
              <a:rPr lang="en-IN" b="1" dirty="0" err="1" smtClean="0">
                <a:solidFill>
                  <a:srgbClr val="00B050"/>
                </a:solidFill>
              </a:rPr>
              <a:t>Bayes</a:t>
            </a:r>
            <a:endParaRPr lang="en-IN" b="1" dirty="0">
              <a:solidFill>
                <a:srgbClr val="00B050"/>
              </a:solidFill>
            </a:endParaRPr>
          </a:p>
        </p:txBody>
      </p:sp>
      <p:sp>
        <p:nvSpPr>
          <p:cNvPr id="3" name="Content Placeholder 2"/>
          <p:cNvSpPr>
            <a:spLocks noGrp="1"/>
          </p:cNvSpPr>
          <p:nvPr>
            <p:ph idx="1"/>
          </p:nvPr>
        </p:nvSpPr>
        <p:spPr/>
        <p:txBody>
          <a:bodyPr>
            <a:normAutofit lnSpcReduction="10000"/>
          </a:bodyPr>
          <a:lstStyle/>
          <a:p>
            <a:r>
              <a:rPr lang="en-IN" b="1" dirty="0" smtClean="0"/>
              <a:t>Advantages</a:t>
            </a:r>
          </a:p>
          <a:p>
            <a:r>
              <a:rPr lang="en-IN" dirty="0" smtClean="0"/>
              <a:t>It’s relatively simple to understand and build</a:t>
            </a:r>
          </a:p>
          <a:p>
            <a:r>
              <a:rPr lang="en-IN" dirty="0" smtClean="0"/>
              <a:t>It’s easily trained, even with a small dataset</a:t>
            </a:r>
          </a:p>
          <a:p>
            <a:r>
              <a:rPr lang="en-IN" dirty="0" smtClean="0"/>
              <a:t>It’s fast!</a:t>
            </a:r>
          </a:p>
          <a:p>
            <a:r>
              <a:rPr lang="en-IN" dirty="0" smtClean="0"/>
              <a:t>It’s not sensitive to irrelevant features</a:t>
            </a:r>
          </a:p>
          <a:p>
            <a:r>
              <a:rPr lang="en-IN" b="1" dirty="0" smtClean="0"/>
              <a:t>Disadvantages</a:t>
            </a:r>
          </a:p>
          <a:p>
            <a:r>
              <a:rPr lang="en-IN" dirty="0" smtClean="0"/>
              <a:t>It assumes every feature is independent, which isn’t always the case</a:t>
            </a:r>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Naïve </a:t>
            </a:r>
            <a:r>
              <a:rPr lang="en-US" dirty="0" err="1" smtClean="0"/>
              <a:t>Bayes</a:t>
            </a:r>
            <a:r>
              <a:rPr lang="en-US" dirty="0" smtClean="0"/>
              <a:t> Classifier</a:t>
            </a:r>
            <a:endParaRPr lang="en-IN" dirty="0"/>
          </a:p>
        </p:txBody>
      </p:sp>
      <p:pic>
        <p:nvPicPr>
          <p:cNvPr id="6" name="Content Placeholder 5" descr="Capture.PNG"/>
          <p:cNvPicPr>
            <a:picLocks noGrp="1" noChangeAspect="1"/>
          </p:cNvPicPr>
          <p:nvPr>
            <p:ph idx="1"/>
          </p:nvPr>
        </p:nvPicPr>
        <p:blipFill>
          <a:blip r:embed="rId2"/>
          <a:stretch>
            <a:fillRect/>
          </a:stretch>
        </p:blipFill>
        <p:spPr>
          <a:xfrm>
            <a:off x="428596" y="1428736"/>
            <a:ext cx="8358246" cy="5114948"/>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Results from the Previous Semester</a:t>
            </a:r>
            <a:endParaRPr lang="en-IN" b="1" dirty="0">
              <a:solidFill>
                <a:srgbClr val="FF0000"/>
              </a:solidFill>
            </a:endParaRPr>
          </a:p>
        </p:txBody>
      </p:sp>
      <p:sp>
        <p:nvSpPr>
          <p:cNvPr id="3" name="Content Placeholder 2"/>
          <p:cNvSpPr>
            <a:spLocks noGrp="1"/>
          </p:cNvSpPr>
          <p:nvPr>
            <p:ph idx="1"/>
          </p:nvPr>
        </p:nvSpPr>
        <p:spPr/>
        <p:txBody>
          <a:bodyPr/>
          <a:lstStyle/>
          <a:p>
            <a:r>
              <a:rPr lang="en-US" dirty="0" smtClean="0"/>
              <a:t>We implemented machine learning techniques to classify articles into fixed categories which were : -</a:t>
            </a:r>
          </a:p>
          <a:p>
            <a:r>
              <a:rPr lang="en-US" dirty="0" smtClean="0"/>
              <a:t>Naïve  </a:t>
            </a:r>
            <a:r>
              <a:rPr lang="en-US" dirty="0" err="1" smtClean="0"/>
              <a:t>Bayes</a:t>
            </a:r>
            <a:endParaRPr lang="en-US" dirty="0" smtClean="0"/>
          </a:p>
          <a:p>
            <a:r>
              <a:rPr lang="en-IN" dirty="0" smtClean="0"/>
              <a:t>Latent </a:t>
            </a:r>
            <a:r>
              <a:rPr lang="en-IN" dirty="0" err="1" smtClean="0"/>
              <a:t>Dirichlet</a:t>
            </a:r>
            <a:r>
              <a:rPr lang="en-IN" dirty="0" smtClean="0"/>
              <a:t> allocation (LDA)</a:t>
            </a:r>
          </a:p>
          <a:p>
            <a:r>
              <a:rPr lang="en-US" dirty="0" smtClean="0"/>
              <a:t>Maximum Entropy</a:t>
            </a:r>
          </a:p>
          <a:p>
            <a:pPr>
              <a:buNone/>
            </a:pPr>
            <a:r>
              <a:rPr lang="en-US" dirty="0" smtClean="0"/>
              <a:t> </a:t>
            </a:r>
            <a:r>
              <a:rPr lang="en-US" b="1" dirty="0" smtClean="0"/>
              <a:t>Naïve </a:t>
            </a:r>
            <a:r>
              <a:rPr lang="en-US" b="1" dirty="0" err="1" smtClean="0"/>
              <a:t>Bayes</a:t>
            </a:r>
            <a:r>
              <a:rPr lang="en-US" dirty="0" smtClean="0"/>
              <a:t> gave the most efficient results out of these three. </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K-NN(K- Nearest </a:t>
            </a:r>
            <a:r>
              <a:rPr lang="en-US" dirty="0" err="1" smtClean="0"/>
              <a:t>Neighbour</a:t>
            </a:r>
            <a:r>
              <a:rPr lang="en-US" dirty="0" smtClean="0"/>
              <a:t>)</a:t>
            </a:r>
            <a:endParaRPr lang="en-IN" dirty="0"/>
          </a:p>
        </p:txBody>
      </p:sp>
      <p:sp>
        <p:nvSpPr>
          <p:cNvPr id="3" name="Content Placeholder 2"/>
          <p:cNvSpPr>
            <a:spLocks noGrp="1"/>
          </p:cNvSpPr>
          <p:nvPr>
            <p:ph idx="1"/>
          </p:nvPr>
        </p:nvSpPr>
        <p:spPr/>
        <p:txBody>
          <a:bodyPr>
            <a:normAutofit lnSpcReduction="10000"/>
          </a:bodyPr>
          <a:lstStyle/>
          <a:p>
            <a:r>
              <a:rPr lang="en-IN" b="1" dirty="0" smtClean="0"/>
              <a:t>K nearest </a:t>
            </a:r>
            <a:r>
              <a:rPr lang="en-IN" b="1" dirty="0" err="1" smtClean="0"/>
              <a:t>neighbors</a:t>
            </a:r>
            <a:r>
              <a:rPr lang="en-IN" dirty="0" smtClean="0"/>
              <a:t> is a simple </a:t>
            </a:r>
            <a:r>
              <a:rPr lang="en-IN" b="1" dirty="0" smtClean="0"/>
              <a:t>algorithm</a:t>
            </a:r>
            <a:r>
              <a:rPr lang="en-IN" dirty="0" smtClean="0"/>
              <a:t> that stores all available cases and classifies new cases based on a similarity measure (e.g., distance functions).</a:t>
            </a:r>
          </a:p>
          <a:p>
            <a:r>
              <a:rPr lang="en-IN" dirty="0" smtClean="0"/>
              <a:t>Even with such simplicity, it can give highly competitive results.</a:t>
            </a:r>
          </a:p>
          <a:p>
            <a:r>
              <a:rPr lang="en-US" dirty="0" smtClean="0"/>
              <a:t>Increasing the value of “K” , areas predicting each class will be smoothed and there will be less complexity</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Decision-Tree</a:t>
            </a:r>
            <a:endParaRPr lang="en-IN" dirty="0"/>
          </a:p>
        </p:txBody>
      </p:sp>
      <p:sp>
        <p:nvSpPr>
          <p:cNvPr id="3" name="Content Placeholder 2"/>
          <p:cNvSpPr>
            <a:spLocks noGrp="1"/>
          </p:cNvSpPr>
          <p:nvPr>
            <p:ph idx="1"/>
          </p:nvPr>
        </p:nvSpPr>
        <p:spPr/>
        <p:txBody>
          <a:bodyPr/>
          <a:lstStyle/>
          <a:p>
            <a:r>
              <a:rPr lang="en-IN" dirty="0" smtClean="0"/>
              <a:t>A </a:t>
            </a:r>
            <a:r>
              <a:rPr lang="en-IN" b="1" dirty="0" smtClean="0"/>
              <a:t>decision tree</a:t>
            </a:r>
            <a:r>
              <a:rPr lang="en-IN" dirty="0" smtClean="0"/>
              <a:t> is a </a:t>
            </a:r>
            <a:r>
              <a:rPr lang="en-IN" b="1" dirty="0" smtClean="0"/>
              <a:t>flow-chart</a:t>
            </a:r>
            <a:r>
              <a:rPr lang="en-IN" dirty="0" smtClean="0"/>
              <a:t>-like structure like </a:t>
            </a:r>
            <a:r>
              <a:rPr lang="en-IN" b="1" dirty="0" smtClean="0"/>
              <a:t>tree structures </a:t>
            </a:r>
            <a:r>
              <a:rPr lang="en-IN" dirty="0" smtClean="0"/>
              <a:t>where leaves represent </a:t>
            </a:r>
            <a:r>
              <a:rPr lang="en-IN" b="1" dirty="0" smtClean="0"/>
              <a:t>class labels </a:t>
            </a:r>
            <a:r>
              <a:rPr lang="en-IN" dirty="0" smtClean="0"/>
              <a:t>and branches represent </a:t>
            </a:r>
            <a:r>
              <a:rPr lang="en-IN" b="1" dirty="0" smtClean="0"/>
              <a:t>conjunctions of features</a:t>
            </a:r>
            <a:r>
              <a:rPr lang="en-IN" dirty="0" smtClean="0"/>
              <a:t> that lead to those class labels. </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of Decision Tree</a:t>
            </a:r>
            <a:endParaRPr lang="en-IN" dirty="0"/>
          </a:p>
        </p:txBody>
      </p:sp>
      <p:pic>
        <p:nvPicPr>
          <p:cNvPr id="4" name="Content Placeholder 3" descr="figure3.1.jpg"/>
          <p:cNvPicPr>
            <a:picLocks noGrp="1" noChangeAspect="1"/>
          </p:cNvPicPr>
          <p:nvPr>
            <p:ph idx="1"/>
          </p:nvPr>
        </p:nvPicPr>
        <p:blipFill>
          <a:blip r:embed="rId2"/>
          <a:stretch>
            <a:fillRect/>
          </a:stretch>
        </p:blipFill>
        <p:spPr>
          <a:xfrm>
            <a:off x="785786" y="1937543"/>
            <a:ext cx="7215238" cy="4134663"/>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Diagram</a:t>
            </a:r>
            <a:endParaRPr lang="en-IN" dirty="0"/>
          </a:p>
        </p:txBody>
      </p:sp>
      <p:pic>
        <p:nvPicPr>
          <p:cNvPr id="4" name="Picture 3" descr="C:\Users\core i5\Downloads\news (1).png"/>
          <p:cNvPicPr/>
          <p:nvPr/>
        </p:nvPicPr>
        <p:blipFill>
          <a:blip r:embed="rId2" cstate="print"/>
          <a:srcRect/>
          <a:stretch>
            <a:fillRect/>
          </a:stretch>
        </p:blipFill>
        <p:spPr bwMode="auto">
          <a:xfrm>
            <a:off x="142844" y="1428736"/>
            <a:ext cx="8786841" cy="4980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a:t>
            </a:r>
            <a:endParaRPr lang="en-IN" dirty="0"/>
          </a:p>
        </p:txBody>
      </p:sp>
      <p:pic>
        <p:nvPicPr>
          <p:cNvPr id="4" name="Content Placeholder 3" descr="C:\Users\core i5\Downloads\HELLO (1).png"/>
          <p:cNvPicPr>
            <a:picLocks noGrp="1"/>
          </p:cNvPicPr>
          <p:nvPr>
            <p:ph idx="1"/>
          </p:nvPr>
        </p:nvPicPr>
        <p:blipFill>
          <a:blip r:embed="rId2" cstate="print"/>
          <a:srcRect/>
          <a:stretch>
            <a:fillRect/>
          </a:stretch>
        </p:blipFill>
        <p:spPr bwMode="auto">
          <a:xfrm>
            <a:off x="1000100" y="1500174"/>
            <a:ext cx="7215238" cy="52149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Architecture Diagram</a:t>
            </a:r>
            <a:endParaRPr lang="en-IN" dirty="0"/>
          </a:p>
        </p:txBody>
      </p:sp>
      <p:pic>
        <p:nvPicPr>
          <p:cNvPr id="6" name="Content Placeholder 5" descr="supervised_learning2.png"/>
          <p:cNvPicPr>
            <a:picLocks noGrp="1" noChangeAspect="1"/>
          </p:cNvPicPr>
          <p:nvPr>
            <p:ph idx="1"/>
          </p:nvPr>
        </p:nvPicPr>
        <p:blipFill>
          <a:blip r:embed="rId2"/>
          <a:stretch>
            <a:fillRect/>
          </a:stretch>
        </p:blipFill>
        <p:spPr>
          <a:xfrm>
            <a:off x="857224" y="1285860"/>
            <a:ext cx="7429552" cy="4929222"/>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Of Relevant Literature </a:t>
            </a:r>
            <a:endParaRPr lang="en-IN"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t> </a:t>
            </a:r>
            <a:endParaRPr lang="en-IN" sz="2900" dirty="0" smtClean="0"/>
          </a:p>
          <a:p>
            <a:pPr lvl="1" hangingPunct="0">
              <a:buNone/>
            </a:pPr>
            <a:r>
              <a:rPr lang="en-US" sz="2900" dirty="0" smtClean="0"/>
              <a:t>[1]</a:t>
            </a:r>
            <a:r>
              <a:rPr lang="en-US" sz="2900" dirty="0" err="1" smtClean="0"/>
              <a:t>Ramdass</a:t>
            </a:r>
            <a:r>
              <a:rPr lang="en-US" sz="2900" dirty="0" smtClean="0"/>
              <a:t>, Dennis, and </a:t>
            </a:r>
            <a:r>
              <a:rPr lang="en-US" sz="2900" dirty="0" err="1" smtClean="0"/>
              <a:t>Shreyes</a:t>
            </a:r>
            <a:r>
              <a:rPr lang="en-US" sz="2900" dirty="0" smtClean="0"/>
              <a:t> </a:t>
            </a:r>
            <a:r>
              <a:rPr lang="en-US" sz="2900" dirty="0" err="1" smtClean="0"/>
              <a:t>Seshasai</a:t>
            </a:r>
            <a:r>
              <a:rPr lang="en-US" sz="2900" dirty="0" smtClean="0"/>
              <a:t>. "Document classification for newspaper articles." (2009). </a:t>
            </a:r>
            <a:endParaRPr lang="en-IN" sz="2900" dirty="0" smtClean="0"/>
          </a:p>
          <a:p>
            <a:pPr>
              <a:buNone/>
            </a:pPr>
            <a:r>
              <a:rPr lang="en-US" sz="2900" dirty="0" smtClean="0"/>
              <a:t> </a:t>
            </a:r>
            <a:endParaRPr lang="en-IN" sz="2900" dirty="0" smtClean="0"/>
          </a:p>
          <a:p>
            <a:pPr lvl="1" hangingPunct="0">
              <a:buNone/>
            </a:pPr>
            <a:r>
              <a:rPr lang="en-US" sz="2900" dirty="0" smtClean="0"/>
              <a:t>[2]</a:t>
            </a:r>
            <a:r>
              <a:rPr lang="en-US" sz="2900" dirty="0" err="1" smtClean="0"/>
              <a:t>Kaur</a:t>
            </a:r>
            <a:r>
              <a:rPr lang="en-US" sz="2900" dirty="0" smtClean="0"/>
              <a:t>, </a:t>
            </a:r>
            <a:r>
              <a:rPr lang="en-US" sz="2900" dirty="0" err="1" smtClean="0"/>
              <a:t>Harmandeep</a:t>
            </a:r>
            <a:r>
              <a:rPr lang="en-US" sz="2900" dirty="0" smtClean="0"/>
              <a:t>, </a:t>
            </a:r>
            <a:r>
              <a:rPr lang="en-US" sz="2900" dirty="0" err="1" smtClean="0"/>
              <a:t>Sheenam</a:t>
            </a:r>
            <a:r>
              <a:rPr lang="en-US" sz="2900" dirty="0" smtClean="0"/>
              <a:t> </a:t>
            </a:r>
            <a:r>
              <a:rPr lang="en-US" sz="2900" dirty="0" err="1" smtClean="0"/>
              <a:t>Malhotra</a:t>
            </a:r>
            <a:r>
              <a:rPr lang="en-US" sz="2900" dirty="0" smtClean="0"/>
              <a:t>, and </a:t>
            </a:r>
            <a:r>
              <a:rPr lang="en-US" sz="2900" dirty="0" err="1" smtClean="0"/>
              <a:t>Fatehgarh</a:t>
            </a:r>
            <a:r>
              <a:rPr lang="en-US" sz="2900" dirty="0" smtClean="0"/>
              <a:t> Sahib. "Online News Classification: A Review." </a:t>
            </a:r>
            <a:r>
              <a:rPr lang="en-US" sz="2900" i="1" dirty="0" smtClean="0"/>
              <a:t>International journal of</a:t>
            </a:r>
            <a:r>
              <a:rPr lang="en-US" sz="2900" dirty="0" smtClean="0"/>
              <a:t> </a:t>
            </a:r>
            <a:r>
              <a:rPr lang="en-US" sz="2900" i="1" dirty="0" smtClean="0"/>
              <a:t>Innovation in Engineering and Technology (IJIET) </a:t>
            </a:r>
            <a:r>
              <a:rPr lang="en-US" sz="2900" dirty="0" smtClean="0"/>
              <a:t>2.2 (2013).</a:t>
            </a:r>
            <a:r>
              <a:rPr lang="en-US" sz="2900" i="1" dirty="0" smtClean="0"/>
              <a:t> </a:t>
            </a:r>
            <a:endParaRPr lang="en-IN" sz="2900" dirty="0" smtClean="0"/>
          </a:p>
          <a:p>
            <a:pPr>
              <a:buNone/>
            </a:pPr>
            <a:r>
              <a:rPr lang="en-US" sz="2900" dirty="0" smtClean="0"/>
              <a:t> </a:t>
            </a:r>
            <a:endParaRPr lang="en-IN" sz="2900" dirty="0" smtClean="0"/>
          </a:p>
          <a:p>
            <a:pPr lvl="1" hangingPunct="0">
              <a:buNone/>
            </a:pPr>
            <a:r>
              <a:rPr lang="en-US" sz="2900" dirty="0" smtClean="0"/>
              <a:t>[3]</a:t>
            </a:r>
            <a:r>
              <a:rPr lang="en-US" sz="2900" dirty="0" err="1" smtClean="0"/>
              <a:t>Bai</a:t>
            </a:r>
            <a:r>
              <a:rPr lang="en-US" sz="2900" dirty="0" smtClean="0"/>
              <a:t>, </a:t>
            </a:r>
            <a:r>
              <a:rPr lang="en-US" sz="2900" dirty="0" err="1" smtClean="0"/>
              <a:t>Yiqi</a:t>
            </a:r>
            <a:r>
              <a:rPr lang="en-US" sz="2900" dirty="0" smtClean="0"/>
              <a:t>, and </a:t>
            </a:r>
            <a:r>
              <a:rPr lang="en-US" sz="2900" dirty="0" err="1" smtClean="0"/>
              <a:t>Jie</a:t>
            </a:r>
            <a:r>
              <a:rPr lang="en-US" sz="2900" dirty="0" smtClean="0"/>
              <a:t> Wang. "News classifications with labeled LDA." </a:t>
            </a:r>
            <a:endParaRPr lang="en-IN" sz="2900" dirty="0" smtClean="0"/>
          </a:p>
          <a:p>
            <a:pPr>
              <a:buNone/>
            </a:pPr>
            <a:r>
              <a:rPr lang="en-US" sz="2900" dirty="0" smtClean="0"/>
              <a:t> </a:t>
            </a:r>
            <a:endParaRPr lang="en-IN" sz="2900" dirty="0" smtClean="0"/>
          </a:p>
          <a:p>
            <a:pPr hangingPunct="0">
              <a:buNone/>
            </a:pPr>
            <a:r>
              <a:rPr lang="en-US" sz="2900" i="1" dirty="0" smtClean="0"/>
              <a:t>          </a:t>
            </a:r>
            <a:r>
              <a:rPr lang="en-US" sz="2900" dirty="0" smtClean="0"/>
              <a:t>  [4]Knowledge Discovery, Knowledge Engineering and Knowledge Management (IC3K), 2015 7th    International Joint Conference on. Vol. 1. SCITEPRESS, 2015. </a:t>
            </a:r>
            <a:endParaRPr lang="en-IN" sz="2900" dirty="0" smtClean="0"/>
          </a:p>
          <a:p>
            <a:pPr>
              <a:buNone/>
            </a:pPr>
            <a:r>
              <a:rPr lang="en-US" sz="2900" dirty="0" smtClean="0"/>
              <a:t> </a:t>
            </a:r>
            <a:endParaRPr lang="en-IN" sz="2900" dirty="0" smtClean="0"/>
          </a:p>
          <a:p>
            <a:pPr lvl="1" hangingPunct="0">
              <a:buNone/>
            </a:pPr>
            <a:r>
              <a:rPr lang="en-US" sz="2900" dirty="0" smtClean="0"/>
              <a:t>[5]Lam, </a:t>
            </a:r>
            <a:r>
              <a:rPr lang="en-US" sz="2900" dirty="0" err="1" smtClean="0"/>
              <a:t>Wai</a:t>
            </a:r>
            <a:r>
              <a:rPr lang="en-US" sz="2900" dirty="0" smtClean="0"/>
              <a:t>, and Kei </a:t>
            </a:r>
            <a:r>
              <a:rPr lang="en-US" sz="2900" dirty="0" err="1" smtClean="0"/>
              <a:t>Shiu</a:t>
            </a:r>
            <a:r>
              <a:rPr lang="en-US" sz="2900" dirty="0" smtClean="0"/>
              <a:t> Ho. "FIDS: an intelligent financial Web news articles digest system." </a:t>
            </a:r>
            <a:r>
              <a:rPr lang="en-US" sz="2900" i="1" dirty="0" smtClean="0"/>
              <a:t>IEEE Transactions on Systems, Man, and</a:t>
            </a:r>
            <a:r>
              <a:rPr lang="en-US" sz="2900" dirty="0" smtClean="0"/>
              <a:t> </a:t>
            </a:r>
            <a:r>
              <a:rPr lang="en-US" sz="2900" i="1" dirty="0" smtClean="0"/>
              <a:t>Cybernetics-Part A: Systems and Humans </a:t>
            </a:r>
            <a:r>
              <a:rPr lang="en-US" sz="2900" dirty="0" smtClean="0"/>
              <a:t>31.6 (2001):</a:t>
            </a:r>
            <a:r>
              <a:rPr lang="en-US" sz="2900" i="1" dirty="0" smtClean="0"/>
              <a:t> </a:t>
            </a:r>
            <a:endParaRPr lang="en-IN" sz="2900" dirty="0" smtClean="0"/>
          </a:p>
          <a:p>
            <a:pPr>
              <a:buNone/>
            </a:pPr>
            <a:r>
              <a:rPr lang="en-US" sz="2900" dirty="0" smtClean="0"/>
              <a:t> </a:t>
            </a:r>
            <a:endParaRPr lang="en-IN" sz="2900" dirty="0" smtClean="0"/>
          </a:p>
          <a:p>
            <a:pPr lvl="1" hangingPunct="0">
              <a:buNone/>
            </a:pPr>
            <a:r>
              <a:rPr lang="en-US" sz="2900" dirty="0" smtClean="0"/>
              <a:t>[6]Hakim, Ari </a:t>
            </a:r>
            <a:r>
              <a:rPr lang="en-US" sz="2900" dirty="0" err="1" smtClean="0"/>
              <a:t>Aulia</a:t>
            </a:r>
            <a:r>
              <a:rPr lang="en-US" sz="2900" dirty="0" smtClean="0"/>
              <a:t>, et al. "Automated document classification for news article in </a:t>
            </a:r>
            <a:r>
              <a:rPr lang="en-US" sz="2900" dirty="0" err="1" smtClean="0"/>
              <a:t>Bahasa</a:t>
            </a:r>
            <a:r>
              <a:rPr lang="en-US" sz="2900" dirty="0" smtClean="0"/>
              <a:t> Indonesia based on term frequency inverse document frequency (TF-IDF) approach." </a:t>
            </a:r>
            <a:r>
              <a:rPr lang="en-US" sz="2900" i="1" dirty="0" smtClean="0"/>
              <a:t>Information Technology</a:t>
            </a:r>
            <a:r>
              <a:rPr lang="en-US" sz="2900" dirty="0" smtClean="0"/>
              <a:t> </a:t>
            </a:r>
            <a:r>
              <a:rPr lang="en-US" sz="2900" i="1" dirty="0" smtClean="0"/>
              <a:t>and Electrical Engineering (ICITEE), 2014 6th International Conference on</a:t>
            </a:r>
            <a:r>
              <a:rPr lang="en-US" sz="2900" dirty="0" smtClean="0"/>
              <a:t>. IEEE, 2014.</a:t>
            </a:r>
            <a:r>
              <a:rPr lang="en-US" sz="2900" i="1" dirty="0" smtClean="0"/>
              <a:t> </a:t>
            </a:r>
            <a:endParaRPr lang="en-IN" sz="2900" dirty="0" smtClean="0"/>
          </a:p>
          <a:p>
            <a:pPr>
              <a:buNone/>
            </a:pPr>
            <a:r>
              <a:rPr lang="en-US" sz="2900" dirty="0" smtClean="0"/>
              <a:t> </a:t>
            </a:r>
            <a:endParaRPr lang="en-IN" sz="2900" dirty="0" smtClean="0"/>
          </a:p>
          <a:p>
            <a:pPr lvl="1" hangingPunct="0">
              <a:buNone/>
            </a:pPr>
            <a:r>
              <a:rPr lang="en-US" sz="2900" dirty="0" smtClean="0"/>
              <a:t>[7]Yang, </a:t>
            </a:r>
            <a:r>
              <a:rPr lang="en-US" sz="2900" dirty="0" err="1" smtClean="0"/>
              <a:t>Yiming</a:t>
            </a:r>
            <a:r>
              <a:rPr lang="en-US" sz="2900" dirty="0" smtClean="0"/>
              <a:t>, et al. "Learning approaches for detecting and tracking news events." (2000). </a:t>
            </a:r>
            <a:endParaRPr lang="en-IN" sz="2900" dirty="0" smtClean="0"/>
          </a:p>
          <a:p>
            <a:pPr>
              <a:buNone/>
            </a:pPr>
            <a:r>
              <a:rPr lang="en-US" sz="2900" dirty="0" smtClean="0"/>
              <a:t> </a:t>
            </a:r>
            <a:endParaRPr lang="en-IN" sz="2900" dirty="0" smtClean="0"/>
          </a:p>
          <a:p>
            <a:endParaRPr lang="en-IN" sz="29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Current Open Problem </a:t>
            </a:r>
            <a:r>
              <a:rPr lang="en-US" dirty="0" smtClean="0">
                <a:solidFill>
                  <a:schemeClr val="accent5"/>
                </a:solidFill>
              </a:rPr>
              <a:t> </a:t>
            </a:r>
            <a:endParaRPr lang="en-IN" dirty="0">
              <a:solidFill>
                <a:schemeClr val="accent5"/>
              </a:solidFill>
            </a:endParaRPr>
          </a:p>
        </p:txBody>
      </p:sp>
      <p:sp>
        <p:nvSpPr>
          <p:cNvPr id="3" name="Content Placeholder 2"/>
          <p:cNvSpPr>
            <a:spLocks noGrp="1"/>
          </p:cNvSpPr>
          <p:nvPr>
            <p:ph idx="1"/>
          </p:nvPr>
        </p:nvSpPr>
        <p:spPr/>
        <p:txBody>
          <a:bodyPr/>
          <a:lstStyle/>
          <a:p>
            <a:r>
              <a:rPr lang="en-US" dirty="0" smtClean="0"/>
              <a:t>Due to exponential growth of data, it has become a tedious job to search all the data to find a particular category or article.</a:t>
            </a:r>
          </a:p>
          <a:p>
            <a:pPr>
              <a:buNone/>
            </a:pPr>
            <a:endParaRPr lang="en-US" dirty="0" smtClean="0"/>
          </a:p>
          <a:p>
            <a:r>
              <a:rPr lang="en-US" dirty="0" smtClean="0"/>
              <a:t>It would lead us to a time in future where large amount of data would not be able to manage easily.</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tx2">
                    <a:lumMod val="75000"/>
                  </a:schemeClr>
                </a:solidFill>
              </a:rPr>
              <a:t>Continued</a:t>
            </a:r>
            <a:endParaRPr lang="en-IN" dirty="0">
              <a:solidFill>
                <a:schemeClr val="tx2">
                  <a:lumMod val="75000"/>
                </a:schemeClr>
              </a:solidFill>
            </a:endParaRPr>
          </a:p>
        </p:txBody>
      </p:sp>
      <p:sp>
        <p:nvSpPr>
          <p:cNvPr id="3" name="Content Placeholder 2"/>
          <p:cNvSpPr>
            <a:spLocks noGrp="1"/>
          </p:cNvSpPr>
          <p:nvPr>
            <p:ph idx="1"/>
          </p:nvPr>
        </p:nvSpPr>
        <p:spPr/>
        <p:txBody>
          <a:bodyPr/>
          <a:lstStyle/>
          <a:p>
            <a:r>
              <a:rPr lang="en-US" dirty="0" smtClean="0"/>
              <a:t>Example :  </a:t>
            </a:r>
            <a:r>
              <a:rPr lang="en-US" dirty="0"/>
              <a:t>When there are large amount of </a:t>
            </a:r>
            <a:r>
              <a:rPr lang="en-US" dirty="0" smtClean="0"/>
              <a:t>un </a:t>
            </a:r>
            <a:r>
              <a:rPr lang="en-US" dirty="0"/>
              <a:t>data  containing information about Politics, Sports, Health, Technology etc. and all of these are scattered and the user wants to look at a specific category like Sports so it would become very difficult  for him to look through all of the data.</a:t>
            </a:r>
            <a:endParaRPr lang="en-IN" dirty="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style>
          <a:lnRef idx="1">
            <a:schemeClr val="accent2"/>
          </a:lnRef>
          <a:fillRef idx="2">
            <a:schemeClr val="accent2"/>
          </a:fillRef>
          <a:effectRef idx="1">
            <a:schemeClr val="accent2"/>
          </a:effectRef>
          <a:fontRef idx="minor">
            <a:schemeClr val="dk1"/>
          </a:fontRef>
        </p:style>
        <p:txBody>
          <a:bodyPr/>
          <a:lstStyle/>
          <a:p>
            <a:r>
              <a:rPr lang="en-US" dirty="0" smtClean="0"/>
              <a:t>Problem Statement</a:t>
            </a:r>
            <a:endParaRPr lang="en-IN" dirty="0"/>
          </a:p>
        </p:txBody>
      </p:sp>
      <p:sp>
        <p:nvSpPr>
          <p:cNvPr id="3" name="Content Placeholder 2"/>
          <p:cNvSpPr>
            <a:spLocks noGrp="1"/>
          </p:cNvSpPr>
          <p:nvPr>
            <p:ph idx="1"/>
          </p:nvPr>
        </p:nvSpPr>
        <p:spPr>
          <a:xfrm>
            <a:off x="1071538" y="1928802"/>
            <a:ext cx="6686568" cy="3686187"/>
          </a:xfrm>
        </p:spPr>
        <p:txBody>
          <a:bodyPr>
            <a:normAutofit lnSpcReduction="10000"/>
          </a:bodyPr>
          <a:lstStyle/>
          <a:p>
            <a:pPr algn="just"/>
            <a:r>
              <a:rPr lang="en-US" dirty="0" smtClean="0"/>
              <a:t>Researching and Implementing techniques used to tackle the previously mentioned  problem</a:t>
            </a:r>
          </a:p>
          <a:p>
            <a:pPr algn="just">
              <a:buNone/>
            </a:pPr>
            <a:endParaRPr lang="en-US" dirty="0" smtClean="0"/>
          </a:p>
          <a:p>
            <a:pPr algn="just"/>
            <a:r>
              <a:rPr lang="en-US" dirty="0" smtClean="0"/>
              <a:t>Machine Learning </a:t>
            </a:r>
            <a:r>
              <a:rPr lang="en-IN" dirty="0" smtClean="0"/>
              <a:t>Techniques like </a:t>
            </a:r>
            <a:r>
              <a:rPr lang="en-IN" b="1" dirty="0" smtClean="0"/>
              <a:t>Naive </a:t>
            </a:r>
            <a:r>
              <a:rPr lang="en-IN" b="1" dirty="0" err="1" smtClean="0"/>
              <a:t>Bayes</a:t>
            </a:r>
            <a:r>
              <a:rPr lang="en-IN" b="1" dirty="0" smtClean="0"/>
              <a:t>, K-NN &amp; Decision Tree</a:t>
            </a:r>
            <a:r>
              <a:rPr lang="en-IN" dirty="0" smtClean="0"/>
              <a:t> are used to classify News Articles.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a:solidFill>
            <a:srgbClr val="00B0F0"/>
          </a:solidFill>
        </p:spPr>
        <p:style>
          <a:lnRef idx="3">
            <a:schemeClr val="lt1"/>
          </a:lnRef>
          <a:fillRef idx="1">
            <a:schemeClr val="accent5"/>
          </a:fillRef>
          <a:effectRef idx="1">
            <a:schemeClr val="accent5"/>
          </a:effectRef>
          <a:fontRef idx="minor">
            <a:schemeClr val="lt1"/>
          </a:fontRef>
        </p:style>
        <p:txBody>
          <a:bodyPr/>
          <a:lstStyle/>
          <a:p>
            <a:r>
              <a:rPr lang="en-US" sz="4800" dirty="0" smtClean="0"/>
              <a:t>IMPLEMENTATION</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APPROACH</a:t>
            </a:r>
            <a:endParaRPr lang="en-IN" dirty="0"/>
          </a:p>
        </p:txBody>
      </p:sp>
      <p:sp>
        <p:nvSpPr>
          <p:cNvPr id="17" name="Can 16"/>
          <p:cNvSpPr/>
          <p:nvPr/>
        </p:nvSpPr>
        <p:spPr>
          <a:xfrm>
            <a:off x="2786050" y="1571612"/>
            <a:ext cx="1500198" cy="10715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1857356" y="3214686"/>
            <a:ext cx="1643074" cy="29289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Web Scraping</a:t>
            </a:r>
            <a:endParaRPr lang="en-IN" dirty="0"/>
          </a:p>
        </p:txBody>
      </p:sp>
      <p:sp>
        <p:nvSpPr>
          <p:cNvPr id="20" name="Rectangle 19"/>
          <p:cNvSpPr/>
          <p:nvPr/>
        </p:nvSpPr>
        <p:spPr>
          <a:xfrm>
            <a:off x="4714876" y="1571612"/>
            <a:ext cx="1500198" cy="10715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Articles on the Pre-Defined Category </a:t>
            </a:r>
            <a:endParaRPr lang="en-IN" dirty="0"/>
          </a:p>
        </p:txBody>
      </p:sp>
      <p:sp>
        <p:nvSpPr>
          <p:cNvPr id="25" name="Down Arrow 24"/>
          <p:cNvSpPr/>
          <p:nvPr/>
        </p:nvSpPr>
        <p:spPr>
          <a:xfrm>
            <a:off x="3071802" y="2643182"/>
            <a:ext cx="188595" cy="57150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6" name="Rectangle 25"/>
          <p:cNvSpPr/>
          <p:nvPr/>
        </p:nvSpPr>
        <p:spPr>
          <a:xfrm>
            <a:off x="3929058" y="3286124"/>
            <a:ext cx="1500198" cy="29289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Feature Extraction</a:t>
            </a:r>
            <a:endParaRPr lang="en-IN" dirty="0"/>
          </a:p>
        </p:txBody>
      </p:sp>
      <p:sp>
        <p:nvSpPr>
          <p:cNvPr id="27" name="Rectangle 26"/>
          <p:cNvSpPr/>
          <p:nvPr/>
        </p:nvSpPr>
        <p:spPr>
          <a:xfrm>
            <a:off x="5786446" y="3286124"/>
            <a:ext cx="1714512" cy="29289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 Classifiers</a:t>
            </a:r>
            <a:endParaRPr lang="en-IN" dirty="0"/>
          </a:p>
        </p:txBody>
      </p:sp>
      <p:sp>
        <p:nvSpPr>
          <p:cNvPr id="28" name="Right Arrow 27"/>
          <p:cNvSpPr/>
          <p:nvPr/>
        </p:nvSpPr>
        <p:spPr>
          <a:xfrm>
            <a:off x="3500430" y="4500570"/>
            <a:ext cx="428628" cy="2857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9" name="Right Arrow 28"/>
          <p:cNvSpPr/>
          <p:nvPr/>
        </p:nvSpPr>
        <p:spPr>
          <a:xfrm>
            <a:off x="5429256" y="4500570"/>
            <a:ext cx="357190" cy="2143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0" name="Right Arrow 29"/>
          <p:cNvSpPr/>
          <p:nvPr/>
        </p:nvSpPr>
        <p:spPr>
          <a:xfrm>
            <a:off x="1142976" y="4429132"/>
            <a:ext cx="714380" cy="35719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1" name="Right Arrow 30"/>
          <p:cNvSpPr/>
          <p:nvPr/>
        </p:nvSpPr>
        <p:spPr>
          <a:xfrm>
            <a:off x="7500958" y="4500570"/>
            <a:ext cx="500066" cy="2857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2" name="Rectangle 31"/>
          <p:cNvSpPr/>
          <p:nvPr/>
        </p:nvSpPr>
        <p:spPr>
          <a:xfrm>
            <a:off x="8001024" y="3714752"/>
            <a:ext cx="1142976" cy="17859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Classified Article</a:t>
            </a:r>
            <a:endParaRPr lang="en-IN" dirty="0"/>
          </a:p>
        </p:txBody>
      </p:sp>
      <p:sp>
        <p:nvSpPr>
          <p:cNvPr id="33" name="Rectangle 32"/>
          <p:cNvSpPr/>
          <p:nvPr/>
        </p:nvSpPr>
        <p:spPr>
          <a:xfrm>
            <a:off x="0" y="3786190"/>
            <a:ext cx="1142976" cy="15001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Article Classification</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By Web Scraping</a:t>
            </a:r>
            <a:endParaRPr lang="en-IN" dirty="0"/>
          </a:p>
        </p:txBody>
      </p:sp>
      <p:sp>
        <p:nvSpPr>
          <p:cNvPr id="3" name="Content Placeholder 2"/>
          <p:cNvSpPr>
            <a:spLocks noGrp="1"/>
          </p:cNvSpPr>
          <p:nvPr>
            <p:ph idx="1"/>
          </p:nvPr>
        </p:nvSpPr>
        <p:spPr/>
        <p:txBody>
          <a:bodyPr/>
          <a:lstStyle/>
          <a:p>
            <a:r>
              <a:rPr lang="en-US" dirty="0" smtClean="0"/>
              <a:t>The first task of the project was to collect data from internet, for that, a technique called Web Scraping was used.</a:t>
            </a:r>
          </a:p>
          <a:p>
            <a:pPr>
              <a:buNone/>
            </a:pPr>
            <a:r>
              <a:rPr lang="en-US" b="1" dirty="0" smtClean="0"/>
              <a:t>                 </a:t>
            </a:r>
            <a:r>
              <a:rPr lang="en-US" b="1" dirty="0" smtClean="0">
                <a:solidFill>
                  <a:srgbClr val="0070C0"/>
                </a:solidFill>
              </a:rPr>
              <a:t>What is Web Scraping ?</a:t>
            </a:r>
          </a:p>
          <a:p>
            <a:r>
              <a:rPr lang="en-US" dirty="0" smtClean="0"/>
              <a:t>It </a:t>
            </a:r>
            <a:r>
              <a:rPr lang="en-US" dirty="0" err="1" smtClean="0"/>
              <a:t>i</a:t>
            </a:r>
            <a:r>
              <a:rPr lang="en-IN" dirty="0" smtClean="0"/>
              <a:t>s a technique employed to extract large amounts of data from websites whereby the data is extracted and saved to a local file in your computer.</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TotalTime>
  <Words>1268</Words>
  <Application>Microsoft Office PowerPoint</Application>
  <PresentationFormat>On-screen Show (4:3)</PresentationFormat>
  <Paragraphs>219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    Dynamic News Classification      </vt:lpstr>
      <vt:lpstr>INDEX</vt:lpstr>
      <vt:lpstr>Results from the Previous Semester</vt:lpstr>
      <vt:lpstr>Current Open Problem  </vt:lpstr>
      <vt:lpstr> Continued</vt:lpstr>
      <vt:lpstr>Problem Statement</vt:lpstr>
      <vt:lpstr>IMPLEMENTATION</vt:lpstr>
      <vt:lpstr>SOLUTION APPROACH</vt:lpstr>
      <vt:lpstr>Data Collection By Web Scraping</vt:lpstr>
      <vt:lpstr>Slide 10</vt:lpstr>
      <vt:lpstr>Libraries used for Web Scraping</vt:lpstr>
      <vt:lpstr>CODE</vt:lpstr>
      <vt:lpstr>Slide 13</vt:lpstr>
      <vt:lpstr>Why Python ?</vt:lpstr>
      <vt:lpstr>CONCEPTS OF NATURAL LANGUAGE PROCESSING</vt:lpstr>
      <vt:lpstr>Process of Tokenization</vt:lpstr>
      <vt:lpstr>Slide 17</vt:lpstr>
      <vt:lpstr>Libraries In Python</vt:lpstr>
      <vt:lpstr> Continued</vt:lpstr>
      <vt:lpstr>Slide 20</vt:lpstr>
      <vt:lpstr>Feature Extraction</vt:lpstr>
      <vt:lpstr>Implementation Of Feature Extraction</vt:lpstr>
      <vt:lpstr>Classification Of Documents</vt:lpstr>
      <vt:lpstr>Slide 24</vt:lpstr>
      <vt:lpstr>Machine Learning Techniques</vt:lpstr>
      <vt:lpstr>Naïve Bayes Classifier Flow Diagram</vt:lpstr>
      <vt:lpstr>P(c|d) is the posterior probability of class (c) given predictor (d). P(c) is the prior probability of class.  P(d|c) is the likelihood which is the probability of predictor given class. P(d) is the prior probability of predictor.  </vt:lpstr>
      <vt:lpstr>Pros and Cons of Naive Bayes</vt:lpstr>
      <vt:lpstr>Example Of Naïve Bayes Classifier</vt:lpstr>
      <vt:lpstr> K-NN(K- Nearest Neighbour)</vt:lpstr>
      <vt:lpstr>Decision-Tree</vt:lpstr>
      <vt:lpstr>Example of Decision Tree</vt:lpstr>
      <vt:lpstr>Use-Case Diagram</vt:lpstr>
      <vt:lpstr>Class Diagram </vt:lpstr>
      <vt:lpstr>Overall Architecture Diagram</vt:lpstr>
      <vt:lpstr>Annotation Of Relevant Literature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News Classification using Machine Learning </dc:title>
  <dc:creator>SONY</dc:creator>
  <cp:lastModifiedBy>Yashi</cp:lastModifiedBy>
  <cp:revision>103</cp:revision>
  <dcterms:created xsi:type="dcterms:W3CDTF">2017-03-21T11:04:58Z</dcterms:created>
  <dcterms:modified xsi:type="dcterms:W3CDTF">2017-05-23T08:05:26Z</dcterms:modified>
</cp:coreProperties>
</file>