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Robo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f19bea5e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f19bea5e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eec602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eec602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c5522db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c5522db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c5522db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c5522db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1bf7193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1bf7193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f157dc5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f157dc5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f157dc58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f157dc58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f157dc5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f157dc5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f157dc58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f157dc5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157dc58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157dc58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f157dc58e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f157dc58e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f19bea5e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f19bea5e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3545a2b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f3545a2b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f157dc5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f157dc5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1bf7193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1bf7193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f19bea5e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f19bea5e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f1bf7193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f1bf7193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19bea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19bea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f19bea5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f19bea5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WORK SYSTEM DESIGN LAB (IM29008)</a:t>
            </a:r>
            <a:endParaRPr/>
          </a:p>
        </p:txBody>
      </p:sp>
      <p:sp>
        <p:nvSpPr>
          <p:cNvPr id="63" name="Google Shape;63;p13"/>
          <p:cNvSpPr txBox="1"/>
          <p:nvPr>
            <p:ph idx="1" type="body"/>
          </p:nvPr>
        </p:nvSpPr>
        <p:spPr>
          <a:xfrm>
            <a:off x="311700" y="1503850"/>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5 Members : </a:t>
            </a:r>
            <a:endParaRPr/>
          </a:p>
          <a:p>
            <a:pPr indent="-342900" lvl="0" marL="457200" rtl="0" algn="l">
              <a:spcBef>
                <a:spcPts val="1200"/>
              </a:spcBef>
              <a:spcAft>
                <a:spcPts val="0"/>
              </a:spcAft>
              <a:buSzPts val="1800"/>
              <a:buChar char="●"/>
            </a:pPr>
            <a:r>
              <a:rPr lang="en-GB"/>
              <a:t>Mridul Gupta		19IM30025</a:t>
            </a:r>
            <a:endParaRPr/>
          </a:p>
          <a:p>
            <a:pPr indent="-342900" lvl="0" marL="457200" rtl="0" algn="l">
              <a:spcBef>
                <a:spcPts val="0"/>
              </a:spcBef>
              <a:spcAft>
                <a:spcPts val="0"/>
              </a:spcAft>
              <a:buSzPts val="1800"/>
              <a:buChar char="●"/>
            </a:pPr>
            <a:r>
              <a:rPr lang="en-GB"/>
              <a:t>Ashutosh Kumar		19IM30026</a:t>
            </a:r>
            <a:endParaRPr/>
          </a:p>
          <a:p>
            <a:pPr indent="-342900" lvl="0" marL="457200" rtl="0" algn="l">
              <a:spcBef>
                <a:spcPts val="0"/>
              </a:spcBef>
              <a:spcAft>
                <a:spcPts val="0"/>
              </a:spcAft>
              <a:buSzPts val="1800"/>
              <a:buChar char="●"/>
            </a:pPr>
            <a:r>
              <a:rPr lang="en-GB"/>
              <a:t>Devesh Chaudhary	19IM30027</a:t>
            </a:r>
            <a:endParaRPr/>
          </a:p>
          <a:p>
            <a:pPr indent="-342900" lvl="0" marL="457200" rtl="0" algn="l">
              <a:spcBef>
                <a:spcPts val="0"/>
              </a:spcBef>
              <a:spcAft>
                <a:spcPts val="0"/>
              </a:spcAft>
              <a:buSzPts val="1800"/>
              <a:buChar char="●"/>
            </a:pPr>
            <a:r>
              <a:rPr lang="en-GB"/>
              <a:t>Aayush Poddar		19IM3FP24</a:t>
            </a:r>
            <a:endParaRPr/>
          </a:p>
          <a:p>
            <a:pPr indent="-342900" lvl="0" marL="457200" rtl="0" algn="l">
              <a:spcBef>
                <a:spcPts val="0"/>
              </a:spcBef>
              <a:spcAft>
                <a:spcPts val="0"/>
              </a:spcAft>
              <a:buSzPts val="1800"/>
              <a:buChar char="●"/>
            </a:pPr>
            <a:r>
              <a:rPr lang="en-GB"/>
              <a:t>Varshitha P			19IM3FP26</a:t>
            </a:r>
            <a:endParaRPr/>
          </a:p>
          <a:p>
            <a:pPr indent="-342900" lvl="0" marL="457200" rtl="0" algn="l">
              <a:spcBef>
                <a:spcPts val="0"/>
              </a:spcBef>
              <a:spcAft>
                <a:spcPts val="0"/>
              </a:spcAft>
              <a:buSzPts val="1800"/>
              <a:buChar char="●"/>
            </a:pPr>
            <a:r>
              <a:rPr lang="en-GB"/>
              <a:t>Rishav Dugar        	19IM3FP30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0"/>
            <a:ext cx="2710674" cy="2058675"/>
          </a:xfrm>
          <a:prstGeom prst="rect">
            <a:avLst/>
          </a:prstGeom>
          <a:noFill/>
          <a:ln>
            <a:noFill/>
          </a:ln>
        </p:spPr>
      </p:pic>
      <p:sp>
        <p:nvSpPr>
          <p:cNvPr id="117" name="Google Shape;117;p22"/>
          <p:cNvSpPr txBox="1"/>
          <p:nvPr/>
        </p:nvSpPr>
        <p:spPr>
          <a:xfrm>
            <a:off x="2822875" y="81400"/>
            <a:ext cx="2320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Dlib facial landmark detection</a:t>
            </a:r>
            <a:endParaRPr sz="1100"/>
          </a:p>
        </p:txBody>
      </p:sp>
      <p:sp>
        <p:nvSpPr>
          <p:cNvPr id="118" name="Google Shape;118;p22"/>
          <p:cNvSpPr txBox="1"/>
          <p:nvPr/>
        </p:nvSpPr>
        <p:spPr>
          <a:xfrm>
            <a:off x="4894050" y="1198075"/>
            <a:ext cx="3775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The above snippet give nose tips coordinate, in </a:t>
            </a:r>
            <a:r>
              <a:rPr lang="en-GB" sz="1100"/>
              <a:t>similar</a:t>
            </a:r>
            <a:r>
              <a:rPr lang="en-GB" sz="1100"/>
              <a:t> way we can find right and left eye extent and mouth extents</a:t>
            </a:r>
            <a:endParaRPr sz="1100"/>
          </a:p>
        </p:txBody>
      </p:sp>
      <p:pic>
        <p:nvPicPr>
          <p:cNvPr id="119" name="Google Shape;119;p22"/>
          <p:cNvPicPr preferRelativeResize="0"/>
          <p:nvPr/>
        </p:nvPicPr>
        <p:blipFill>
          <a:blip r:embed="rId4">
            <a:alphaModFix/>
          </a:blip>
          <a:stretch>
            <a:fillRect/>
          </a:stretch>
        </p:blipFill>
        <p:spPr>
          <a:xfrm>
            <a:off x="4894050" y="81400"/>
            <a:ext cx="3775499" cy="1015325"/>
          </a:xfrm>
          <a:prstGeom prst="rect">
            <a:avLst/>
          </a:prstGeom>
          <a:noFill/>
          <a:ln>
            <a:noFill/>
          </a:ln>
        </p:spPr>
      </p:pic>
      <p:pic>
        <p:nvPicPr>
          <p:cNvPr id="120" name="Google Shape;120;p22"/>
          <p:cNvPicPr preferRelativeResize="0"/>
          <p:nvPr/>
        </p:nvPicPr>
        <p:blipFill>
          <a:blip r:embed="rId5">
            <a:alphaModFix/>
          </a:blip>
          <a:stretch>
            <a:fillRect/>
          </a:stretch>
        </p:blipFill>
        <p:spPr>
          <a:xfrm>
            <a:off x="799799" y="1971838"/>
            <a:ext cx="7544392" cy="590825"/>
          </a:xfrm>
          <a:prstGeom prst="rect">
            <a:avLst/>
          </a:prstGeom>
          <a:noFill/>
          <a:ln>
            <a:noFill/>
          </a:ln>
        </p:spPr>
      </p:pic>
      <p:pic>
        <p:nvPicPr>
          <p:cNvPr id="121" name="Google Shape;121;p22"/>
          <p:cNvPicPr preferRelativeResize="0"/>
          <p:nvPr/>
        </p:nvPicPr>
        <p:blipFill>
          <a:blip r:embed="rId6">
            <a:alphaModFix/>
          </a:blip>
          <a:stretch>
            <a:fillRect/>
          </a:stretch>
        </p:blipFill>
        <p:spPr>
          <a:xfrm>
            <a:off x="799812" y="2571750"/>
            <a:ext cx="7494226" cy="500925"/>
          </a:xfrm>
          <a:prstGeom prst="rect">
            <a:avLst/>
          </a:prstGeom>
          <a:noFill/>
          <a:ln>
            <a:noFill/>
          </a:ln>
        </p:spPr>
      </p:pic>
      <p:pic>
        <p:nvPicPr>
          <p:cNvPr id="122" name="Google Shape;122;p22"/>
          <p:cNvPicPr preferRelativeResize="0"/>
          <p:nvPr/>
        </p:nvPicPr>
        <p:blipFill>
          <a:blip r:embed="rId7">
            <a:alphaModFix/>
          </a:blip>
          <a:stretch>
            <a:fillRect/>
          </a:stretch>
        </p:blipFill>
        <p:spPr>
          <a:xfrm>
            <a:off x="0" y="3072675"/>
            <a:ext cx="4339826" cy="1585175"/>
          </a:xfrm>
          <a:prstGeom prst="rect">
            <a:avLst/>
          </a:prstGeom>
          <a:noFill/>
          <a:ln>
            <a:noFill/>
          </a:ln>
        </p:spPr>
      </p:pic>
      <p:sp>
        <p:nvSpPr>
          <p:cNvPr id="123" name="Google Shape;123;p22"/>
          <p:cNvSpPr txBox="1"/>
          <p:nvPr/>
        </p:nvSpPr>
        <p:spPr>
          <a:xfrm>
            <a:off x="130500" y="4657850"/>
            <a:ext cx="426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On a head down situation, alignment tester ratio would always be </a:t>
            </a:r>
            <a:r>
              <a:rPr lang="en-GB" sz="900"/>
              <a:t>greater</a:t>
            </a:r>
            <a:r>
              <a:rPr lang="en-GB" sz="900"/>
              <a:t> than 1, since on a head down position, upper alignment would be perceived more.</a:t>
            </a:r>
            <a:endParaRPr sz="900"/>
          </a:p>
        </p:txBody>
      </p:sp>
      <p:sp>
        <p:nvSpPr>
          <p:cNvPr id="124" name="Google Shape;124;p22"/>
          <p:cNvSpPr txBox="1"/>
          <p:nvPr/>
        </p:nvSpPr>
        <p:spPr>
          <a:xfrm>
            <a:off x="4641200" y="4359925"/>
            <a:ext cx="4410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On head right situation, the right portion </a:t>
            </a:r>
            <a:r>
              <a:rPr lang="en-GB" sz="1100"/>
              <a:t>would</a:t>
            </a:r>
            <a:r>
              <a:rPr lang="en-GB" sz="1100"/>
              <a:t> suffice for more perceived length hence the gaze </a:t>
            </a:r>
            <a:r>
              <a:rPr lang="en-GB" sz="1100"/>
              <a:t>testing</a:t>
            </a:r>
            <a:r>
              <a:rPr lang="en-GB" sz="1100"/>
              <a:t> ratio is greater than 1. Same is the case for head left position. </a:t>
            </a:r>
            <a:endParaRPr sz="1100"/>
          </a:p>
        </p:txBody>
      </p:sp>
      <p:sp>
        <p:nvSpPr>
          <p:cNvPr id="125" name="Google Shape;125;p22"/>
          <p:cNvSpPr txBox="1"/>
          <p:nvPr/>
        </p:nvSpPr>
        <p:spPr>
          <a:xfrm>
            <a:off x="100450" y="2058675"/>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L-R:</a:t>
            </a:r>
            <a:endParaRPr>
              <a:latin typeface="Open Sans"/>
              <a:ea typeface="Open Sans"/>
              <a:cs typeface="Open Sans"/>
              <a:sym typeface="Open Sans"/>
            </a:endParaRPr>
          </a:p>
        </p:txBody>
      </p:sp>
      <p:sp>
        <p:nvSpPr>
          <p:cNvPr id="126" name="Google Shape;126;p22"/>
          <p:cNvSpPr txBox="1"/>
          <p:nvPr/>
        </p:nvSpPr>
        <p:spPr>
          <a:xfrm>
            <a:off x="40200" y="2561700"/>
            <a:ext cx="5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U-D:</a:t>
            </a:r>
            <a:endParaRPr>
              <a:latin typeface="Open Sans"/>
              <a:ea typeface="Open Sans"/>
              <a:cs typeface="Open Sans"/>
              <a:sym typeface="Open Sans"/>
            </a:endParaRPr>
          </a:p>
        </p:txBody>
      </p:sp>
      <p:pic>
        <p:nvPicPr>
          <p:cNvPr id="127" name="Google Shape;127;p22"/>
          <p:cNvPicPr preferRelativeResize="0"/>
          <p:nvPr/>
        </p:nvPicPr>
        <p:blipFill>
          <a:blip r:embed="rId8">
            <a:alphaModFix/>
          </a:blip>
          <a:stretch>
            <a:fillRect/>
          </a:stretch>
        </p:blipFill>
        <p:spPr>
          <a:xfrm>
            <a:off x="3143850" y="722914"/>
            <a:ext cx="1377925" cy="1192423"/>
          </a:xfrm>
          <a:prstGeom prst="rect">
            <a:avLst/>
          </a:prstGeom>
          <a:noFill/>
          <a:ln>
            <a:noFill/>
          </a:ln>
        </p:spPr>
      </p:pic>
      <p:pic>
        <p:nvPicPr>
          <p:cNvPr id="128" name="Google Shape;128;p22"/>
          <p:cNvPicPr preferRelativeResize="0"/>
          <p:nvPr/>
        </p:nvPicPr>
        <p:blipFill>
          <a:blip r:embed="rId9">
            <a:alphaModFix/>
          </a:blip>
          <a:stretch>
            <a:fillRect/>
          </a:stretch>
        </p:blipFill>
        <p:spPr>
          <a:xfrm>
            <a:off x="4400100" y="3081750"/>
            <a:ext cx="4601026" cy="127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EYEBALL TRACKING</a:t>
            </a:r>
            <a:endParaRPr b="1"/>
          </a:p>
        </p:txBody>
      </p:sp>
      <p:sp>
        <p:nvSpPr>
          <p:cNvPr id="134" name="Google Shape;134;p23"/>
          <p:cNvSpPr txBox="1"/>
          <p:nvPr>
            <p:ph idx="1" type="body"/>
          </p:nvPr>
        </p:nvSpPr>
        <p:spPr>
          <a:xfrm>
            <a:off x="311700" y="931475"/>
            <a:ext cx="8520600" cy="3408300"/>
          </a:xfrm>
          <a:prstGeom prst="rect">
            <a:avLst/>
          </a:prstGeom>
          <a:noFill/>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GB" sz="1200">
                <a:solidFill>
                  <a:schemeClr val="dk1"/>
                </a:solidFill>
              </a:rPr>
              <a:t>Our next feature of consideration is the eyeball tracking of the student appearing for examinations on a system.</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This feature is built and developed in python using the OpenCV package necessary for image processing and computer vision.</a:t>
            </a:r>
            <a:endParaRPr sz="1200">
              <a:solidFill>
                <a:schemeClr val="dk1"/>
              </a:solidFill>
            </a:endParaRPr>
          </a:p>
          <a:p>
            <a:pPr indent="0" lvl="0" marL="0" rtl="0" algn="l">
              <a:spcBef>
                <a:spcPts val="0"/>
              </a:spcBef>
              <a:spcAft>
                <a:spcPts val="0"/>
              </a:spcAft>
              <a:buNone/>
            </a:pPr>
            <a:r>
              <a:rPr b="1" lang="en-GB" sz="1200">
                <a:solidFill>
                  <a:schemeClr val="dk1"/>
                </a:solidFill>
              </a:rPr>
              <a:t>What do we need for eyeball tracking?</a:t>
            </a:r>
            <a:endParaRPr b="1"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 first and foremost job is to locate 2D points on the face to be monitored, which appropriately defines the entire face. Dlib’s facial landmark detector provides us with many points to choose from, and for our model, we used the points that denote the left and right eye.</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We then defined the eye aspect ratio to determine whether the eye is closed or not.</a:t>
            </a:r>
            <a:endParaRPr sz="1200">
              <a:solidFill>
                <a:schemeClr val="dk1"/>
              </a:solidFill>
            </a:endParaRPr>
          </a:p>
          <a:p>
            <a:pPr indent="0" lvl="0" marL="0" rtl="0" algn="l">
              <a:spcBef>
                <a:spcPts val="0"/>
              </a:spcBef>
              <a:spcAft>
                <a:spcPts val="0"/>
              </a:spcAft>
              <a:buNone/>
            </a:pPr>
            <a:r>
              <a:rPr b="1" lang="en-GB" sz="1200">
                <a:solidFill>
                  <a:schemeClr val="dk1"/>
                </a:solidFill>
              </a:rPr>
              <a:t>How does it work ( provided eye is open for the webcam ) ?</a:t>
            </a:r>
            <a:endParaRPr b="1"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ROI is extracted from the video. Now we wish to apply a whitening vignette that draws attention to only the central portion. </a:t>
            </a:r>
            <a:r>
              <a:rPr lang="en-GB" sz="1200">
                <a:solidFill>
                  <a:schemeClr val="dk1"/>
                </a:solidFill>
                <a:highlight>
                  <a:schemeClr val="lt1"/>
                </a:highlight>
              </a:rPr>
              <a:t>Since we wish to keep the image’s brightness and saturation normal at the center and try to reduce this as we go radially outward from the center of the image so we should use a distribution function that assigns more weights to the nearest pixel as compare to the pixel which is far. This is the main reason we will be using Gaussian distribution and since we know that in Gaussian distribution most of the values are effectively close to zero and none zero. So we will be creating a mask of sufficiently large size. For creating 2-d Gaussian function we will be creating two 1-d Gaussian functions and multiply these two. One belonging to X-direction and other to the Y-direction. Since our current kernel matrix large in size so we will be normalizing to reduce the kernel size otherwise cost of applying a filter will be too large.</a:t>
            </a:r>
            <a:endParaRPr sz="1200">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4294967295" type="body"/>
          </p:nvPr>
        </p:nvSpPr>
        <p:spPr>
          <a:xfrm>
            <a:off x="311700" y="245675"/>
            <a:ext cx="8520600" cy="3408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200">
                <a:solidFill>
                  <a:schemeClr val="dk1"/>
                </a:solidFill>
              </a:rPr>
              <a:t>cv2.getGaussiankernel(int size, sigma) is used for this purpose. Size is the number of rows you want ( equal to length or height of image ). Sigma essentially stands for the radius we want to apply the filter on.</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Now a mask is generated with a value of 200 * the resultant kernel </a:t>
            </a:r>
            <a:r>
              <a:rPr lang="en-GB" sz="1200">
                <a:solidFill>
                  <a:schemeClr val="dk1"/>
                </a:solidFill>
              </a:rPr>
              <a:t>elements and is applied to the image pixel wise.</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This brings attention to the centre portion of the ROI which includes the eyeballs.</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cv2.minMaxLoc() function returns the coordinates of the regions in the ROI with highest and lowest intensity based on blacks and whites. Now the white is the brightest part. If it’s in the side the person is not gazing and if it;s in the center the person is.</a:t>
            </a:r>
            <a:endParaRPr sz="1200">
              <a:solidFill>
                <a:schemeClr val="dk1"/>
              </a:solidFill>
            </a:endParaRPr>
          </a:p>
        </p:txBody>
      </p:sp>
      <p:pic>
        <p:nvPicPr>
          <p:cNvPr id="140" name="Google Shape;140;p24"/>
          <p:cNvPicPr preferRelativeResize="0"/>
          <p:nvPr/>
        </p:nvPicPr>
        <p:blipFill rotWithShape="1">
          <a:blip r:embed="rId3">
            <a:alphaModFix/>
          </a:blip>
          <a:srcRect b="0" l="19367" r="0" t="0"/>
          <a:stretch/>
        </p:blipFill>
        <p:spPr>
          <a:xfrm>
            <a:off x="2917226" y="1876875"/>
            <a:ext cx="1952850" cy="544150"/>
          </a:xfrm>
          <a:prstGeom prst="rect">
            <a:avLst/>
          </a:prstGeom>
          <a:noFill/>
          <a:ln>
            <a:noFill/>
          </a:ln>
        </p:spPr>
      </p:pic>
      <p:sp>
        <p:nvSpPr>
          <p:cNvPr id="141" name="Google Shape;141;p24"/>
          <p:cNvSpPr txBox="1"/>
          <p:nvPr/>
        </p:nvSpPr>
        <p:spPr>
          <a:xfrm>
            <a:off x="613200" y="1948850"/>
            <a:ext cx="24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EYE ASPECT RATIO (EAR)</a:t>
            </a:r>
            <a:endParaRPr/>
          </a:p>
        </p:txBody>
      </p:sp>
      <p:pic>
        <p:nvPicPr>
          <p:cNvPr id="142" name="Google Shape;142;p24"/>
          <p:cNvPicPr preferRelativeResize="0"/>
          <p:nvPr/>
        </p:nvPicPr>
        <p:blipFill>
          <a:blip r:embed="rId4">
            <a:alphaModFix/>
          </a:blip>
          <a:stretch>
            <a:fillRect/>
          </a:stretch>
        </p:blipFill>
        <p:spPr>
          <a:xfrm>
            <a:off x="383774" y="2664599"/>
            <a:ext cx="3033150" cy="2126475"/>
          </a:xfrm>
          <a:prstGeom prst="rect">
            <a:avLst/>
          </a:prstGeom>
          <a:noFill/>
          <a:ln>
            <a:noFill/>
          </a:ln>
        </p:spPr>
      </p:pic>
      <p:sp>
        <p:nvSpPr>
          <p:cNvPr id="143" name="Google Shape;143;p24"/>
          <p:cNvSpPr txBox="1"/>
          <p:nvPr/>
        </p:nvSpPr>
        <p:spPr>
          <a:xfrm>
            <a:off x="1071225" y="2407425"/>
            <a:ext cx="2421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Applying the Vignette</a:t>
            </a:r>
            <a:endParaRPr sz="900"/>
          </a:p>
        </p:txBody>
      </p:sp>
      <p:pic>
        <p:nvPicPr>
          <p:cNvPr id="144" name="Google Shape;144;p24"/>
          <p:cNvPicPr preferRelativeResize="0"/>
          <p:nvPr/>
        </p:nvPicPr>
        <p:blipFill>
          <a:blip r:embed="rId5">
            <a:alphaModFix/>
          </a:blip>
          <a:stretch>
            <a:fillRect/>
          </a:stretch>
        </p:blipFill>
        <p:spPr>
          <a:xfrm>
            <a:off x="3493125" y="2718544"/>
            <a:ext cx="3350000" cy="1011681"/>
          </a:xfrm>
          <a:prstGeom prst="rect">
            <a:avLst/>
          </a:prstGeom>
          <a:noFill/>
          <a:ln>
            <a:noFill/>
          </a:ln>
        </p:spPr>
      </p:pic>
      <p:sp>
        <p:nvSpPr>
          <p:cNvPr id="145" name="Google Shape;145;p24"/>
          <p:cNvSpPr txBox="1"/>
          <p:nvPr/>
        </p:nvSpPr>
        <p:spPr>
          <a:xfrm>
            <a:off x="3767175" y="2407425"/>
            <a:ext cx="3305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Finding the brightest and darkest regions</a:t>
            </a:r>
            <a:endParaRPr sz="900"/>
          </a:p>
        </p:txBody>
      </p:sp>
      <p:pic>
        <p:nvPicPr>
          <p:cNvPr id="146" name="Google Shape;146;p24"/>
          <p:cNvPicPr preferRelativeResize="0"/>
          <p:nvPr/>
        </p:nvPicPr>
        <p:blipFill>
          <a:blip r:embed="rId6">
            <a:alphaModFix/>
          </a:blip>
          <a:stretch>
            <a:fillRect/>
          </a:stretch>
        </p:blipFill>
        <p:spPr>
          <a:xfrm>
            <a:off x="7041822" y="2321375"/>
            <a:ext cx="1895252" cy="1046803"/>
          </a:xfrm>
          <a:prstGeom prst="rect">
            <a:avLst/>
          </a:prstGeom>
          <a:noFill/>
          <a:ln>
            <a:noFill/>
          </a:ln>
        </p:spPr>
      </p:pic>
      <p:pic>
        <p:nvPicPr>
          <p:cNvPr id="147" name="Google Shape;147;p24"/>
          <p:cNvPicPr preferRelativeResize="0"/>
          <p:nvPr/>
        </p:nvPicPr>
        <p:blipFill>
          <a:blip r:embed="rId7">
            <a:alphaModFix/>
          </a:blip>
          <a:stretch>
            <a:fillRect/>
          </a:stretch>
        </p:blipFill>
        <p:spPr>
          <a:xfrm>
            <a:off x="7030635" y="3672963"/>
            <a:ext cx="1917637" cy="10810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POSSIBLE SCENARIOS</a:t>
            </a:r>
            <a:endParaRPr b="1"/>
          </a:p>
        </p:txBody>
      </p:sp>
      <p:pic>
        <p:nvPicPr>
          <p:cNvPr id="153" name="Google Shape;153;p25"/>
          <p:cNvPicPr preferRelativeResize="0"/>
          <p:nvPr/>
        </p:nvPicPr>
        <p:blipFill>
          <a:blip r:embed="rId3">
            <a:alphaModFix/>
          </a:blip>
          <a:stretch>
            <a:fillRect/>
          </a:stretch>
        </p:blipFill>
        <p:spPr>
          <a:xfrm>
            <a:off x="248825" y="1006500"/>
            <a:ext cx="4661161" cy="3907225"/>
          </a:xfrm>
          <a:prstGeom prst="rect">
            <a:avLst/>
          </a:prstGeom>
          <a:noFill/>
          <a:ln>
            <a:noFill/>
          </a:ln>
        </p:spPr>
      </p:pic>
      <p:sp>
        <p:nvSpPr>
          <p:cNvPr id="154" name="Google Shape;154;p25"/>
          <p:cNvSpPr txBox="1"/>
          <p:nvPr>
            <p:ph idx="1" type="body"/>
          </p:nvPr>
        </p:nvSpPr>
        <p:spPr>
          <a:xfrm>
            <a:off x="5046913" y="1135075"/>
            <a:ext cx="3785400" cy="3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For the probable scenarios</a:t>
            </a:r>
            <a:endParaRPr b="1"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 software takes screenshots of the frame if necessary after 1.5s.</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These can be analysed later using physical means or custom software.</a:t>
            </a:r>
            <a:endParaRPr sz="1200">
              <a:solidFill>
                <a:schemeClr val="dk1"/>
              </a:solidFill>
            </a:endParaRPr>
          </a:p>
        </p:txBody>
      </p:sp>
      <p:pic>
        <p:nvPicPr>
          <p:cNvPr id="155" name="Google Shape;155;p25"/>
          <p:cNvPicPr preferRelativeResize="0"/>
          <p:nvPr/>
        </p:nvPicPr>
        <p:blipFill>
          <a:blip r:embed="rId4">
            <a:alphaModFix/>
          </a:blip>
          <a:stretch>
            <a:fillRect/>
          </a:stretch>
        </p:blipFill>
        <p:spPr>
          <a:xfrm>
            <a:off x="5299090" y="2426810"/>
            <a:ext cx="3281025" cy="23415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RESULTS OF EXPERIMENTS</a:t>
            </a:r>
            <a:endParaRPr b="1"/>
          </a:p>
        </p:txBody>
      </p:sp>
      <p:pic>
        <p:nvPicPr>
          <p:cNvPr id="161" name="Google Shape;161;p26"/>
          <p:cNvPicPr preferRelativeResize="0"/>
          <p:nvPr/>
        </p:nvPicPr>
        <p:blipFill>
          <a:blip r:embed="rId3">
            <a:alphaModFix/>
          </a:blip>
          <a:stretch>
            <a:fillRect/>
          </a:stretch>
        </p:blipFill>
        <p:spPr>
          <a:xfrm>
            <a:off x="1112300" y="931475"/>
            <a:ext cx="6919403" cy="390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RESULTS OF EXPERIMENTS</a:t>
            </a:r>
            <a:endParaRPr b="1"/>
          </a:p>
        </p:txBody>
      </p:sp>
      <p:pic>
        <p:nvPicPr>
          <p:cNvPr id="167" name="Google Shape;167;p27"/>
          <p:cNvPicPr preferRelativeResize="0"/>
          <p:nvPr/>
        </p:nvPicPr>
        <p:blipFill>
          <a:blip r:embed="rId3">
            <a:alphaModFix/>
          </a:blip>
          <a:stretch>
            <a:fillRect/>
          </a:stretch>
        </p:blipFill>
        <p:spPr>
          <a:xfrm>
            <a:off x="1093000" y="1008875"/>
            <a:ext cx="6975874" cy="3907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RESULTS OF EXPERIMENTS</a:t>
            </a:r>
            <a:endParaRPr b="1"/>
          </a:p>
        </p:txBody>
      </p:sp>
      <p:pic>
        <p:nvPicPr>
          <p:cNvPr id="173" name="Google Shape;173;p28"/>
          <p:cNvPicPr preferRelativeResize="0"/>
          <p:nvPr/>
        </p:nvPicPr>
        <p:blipFill>
          <a:blip r:embed="rId3">
            <a:alphaModFix/>
          </a:blip>
          <a:stretch>
            <a:fillRect/>
          </a:stretch>
        </p:blipFill>
        <p:spPr>
          <a:xfrm>
            <a:off x="1133138" y="931475"/>
            <a:ext cx="6877728" cy="390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RESULTS OF EXPERIMENTS</a:t>
            </a:r>
            <a:endParaRPr b="1"/>
          </a:p>
        </p:txBody>
      </p:sp>
      <p:pic>
        <p:nvPicPr>
          <p:cNvPr id="179" name="Google Shape;179;p29"/>
          <p:cNvPicPr preferRelativeResize="0"/>
          <p:nvPr/>
        </p:nvPicPr>
        <p:blipFill>
          <a:blip r:embed="rId3">
            <a:alphaModFix/>
          </a:blip>
          <a:stretch>
            <a:fillRect/>
          </a:stretch>
        </p:blipFill>
        <p:spPr>
          <a:xfrm>
            <a:off x="1050125" y="931475"/>
            <a:ext cx="6943724" cy="3907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RESULTS OF EXPERIMENTS</a:t>
            </a:r>
            <a:endParaRPr b="1"/>
          </a:p>
        </p:txBody>
      </p:sp>
      <p:sp>
        <p:nvSpPr>
          <p:cNvPr id="185" name="Google Shape;185;p30"/>
          <p:cNvSpPr txBox="1"/>
          <p:nvPr>
            <p:ph idx="1" type="body"/>
          </p:nvPr>
        </p:nvSpPr>
        <p:spPr>
          <a:xfrm>
            <a:off x="311700" y="1295800"/>
            <a:ext cx="8520600" cy="3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Inferences Obtained</a:t>
            </a:r>
            <a:endParaRPr b="1" sz="1200"/>
          </a:p>
          <a:p>
            <a:pPr indent="-304800" lvl="0" marL="457200" rtl="0" algn="l">
              <a:spcBef>
                <a:spcPts val="0"/>
              </a:spcBef>
              <a:spcAft>
                <a:spcPts val="0"/>
              </a:spcAft>
              <a:buClr>
                <a:schemeClr val="dk1"/>
              </a:buClr>
              <a:buSzPts val="1200"/>
              <a:buChar char="●"/>
            </a:pPr>
            <a:r>
              <a:rPr lang="en-GB" sz="1200"/>
              <a:t>Out of the 52 observations, 2 smartphone observations (landscape mode)  were not detected, 2 long gazes, 7 minor gazes (shorter than 1.5s ) were not detected. This gives a score of </a:t>
            </a:r>
            <a:r>
              <a:rPr lang="en-GB" sz="1700"/>
              <a:t>78.8% </a:t>
            </a:r>
            <a:r>
              <a:rPr lang="en-GB" sz="1200"/>
              <a:t>on the basis of accuracy of detections. </a:t>
            </a:r>
            <a:endParaRPr sz="1200"/>
          </a:p>
          <a:p>
            <a:pPr indent="-304800" lvl="0" marL="457200" rtl="0" algn="l">
              <a:spcBef>
                <a:spcPts val="0"/>
              </a:spcBef>
              <a:spcAft>
                <a:spcPts val="0"/>
              </a:spcAft>
              <a:buSzPts val="1200"/>
              <a:buChar char="●"/>
            </a:pPr>
            <a:r>
              <a:rPr lang="en-GB" sz="1200"/>
              <a:t>If we neglect minor gazes because no proper viewing can happen in such short spans. The score is </a:t>
            </a:r>
            <a:r>
              <a:rPr lang="en-GB" sz="1700"/>
              <a:t>92.3%</a:t>
            </a:r>
            <a:r>
              <a:rPr lang="en-GB" sz="1200"/>
              <a:t>.</a:t>
            </a:r>
            <a:endParaRPr sz="1200"/>
          </a:p>
          <a:p>
            <a:pPr indent="-304800" lvl="0" marL="457200" rtl="0" algn="l">
              <a:spcBef>
                <a:spcPts val="0"/>
              </a:spcBef>
              <a:spcAft>
                <a:spcPts val="0"/>
              </a:spcAft>
              <a:buClr>
                <a:schemeClr val="dk1"/>
              </a:buClr>
              <a:buSzPts val="1200"/>
              <a:buChar char="●"/>
            </a:pPr>
            <a:r>
              <a:rPr lang="en-GB" sz="1200">
                <a:solidFill>
                  <a:schemeClr val="dk1"/>
                </a:solidFill>
              </a:rPr>
              <a:t>On comparing the picture accuracy of the 4 sets of data we conclude that </a:t>
            </a:r>
            <a:r>
              <a:rPr lang="en-GB" sz="1700">
                <a:solidFill>
                  <a:schemeClr val="dk1"/>
                </a:solidFill>
              </a:rPr>
              <a:t>72.98%</a:t>
            </a:r>
            <a:r>
              <a:rPr lang="en-GB" sz="1200">
                <a:solidFill>
                  <a:schemeClr val="dk1"/>
                </a:solidFill>
              </a:rPr>
              <a:t> of the readings are correct in catching false practices. The rest are false positives. </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Calculations : Considering the duration of exam as an Weight for the probability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457200" lvl="0" marL="457200" rtl="0" algn="l">
              <a:spcBef>
                <a:spcPts val="0"/>
              </a:spcBef>
              <a:spcAft>
                <a:spcPts val="0"/>
              </a:spcAft>
              <a:buNone/>
            </a:pPr>
            <a:r>
              <a:rPr lang="en-GB" sz="1200">
                <a:solidFill>
                  <a:schemeClr val="dk1"/>
                </a:solidFill>
              </a:rPr>
              <a:t>P = ∑ ( Duration * Correct Screenshots )  / ∑ ( Duration * Total Screenshots )    </a:t>
            </a:r>
            <a:endParaRPr sz="1200">
              <a:solidFill>
                <a:schemeClr val="dk1"/>
              </a:solidFill>
            </a:endParaRPr>
          </a:p>
          <a:p>
            <a:pPr indent="457200" lvl="0" marL="457200" rtl="0" algn="l">
              <a:spcBef>
                <a:spcPts val="0"/>
              </a:spcBef>
              <a:spcAft>
                <a:spcPts val="0"/>
              </a:spcAft>
              <a:buNone/>
            </a:pPr>
            <a:r>
              <a:t/>
            </a:r>
            <a:endParaRPr sz="1200">
              <a:solidFill>
                <a:schemeClr val="dk1"/>
              </a:solidFill>
            </a:endParaRPr>
          </a:p>
          <a:p>
            <a:pPr indent="457200" lvl="0" marL="457200" rtl="0" algn="l">
              <a:spcBef>
                <a:spcPts val="0"/>
              </a:spcBef>
              <a:spcAft>
                <a:spcPts val="0"/>
              </a:spcAft>
              <a:buNone/>
            </a:pPr>
            <a:r>
              <a:rPr lang="en-GB" sz="1200">
                <a:solidFill>
                  <a:schemeClr val="dk1"/>
                </a:solidFill>
              </a:rPr>
              <a:t>   =  0.7298</a:t>
            </a:r>
            <a:endParaRPr sz="1200"/>
          </a:p>
          <a:p>
            <a:pPr indent="457200" lvl="0" marL="457200" rtl="0" algn="l">
              <a:spcBef>
                <a:spcPts val="0"/>
              </a:spcBef>
              <a:spcAft>
                <a:spcPts val="0"/>
              </a:spcAft>
              <a:buNone/>
            </a:pPr>
            <a:r>
              <a:t/>
            </a:r>
            <a:endParaRPr sz="1200"/>
          </a:p>
          <a:p>
            <a:pPr indent="0" lvl="0" marL="457200" rtl="0" algn="l">
              <a:spcBef>
                <a:spcPts val="0"/>
              </a:spcBef>
              <a:spcAft>
                <a:spcPts val="0"/>
              </a:spcAft>
              <a:buNone/>
            </a:pPr>
            <a:r>
              <a:rPr lang="en-GB" sz="1200"/>
              <a:t>Final accuracy that a malpractice is detected lies between </a:t>
            </a:r>
            <a:r>
              <a:rPr lang="en-GB" sz="1700"/>
              <a:t>57.5%</a:t>
            </a:r>
            <a:r>
              <a:rPr lang="en-GB" sz="1200"/>
              <a:t> to </a:t>
            </a:r>
            <a:r>
              <a:rPr lang="en-GB" sz="1700"/>
              <a:t>67.33%</a:t>
            </a:r>
            <a:r>
              <a:rPr lang="en-GB" sz="1200"/>
              <a:t>                   </a:t>
            </a:r>
            <a:r>
              <a:rPr lang="en-GB" sz="1700">
                <a:solidFill>
                  <a:srgbClr val="FF0000"/>
                </a:solidFill>
              </a:rPr>
              <a:t>~ 63%</a:t>
            </a:r>
            <a:endParaRPr sz="1700">
              <a:solidFill>
                <a:srgbClr val="FF0000"/>
              </a:solidFill>
            </a:endParaRPr>
          </a:p>
          <a:p>
            <a:pPr indent="0" lvl="0" marL="457200" rtl="0" algn="l">
              <a:spcBef>
                <a:spcPts val="0"/>
              </a:spcBef>
              <a:spcAft>
                <a:spcPts val="0"/>
              </a:spcAft>
              <a:buNone/>
            </a:pPr>
            <a:r>
              <a:rPr lang="en-GB" sz="1200">
                <a:solidFill>
                  <a:srgbClr val="000000"/>
                </a:solidFill>
              </a:rPr>
              <a:t>However probability of being caught still remains </a:t>
            </a:r>
            <a:r>
              <a:rPr lang="en-GB" sz="1700">
                <a:solidFill>
                  <a:srgbClr val="FF0000"/>
                </a:solidFill>
              </a:rPr>
              <a:t>78.8% </a:t>
            </a:r>
            <a:r>
              <a:rPr lang="en-GB" sz="1700">
                <a:solidFill>
                  <a:srgbClr val="000000"/>
                </a:solidFill>
              </a:rPr>
              <a:t>to</a:t>
            </a:r>
            <a:r>
              <a:rPr lang="en-GB" sz="1700">
                <a:solidFill>
                  <a:srgbClr val="FF0000"/>
                </a:solidFill>
              </a:rPr>
              <a:t> 92.3%.</a:t>
            </a:r>
            <a:endParaRPr sz="17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WEBAPP INTEGRATION</a:t>
            </a:r>
            <a:endParaRPr b="1"/>
          </a:p>
        </p:txBody>
      </p:sp>
      <p:sp>
        <p:nvSpPr>
          <p:cNvPr id="191" name="Google Shape;191;p31"/>
          <p:cNvSpPr txBox="1"/>
          <p:nvPr>
            <p:ph type="title"/>
          </p:nvPr>
        </p:nvSpPr>
        <p:spPr>
          <a:xfrm>
            <a:off x="311700" y="22131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&lt;LIVE DEMONSTRATION&gt;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PROBLEM STATEMENT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During a pandemic, when Schools and Colleges are closed down, all the classes are being conducted online. Examinations held </a:t>
            </a:r>
            <a:r>
              <a:rPr lang="en-GB"/>
              <a:t>to evaluate students performance</a:t>
            </a:r>
            <a:r>
              <a:rPr lang="en-GB"/>
              <a:t> are also conducted in the online mode. </a:t>
            </a:r>
            <a:endParaRPr/>
          </a:p>
          <a:p>
            <a:pPr indent="0" lvl="0" marL="0" rtl="0" algn="l">
              <a:spcBef>
                <a:spcPts val="1200"/>
              </a:spcBef>
              <a:spcAft>
                <a:spcPts val="1200"/>
              </a:spcAft>
              <a:buNone/>
            </a:pPr>
            <a:r>
              <a:rPr lang="en-GB"/>
              <a:t>Since most of the students are not monitored during online exams, there are many cases of malpractices, results in distribution of false grades. What can be done to prevent such occurrences?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22131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SOLUTION:</a:t>
            </a:r>
            <a:r>
              <a:rPr lang="en-GB">
                <a:latin typeface="Roboto"/>
                <a:ea typeface="Roboto"/>
                <a:cs typeface="Roboto"/>
                <a:sym typeface="Roboto"/>
              </a:rPr>
              <a:t> </a:t>
            </a:r>
            <a:endParaRPr>
              <a:latin typeface="Roboto"/>
              <a:ea typeface="Roboto"/>
              <a:cs typeface="Roboto"/>
              <a:sym typeface="Roboto"/>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A</a:t>
            </a:r>
            <a:r>
              <a:rPr lang="en-GB" sz="1400"/>
              <a:t> web application for conducting the online subjective </a:t>
            </a:r>
            <a:r>
              <a:rPr lang="en-GB" sz="1400"/>
              <a:t>exams </a:t>
            </a:r>
            <a:endParaRPr sz="1400"/>
          </a:p>
          <a:p>
            <a:pPr indent="-317500" lvl="0" marL="457200" rtl="0" algn="l">
              <a:spcBef>
                <a:spcPts val="0"/>
              </a:spcBef>
              <a:spcAft>
                <a:spcPts val="0"/>
              </a:spcAft>
              <a:buSzPts val="1400"/>
              <a:buChar char="●"/>
            </a:pPr>
            <a:r>
              <a:rPr lang="en-GB" sz="1400"/>
              <a:t>Languages used: </a:t>
            </a:r>
            <a:endParaRPr sz="1400"/>
          </a:p>
          <a:p>
            <a:pPr indent="-317500" lvl="1" marL="914400" rtl="0" algn="l">
              <a:spcBef>
                <a:spcPts val="0"/>
              </a:spcBef>
              <a:spcAft>
                <a:spcPts val="0"/>
              </a:spcAft>
              <a:buSzPts val="1400"/>
              <a:buChar char="○"/>
            </a:pPr>
            <a:r>
              <a:rPr lang="en-GB"/>
              <a:t>Flask</a:t>
            </a:r>
            <a:endParaRPr/>
          </a:p>
          <a:p>
            <a:pPr indent="-317500" lvl="1" marL="914400" rtl="0" algn="l">
              <a:spcBef>
                <a:spcPts val="0"/>
              </a:spcBef>
              <a:spcAft>
                <a:spcPts val="0"/>
              </a:spcAft>
              <a:buSzPts val="1400"/>
              <a:buChar char="○"/>
            </a:pPr>
            <a:r>
              <a:rPr lang="en-GB"/>
              <a:t>Python with OpenCV, Numpy, DLib, Face_Recognition packages</a:t>
            </a:r>
            <a:endParaRPr/>
          </a:p>
          <a:p>
            <a:pPr indent="-317500" lvl="1" marL="914400" rtl="0" algn="l">
              <a:spcBef>
                <a:spcPts val="0"/>
              </a:spcBef>
              <a:spcAft>
                <a:spcPts val="0"/>
              </a:spcAft>
              <a:buSzPts val="1400"/>
              <a:buChar char="○"/>
            </a:pPr>
            <a:r>
              <a:rPr lang="en-GB"/>
              <a:t>HTML, CSS, JavaScript</a:t>
            </a:r>
            <a:endParaRPr/>
          </a:p>
          <a:p>
            <a:pPr indent="-317500" lvl="0" marL="457200" rtl="0" algn="l">
              <a:spcBef>
                <a:spcPts val="0"/>
              </a:spcBef>
              <a:spcAft>
                <a:spcPts val="0"/>
              </a:spcAft>
              <a:buSzPts val="1400"/>
              <a:buChar char="●"/>
            </a:pPr>
            <a:r>
              <a:rPr lang="en-GB" sz="1400"/>
              <a:t>Live proctoring capability including:</a:t>
            </a:r>
            <a:endParaRPr sz="1400"/>
          </a:p>
          <a:p>
            <a:pPr indent="-317500" lvl="1" marL="914400" rtl="0" algn="l">
              <a:spcBef>
                <a:spcPts val="0"/>
              </a:spcBef>
              <a:spcAft>
                <a:spcPts val="0"/>
              </a:spcAft>
              <a:buSzPts val="1400"/>
              <a:buChar char="○"/>
            </a:pPr>
            <a:r>
              <a:rPr lang="en-GB"/>
              <a:t>Face Recognition</a:t>
            </a:r>
            <a:endParaRPr/>
          </a:p>
          <a:p>
            <a:pPr indent="-317500" lvl="1" marL="914400" rtl="0" algn="l">
              <a:spcBef>
                <a:spcPts val="0"/>
              </a:spcBef>
              <a:spcAft>
                <a:spcPts val="0"/>
              </a:spcAft>
              <a:buSzPts val="1400"/>
              <a:buChar char="○"/>
            </a:pPr>
            <a:r>
              <a:rPr lang="en-GB"/>
              <a:t>Smartphone Detector</a:t>
            </a:r>
            <a:endParaRPr/>
          </a:p>
          <a:p>
            <a:pPr indent="-317500" lvl="1" marL="914400" rtl="0" algn="l">
              <a:spcBef>
                <a:spcPts val="0"/>
              </a:spcBef>
              <a:spcAft>
                <a:spcPts val="0"/>
              </a:spcAft>
              <a:buSzPts val="1400"/>
              <a:buChar char="○"/>
            </a:pPr>
            <a:r>
              <a:rPr lang="en-GB"/>
              <a:t>Multi Person Detector</a:t>
            </a:r>
            <a:endParaRPr/>
          </a:p>
          <a:p>
            <a:pPr indent="-317500" lvl="1" marL="914400" rtl="0" algn="l">
              <a:spcBef>
                <a:spcPts val="0"/>
              </a:spcBef>
              <a:spcAft>
                <a:spcPts val="0"/>
              </a:spcAft>
              <a:buSzPts val="1400"/>
              <a:buChar char="○"/>
            </a:pPr>
            <a:r>
              <a:rPr lang="en-GB"/>
              <a:t>Head Pose Estimation</a:t>
            </a:r>
            <a:endParaRPr/>
          </a:p>
          <a:p>
            <a:pPr indent="-317500" lvl="1" marL="914400" rtl="0" algn="l">
              <a:spcBef>
                <a:spcPts val="0"/>
              </a:spcBef>
              <a:spcAft>
                <a:spcPts val="0"/>
              </a:spcAft>
              <a:buSzPts val="1400"/>
              <a:buChar char="○"/>
            </a:pPr>
            <a:r>
              <a:rPr lang="en-GB"/>
              <a:t>Eyeball Tracker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2131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&lt;VIDEO COMES HERE&gt;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FACE RECOGNITION</a:t>
            </a:r>
            <a:endParaRPr b="1"/>
          </a:p>
        </p:txBody>
      </p:sp>
      <p:sp>
        <p:nvSpPr>
          <p:cNvPr id="86" name="Google Shape;86;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04800" lvl="0" marL="457200" rtl="0" algn="l">
              <a:lnSpc>
                <a:spcPct val="115000"/>
              </a:lnSpc>
              <a:spcBef>
                <a:spcPts val="0"/>
              </a:spcBef>
              <a:spcAft>
                <a:spcPts val="0"/>
              </a:spcAft>
              <a:buSzPts val="1200"/>
              <a:buChar char="●"/>
            </a:pPr>
            <a:r>
              <a:rPr lang="en-GB" sz="1200"/>
              <a:t>Our first feature is face recognition to confirm the identity of the student appearing for examinations on a system.</a:t>
            </a:r>
            <a:endParaRPr sz="1200"/>
          </a:p>
          <a:p>
            <a:pPr indent="-304800" lvl="0" marL="457200" rtl="0" algn="l">
              <a:lnSpc>
                <a:spcPct val="115000"/>
              </a:lnSpc>
              <a:spcBef>
                <a:spcPts val="0"/>
              </a:spcBef>
              <a:spcAft>
                <a:spcPts val="0"/>
              </a:spcAft>
              <a:buSzPts val="1200"/>
              <a:buChar char="●"/>
            </a:pPr>
            <a:r>
              <a:rPr lang="en-GB" sz="1200"/>
              <a:t>This feature is built and developed in python using the OpenCV and Face Recognition module.</a:t>
            </a:r>
            <a:endParaRPr sz="12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b="1" lang="en-GB" sz="1200"/>
              <a:t>What do we need for face recognition?</a:t>
            </a:r>
            <a:endParaRPr b="1" sz="1200"/>
          </a:p>
          <a:p>
            <a:pPr indent="-304800" lvl="0" marL="457200" rtl="0" algn="l">
              <a:lnSpc>
                <a:spcPct val="115000"/>
              </a:lnSpc>
              <a:spcBef>
                <a:spcPts val="0"/>
              </a:spcBef>
              <a:spcAft>
                <a:spcPts val="0"/>
              </a:spcAft>
              <a:buSzPts val="1200"/>
              <a:buChar char="●"/>
            </a:pPr>
            <a:r>
              <a:rPr lang="en-GB" sz="1200"/>
              <a:t>We need a picture of student who is giving exam in order to compare with the face captured in webcam.</a:t>
            </a:r>
            <a:endParaRPr sz="1200"/>
          </a:p>
          <a:p>
            <a:pPr indent="-304800" lvl="0" marL="457200" rtl="0" algn="l">
              <a:lnSpc>
                <a:spcPct val="115000"/>
              </a:lnSpc>
              <a:spcBef>
                <a:spcPts val="0"/>
              </a:spcBef>
              <a:spcAft>
                <a:spcPts val="0"/>
              </a:spcAft>
              <a:buSzPts val="1200"/>
              <a:buChar char="●"/>
            </a:pPr>
            <a:r>
              <a:rPr lang="en-GB" sz="1200"/>
              <a:t>Then we need to find out the face encodings of both faces(known one and the one captured in webcam).</a:t>
            </a:r>
            <a:endParaRPr sz="12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GB" sz="1200"/>
              <a:t>How does it work?</a:t>
            </a:r>
            <a:endParaRPr b="1" sz="1200"/>
          </a:p>
          <a:p>
            <a:pPr indent="-304800" lvl="0" marL="457200" rtl="0" algn="l">
              <a:lnSpc>
                <a:spcPct val="115000"/>
              </a:lnSpc>
              <a:spcBef>
                <a:spcPts val="0"/>
              </a:spcBef>
              <a:spcAft>
                <a:spcPts val="0"/>
              </a:spcAft>
              <a:buSzPts val="1200"/>
              <a:buChar char="●"/>
            </a:pPr>
            <a:r>
              <a:rPr lang="en-GB" sz="1200"/>
              <a:t>First we import all the necessary packages required for the code.</a:t>
            </a:r>
            <a:endParaRPr sz="1200"/>
          </a:p>
          <a:p>
            <a:pPr indent="-304800" lvl="0" marL="457200" rtl="0" algn="l">
              <a:lnSpc>
                <a:spcPct val="115000"/>
              </a:lnSpc>
              <a:spcBef>
                <a:spcPts val="0"/>
              </a:spcBef>
              <a:spcAft>
                <a:spcPts val="0"/>
              </a:spcAft>
              <a:buSzPts val="1200"/>
              <a:buChar char="●"/>
            </a:pPr>
            <a:r>
              <a:rPr lang="en-GB" sz="1200"/>
              <a:t>Then using </a:t>
            </a:r>
            <a:r>
              <a:rPr b="1" lang="en-GB" sz="1200"/>
              <a:t>video_capture = cv2.VideoCapture(0) </a:t>
            </a:r>
            <a:r>
              <a:rPr lang="en-GB" sz="1200"/>
              <a:t>the webcam starts.</a:t>
            </a:r>
            <a:endParaRPr sz="1200"/>
          </a:p>
          <a:p>
            <a:pPr indent="-304800" lvl="0" marL="457200" rtl="0" algn="l">
              <a:lnSpc>
                <a:spcPct val="115000"/>
              </a:lnSpc>
              <a:spcBef>
                <a:spcPts val="0"/>
              </a:spcBef>
              <a:spcAft>
                <a:spcPts val="0"/>
              </a:spcAft>
              <a:buSzPts val="1200"/>
              <a:buChar char="●"/>
            </a:pPr>
            <a:r>
              <a:rPr lang="en-GB" sz="1200"/>
              <a:t>Image of student is loaded and the face encoding of image is performed.</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GB" sz="1200"/>
              <a:t>student_image = fr.load_image_file("student.jpeg")</a:t>
            </a:r>
            <a:endParaRPr sz="1200"/>
          </a:p>
          <a:p>
            <a:pPr indent="0" lvl="0" marL="457200" rtl="0" algn="l">
              <a:lnSpc>
                <a:spcPct val="115000"/>
              </a:lnSpc>
              <a:spcBef>
                <a:spcPts val="0"/>
              </a:spcBef>
              <a:spcAft>
                <a:spcPts val="0"/>
              </a:spcAft>
              <a:buNone/>
            </a:pPr>
            <a:r>
              <a:rPr lang="en-GB" sz="1200"/>
              <a:t>student_face_encoding = fr.face_encodings(student_image)[0]</a:t>
            </a:r>
            <a:endParaRPr sz="1200"/>
          </a:p>
          <a:p>
            <a:pPr indent="0" lvl="0" marL="457200" rtl="0" algn="l">
              <a:lnSpc>
                <a:spcPct val="115000"/>
              </a:lnSpc>
              <a:spcBef>
                <a:spcPts val="0"/>
              </a:spcBef>
              <a:spcAft>
                <a:spcPts val="0"/>
              </a:spcAft>
              <a:buNone/>
            </a:pPr>
            <a:r>
              <a:rPr lang="en-GB" sz="1200"/>
              <a:t>known_face_encodings = [student_face_encoding]</a:t>
            </a:r>
            <a:endParaRPr sz="1200"/>
          </a:p>
          <a:p>
            <a:pPr indent="0" lvl="0" marL="457200" rtl="0" algn="l">
              <a:lnSpc>
                <a:spcPct val="115000"/>
              </a:lnSpc>
              <a:spcBef>
                <a:spcPts val="0"/>
              </a:spcBef>
              <a:spcAft>
                <a:spcPts val="0"/>
              </a:spcAft>
              <a:buNone/>
            </a:pPr>
            <a:r>
              <a:rPr lang="en-GB" sz="1200"/>
              <a:t>known_face_names = ["Mridul"]</a:t>
            </a:r>
            <a:endParaRPr sz="1200"/>
          </a:p>
          <a:p>
            <a:pPr indent="0" lvl="0" marL="457200" rtl="0" algn="l">
              <a:lnSpc>
                <a:spcPct val="115000"/>
              </a:lnSpc>
              <a:spcBef>
                <a:spcPts val="0"/>
              </a:spcBef>
              <a:spcAft>
                <a:spcPts val="0"/>
              </a:spcAft>
              <a:buNone/>
            </a:pPr>
            <a:r>
              <a:rPr lang="en-GB" sz="1200"/>
              <a:t>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3775"/>
            <a:ext cx="8520600" cy="4205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Open Sans"/>
              <a:buChar char="●"/>
            </a:pPr>
            <a:r>
              <a:rPr lang="en-GB" sz="1200">
                <a:latin typeface="Open Sans"/>
                <a:ea typeface="Open Sans"/>
                <a:cs typeface="Open Sans"/>
                <a:sym typeface="Open Sans"/>
              </a:rPr>
              <a:t>Then we run a loop where we capture the video from webcam into frame and then find the faces in that frame and compare with the known_face_encodings. </a:t>
            </a:r>
            <a:endParaRPr sz="1200">
              <a:latin typeface="Open Sans"/>
              <a:ea typeface="Open Sans"/>
              <a:cs typeface="Open Sans"/>
              <a:sym typeface="Open Sans"/>
            </a:endParaRPr>
          </a:p>
          <a:p>
            <a:pPr indent="0" lvl="0" marL="457200" rtl="0" algn="l">
              <a:spcBef>
                <a:spcPts val="0"/>
              </a:spcBef>
              <a:spcAft>
                <a:spcPts val="0"/>
              </a:spcAft>
              <a:buNone/>
            </a:pPr>
            <a:r>
              <a:t/>
            </a:r>
            <a:endParaRPr sz="1200">
              <a:latin typeface="Open Sans"/>
              <a:ea typeface="Open Sans"/>
              <a:cs typeface="Open Sans"/>
              <a:sym typeface="Open Sans"/>
            </a:endParaRPr>
          </a:p>
          <a:p>
            <a:pPr indent="0" lvl="0" marL="457200" rtl="0" algn="l">
              <a:spcBef>
                <a:spcPts val="0"/>
              </a:spcBef>
              <a:spcAft>
                <a:spcPts val="0"/>
              </a:spcAft>
              <a:buNone/>
            </a:pPr>
            <a:r>
              <a:rPr lang="en-GB" sz="1200">
                <a:latin typeface="Open Sans"/>
                <a:ea typeface="Open Sans"/>
                <a:cs typeface="Open Sans"/>
                <a:sym typeface="Open Sans"/>
              </a:rPr>
              <a:t>while True:</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ret, frame = video_capture.read()</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rgb_frame = frame[:, :, ::-1]</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face_locations = fr.face_locations(rgb_frame)</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face_encodings = fr.face_encodings(rgb_frame, face_locations)</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for (top, right, bottom ,left), face_encoding in zip(face_locations, face_encodings):</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matches = fr.compare_faces(known_face_encodings, face_encoding, tolerance=0.5)</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name = "Unknown"</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face_distances = fr.face_distance(known_face_encodings, face_encoding)</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best_match_index = np.argmin(face_distances)</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if matches[best_match_index]:</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name = known_face_names[best_match_index]</a:t>
            </a:r>
            <a:endParaRPr sz="1200">
              <a:latin typeface="Open Sans"/>
              <a:ea typeface="Open Sans"/>
              <a:cs typeface="Open Sans"/>
              <a:sym typeface="Open Sans"/>
            </a:endParaRPr>
          </a:p>
          <a:p>
            <a:pPr indent="0" lvl="0" marL="0" rtl="0" algn="l">
              <a:spcBef>
                <a:spcPts val="0"/>
              </a:spcBef>
              <a:spcAft>
                <a:spcPts val="0"/>
              </a:spcAft>
              <a:buNone/>
            </a:pPr>
            <a:r>
              <a:rPr lang="en-GB" sz="1200">
                <a:latin typeface="Open Sans"/>
                <a:ea typeface="Open Sans"/>
                <a:cs typeface="Open Sans"/>
                <a:sym typeface="Open Sans"/>
              </a:rPr>
              <a:t>			</a:t>
            </a:r>
            <a:r>
              <a:rPr lang="en-GB" sz="1200">
                <a:highlight>
                  <a:srgbClr val="FFFFFE"/>
                </a:highlight>
                <a:latin typeface="Open Sans"/>
                <a:ea typeface="Open Sans"/>
                <a:cs typeface="Open Sans"/>
                <a:sym typeface="Open Sans"/>
              </a:rPr>
              <a:t>if name == "Unknown":</a:t>
            </a:r>
            <a:endParaRPr sz="1200">
              <a:highlight>
                <a:srgbClr val="FFFFFE"/>
              </a:highlight>
              <a:latin typeface="Open Sans"/>
              <a:ea typeface="Open Sans"/>
              <a:cs typeface="Open Sans"/>
              <a:sym typeface="Open Sans"/>
            </a:endParaRPr>
          </a:p>
          <a:p>
            <a:pPr indent="0" lvl="0" marL="1371600" rtl="0" algn="l">
              <a:lnSpc>
                <a:spcPct val="135714"/>
              </a:lnSpc>
              <a:spcBef>
                <a:spcPts val="0"/>
              </a:spcBef>
              <a:spcAft>
                <a:spcPts val="0"/>
              </a:spcAft>
              <a:buClr>
                <a:schemeClr val="dk1"/>
              </a:buClr>
              <a:buSzPts val="1100"/>
              <a:buFont typeface="Arial"/>
              <a:buNone/>
            </a:pPr>
            <a:r>
              <a:rPr lang="en-GB" sz="1200">
                <a:highlight>
                  <a:srgbClr val="FFFFFE"/>
                </a:highlight>
                <a:latin typeface="Open Sans"/>
                <a:ea typeface="Open Sans"/>
                <a:cs typeface="Open Sans"/>
                <a:sym typeface="Open Sans"/>
              </a:rPr>
              <a:t>cv2.putText(frame,"Not recognised",(200,50),cv2.FONT_HERSHEY_SIMPLEX, 1,(255,100,0),2, cv2.LINE_4)</a:t>
            </a:r>
            <a:endParaRPr sz="1200">
              <a:highlight>
                <a:srgbClr val="FFFFFE"/>
              </a:highlight>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45720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Smartphone and Multiple Person Detection</a:t>
            </a:r>
            <a:endParaRPr b="1"/>
          </a:p>
        </p:txBody>
      </p:sp>
      <p:sp>
        <p:nvSpPr>
          <p:cNvPr id="97" name="Google Shape;97;p19"/>
          <p:cNvSpPr txBox="1"/>
          <p:nvPr>
            <p:ph idx="1" type="body"/>
          </p:nvPr>
        </p:nvSpPr>
        <p:spPr>
          <a:xfrm>
            <a:off x="311700" y="1152475"/>
            <a:ext cx="8520600" cy="371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GB" sz="1200">
                <a:solidFill>
                  <a:schemeClr val="dk1"/>
                </a:solidFill>
              </a:rPr>
              <a:t>Our next feature of consideration is the detection of smartphone/multiple persons for a student appearing for examinations on a system.</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This feature is built and developed in python using the OpenCV package along with YOLO necessary for image processing and computer vision.</a:t>
            </a:r>
            <a:endParaRPr sz="1200">
              <a:solidFill>
                <a:schemeClr val="dk1"/>
              </a:solidFill>
            </a:endParaRPr>
          </a:p>
          <a:p>
            <a:pPr indent="0" lvl="0" marL="0" rtl="0" algn="l">
              <a:spcBef>
                <a:spcPts val="0"/>
              </a:spcBef>
              <a:spcAft>
                <a:spcPts val="0"/>
              </a:spcAft>
              <a:buNone/>
            </a:pPr>
            <a:r>
              <a:rPr b="1" lang="en-GB" sz="1200">
                <a:solidFill>
                  <a:schemeClr val="dk1"/>
                </a:solidFill>
              </a:rPr>
              <a:t>What do we need for smartphone/multiple person detection?</a:t>
            </a:r>
            <a:endParaRPr b="1"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It is done in two steps-(i) Object Detection (ii) Object Classification</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rgbClr val="595858"/>
                </a:solidFill>
                <a:highlight>
                  <a:srgbClr val="FFFFFF"/>
                </a:highlight>
              </a:rPr>
              <a:t>A deep learning model or algorithm is needed  to generate a large set of bounding boxes spanning the full image (that is, an object localization component) for object detection.  </a:t>
            </a:r>
            <a:endParaRPr sz="1200">
              <a:solidFill>
                <a:srgbClr val="595858"/>
              </a:solidFill>
              <a:highlight>
                <a:srgbClr val="FFFFFF"/>
              </a:highlight>
            </a:endParaRPr>
          </a:p>
          <a:p>
            <a:pPr indent="-304800" lvl="0" marL="457200" rtl="0" algn="l">
              <a:spcBef>
                <a:spcPts val="0"/>
              </a:spcBef>
              <a:spcAft>
                <a:spcPts val="0"/>
              </a:spcAft>
              <a:buClr>
                <a:schemeClr val="dk1"/>
              </a:buClr>
              <a:buSzPts val="1200"/>
              <a:buChar char="●"/>
            </a:pPr>
            <a:r>
              <a:rPr b="1" lang="en-GB" sz="1200">
                <a:solidFill>
                  <a:srgbClr val="555555"/>
                </a:solidFill>
                <a:highlight>
                  <a:srgbClr val="FFFFFF"/>
                </a:highlight>
              </a:rPr>
              <a:t>Weight file:</a:t>
            </a:r>
            <a:r>
              <a:rPr lang="en-GB" sz="1200">
                <a:solidFill>
                  <a:srgbClr val="555555"/>
                </a:solidFill>
                <a:highlight>
                  <a:srgbClr val="FFFFFF"/>
                </a:highlight>
              </a:rPr>
              <a:t> it’s the trained model, the core of the algorithm to detect the objects.</a:t>
            </a:r>
            <a:endParaRPr sz="1200">
              <a:solidFill>
                <a:srgbClr val="555555"/>
              </a:solidFill>
              <a:highlight>
                <a:srgbClr val="FFFFFF"/>
              </a:highlight>
            </a:endParaRPr>
          </a:p>
          <a:p>
            <a:pPr indent="-304800" lvl="0" marL="457200" rtl="0" algn="l">
              <a:spcBef>
                <a:spcPts val="0"/>
              </a:spcBef>
              <a:spcAft>
                <a:spcPts val="0"/>
              </a:spcAft>
              <a:buClr>
                <a:srgbClr val="555555"/>
              </a:buClr>
              <a:buSzPts val="1200"/>
              <a:buFont typeface="Roboto"/>
              <a:buChar char="●"/>
            </a:pPr>
            <a:r>
              <a:rPr b="1" lang="en-GB" sz="1200">
                <a:solidFill>
                  <a:srgbClr val="555555"/>
                </a:solidFill>
                <a:highlight>
                  <a:srgbClr val="FFFFFF"/>
                </a:highlight>
              </a:rPr>
              <a:t>Cfg file</a:t>
            </a:r>
            <a:r>
              <a:rPr lang="en-GB" sz="1200">
                <a:solidFill>
                  <a:srgbClr val="555555"/>
                </a:solidFill>
                <a:highlight>
                  <a:srgbClr val="FFFFFF"/>
                </a:highlight>
              </a:rPr>
              <a:t>: it’s the configuration file, where there are all the settings of the algorithm.</a:t>
            </a:r>
            <a:endParaRPr sz="1200">
              <a:solidFill>
                <a:srgbClr val="555555"/>
              </a:solidFill>
              <a:highlight>
                <a:srgbClr val="FFFFFF"/>
              </a:highlight>
            </a:endParaRPr>
          </a:p>
          <a:p>
            <a:pPr indent="-304800" lvl="0" marL="457200" rtl="0" algn="l">
              <a:spcBef>
                <a:spcPts val="0"/>
              </a:spcBef>
              <a:spcAft>
                <a:spcPts val="0"/>
              </a:spcAft>
              <a:buClr>
                <a:srgbClr val="555555"/>
              </a:buClr>
              <a:buSzPts val="1200"/>
              <a:buFont typeface="Roboto"/>
              <a:buChar char="●"/>
            </a:pPr>
            <a:r>
              <a:rPr b="1" lang="en-GB" sz="1200">
                <a:solidFill>
                  <a:srgbClr val="555555"/>
                </a:solidFill>
                <a:highlight>
                  <a:srgbClr val="FFFFFF"/>
                </a:highlight>
              </a:rPr>
              <a:t>Name files:</a:t>
            </a:r>
            <a:r>
              <a:rPr lang="en-GB" sz="1200">
                <a:solidFill>
                  <a:srgbClr val="555555"/>
                </a:solidFill>
                <a:highlight>
                  <a:srgbClr val="FFFFFF"/>
                </a:highlight>
              </a:rPr>
              <a:t> contains the name of the objects that the algorithm can detect.</a:t>
            </a:r>
            <a:endParaRPr sz="1200">
              <a:solidFill>
                <a:srgbClr val="595858"/>
              </a:solidFill>
              <a:highlight>
                <a:srgbClr val="FFFFFF"/>
              </a:highlight>
            </a:endParaRPr>
          </a:p>
          <a:p>
            <a:pPr indent="0" lvl="0" marL="0" rtl="0" algn="l">
              <a:spcBef>
                <a:spcPts val="800"/>
              </a:spcBef>
              <a:spcAft>
                <a:spcPts val="0"/>
              </a:spcAft>
              <a:buNone/>
            </a:pPr>
            <a:r>
              <a:rPr b="1" lang="en-GB" sz="1200">
                <a:solidFill>
                  <a:srgbClr val="595858"/>
                </a:solidFill>
                <a:highlight>
                  <a:srgbClr val="FFFFFF"/>
                </a:highlight>
              </a:rPr>
              <a:t>How does it work?</a:t>
            </a:r>
            <a:endParaRPr b="1" sz="1200">
              <a:solidFill>
                <a:srgbClr val="595858"/>
              </a:solidFill>
              <a:highlight>
                <a:srgbClr val="FFFFFF"/>
              </a:highlight>
            </a:endParaRPr>
          </a:p>
          <a:p>
            <a:pPr indent="-304800" lvl="0" marL="457200" rtl="0" algn="l">
              <a:spcBef>
                <a:spcPts val="0"/>
              </a:spcBef>
              <a:spcAft>
                <a:spcPts val="0"/>
              </a:spcAft>
              <a:buClr>
                <a:srgbClr val="595858"/>
              </a:buClr>
              <a:buSzPts val="1200"/>
              <a:buChar char="●"/>
            </a:pPr>
            <a:r>
              <a:rPr lang="en-GB" sz="1200">
                <a:solidFill>
                  <a:srgbClr val="555555"/>
                </a:solidFill>
                <a:highlight>
                  <a:srgbClr val="FFFFFF"/>
                </a:highlight>
              </a:rPr>
              <a:t>we can’t use right away the full image on the network, but first we need it to convert it to blob.</a:t>
            </a:r>
            <a:endParaRPr sz="1200">
              <a:solidFill>
                <a:srgbClr val="555555"/>
              </a:solidFill>
              <a:highlight>
                <a:srgbClr val="FFFFFF"/>
              </a:highlight>
            </a:endParaRPr>
          </a:p>
          <a:p>
            <a:pPr indent="0" lvl="0" marL="457200" rtl="0" algn="l">
              <a:spcBef>
                <a:spcPts val="0"/>
              </a:spcBef>
              <a:spcAft>
                <a:spcPts val="0"/>
              </a:spcAft>
              <a:buNone/>
            </a:pPr>
            <a:r>
              <a:t/>
            </a:r>
            <a:endParaRPr sz="1200">
              <a:solidFill>
                <a:srgbClr val="555555"/>
              </a:solidFill>
              <a:highlight>
                <a:srgbClr val="FFFFFF"/>
              </a:highlight>
            </a:endParaRPr>
          </a:p>
          <a:p>
            <a:pPr indent="0" lvl="0" marL="0" rtl="0" algn="l">
              <a:spcBef>
                <a:spcPts val="0"/>
              </a:spcBef>
              <a:spcAft>
                <a:spcPts val="0"/>
              </a:spcAft>
              <a:buNone/>
            </a:pPr>
            <a:r>
              <a:t/>
            </a:r>
            <a:endParaRPr b="1" sz="1200">
              <a:solidFill>
                <a:srgbClr val="595858"/>
              </a:solidFill>
              <a:highlight>
                <a:srgbClr val="FFFFFF"/>
              </a:highlight>
            </a:endParaRPr>
          </a:p>
          <a:p>
            <a:pPr indent="0" lvl="0" marL="0" rtl="0" algn="l">
              <a:spcBef>
                <a:spcPts val="0"/>
              </a:spcBef>
              <a:spcAft>
                <a:spcPts val="0"/>
              </a:spcAft>
              <a:buNone/>
            </a:pPr>
            <a:r>
              <a:t/>
            </a:r>
            <a:endParaRPr b="1" sz="1200">
              <a:solidFill>
                <a:srgbClr val="595858"/>
              </a:solidFill>
              <a:highlight>
                <a:srgbClr val="FFFFFF"/>
              </a:highlight>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t/>
            </a:r>
            <a:endParaRPr sz="1200"/>
          </a:p>
          <a:p>
            <a:pPr indent="0" lvl="0" marL="457200" rtl="0" algn="l">
              <a:spcBef>
                <a:spcPts val="1200"/>
              </a:spcBef>
              <a:spcAft>
                <a:spcPts val="1200"/>
              </a:spcAft>
              <a:buNone/>
            </a:pPr>
            <a:r>
              <a:rPr lang="en-GB" sz="1200"/>
              <a:t>Z</a:t>
            </a:r>
            <a:endParaRPr sz="1200"/>
          </a:p>
        </p:txBody>
      </p:sp>
      <p:pic>
        <p:nvPicPr>
          <p:cNvPr id="98" name="Google Shape;98;p19"/>
          <p:cNvPicPr preferRelativeResize="0"/>
          <p:nvPr/>
        </p:nvPicPr>
        <p:blipFill>
          <a:blip r:embed="rId3">
            <a:alphaModFix/>
          </a:blip>
          <a:stretch>
            <a:fillRect/>
          </a:stretch>
        </p:blipFill>
        <p:spPr>
          <a:xfrm>
            <a:off x="459250" y="4063025"/>
            <a:ext cx="7964826" cy="91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199225"/>
            <a:ext cx="8520600" cy="4944300"/>
          </a:xfrm>
          <a:prstGeom prst="rect">
            <a:avLst/>
          </a:prstGeom>
        </p:spPr>
        <p:txBody>
          <a:bodyPr anchorCtr="0" anchor="t" bIns="91425" lIns="91425" spcFirstLastPara="1" rIns="91425" wrap="square" tIns="91425">
            <a:normAutofit/>
          </a:bodyPr>
          <a:lstStyle/>
          <a:p>
            <a:pPr indent="-299574" lvl="0" marL="457200" rtl="0" algn="l">
              <a:spcBef>
                <a:spcPts val="0"/>
              </a:spcBef>
              <a:spcAft>
                <a:spcPts val="0"/>
              </a:spcAft>
              <a:buClr>
                <a:srgbClr val="555555"/>
              </a:buClr>
              <a:buSzPts val="1118"/>
              <a:buFont typeface="Roboto"/>
              <a:buChar char="●"/>
            </a:pPr>
            <a:r>
              <a:rPr lang="en-GB" sz="1117">
                <a:solidFill>
                  <a:srgbClr val="555555"/>
                </a:solidFill>
                <a:highlight>
                  <a:srgbClr val="FFFFFF"/>
                </a:highlight>
              </a:rPr>
              <a:t>We then loop through the outs array, we calculate the confidence and we choose a confidence threshold. .When we perform the detection, it happens that we have more boxes for the same object, so we should use another function to remove this “noise”.It’s called </a:t>
            </a:r>
            <a:r>
              <a:rPr b="1" lang="en-GB" sz="1117">
                <a:solidFill>
                  <a:srgbClr val="555555"/>
                </a:solidFill>
                <a:highlight>
                  <a:srgbClr val="FFFFFF"/>
                </a:highlight>
              </a:rPr>
              <a:t>Non maximum suppression</a:t>
            </a:r>
            <a:r>
              <a:rPr lang="en-GB" sz="1117">
                <a:solidFill>
                  <a:srgbClr val="555555"/>
                </a:solidFill>
                <a:highlight>
                  <a:srgbClr val="FFFFFF"/>
                </a:highlight>
              </a:rPr>
              <a:t>.We finally extract all the informations and show them on the screen.</a:t>
            </a:r>
            <a:endParaRPr sz="1117">
              <a:solidFill>
                <a:srgbClr val="555555"/>
              </a:solidFill>
              <a:highlight>
                <a:srgbClr val="FFFFFF"/>
              </a:highlight>
            </a:endParaRPr>
          </a:p>
          <a:p>
            <a:pPr indent="-299574" lvl="0" marL="457200" rtl="0" algn="l">
              <a:spcBef>
                <a:spcPts val="0"/>
              </a:spcBef>
              <a:spcAft>
                <a:spcPts val="0"/>
              </a:spcAft>
              <a:buClr>
                <a:srgbClr val="555555"/>
              </a:buClr>
              <a:buSzPts val="1118"/>
              <a:buFont typeface="Roboto"/>
              <a:buChar char="●"/>
            </a:pPr>
            <a:r>
              <a:rPr b="1" lang="en-GB" sz="1117">
                <a:solidFill>
                  <a:srgbClr val="555555"/>
                </a:solidFill>
                <a:highlight>
                  <a:srgbClr val="FFFFFF"/>
                </a:highlight>
              </a:rPr>
              <a:t>Box</a:t>
            </a:r>
            <a:r>
              <a:rPr lang="en-GB" sz="1117">
                <a:solidFill>
                  <a:srgbClr val="555555"/>
                </a:solidFill>
                <a:highlight>
                  <a:srgbClr val="FFFFFF"/>
                </a:highlight>
              </a:rPr>
              <a:t>: contain the coordinates of the rectangle surrounding the object detected.</a:t>
            </a:r>
            <a:r>
              <a:rPr b="1" lang="en-GB" sz="1117">
                <a:solidFill>
                  <a:srgbClr val="555555"/>
                </a:solidFill>
                <a:highlight>
                  <a:srgbClr val="FFFFFF"/>
                </a:highlight>
              </a:rPr>
              <a:t>Label</a:t>
            </a:r>
            <a:r>
              <a:rPr lang="en-GB" sz="1117">
                <a:solidFill>
                  <a:srgbClr val="555555"/>
                </a:solidFill>
                <a:highlight>
                  <a:srgbClr val="FFFFFF"/>
                </a:highlight>
              </a:rPr>
              <a:t>: it’s the name of the object detected.</a:t>
            </a:r>
            <a:r>
              <a:rPr b="1" lang="en-GB" sz="1117">
                <a:solidFill>
                  <a:srgbClr val="555555"/>
                </a:solidFill>
                <a:highlight>
                  <a:srgbClr val="FFFFFF"/>
                </a:highlight>
              </a:rPr>
              <a:t>Confidence</a:t>
            </a:r>
            <a:r>
              <a:rPr lang="en-GB" sz="1117">
                <a:solidFill>
                  <a:srgbClr val="555555"/>
                </a:solidFill>
                <a:highlight>
                  <a:srgbClr val="FFFFFF"/>
                </a:highlight>
              </a:rPr>
              <a:t>: the confidence about the detection from 0 to 1.</a:t>
            </a:r>
            <a:endParaRPr sz="1117">
              <a:solidFill>
                <a:srgbClr val="555555"/>
              </a:solidFill>
              <a:highlight>
                <a:srgbClr val="FFFFFF"/>
              </a:highlight>
            </a:endParaRPr>
          </a:p>
          <a:p>
            <a:pPr indent="0" lvl="0" marL="457200" rtl="0" algn="l">
              <a:spcBef>
                <a:spcPts val="800"/>
              </a:spcBef>
              <a:spcAft>
                <a:spcPts val="0"/>
              </a:spcAft>
              <a:buNone/>
            </a:pPr>
            <a:r>
              <a:t/>
            </a:r>
            <a:endParaRPr sz="1117">
              <a:solidFill>
                <a:srgbClr val="555555"/>
              </a:solidFill>
              <a:highlight>
                <a:srgbClr val="FFFFFF"/>
              </a:highlight>
            </a:endParaRPr>
          </a:p>
          <a:p>
            <a:pPr indent="0" lvl="0" marL="457200" rtl="0" algn="l">
              <a:spcBef>
                <a:spcPts val="800"/>
              </a:spcBef>
              <a:spcAft>
                <a:spcPts val="800"/>
              </a:spcAft>
              <a:buNone/>
            </a:pPr>
            <a:r>
              <a:t/>
            </a:r>
            <a:endParaRPr sz="1117">
              <a:solidFill>
                <a:srgbClr val="555555"/>
              </a:solidFill>
              <a:highlight>
                <a:srgbClr val="FFFFFF"/>
              </a:highlight>
            </a:endParaRPr>
          </a:p>
        </p:txBody>
      </p:sp>
      <p:pic>
        <p:nvPicPr>
          <p:cNvPr id="104" name="Google Shape;104;p20"/>
          <p:cNvPicPr preferRelativeResize="0"/>
          <p:nvPr/>
        </p:nvPicPr>
        <p:blipFill>
          <a:blip r:embed="rId3">
            <a:alphaModFix/>
          </a:blip>
          <a:stretch>
            <a:fillRect/>
          </a:stretch>
        </p:blipFill>
        <p:spPr>
          <a:xfrm>
            <a:off x="460900" y="3513523"/>
            <a:ext cx="8520601" cy="1498128"/>
          </a:xfrm>
          <a:prstGeom prst="rect">
            <a:avLst/>
          </a:prstGeom>
          <a:noFill/>
          <a:ln>
            <a:noFill/>
          </a:ln>
        </p:spPr>
      </p:pic>
      <p:pic>
        <p:nvPicPr>
          <p:cNvPr id="105" name="Google Shape;105;p20"/>
          <p:cNvPicPr preferRelativeResize="0"/>
          <p:nvPr/>
        </p:nvPicPr>
        <p:blipFill>
          <a:blip r:embed="rId4">
            <a:alphaModFix/>
          </a:blip>
          <a:stretch>
            <a:fillRect/>
          </a:stretch>
        </p:blipFill>
        <p:spPr>
          <a:xfrm>
            <a:off x="756400" y="1512801"/>
            <a:ext cx="7283025" cy="193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587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HEAD POSE ESTIMATION</a:t>
            </a:r>
            <a:endParaRPr b="1"/>
          </a:p>
        </p:txBody>
      </p:sp>
      <p:sp>
        <p:nvSpPr>
          <p:cNvPr id="111" name="Google Shape;111;p21"/>
          <p:cNvSpPr txBox="1"/>
          <p:nvPr>
            <p:ph idx="1" type="body"/>
          </p:nvPr>
        </p:nvSpPr>
        <p:spPr>
          <a:xfrm>
            <a:off x="311700" y="931475"/>
            <a:ext cx="8520600" cy="340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GB" sz="1200">
                <a:solidFill>
                  <a:schemeClr val="dk1"/>
                </a:solidFill>
              </a:rPr>
              <a:t>Our next feature of consideration is the head pose estimation of the student appearing for examinations on a system.</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This feature is built and developed in python using the OpenCV </a:t>
            </a:r>
            <a:r>
              <a:rPr lang="en-GB" sz="1200"/>
              <a:t>library</a:t>
            </a:r>
            <a:r>
              <a:rPr lang="en-GB" sz="1200">
                <a:solidFill>
                  <a:schemeClr val="dk1"/>
                </a:solidFill>
              </a:rPr>
              <a:t> necessary for image processing and computer vision.</a:t>
            </a:r>
            <a:endParaRPr sz="1200">
              <a:solidFill>
                <a:schemeClr val="dk1"/>
              </a:solidFill>
            </a:endParaRPr>
          </a:p>
          <a:p>
            <a:pPr indent="0" lvl="0" marL="0" rtl="0" algn="l">
              <a:spcBef>
                <a:spcPts val="0"/>
              </a:spcBef>
              <a:spcAft>
                <a:spcPts val="0"/>
              </a:spcAft>
              <a:buNone/>
            </a:pPr>
            <a:r>
              <a:rPr b="1" lang="en-GB" sz="1200">
                <a:solidFill>
                  <a:schemeClr val="dk1"/>
                </a:solidFill>
              </a:rPr>
              <a:t>What do we need for pose estimation?</a:t>
            </a:r>
            <a:endParaRPr b="1"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 first and foremost job is to locate 2D points on the face to be monitored, which appropriately defines the entire face. Dlib’s facial landmark detector provides us with many points to choose from, and for our model, we used the tip of the nose, the left corner of the left eye, the right corner of the right eye, the left corner of the mouth, and the right corner of the mouth.</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We then defined the euclidean distance between all facial coordinates and the nose coordinate to maintain the estimation’s centrality on obtaining coordinates of necessary facial points.</a:t>
            </a:r>
            <a:endParaRPr sz="1200">
              <a:solidFill>
                <a:schemeClr val="dk1"/>
              </a:solidFill>
            </a:endParaRPr>
          </a:p>
          <a:p>
            <a:pPr indent="0" lvl="0" marL="0" rtl="0" algn="l">
              <a:spcBef>
                <a:spcPts val="0"/>
              </a:spcBef>
              <a:spcAft>
                <a:spcPts val="0"/>
              </a:spcAft>
              <a:buNone/>
            </a:pPr>
            <a:r>
              <a:rPr b="1" lang="en-GB" sz="1200">
                <a:solidFill>
                  <a:schemeClr val="dk1"/>
                </a:solidFill>
              </a:rPr>
              <a:t>How does it work?</a:t>
            </a:r>
            <a:endParaRPr b="1"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 next step requires defining two vital parameters: Gaze testing (how stable is the movement of the head in </a:t>
            </a:r>
            <a:r>
              <a:rPr lang="en-GB" sz="1200"/>
              <a:t>the left and right</a:t>
            </a:r>
            <a:r>
              <a:rPr lang="en-GB" sz="1200">
                <a:solidFill>
                  <a:schemeClr val="dk1"/>
                </a:solidFill>
              </a:rPr>
              <a:t> directions and up to what extent) and Alignment testing (checking alignment of all facial coordinates and examining their variations on th</a:t>
            </a:r>
            <a:r>
              <a:rPr lang="en-GB" sz="1200"/>
              <a:t>e up-down </a:t>
            </a:r>
            <a:r>
              <a:rPr lang="en-GB" sz="1200">
                <a:solidFill>
                  <a:schemeClr val="dk1"/>
                </a:solidFill>
              </a:rPr>
              <a:t>facial movements)</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Based on the code’s numerous experimenting for a good and significant head angle change, we decided on a threshold of approximately 0.2 deviations from 1.</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On observing variations in gaze testing and alignment ratios, we finally conclude by estimating the direction in which the head is deviating.</a:t>
            </a:r>
            <a:endParaRPr b="1"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