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4" r:id="rId4"/>
    <p:sldId id="271" r:id="rId5"/>
    <p:sldId id="258" r:id="rId6"/>
    <p:sldId id="265" r:id="rId7"/>
    <p:sldId id="266" r:id="rId8"/>
    <p:sldId id="267" r:id="rId9"/>
    <p:sldId id="259" r:id="rId10"/>
    <p:sldId id="260" r:id="rId11"/>
    <p:sldId id="261" r:id="rId12"/>
    <p:sldId id="272" r:id="rId13"/>
    <p:sldId id="274" r:id="rId14"/>
    <p:sldId id="273" r:id="rId15"/>
    <p:sldId id="268" r:id="rId16"/>
    <p:sldId id="263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2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1306" y="72"/>
      </p:cViewPr>
      <p:guideLst>
        <p:guide orient="horz" pos="2124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09" y="435428"/>
            <a:ext cx="7350033" cy="748937"/>
          </a:xfrm>
        </p:spPr>
        <p:txBody>
          <a:bodyPr>
            <a:normAutofit/>
          </a:bodyPr>
          <a:lstStyle/>
          <a:p>
            <a:r>
              <a:rPr sz="3200" b="1" dirty="0"/>
              <a:t>Rice Cultivation </a:t>
            </a:r>
            <a:r>
              <a:rPr sz="3200" b="1" dirty="0" smtClean="0"/>
              <a:t>Analysis</a:t>
            </a:r>
            <a:r>
              <a:rPr lang="en-US" sz="3200" b="1" dirty="0" smtClean="0"/>
              <a:t> in India</a:t>
            </a:r>
            <a:endParaRPr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961" y="2111103"/>
            <a:ext cx="7917633" cy="679267"/>
          </a:xfrm>
        </p:spPr>
        <p:txBody>
          <a:bodyPr/>
          <a:lstStyle/>
          <a:p>
            <a:r>
              <a:rPr lang="en-US" dirty="0"/>
              <a:t> </a:t>
            </a:r>
            <a:r>
              <a:rPr dirty="0" smtClean="0"/>
              <a:t>Insights from Smallholder Farmer Practices</a:t>
            </a:r>
            <a:endParaRPr dirty="0"/>
          </a:p>
        </p:txBody>
      </p:sp>
      <p:sp>
        <p:nvSpPr>
          <p:cNvPr id="4" name="Text Box 3"/>
          <p:cNvSpPr txBox="1"/>
          <p:nvPr/>
        </p:nvSpPr>
        <p:spPr>
          <a:xfrm>
            <a:off x="1287780" y="3938270"/>
            <a:ext cx="7775575" cy="706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/>
              <a:t>Prepared by: </a:t>
            </a:r>
            <a:r>
              <a:rPr lang="en-US" altLang="en-US" sz="2400" b="1" dirty="0"/>
              <a:t>Ashura, </a:t>
            </a:r>
            <a:r>
              <a:rPr lang="en-US" altLang="en-US" sz="2400" b="1" dirty="0" err="1"/>
              <a:t>Jedid</a:t>
            </a:r>
            <a:r>
              <a:rPr lang="en-US" altLang="en-US" sz="2400" b="1" dirty="0"/>
              <a:t> Jah, Claudine, Delphine</a:t>
            </a:r>
            <a:endParaRPr lang="en-US" altLang="en-US" sz="2400" b="1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575" y="134033"/>
            <a:ext cx="7886700" cy="4621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Average Rice Yield by District in Bihar, India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10193"/>
            <a:ext cx="9143999" cy="3670663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79625" y="4820029"/>
            <a:ext cx="750163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Districts: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Certain districts like </a:t>
            </a:r>
            <a:r>
              <a:rPr lang="en-US" altLang="en-US" b="1" dirty="0" err="1" smtClean="0">
                <a:latin typeface="Arial" panose="020B0604020202020204" pitchFamily="34" charset="0"/>
              </a:rPr>
              <a:t>Saharsa</a:t>
            </a:r>
            <a:r>
              <a:rPr lang="en-US" altLang="en-US" b="1" dirty="0" smtClean="0">
                <a:latin typeface="Arial" panose="020B0604020202020204" pitchFamily="34" charset="0"/>
              </a:rPr>
              <a:t> , </a:t>
            </a:r>
            <a:r>
              <a:rPr lang="en-US" altLang="en-US" b="1" dirty="0" err="1" smtClean="0">
                <a:latin typeface="Arial" panose="020B0604020202020204" pitchFamily="34" charset="0"/>
              </a:rPr>
              <a:t>Madhepura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average yields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compared to others.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Yield Districts: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Districts such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Siwan,Vaishali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average yields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potentially due to less favorable soil, drainage, or input use.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Top 20 Chemical Fertilizer Combinations Ranked by Average Rice Yield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1446850"/>
            <a:ext cx="8515350" cy="4305236"/>
          </a:xfrm>
        </p:spPr>
      </p:pic>
      <p:sp>
        <p:nvSpPr>
          <p:cNvPr id="5" name="Rectangle 4"/>
          <p:cNvSpPr/>
          <p:nvPr/>
        </p:nvSpPr>
        <p:spPr>
          <a:xfrm>
            <a:off x="517343" y="5807248"/>
            <a:ext cx="6229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Implication:</a:t>
            </a:r>
            <a:r>
              <a:rPr lang="en-US" dirty="0"/>
              <a:t> Fertilizer training should emphasize </a:t>
            </a:r>
            <a:r>
              <a:rPr lang="en-US" b="1" dirty="0"/>
              <a:t>balanced nutrient application (NPK)</a:t>
            </a:r>
            <a:r>
              <a:rPr lang="en-US" dirty="0"/>
              <a:t> rather than over-applying nitrogen-based fertilizers like Urea.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9669"/>
            <a:ext cx="7886700" cy="670560"/>
          </a:xfrm>
        </p:spPr>
        <p:txBody>
          <a:bodyPr/>
          <a:lstStyle/>
          <a:p>
            <a:r>
              <a:rPr lang="en-US" b="1" dirty="0"/>
              <a:t>Average Rice Yield by Harvest Method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3" y="902674"/>
            <a:ext cx="6305004" cy="4104753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4286" y="5616885"/>
            <a:ext cx="88281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Harvesting: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is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commonly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</a:t>
            </a:r>
            <a:r>
              <a:rPr lang="en-US" altLang="en-US" b="1" dirty="0" err="1">
                <a:latin typeface="Arial" panose="020B0604020202020204" pitchFamily="34" charset="0"/>
              </a:rPr>
              <a:t>method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yields are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moderate to high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especially when combined with proper weeding and fertilizer use.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7086"/>
            <a:ext cx="7886700" cy="574765"/>
          </a:xfrm>
        </p:spPr>
        <p:txBody>
          <a:bodyPr>
            <a:normAutofit/>
          </a:bodyPr>
          <a:lstStyle/>
          <a:p>
            <a:r>
              <a:rPr lang="en-US" b="1" dirty="0"/>
              <a:t>Impact of Pesticide Use on Average Rice Yield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" y="661851"/>
            <a:ext cx="8602436" cy="4144915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9148" y="5337407"/>
            <a:ext cx="884790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Yield Improvement: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Farmers who use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pesticides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average yield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compared to those who don't.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Magnitude of Difference: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Yield increases by approximately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15-20%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pesticides are applied, due to better pest control.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773" y="216081"/>
            <a:ext cx="5613581" cy="465455"/>
          </a:xfrm>
        </p:spPr>
        <p:txBody>
          <a:bodyPr>
            <a:normAutofit fontScale="90000"/>
          </a:bodyPr>
          <a:lstStyle/>
          <a:p>
            <a:r>
              <a:rPr lang="en-US" altLang="en-US" sz="2400" b="1" dirty="0">
                <a:sym typeface="+mn-ea"/>
              </a:rPr>
              <a:t>      </a:t>
            </a:r>
            <a:r>
              <a:rPr lang="en-US" sz="2400" b="1" dirty="0"/>
              <a:t>Effect of Weeding Frequency on Rice Yield</a:t>
            </a:r>
            <a:endParaRPr lang="en-US" sz="2400" b="1" dirty="0"/>
          </a:p>
        </p:txBody>
      </p:sp>
      <p:sp>
        <p:nvSpPr>
          <p:cNvPr id="7" name="Text Box 6"/>
          <p:cNvSpPr txBox="1"/>
          <p:nvPr/>
        </p:nvSpPr>
        <p:spPr>
          <a:xfrm>
            <a:off x="594995" y="4679315"/>
            <a:ext cx="7658735" cy="2355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b="1" dirty="0"/>
              <a:t>Correlation between Weeding Frequency and Yield:</a:t>
            </a:r>
            <a:endParaRPr lang="en-US" altLang="en-US" b="1" dirty="0"/>
          </a:p>
          <a:p>
            <a:r>
              <a:rPr lang="en-US" altLang="en-US" dirty="0"/>
              <a:t>                          </a:t>
            </a:r>
            <a:r>
              <a:rPr lang="en-US" altLang="en-US" sz="1600" dirty="0"/>
              <a:t> </a:t>
            </a:r>
            <a:r>
              <a:rPr lang="en-US" altLang="en-US" sz="1600" dirty="0" err="1"/>
              <a:t>weeding_times</a:t>
            </a:r>
            <a:r>
              <a:rPr lang="en-US" altLang="en-US" sz="1600" dirty="0"/>
              <a:t>      </a:t>
            </a:r>
            <a:r>
              <a:rPr lang="en-US" altLang="en-US" sz="1600" dirty="0" err="1"/>
              <a:t>yield_kg</a:t>
            </a:r>
            <a:endParaRPr lang="en-US" altLang="en-US" sz="1600" dirty="0"/>
          </a:p>
          <a:p>
            <a:r>
              <a:rPr lang="en-US" altLang="en-US" sz="1600" dirty="0" err="1"/>
              <a:t>weeding_times</a:t>
            </a:r>
            <a:r>
              <a:rPr lang="en-US" altLang="en-US" sz="1600" dirty="0"/>
              <a:t>       1.000000           0.342167</a:t>
            </a:r>
            <a:endParaRPr lang="en-US" altLang="en-US" sz="1600" dirty="0"/>
          </a:p>
          <a:p>
            <a:r>
              <a:rPr lang="en-US" altLang="en-US" sz="1600" dirty="0" err="1"/>
              <a:t>yield_kg</a:t>
            </a:r>
            <a:r>
              <a:rPr lang="en-US" altLang="en-US" sz="1600" dirty="0"/>
              <a:t>                  0.342167           1.000000</a:t>
            </a:r>
            <a:endParaRPr lang="en-US" altLang="en-US" sz="1600" dirty="0"/>
          </a:p>
          <a:p>
            <a:endParaRPr lang="en-US" sz="1600" dirty="0"/>
          </a:p>
          <a:p>
            <a:r>
              <a:rPr lang="en-US" altLang="en-US" sz="1600" dirty="0"/>
              <a:t>Correlation coefficient (r) = 0.342</a:t>
            </a:r>
            <a:endParaRPr lang="en-US" altLang="en-US" sz="1600" dirty="0"/>
          </a:p>
          <a:p>
            <a:r>
              <a:rPr lang="en-US" altLang="en-US" sz="1600" dirty="0"/>
              <a:t>This indicates a moderate positive relationship between the number of weeding times (weeding_times) and rice yield (yield_kg).</a:t>
            </a:r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" y="840105"/>
            <a:ext cx="8042910" cy="3839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20" y="4170680"/>
            <a:ext cx="7269480" cy="252603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b="1" dirty="0"/>
              <a:t> Hypothesis test</a:t>
            </a:r>
            <a:endParaRPr lang="en-US" altLang="en-US" sz="18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dirty="0"/>
              <a:t>Does tillage method affect yield by using ANOVA?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ANOVA Results: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F-statistic: 19.7861: A higher F-value suggests that tillage methods explain a meaningful portion of yield variation.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P-value: 0.0000: Statistically significant differences in yield across rice tillage methods</a:t>
            </a:r>
            <a:endParaRPr lang="en-US" altLang="en-US" sz="1800" dirty="0"/>
          </a:p>
        </p:txBody>
      </p:sp>
      <p:sp>
        <p:nvSpPr>
          <p:cNvPr id="5" name="Text Box 4"/>
          <p:cNvSpPr txBox="1"/>
          <p:nvPr/>
        </p:nvSpPr>
        <p:spPr>
          <a:xfrm>
            <a:off x="452120" y="241935"/>
            <a:ext cx="7506335" cy="3314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None/>
            </a:pPr>
            <a:r>
              <a:rPr lang="en-US" altLang="en-US" b="1" dirty="0">
                <a:cs typeface="+mn-lt"/>
                <a:sym typeface="+mn-ea"/>
              </a:rPr>
              <a:t>Is It  real that land size and seedling age days impacted harvest outcome??</a:t>
            </a:r>
            <a:endParaRPr lang="en-US" altLang="en-US" b="1" dirty="0">
              <a:cs typeface="+mn-lt"/>
              <a:sym typeface="+mn-ea"/>
            </a:endParaRPr>
          </a:p>
          <a:p>
            <a:pPr indent="0">
              <a:buNone/>
            </a:pPr>
            <a:endParaRPr lang="en-US" altLang="en-US" b="1" dirty="0">
              <a:cs typeface="+mn-lt"/>
              <a:sym typeface="+mn-ea"/>
            </a:endParaRPr>
          </a:p>
          <a:p>
            <a:pPr indent="0">
              <a:buNone/>
            </a:pPr>
            <a:r>
              <a:rPr lang="en-US" altLang="en-US" b="1" dirty="0">
                <a:cs typeface="+mn-lt"/>
                <a:sym typeface="+mn-ea"/>
              </a:rPr>
              <a:t>. Total_cultivable_land_llu and yield_kg</a:t>
            </a:r>
            <a:endParaRPr lang="en-US" altLang="en-US" b="1" dirty="0">
              <a:cs typeface="+mn-lt"/>
              <a:sym typeface="+mn-ea"/>
            </a:endParaRPr>
          </a:p>
          <a:p>
            <a:pPr indent="0">
              <a:buNone/>
            </a:pPr>
            <a:r>
              <a:rPr lang="en-US" altLang="en-US" dirty="0">
                <a:cs typeface="+mn-lt"/>
                <a:sym typeface="+mn-ea"/>
              </a:rPr>
              <a:t>Correlation between land_under_rice_llu and yield_kg:</a:t>
            </a:r>
            <a:br>
              <a:rPr lang="en-US" altLang="en-US" dirty="0">
                <a:cs typeface="+mn-lt"/>
                <a:sym typeface="+mn-ea"/>
              </a:rPr>
            </a:br>
            <a:r>
              <a:rPr lang="en-US" altLang="en-US" dirty="0">
                <a:cs typeface="+mn-lt"/>
                <a:sym typeface="+mn-ea"/>
              </a:rPr>
              <a:t>0.022472 – This indicates a very weak positive correlation between the two variables.</a:t>
            </a:r>
            <a:endParaRPr lang="en-US" altLang="en-US" dirty="0">
              <a:cs typeface="+mn-lt"/>
              <a:sym typeface="+mn-ea"/>
            </a:endParaRPr>
          </a:p>
          <a:p>
            <a:pPr indent="0">
              <a:buNone/>
            </a:pPr>
            <a:r>
              <a:rPr lang="en-US" altLang="en-US" b="1" dirty="0">
                <a:cs typeface="+mn-lt"/>
                <a:sym typeface="+mn-ea"/>
              </a:rPr>
              <a:t>. S</a:t>
            </a:r>
            <a:r>
              <a:rPr lang="en-US" altLang="en-US" b="1" dirty="0">
                <a:cs typeface="+mn-lt"/>
                <a:sym typeface="+mn-ea"/>
              </a:rPr>
              <a:t>eedling age</a:t>
            </a:r>
            <a:endParaRPr lang="en-US" altLang="en-US" b="1" dirty="0">
              <a:cs typeface="+mn-lt"/>
              <a:sym typeface="+mn-ea"/>
            </a:endParaRPr>
          </a:p>
          <a:p>
            <a:pPr indent="0">
              <a:buNone/>
            </a:pPr>
            <a:r>
              <a:rPr lang="en-US" altLang="en-US" dirty="0">
                <a:cs typeface="+mn-lt"/>
                <a:sym typeface="+mn-ea"/>
              </a:rPr>
              <a:t>Correlation between seedling_age_days and yield_kg:</a:t>
            </a:r>
            <a:br>
              <a:rPr lang="en-US" altLang="en-US" dirty="0">
                <a:cs typeface="+mn-lt"/>
                <a:sym typeface="+mn-ea"/>
              </a:rPr>
            </a:br>
            <a:r>
              <a:rPr lang="en-US" altLang="en-US" dirty="0">
                <a:cs typeface="+mn-lt"/>
                <a:sym typeface="+mn-ea"/>
              </a:rPr>
              <a:t>-0.045071</a:t>
            </a:r>
            <a:br>
              <a:rPr lang="en-US" altLang="en-US" dirty="0">
                <a:cs typeface="+mn-lt"/>
                <a:sym typeface="+mn-ea"/>
              </a:rPr>
            </a:br>
            <a:r>
              <a:rPr lang="en-US" altLang="en-US" dirty="0">
                <a:cs typeface="+mn-lt"/>
                <a:sym typeface="+mn-ea"/>
              </a:rPr>
              <a:t>This indicates a very weak negative correlation between the two variables.</a:t>
            </a:r>
            <a:br>
              <a:rPr lang="en-US" altLang="en-US" dirty="0">
                <a:cs typeface="+mn-lt"/>
                <a:sym typeface="+mn-ea"/>
              </a:rPr>
            </a:br>
            <a:br>
              <a:rPr lang="en-US" altLang="en-US" dirty="0">
                <a:cs typeface="+mn-lt"/>
                <a:sym typeface="+mn-ea"/>
              </a:rPr>
            </a:br>
            <a:r>
              <a:rPr lang="en-US" altLang="en-US" b="1" dirty="0">
                <a:cs typeface="+mn-lt"/>
                <a:sym typeface="+mn-ea"/>
              </a:rPr>
              <a:t>.</a:t>
            </a:r>
            <a:r>
              <a:rPr lang="en-US" altLang="en-US" dirty="0">
                <a:sym typeface="+mn-ea"/>
              </a:rPr>
              <a:t>Correlation coefficient (r) = 0.342</a:t>
            </a:r>
            <a:endParaRPr lang="en-US" altLang="en-US" dirty="0"/>
          </a:p>
          <a:p>
            <a:pPr indent="0">
              <a:buNone/>
            </a:pPr>
            <a:r>
              <a:rPr lang="en-US" altLang="en-US" dirty="0">
                <a:sym typeface="+mn-ea"/>
              </a:rPr>
              <a:t>This indicates a moderate positive relationship between the number of weeding times (weeding_times) and rice yield (yield_kg).</a:t>
            </a:r>
            <a:endParaRPr lang="en-US" altLang="en-US" dirty="0"/>
          </a:p>
          <a:p>
            <a:pPr indent="0">
              <a:buNone/>
            </a:pPr>
            <a:endParaRPr lang="en-US" altLang="en-US" dirty="0">
              <a:cs typeface="+mn-lt"/>
              <a:sym typeface="+mn-ea"/>
            </a:endParaRPr>
          </a:p>
          <a:p>
            <a:pPr indent="0">
              <a:buNone/>
            </a:pPr>
            <a:endParaRPr lang="en-US" altLang="en-US" dirty="0">
              <a:cs typeface="+mn-lt"/>
              <a:sym typeface="+mn-ea"/>
            </a:endParaRPr>
          </a:p>
          <a:p>
            <a:pPr indent="0">
              <a:buNone/>
            </a:pPr>
            <a:endParaRPr lang="en-US" altLang="en-US" dirty="0">
              <a:cs typeface="+mn-lt"/>
              <a:sym typeface="+mn-ea"/>
            </a:endParaRPr>
          </a:p>
          <a:p>
            <a:pPr indent="0">
              <a:buNone/>
            </a:pPr>
            <a:endParaRPr lang="en-US"/>
          </a:p>
          <a:p>
            <a:pPr indent="0">
              <a:buNone/>
            </a:pPr>
            <a:endParaRPr lang="en-US"/>
          </a:p>
          <a:p>
            <a:pPr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779780"/>
            <a:ext cx="8503920" cy="227774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000" dirty="0"/>
              <a:t>1.Soil Management: Promote sandy loam soil practices.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2. </a:t>
            </a:r>
            <a:r>
              <a:rPr lang="en-US" altLang="en-US" sz="2000" dirty="0"/>
              <a:t>Fertilizer Training: Educate on balanced NPK use.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3. Optimal Seedling Age for Transplanting</a:t>
            </a:r>
            <a:br>
              <a:rPr lang="en-US" altLang="en-US" sz="2000" dirty="0"/>
            </a:br>
            <a:r>
              <a:rPr lang="en-US" altLang="en-US" sz="2000" dirty="0"/>
              <a:t>Target Range: 42–49 Days</a:t>
            </a:r>
            <a:br>
              <a:rPr lang="en-US" altLang="en-US" sz="2000" dirty="0"/>
            </a:br>
            <a:r>
              <a:rPr lang="en-US" altLang="en-US" sz="2000" dirty="0"/>
              <a:t>Why? The highest yields (e.g., 920 kg, 811.7 kg, 755 kg) consistently occur when seedlings are transplanted at 42–49 days old.</a:t>
            </a:r>
            <a:r>
              <a:rPr lang="en-US" altLang="en-US" sz="2000" dirty="0"/>
              <a:t>.</a:t>
            </a:r>
            <a:br>
              <a:rPr lang="en-US" altLang="en-US" sz="2000" dirty="0"/>
            </a:br>
            <a:endParaRPr lang="en-US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0065"/>
            <a:ext cx="8492490" cy="35782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/>
              <a:t>Summary:</a:t>
            </a:r>
            <a:endParaRPr lang="en-US" altLang="en-US" sz="2000" dirty="0"/>
          </a:p>
          <a:p>
            <a:pPr marL="0" indent="0">
              <a:buNone/>
            </a:pPr>
            <a:endParaRPr lang="en-US" altLang="en-US" sz="1800" dirty="0"/>
          </a:p>
          <a:p>
            <a:r>
              <a:rPr lang="en-US" altLang="en-US" sz="1800" dirty="0"/>
              <a:t>D</a:t>
            </a:r>
            <a:r>
              <a:rPr lang="en-US" altLang="en-US" sz="1800" dirty="0"/>
              <a:t>ata-driven insights can optimize rice farming.</a:t>
            </a:r>
            <a:endParaRPr lang="en-US" altLang="en-US" sz="1800" dirty="0"/>
          </a:p>
          <a:p>
            <a:r>
              <a:rPr lang="en-US" altLang="en-US" sz="1800" dirty="0"/>
              <a:t>Focus on soil, drainage, and balanced inputs for yield gains.</a:t>
            </a:r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Next Steps:</a:t>
            </a:r>
            <a:endParaRPr lang="en-US" altLang="en-US" sz="1800" dirty="0"/>
          </a:p>
          <a:p>
            <a:r>
              <a:rPr lang="en-US" altLang="en-US" sz="1800" dirty="0"/>
              <a:t>Test for Statistical Significance on remaining variables.</a:t>
            </a:r>
            <a:endParaRPr lang="en-US" altLang="en-US" sz="1800" dirty="0"/>
          </a:p>
          <a:p>
            <a:r>
              <a:rPr lang="en-US" altLang="en-US" sz="1800" dirty="0"/>
              <a:t>Pilot recommendations in select districts and measure impact.</a:t>
            </a:r>
            <a:endParaRPr lang="en-US" altLang="en-US" sz="1800" dirty="0"/>
          </a:p>
          <a:p>
            <a:r>
              <a:rPr lang="en-US" altLang="en-US" sz="1800" dirty="0"/>
              <a:t>Dashboard for whole project.</a:t>
            </a:r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endParaRPr lang="en-US" altLang="en-US" sz="1800" dirty="0"/>
          </a:p>
        </p:txBody>
      </p:sp>
      <p:sp>
        <p:nvSpPr>
          <p:cNvPr id="4" name="Text Box 3"/>
          <p:cNvSpPr txBox="1"/>
          <p:nvPr/>
        </p:nvSpPr>
        <p:spPr>
          <a:xfrm>
            <a:off x="2423795" y="14097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Recomandation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8510" y="1888490"/>
            <a:ext cx="6367145" cy="31318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 for having Us.!!!!!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Q&amp;A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7948"/>
          </a:xfrm>
        </p:spPr>
        <p:txBody>
          <a:bodyPr/>
          <a:lstStyle/>
          <a:p>
            <a:pPr algn="ctr"/>
            <a:r>
              <a:rPr lang="en-US" altLang="en-US" b="1" dirty="0" smtClean="0">
                <a:sym typeface="+mn-ea"/>
              </a:rPr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15" y="1126489"/>
            <a:ext cx="8385175" cy="5222059"/>
          </a:xfrm>
        </p:spPr>
        <p:txBody>
          <a:bodyPr>
            <a:normAutofit fontScale="75000" lnSpcReduction="10000"/>
          </a:bodyPr>
          <a:lstStyle/>
          <a:p>
            <a:pPr marL="0" indent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en-US" b="1" dirty="0"/>
              <a:t>Objective:</a:t>
            </a:r>
            <a:endParaRPr lang="en-US" altLang="en-US" b="1" dirty="0"/>
          </a:p>
          <a:p>
            <a:pPr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altLang="en-US" dirty="0"/>
              <a:t>Analyze rice farming practices to identify trends, relationships, and yield outcomes.</a:t>
            </a:r>
            <a:endParaRPr lang="en-US" altLang="en-US" dirty="0"/>
          </a:p>
          <a:p>
            <a:pPr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altLang="en-US" dirty="0"/>
              <a:t>Provide actionable recommendations to improve productivity.</a:t>
            </a:r>
            <a:endParaRPr lang="en-US" altLang="en-US" dirty="0"/>
          </a:p>
          <a:p>
            <a:pPr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endParaRPr lang="en-US" altLang="en-US" dirty="0"/>
          </a:p>
          <a:p>
            <a:pPr marL="0" indent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en-US" b="1" dirty="0"/>
              <a:t>Key Questions Addressed:</a:t>
            </a:r>
            <a:endParaRPr lang="en-US" altLang="en-US" b="1" dirty="0"/>
          </a:p>
          <a:p>
            <a:pPr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altLang="en-US" dirty="0"/>
              <a:t>How much land is cultivated?</a:t>
            </a:r>
            <a:endParaRPr lang="en-US" altLang="en-US" dirty="0"/>
          </a:p>
          <a:p>
            <a:pPr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altLang="en-US" dirty="0"/>
              <a:t>What soil types and drainage conditions exist, and how do they affect yield?</a:t>
            </a:r>
            <a:endParaRPr lang="en-US" altLang="en-US" dirty="0"/>
          </a:p>
          <a:p>
            <a:pPr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altLang="en-US" dirty="0"/>
              <a:t>Organic vs. chemical fertilizer usage among farmers.</a:t>
            </a:r>
            <a:endParaRPr lang="en-US" altLang="en-US" dirty="0"/>
          </a:p>
          <a:p>
            <a:pPr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altLang="en-US" dirty="0"/>
              <a:t>Is Transplanting and Seedling age day impact Yield Outcome</a:t>
            </a:r>
            <a:endParaRPr lang="en-US" altLang="en-US" dirty="0"/>
          </a:p>
          <a:p>
            <a:pPr marL="0" indent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dirty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     </a:t>
            </a:r>
            <a:r>
              <a:rPr b="1" dirty="0">
                <a:sym typeface="+mn-ea"/>
              </a:rPr>
              <a:t>Approach:</a:t>
            </a:r>
            <a:endParaRPr b="1" dirty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dirty="0">
              <a:sym typeface="+mn-e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dirty="0">
                <a:sym typeface="+mn-ea"/>
              </a:rPr>
              <a:t> </a:t>
            </a:r>
            <a:r>
              <a:rPr lang="en-US" dirty="0">
                <a:sym typeface="+mn-ea"/>
              </a:rPr>
              <a:t>   </a:t>
            </a:r>
            <a:r>
              <a:rPr dirty="0">
                <a:sym typeface="+mn-ea"/>
              </a:rPr>
              <a:t>Descriptive profiling</a:t>
            </a:r>
            <a:endParaRPr dirty="0">
              <a:sym typeface="+mn-e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ym typeface="+mn-ea"/>
              </a:rPr>
              <a:t>    </a:t>
            </a:r>
            <a:r>
              <a:rPr dirty="0">
                <a:sym typeface="+mn-ea"/>
              </a:rPr>
              <a:t>Subgroup comparison &amp; trend analysis</a:t>
            </a:r>
            <a:endParaRPr dirty="0">
              <a:sym typeface="+mn-e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ym typeface="+mn-ea"/>
              </a:rPr>
              <a:t>    Correlation &amp; testing</a:t>
            </a:r>
            <a:endParaRPr dirty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35" y="190500"/>
            <a:ext cx="8229600" cy="582613"/>
          </a:xfrm>
        </p:spPr>
        <p:txBody>
          <a:bodyPr/>
          <a:lstStyle/>
          <a:p>
            <a:r>
              <a:rPr lang="en-US" sz="3200" b="1" dirty="0"/>
              <a:t>Recap of Last Week’s Presentation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5" y="773113"/>
            <a:ext cx="8229600" cy="5079047"/>
          </a:xfrm>
        </p:spPr>
        <p:txBody>
          <a:bodyPr/>
          <a:lstStyle/>
          <a:p>
            <a:pPr marL="0" indent="0" algn="just">
              <a:buNone/>
              <a:defRPr sz="2000" b="1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  <a:defRPr sz="1600"/>
            </a:pPr>
            <a:r>
              <a:rPr lang="en-US" sz="1800" dirty="0"/>
              <a:t>Purpose: Understand how agronomic practices affect rice </a:t>
            </a:r>
            <a:r>
              <a:rPr lang="en-US" sz="1800" dirty="0" smtClean="0"/>
              <a:t>yield</a:t>
            </a:r>
            <a:endParaRPr lang="en-US" sz="1800" dirty="0" smtClean="0"/>
          </a:p>
          <a:p>
            <a:pPr marL="0" indent="0" algn="just">
              <a:buNone/>
              <a:defRPr sz="1600"/>
            </a:pPr>
            <a:endParaRPr lang="en-US" sz="1800" dirty="0" smtClean="0"/>
          </a:p>
          <a:p>
            <a:pPr algn="just">
              <a:buFont typeface="Wingdings" panose="05000000000000000000" pitchFamily="2" charset="2"/>
              <a:buChar char="q"/>
              <a:defRPr sz="1600"/>
            </a:pPr>
            <a:r>
              <a:rPr lang="en-US" sz="1800" dirty="0" smtClean="0"/>
              <a:t>Dataset</a:t>
            </a:r>
            <a:r>
              <a:rPr lang="en-US" sz="1800" dirty="0"/>
              <a:t>: 24,069 farmer records from Bihar, India, provided by Digital Green, </a:t>
            </a:r>
            <a:r>
              <a:rPr lang="en-US" sz="1800" dirty="0" err="1"/>
              <a:t>JEEViKA</a:t>
            </a:r>
            <a:r>
              <a:rPr lang="en-US" sz="1800" dirty="0"/>
              <a:t>, and FAIR Forward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0" indent="0" algn="just">
              <a:buNone/>
              <a:defRPr sz="1600"/>
            </a:pPr>
            <a:endParaRPr lang="en-US" sz="1800" dirty="0" smtClean="0"/>
          </a:p>
          <a:p>
            <a:pPr algn="just">
              <a:buFont typeface="Wingdings" panose="05000000000000000000" pitchFamily="2" charset="2"/>
              <a:buChar char="q"/>
              <a:defRPr sz="1600"/>
            </a:pPr>
            <a:r>
              <a:rPr lang="en-US" sz="1800" dirty="0"/>
              <a:t>Data Scope: 270+ variables covering agronomic practices, soil &amp; drainage, inputs (organic &amp; chemical fertilizers), irrigation events, transplant dates, yield, and farmer training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0" indent="0" algn="just">
              <a:buNone/>
              <a:defRPr sz="1600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q"/>
              <a:defRPr sz="1600"/>
            </a:pPr>
            <a:r>
              <a:rPr lang="en-US" sz="1800" dirty="0" smtClean="0"/>
              <a:t>Data Cleaning:</a:t>
            </a:r>
            <a:endParaRPr lang="en-US" sz="1800" dirty="0" smtClean="0"/>
          </a:p>
          <a:p>
            <a:pPr marL="0" indent="0" algn="just">
              <a:buNone/>
              <a:defRPr sz="1600"/>
            </a:pPr>
            <a:r>
              <a:rPr lang="en-US" sz="1800" dirty="0"/>
              <a:t> </a:t>
            </a:r>
            <a:r>
              <a:rPr lang="en-US" sz="1800" dirty="0" smtClean="0"/>
              <a:t>         Variable </a:t>
            </a:r>
            <a:r>
              <a:rPr lang="en-US" sz="1800" dirty="0"/>
              <a:t>Renaming &amp; Label Translation </a:t>
            </a:r>
            <a:endParaRPr lang="en-US" sz="1800" dirty="0" smtClean="0"/>
          </a:p>
          <a:p>
            <a:pPr marL="0" indent="0" algn="just">
              <a:buNone/>
              <a:defRPr sz="1600"/>
            </a:pPr>
            <a:r>
              <a:rPr lang="en-US" sz="1800" dirty="0" smtClean="0"/>
              <a:t>          Fixed </a:t>
            </a:r>
            <a:r>
              <a:rPr lang="en-US" sz="1800" dirty="0"/>
              <a:t>missing values </a:t>
            </a:r>
            <a:r>
              <a:rPr lang="en-US" sz="1800" dirty="0" smtClean="0"/>
              <a:t>and </a:t>
            </a:r>
            <a:r>
              <a:rPr lang="en-US" sz="1800" dirty="0"/>
              <a:t>inconsistent labels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0" indent="0" algn="just">
              <a:buNone/>
              <a:defRPr sz="1600"/>
            </a:pPr>
            <a:r>
              <a:rPr lang="en-US" sz="1800" dirty="0" smtClean="0"/>
              <a:t>          Standardized units </a:t>
            </a:r>
            <a:r>
              <a:rPr lang="en-US" sz="1800" dirty="0" err="1" smtClean="0"/>
              <a:t>etc</a:t>
            </a:r>
            <a:r>
              <a:rPr lang="en-US" sz="1800" dirty="0" smtClean="0"/>
              <a:t> .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6988"/>
          </a:xfrm>
        </p:spPr>
        <p:txBody>
          <a:bodyPr/>
          <a:lstStyle/>
          <a:p>
            <a:pPr algn="ctr"/>
            <a:r>
              <a:rPr lang="en-US" b="1" dirty="0"/>
              <a:t>Rice </a:t>
            </a:r>
            <a:r>
              <a:rPr b="1" dirty="0"/>
              <a:t>Cultivation Overview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110"/>
            <a:ext cx="8229600" cy="4872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 smtClean="0"/>
              <a:t>Dataset Overview</a:t>
            </a:r>
            <a:endParaRPr lang="en-US" altLang="en-US" b="1" dirty="0" smtClean="0"/>
          </a:p>
          <a:p>
            <a:pPr marL="0" indent="0">
              <a:buNone/>
            </a:pPr>
            <a:endParaRPr lang="en-US" alt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 smtClean="0"/>
              <a:t>Source</a:t>
            </a:r>
            <a:r>
              <a:rPr lang="en-US" altLang="en-US" sz="1800" dirty="0"/>
              <a:t>: Cleaned dataset with 24,069 records and 70 variables.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 smtClean="0"/>
              <a:t>Variables: Numeric </a:t>
            </a:r>
            <a:r>
              <a:rPr lang="en-US" altLang="en-US" sz="1800" dirty="0"/>
              <a:t>(45): Land area, yield (kg), fertilizer quantities, growth duration, etc.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Categorical (25): District, soil type, drainage class, harvest method, etc.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Preview of Data: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Sample rows displayed with key columns like district, </a:t>
            </a:r>
            <a:r>
              <a:rPr lang="en-US" altLang="en-US" sz="1800" dirty="0" err="1"/>
              <a:t>soil_type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yield_kg</a:t>
            </a:r>
            <a:r>
              <a:rPr lang="en-US" altLang="en-US" sz="1800" dirty="0"/>
              <a:t>, etc.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377"/>
            <a:ext cx="7886700" cy="644434"/>
          </a:xfrm>
        </p:spPr>
        <p:txBody>
          <a:bodyPr/>
          <a:lstStyle/>
          <a:p>
            <a:r>
              <a:rPr lang="en-US" sz="2800" b="1" dirty="0"/>
              <a:t>Top 10 Seeding Ages by Average Rice Yield</a:t>
            </a: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359"/>
            <a:ext cx="9143999" cy="4288971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2730" y="5435600"/>
            <a:ext cx="8569325" cy="165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+mn-lt"/>
              </a:rPr>
              <a:t>Highest Yields Occur at Older Seedling Ages:</a:t>
            </a:r>
            <a:endParaRPr kumimoji="0" lang="en-US" altLang="en-US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+mn-lt"/>
              </a:rPr>
              <a:t>The top 3 yields (811.7 kg, 920 kg, 755 kg) come from older seedlings (43–49 days).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42–49 days consistently appears in high-yield groups, hinting at an optimal transplanting window.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490"/>
            <a:ext cx="8229600" cy="626110"/>
          </a:xfrm>
        </p:spPr>
        <p:txBody>
          <a:bodyPr>
            <a:normAutofit/>
          </a:bodyPr>
          <a:lstStyle/>
          <a:p>
            <a:r>
              <a:rPr lang="en-US" altLang="en-US" sz="2665" b="1" dirty="0">
                <a:sym typeface="+mn-ea"/>
              </a:rPr>
              <a:t>Descriptive Statistics (Categorical Variables)</a:t>
            </a:r>
            <a:endParaRPr lang="en-US" sz="2665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655" y="736600"/>
            <a:ext cx="8229600" cy="20396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Top Categories: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Soil Type: Sandy loam (13,126 records).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Drainage Class: </a:t>
            </a:r>
            <a:r>
              <a:rPr lang="en-US" altLang="en-US" sz="1800" dirty="0" err="1"/>
              <a:t>Mediumland</a:t>
            </a:r>
            <a:r>
              <a:rPr lang="en-US" altLang="en-US" sz="1800" dirty="0"/>
              <a:t> (16,242 records).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Fertilizer Use: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Organic: 49.2% use FYM (farmyard manure).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Chemical: 57.2% use urea, 74.6% use DAP.</a:t>
            </a:r>
            <a:endParaRPr lang="en-US" alt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703648"/>
            <a:ext cx="8067040" cy="3927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1" y="177710"/>
            <a:ext cx="8399144" cy="893445"/>
          </a:xfrm>
        </p:spPr>
        <p:txBody>
          <a:bodyPr>
            <a:normAutofit/>
          </a:bodyPr>
          <a:lstStyle/>
          <a:p>
            <a:r>
              <a:rPr lang="en-US" sz="2800" b="1" dirty="0"/>
              <a:t>Impact of </a:t>
            </a:r>
            <a:r>
              <a:rPr lang="en-US" sz="2800" b="1" dirty="0" smtClean="0"/>
              <a:t> </a:t>
            </a:r>
            <a:r>
              <a:rPr lang="en-US" sz="2800" b="1" dirty="0"/>
              <a:t>Drainage on Rice Yield</a:t>
            </a:r>
            <a:br>
              <a:rPr lang="en-US" altLang="en-US" sz="2665" b="1" dirty="0"/>
            </a:br>
            <a:endParaRPr lang="en-US" alt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2" y="858972"/>
            <a:ext cx="8399144" cy="4640489"/>
          </a:xfrm>
        </p:spPr>
      </p:pic>
      <p:sp>
        <p:nvSpPr>
          <p:cNvPr id="6" name="Rectangle 5"/>
          <p:cNvSpPr/>
          <p:nvPr/>
        </p:nvSpPr>
        <p:spPr>
          <a:xfrm>
            <a:off x="461554" y="5499461"/>
            <a:ext cx="7853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 Findings: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Best Yield:</a:t>
            </a:r>
            <a:r>
              <a:rPr lang="en-US" dirty="0"/>
              <a:t> Farms with </a:t>
            </a:r>
            <a:r>
              <a:rPr lang="en-US" b="1" dirty="0" smtClean="0"/>
              <a:t>medium </a:t>
            </a:r>
            <a:r>
              <a:rPr lang="en-US" b="1" dirty="0"/>
              <a:t>drainage</a:t>
            </a:r>
            <a:r>
              <a:rPr lang="en-US" dirty="0"/>
              <a:t> produce the highest yields (~550kg).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Mediumland</a:t>
            </a:r>
            <a:r>
              <a:rPr lang="en-US" b="1" dirty="0"/>
              <a:t> drainage</a:t>
            </a:r>
            <a:r>
              <a:rPr lang="en-US" dirty="0"/>
              <a:t> improves yield by </a:t>
            </a:r>
            <a:r>
              <a:rPr lang="en-US" b="1" dirty="0"/>
              <a:t>15% compared to upland</a:t>
            </a:r>
            <a:r>
              <a:rPr lang="en-US" dirty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Poor drainage and upland areas result in lower yields.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431800"/>
          </a:xfrm>
        </p:spPr>
        <p:txBody>
          <a:bodyPr>
            <a:normAutofit fontScale="90000"/>
          </a:bodyPr>
          <a:lstStyle/>
          <a:p>
            <a:r>
              <a:rPr sz="2665" b="1" dirty="0"/>
              <a:t>Soil &amp; Drainage Conditions</a:t>
            </a:r>
            <a:endParaRPr sz="2665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310" y="986156"/>
            <a:ext cx="8232775" cy="1095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sz="1800" dirty="0"/>
              <a:t>Analyze </a:t>
            </a:r>
            <a:r>
              <a:rPr lang="en-US" sz="1800" dirty="0"/>
              <a:t>“</a:t>
            </a:r>
            <a:r>
              <a:rPr sz="1800" dirty="0" err="1"/>
              <a:t>soil_type</a:t>
            </a:r>
            <a:r>
              <a:rPr lang="en-US" sz="1800" dirty="0"/>
              <a:t>”</a:t>
            </a:r>
            <a:r>
              <a:rPr sz="1800" dirty="0"/>
              <a:t> and </a:t>
            </a:r>
            <a:r>
              <a:rPr lang="en-US" sz="1800" dirty="0"/>
              <a:t>“</a:t>
            </a:r>
            <a:r>
              <a:rPr sz="1800" dirty="0" err="1"/>
              <a:t>drainage_type</a:t>
            </a:r>
            <a:r>
              <a:rPr lang="en-US" sz="1800" dirty="0"/>
              <a:t>”</a:t>
            </a:r>
            <a:r>
              <a:rPr sz="1800" dirty="0"/>
              <a:t> distributions</a:t>
            </a:r>
            <a:endParaRPr sz="1800" dirty="0"/>
          </a:p>
          <a:p>
            <a:pPr>
              <a:buFont typeface="Wingdings" panose="05000000000000000000" pitchFamily="2" charset="2"/>
              <a:buChar char="Ø"/>
            </a:pPr>
            <a:r>
              <a:rPr sz="1800" dirty="0"/>
              <a:t>Compare yield across soil types</a:t>
            </a:r>
            <a:endParaRPr sz="1800" dirty="0"/>
          </a:p>
          <a:p>
            <a:pPr>
              <a:buFont typeface="Wingdings" panose="05000000000000000000" pitchFamily="2" charset="2"/>
              <a:buChar char="Ø"/>
            </a:pPr>
            <a:r>
              <a:rPr sz="1800" dirty="0"/>
              <a:t>Identify best performing combinations</a:t>
            </a:r>
            <a:endParaRPr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980" y="2206625"/>
            <a:ext cx="6409265" cy="26701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57200" y="5038363"/>
            <a:ext cx="8425543" cy="1693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dirty="0"/>
              <a:t>Soil Type and Drainage Impact on Yield</a:t>
            </a:r>
            <a:endParaRPr lang="en-US" altLang="en-US" dirty="0"/>
          </a:p>
          <a:p>
            <a:endParaRPr lang="en-US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dirty="0"/>
              <a:t>Highest Yield: Sandy loam soil (mean yield = 550 kg).</a:t>
            </a:r>
            <a:endParaRPr lang="en-US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dirty="0"/>
              <a:t>Drainage: </a:t>
            </a:r>
            <a:r>
              <a:rPr lang="en-US" altLang="en-US" dirty="0" err="1"/>
              <a:t>Mediumland</a:t>
            </a:r>
            <a:r>
              <a:rPr lang="en-US" altLang="en-US" dirty="0"/>
              <a:t> yields 15% more than upland.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1"/>
            <a:ext cx="8229600" cy="389074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Fertilizer Use Patterns and Their Effect on Yield</a:t>
            </a:r>
            <a:endParaRPr sz="2665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696" y="591912"/>
            <a:ext cx="8229600" cy="163748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1800" b="1" dirty="0" smtClean="0"/>
              <a:t>Organic </a:t>
            </a:r>
            <a:r>
              <a:rPr lang="en-US" altLang="en-US" sz="1800" b="1" dirty="0"/>
              <a:t>vs. Chemical</a:t>
            </a:r>
            <a:r>
              <a:rPr lang="en-US" altLang="en-US" sz="1800" dirty="0" smtClean="0"/>
              <a:t>: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Organic: </a:t>
            </a:r>
            <a:r>
              <a:rPr lang="en-US" altLang="en-US" sz="1800" dirty="0" smtClean="0"/>
              <a:t>63.3% </a:t>
            </a:r>
            <a:r>
              <a:rPr lang="en-US" altLang="en-US" sz="1800" dirty="0"/>
              <a:t>farmers use organic fertilizers (FYM most common).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Chemical: </a:t>
            </a:r>
            <a:r>
              <a:rPr lang="en-US" altLang="en-US" sz="1800" dirty="0" smtClean="0"/>
              <a:t>94.3% </a:t>
            </a:r>
            <a:r>
              <a:rPr lang="en-US" altLang="en-US" sz="1800" dirty="0"/>
              <a:t>use DAP, but excessive urea correlates with disease (e.g., yellowing leaves).</a:t>
            </a:r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marL="0" indent="0">
              <a:buNone/>
            </a:pPr>
            <a:endParaRPr lang="en-US" altLang="en-US" sz="1800" dirty="0" smtClean="0"/>
          </a:p>
          <a:p>
            <a:pPr marL="0" indent="0">
              <a:buNone/>
            </a:pPr>
            <a:endParaRPr lang="en-US" altLang="en-US" sz="1800" dirty="0" smtClean="0"/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endParaRPr lang="en-US" altLang="en-US" sz="1800" dirty="0" smtClean="0"/>
          </a:p>
          <a:p>
            <a:pPr marL="0" indent="0"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" y="2649130"/>
            <a:ext cx="4158343" cy="2970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69" y="2649766"/>
            <a:ext cx="4157453" cy="2969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5658</Words>
  <Application>WPS Presentation</Application>
  <PresentationFormat>On-screen Show (4:3)</PresentationFormat>
  <Paragraphs>182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Rice Cultivation Analysis in India</vt:lpstr>
      <vt:lpstr>Introduction</vt:lpstr>
      <vt:lpstr>Recap of Last Week’s Presentation </vt:lpstr>
      <vt:lpstr>Rice Cultivation Overview</vt:lpstr>
      <vt:lpstr>Top 10 Seeding Ages by Average Rice Yield</vt:lpstr>
      <vt:lpstr>Descriptive Statistics (Categorical Variables)</vt:lpstr>
      <vt:lpstr>Impact of  Drainage on Rice Yield </vt:lpstr>
      <vt:lpstr>Soil &amp; Drainage Conditions</vt:lpstr>
      <vt:lpstr>Fertilizer Use Patterns and Their Effect on Yield</vt:lpstr>
      <vt:lpstr>Average Rice Yield by District in Bihar, India</vt:lpstr>
      <vt:lpstr>Top 20 Chemical Fertilizer Combinations Ranked by Average Rice Yield</vt:lpstr>
      <vt:lpstr>Average Rice Yield by Harvest Method</vt:lpstr>
      <vt:lpstr>Impact of Pesticide Use on Average Rice Yield</vt:lpstr>
      <vt:lpstr>      Effect of Weeding Frequency on Rice Yield</vt:lpstr>
      <vt:lpstr>                             Key Takeaways</vt:lpstr>
      <vt:lpstr>Soil Management: Promote sandy loam soil practices.  Fertilizer Training: Educate on balanced NPK use.  Weeding: Encourage 2+ cycles for higher yields.  Harvest Timing: Extend growth duration where possible.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Rice Cultivation Analysis in India</dc:title>
  <dc:creator>ISUMBABYOSE</dc:creator>
  <dc:description>generated using python-pptx</dc:description>
  <cp:lastModifiedBy>Ashura Ishimwe</cp:lastModifiedBy>
  <cp:revision>26</cp:revision>
  <dcterms:created xsi:type="dcterms:W3CDTF">2013-01-27T09:14:00Z</dcterms:created>
  <dcterms:modified xsi:type="dcterms:W3CDTF">2025-07-21T09:14:37Z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279D9F06394F491C924A329D44BFCAB1_13</vt:lpwstr>
  </property>
  <property fmtid="{D5CDD505-2E9C-101B-9397-08002B2CF9AE}" pid="3" name="KSOProductBuildVer">
    <vt:lpwstr>1033-12.2.0.21931</vt:lpwstr>
  </property>
</Properties>
</file>