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4"/>
  </p:notesMasterIdLst>
  <p:sldIdLst>
    <p:sldId id="326" r:id="rId2"/>
    <p:sldId id="333" r:id="rId3"/>
    <p:sldId id="332" r:id="rId4"/>
    <p:sldId id="360" r:id="rId5"/>
    <p:sldId id="353" r:id="rId6"/>
    <p:sldId id="363" r:id="rId7"/>
    <p:sldId id="354" r:id="rId8"/>
    <p:sldId id="330" r:id="rId9"/>
    <p:sldId id="362" r:id="rId10"/>
    <p:sldId id="374" r:id="rId11"/>
    <p:sldId id="355" r:id="rId12"/>
    <p:sldId id="365" r:id="rId13"/>
    <p:sldId id="366" r:id="rId14"/>
    <p:sldId id="367" r:id="rId15"/>
    <p:sldId id="368" r:id="rId16"/>
    <p:sldId id="369" r:id="rId17"/>
    <p:sldId id="356" r:id="rId18"/>
    <p:sldId id="370" r:id="rId19"/>
    <p:sldId id="371" r:id="rId20"/>
    <p:sldId id="372" r:id="rId21"/>
    <p:sldId id="373" r:id="rId22"/>
    <p:sldId id="35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182734"/>
    <a:srgbClr val="365876"/>
    <a:srgbClr val="E2E2E2"/>
    <a:srgbClr val="5484B1"/>
    <a:srgbClr val="B55353"/>
    <a:srgbClr val="3C5D88"/>
    <a:srgbClr val="517BB3"/>
    <a:srgbClr val="439CAD"/>
    <a:srgbClr val="95BE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5" autoAdjust="0"/>
    <p:restoredTop sz="96182" autoAdjust="0"/>
  </p:normalViewPr>
  <p:slideViewPr>
    <p:cSldViewPr snapToGrid="0">
      <p:cViewPr varScale="1">
        <p:scale>
          <a:sx n="161" d="100"/>
          <a:sy n="161" d="100"/>
        </p:scale>
        <p:origin x="183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735981"/>
            <a:ext cx="10578954" cy="6123144"/>
            <a:chOff x="-942" y="-1080061"/>
            <a:chExt cx="13717917" cy="7939991"/>
          </a:xfrm>
        </p:grpSpPr>
        <p:sp>
          <p:nvSpPr>
            <p:cNvPr id="16" name="Freeform 5"/>
            <p:cNvSpPr/>
            <p:nvPr userDrawn="1"/>
          </p:nvSpPr>
          <p:spPr bwMode="auto">
            <a:xfrm>
              <a:off x="3176" y="1143000"/>
              <a:ext cx="7939088" cy="5713413"/>
            </a:xfrm>
            <a:custGeom>
              <a:avLst/>
              <a:gdLst>
                <a:gd name="T0" fmla="*/ 3533 w 5001"/>
                <a:gd name="T1" fmla="*/ 712 h 3599"/>
                <a:gd name="T2" fmla="*/ 2821 w 5001"/>
                <a:gd name="T3" fmla="*/ 0 h 3599"/>
                <a:gd name="T4" fmla="*/ 0 w 5001"/>
                <a:gd name="T5" fmla="*/ 2326 h 3599"/>
                <a:gd name="T6" fmla="*/ 0 w 5001"/>
                <a:gd name="T7" fmla="*/ 3599 h 3599"/>
                <a:gd name="T8" fmla="*/ 5001 w 5001"/>
                <a:gd name="T9" fmla="*/ 3599 h 3599"/>
                <a:gd name="T10" fmla="*/ 2719 w 5001"/>
                <a:gd name="T11" fmla="*/ 2405 h 3599"/>
                <a:gd name="T12" fmla="*/ 4263 w 5001"/>
                <a:gd name="T13" fmla="*/ 1455 h 3599"/>
                <a:gd name="T14" fmla="*/ 3533 w 5001"/>
                <a:gd name="T15" fmla="*/ 712 h 3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01" h="3599">
                  <a:moveTo>
                    <a:pt x="3533" y="712"/>
                  </a:moveTo>
                  <a:lnTo>
                    <a:pt x="2821" y="0"/>
                  </a:lnTo>
                  <a:lnTo>
                    <a:pt x="0" y="2326"/>
                  </a:lnTo>
                  <a:lnTo>
                    <a:pt x="0" y="3599"/>
                  </a:lnTo>
                  <a:lnTo>
                    <a:pt x="5001" y="3599"/>
                  </a:lnTo>
                  <a:lnTo>
                    <a:pt x="2719" y="2405"/>
                  </a:lnTo>
                  <a:lnTo>
                    <a:pt x="4263" y="1455"/>
                  </a:lnTo>
                  <a:lnTo>
                    <a:pt x="3533" y="712"/>
                  </a:lnTo>
                  <a:close/>
                </a:path>
              </a:pathLst>
            </a:custGeom>
            <a:blipFill>
              <a:blip r:embed="rId2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40000" contrast="-40000"/>
                        </a14:imgEffect>
                        <a14:imgEffect>
                          <a14:sharpenSoften amount="-50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 l="-37420" r="29428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6" name="Freeform 6"/>
            <p:cNvSpPr/>
            <p:nvPr userDrawn="1"/>
          </p:nvSpPr>
          <p:spPr bwMode="auto">
            <a:xfrm>
              <a:off x="3176" y="-1588"/>
              <a:ext cx="3348038" cy="5622925"/>
            </a:xfrm>
            <a:custGeom>
              <a:avLst/>
              <a:gdLst>
                <a:gd name="T0" fmla="*/ 0 w 2109"/>
                <a:gd name="T1" fmla="*/ 3542 h 3542"/>
                <a:gd name="T2" fmla="*/ 2109 w 2109"/>
                <a:gd name="T3" fmla="*/ 1433 h 3542"/>
                <a:gd name="T4" fmla="*/ 677 w 2109"/>
                <a:gd name="T5" fmla="*/ 0 h 3542"/>
                <a:gd name="T6" fmla="*/ 0 w 2109"/>
                <a:gd name="T7" fmla="*/ 0 h 3542"/>
                <a:gd name="T8" fmla="*/ 0 w 2109"/>
                <a:gd name="T9" fmla="*/ 3542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9" h="3542">
                  <a:moveTo>
                    <a:pt x="0" y="3542"/>
                  </a:moveTo>
                  <a:lnTo>
                    <a:pt x="2109" y="1433"/>
                  </a:lnTo>
                  <a:lnTo>
                    <a:pt x="677" y="0"/>
                  </a:lnTo>
                  <a:lnTo>
                    <a:pt x="0" y="0"/>
                  </a:lnTo>
                  <a:lnTo>
                    <a:pt x="0" y="35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7" name="Freeform 7"/>
            <p:cNvSpPr/>
            <p:nvPr userDrawn="1"/>
          </p:nvSpPr>
          <p:spPr bwMode="auto">
            <a:xfrm>
              <a:off x="2208213" y="12700"/>
              <a:ext cx="2260600" cy="2260600"/>
            </a:xfrm>
            <a:custGeom>
              <a:avLst/>
              <a:gdLst>
                <a:gd name="T0" fmla="*/ 712 w 1424"/>
                <a:gd name="T1" fmla="*/ 1424 h 1424"/>
                <a:gd name="T2" fmla="*/ 0 w 1424"/>
                <a:gd name="T3" fmla="*/ 712 h 1424"/>
                <a:gd name="T4" fmla="*/ 712 w 1424"/>
                <a:gd name="T5" fmla="*/ 0 h 1424"/>
                <a:gd name="T6" fmla="*/ 1424 w 1424"/>
                <a:gd name="T7" fmla="*/ 712 h 1424"/>
                <a:gd name="T8" fmla="*/ 712 w 1424"/>
                <a:gd name="T9" fmla="*/ 1424 h 1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4" h="1424">
                  <a:moveTo>
                    <a:pt x="712" y="1424"/>
                  </a:moveTo>
                  <a:lnTo>
                    <a:pt x="0" y="712"/>
                  </a:lnTo>
                  <a:lnTo>
                    <a:pt x="712" y="0"/>
                  </a:lnTo>
                  <a:lnTo>
                    <a:pt x="1424" y="712"/>
                  </a:lnTo>
                  <a:lnTo>
                    <a:pt x="712" y="142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8"/>
            <p:cNvSpPr/>
            <p:nvPr userDrawn="1"/>
          </p:nvSpPr>
          <p:spPr bwMode="auto">
            <a:xfrm>
              <a:off x="3289473" y="1141413"/>
              <a:ext cx="1193802" cy="2311400"/>
            </a:xfrm>
            <a:custGeom>
              <a:avLst/>
              <a:gdLst>
                <a:gd name="T0" fmla="*/ 740 w 740"/>
                <a:gd name="T1" fmla="*/ 1479 h 1479"/>
                <a:gd name="T2" fmla="*/ 0 w 740"/>
                <a:gd name="T3" fmla="*/ 739 h 1479"/>
                <a:gd name="T4" fmla="*/ 740 w 740"/>
                <a:gd name="T5" fmla="*/ 0 h 1479"/>
                <a:gd name="T6" fmla="*/ 740 w 740"/>
                <a:gd name="T7" fmla="*/ 1479 h 1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0" h="1479">
                  <a:moveTo>
                    <a:pt x="740" y="1479"/>
                  </a:moveTo>
                  <a:lnTo>
                    <a:pt x="0" y="739"/>
                  </a:lnTo>
                  <a:lnTo>
                    <a:pt x="740" y="0"/>
                  </a:lnTo>
                  <a:lnTo>
                    <a:pt x="740" y="147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 userDrawn="1"/>
          </p:nvSpPr>
          <p:spPr bwMode="auto">
            <a:xfrm>
              <a:off x="4442558" y="3452812"/>
              <a:ext cx="2333625" cy="1166813"/>
            </a:xfrm>
            <a:custGeom>
              <a:avLst/>
              <a:gdLst>
                <a:gd name="T0" fmla="*/ 1470 w 1470"/>
                <a:gd name="T1" fmla="*/ 0 h 735"/>
                <a:gd name="T2" fmla="*/ 735 w 1470"/>
                <a:gd name="T3" fmla="*/ 735 h 735"/>
                <a:gd name="T4" fmla="*/ 0 w 1470"/>
                <a:gd name="T5" fmla="*/ 0 h 735"/>
                <a:gd name="T6" fmla="*/ 1470 w 1470"/>
                <a:gd name="T7" fmla="*/ 0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0" h="735">
                  <a:moveTo>
                    <a:pt x="1470" y="0"/>
                  </a:moveTo>
                  <a:lnTo>
                    <a:pt x="735" y="735"/>
                  </a:lnTo>
                  <a:lnTo>
                    <a:pt x="0" y="0"/>
                  </a:lnTo>
                  <a:lnTo>
                    <a:pt x="147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 userDrawn="1"/>
          </p:nvSpPr>
          <p:spPr bwMode="auto">
            <a:xfrm>
              <a:off x="3289473" y="3452812"/>
              <a:ext cx="2332038" cy="1166813"/>
            </a:xfrm>
            <a:custGeom>
              <a:avLst/>
              <a:gdLst>
                <a:gd name="T0" fmla="*/ 0 w 1469"/>
                <a:gd name="T1" fmla="*/ 735 h 735"/>
                <a:gd name="T2" fmla="*/ 734 w 1469"/>
                <a:gd name="T3" fmla="*/ 0 h 735"/>
                <a:gd name="T4" fmla="*/ 1469 w 1469"/>
                <a:gd name="T5" fmla="*/ 735 h 735"/>
                <a:gd name="T6" fmla="*/ 0 w 1469"/>
                <a:gd name="T7" fmla="*/ 735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9" h="735">
                  <a:moveTo>
                    <a:pt x="0" y="735"/>
                  </a:moveTo>
                  <a:lnTo>
                    <a:pt x="734" y="0"/>
                  </a:lnTo>
                  <a:lnTo>
                    <a:pt x="1469" y="735"/>
                  </a:lnTo>
                  <a:lnTo>
                    <a:pt x="0" y="735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1"/>
            <p:cNvSpPr/>
            <p:nvPr userDrawn="1"/>
          </p:nvSpPr>
          <p:spPr bwMode="auto">
            <a:xfrm>
              <a:off x="3289473" y="4618038"/>
              <a:ext cx="2332038" cy="1168400"/>
            </a:xfrm>
            <a:custGeom>
              <a:avLst/>
              <a:gdLst>
                <a:gd name="T0" fmla="*/ 0 w 1469"/>
                <a:gd name="T1" fmla="*/ 0 h 736"/>
                <a:gd name="T2" fmla="*/ 734 w 1469"/>
                <a:gd name="T3" fmla="*/ 736 h 736"/>
                <a:gd name="T4" fmla="*/ 1469 w 1469"/>
                <a:gd name="T5" fmla="*/ 0 h 736"/>
                <a:gd name="T6" fmla="*/ 0 w 1469"/>
                <a:gd name="T7" fmla="*/ 0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9" h="736">
                  <a:moveTo>
                    <a:pt x="0" y="0"/>
                  </a:moveTo>
                  <a:lnTo>
                    <a:pt x="734" y="736"/>
                  </a:lnTo>
                  <a:lnTo>
                    <a:pt x="14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2"/>
            <p:cNvSpPr/>
            <p:nvPr userDrawn="1"/>
          </p:nvSpPr>
          <p:spPr bwMode="auto">
            <a:xfrm>
              <a:off x="4442558" y="5786438"/>
              <a:ext cx="7124485" cy="1069975"/>
            </a:xfrm>
            <a:custGeom>
              <a:avLst/>
              <a:gdLst>
                <a:gd name="T0" fmla="*/ 4133 w 4133"/>
                <a:gd name="T1" fmla="*/ 0 h 674"/>
                <a:gd name="T2" fmla="*/ 0 w 4133"/>
                <a:gd name="T3" fmla="*/ 0 h 674"/>
                <a:gd name="T4" fmla="*/ 674 w 4133"/>
                <a:gd name="T5" fmla="*/ 674 h 674"/>
                <a:gd name="T6" fmla="*/ 4133 w 4133"/>
                <a:gd name="T7" fmla="*/ 674 h 674"/>
                <a:gd name="T8" fmla="*/ 4133 w 4133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33" h="674">
                  <a:moveTo>
                    <a:pt x="4133" y="0"/>
                  </a:moveTo>
                  <a:lnTo>
                    <a:pt x="0" y="0"/>
                  </a:lnTo>
                  <a:lnTo>
                    <a:pt x="674" y="674"/>
                  </a:lnTo>
                  <a:lnTo>
                    <a:pt x="4133" y="674"/>
                  </a:lnTo>
                  <a:lnTo>
                    <a:pt x="41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15" name="Freeform 13"/>
            <p:cNvSpPr/>
            <p:nvPr userDrawn="1"/>
          </p:nvSpPr>
          <p:spPr bwMode="auto">
            <a:xfrm>
              <a:off x="4442558" y="4618038"/>
              <a:ext cx="2333625" cy="1166813"/>
            </a:xfrm>
            <a:custGeom>
              <a:avLst/>
              <a:gdLst>
                <a:gd name="T0" fmla="*/ 1470 w 1470"/>
                <a:gd name="T1" fmla="*/ 735 h 735"/>
                <a:gd name="T2" fmla="*/ 735 w 1470"/>
                <a:gd name="T3" fmla="*/ 0 h 735"/>
                <a:gd name="T4" fmla="*/ 0 w 1470"/>
                <a:gd name="T5" fmla="*/ 735 h 735"/>
                <a:gd name="T6" fmla="*/ 1470 w 1470"/>
                <a:gd name="T7" fmla="*/ 735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0" h="735">
                  <a:moveTo>
                    <a:pt x="1470" y="735"/>
                  </a:moveTo>
                  <a:lnTo>
                    <a:pt x="735" y="0"/>
                  </a:lnTo>
                  <a:lnTo>
                    <a:pt x="0" y="735"/>
                  </a:lnTo>
                  <a:lnTo>
                    <a:pt x="1470" y="735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8"/>
            <p:cNvSpPr/>
            <p:nvPr userDrawn="1"/>
          </p:nvSpPr>
          <p:spPr bwMode="auto">
            <a:xfrm rot="10800000">
              <a:off x="-942" y="-1080061"/>
              <a:ext cx="1193802" cy="2385897"/>
            </a:xfrm>
            <a:custGeom>
              <a:avLst/>
              <a:gdLst>
                <a:gd name="T0" fmla="*/ 740 w 740"/>
                <a:gd name="T1" fmla="*/ 1479 h 1479"/>
                <a:gd name="T2" fmla="*/ 0 w 740"/>
                <a:gd name="T3" fmla="*/ 739 h 1479"/>
                <a:gd name="T4" fmla="*/ 740 w 740"/>
                <a:gd name="T5" fmla="*/ 0 h 1479"/>
                <a:gd name="T6" fmla="*/ 740 w 740"/>
                <a:gd name="T7" fmla="*/ 1479 h 1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0" h="1479">
                  <a:moveTo>
                    <a:pt x="740" y="1479"/>
                  </a:moveTo>
                  <a:lnTo>
                    <a:pt x="0" y="739"/>
                  </a:lnTo>
                  <a:lnTo>
                    <a:pt x="740" y="0"/>
                  </a:lnTo>
                  <a:lnTo>
                    <a:pt x="740" y="147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1"/>
            <p:cNvSpPr/>
            <p:nvPr userDrawn="1"/>
          </p:nvSpPr>
          <p:spPr bwMode="auto">
            <a:xfrm>
              <a:off x="10230264" y="5786438"/>
              <a:ext cx="2332038" cy="1073492"/>
            </a:xfrm>
            <a:custGeom>
              <a:avLst/>
              <a:gdLst>
                <a:gd name="T0" fmla="*/ 0 w 1469"/>
                <a:gd name="T1" fmla="*/ 0 h 736"/>
                <a:gd name="T2" fmla="*/ 734 w 1469"/>
                <a:gd name="T3" fmla="*/ 736 h 736"/>
                <a:gd name="T4" fmla="*/ 1469 w 1469"/>
                <a:gd name="T5" fmla="*/ 0 h 736"/>
                <a:gd name="T6" fmla="*/ 0 w 1469"/>
                <a:gd name="T7" fmla="*/ 0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9" h="736">
                  <a:moveTo>
                    <a:pt x="0" y="0"/>
                  </a:moveTo>
                  <a:lnTo>
                    <a:pt x="734" y="736"/>
                  </a:lnTo>
                  <a:lnTo>
                    <a:pt x="14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3"/>
            <p:cNvSpPr/>
            <p:nvPr userDrawn="1"/>
          </p:nvSpPr>
          <p:spPr bwMode="auto">
            <a:xfrm>
              <a:off x="11383350" y="5786438"/>
              <a:ext cx="2333625" cy="1072033"/>
            </a:xfrm>
            <a:custGeom>
              <a:avLst/>
              <a:gdLst>
                <a:gd name="T0" fmla="*/ 1470 w 1470"/>
                <a:gd name="T1" fmla="*/ 735 h 735"/>
                <a:gd name="T2" fmla="*/ 735 w 1470"/>
                <a:gd name="T3" fmla="*/ 0 h 735"/>
                <a:gd name="T4" fmla="*/ 0 w 1470"/>
                <a:gd name="T5" fmla="*/ 735 h 735"/>
                <a:gd name="T6" fmla="*/ 1470 w 1470"/>
                <a:gd name="T7" fmla="*/ 735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0" h="735">
                  <a:moveTo>
                    <a:pt x="1470" y="735"/>
                  </a:moveTo>
                  <a:lnTo>
                    <a:pt x="735" y="0"/>
                  </a:lnTo>
                  <a:lnTo>
                    <a:pt x="0" y="735"/>
                  </a:lnTo>
                  <a:lnTo>
                    <a:pt x="1470" y="735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7121525" y="3177584"/>
            <a:ext cx="4398964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7121525" y="1905001"/>
            <a:ext cx="4398964" cy="127258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121525" y="4940892"/>
            <a:ext cx="4398964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121525" y="5237163"/>
            <a:ext cx="4398964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20" name="组合 19"/>
          <p:cNvGrpSpPr/>
          <p:nvPr userDrawn="1"/>
        </p:nvGrpSpPr>
        <p:grpSpPr>
          <a:xfrm>
            <a:off x="10032100" y="153966"/>
            <a:ext cx="679261" cy="679261"/>
            <a:chOff x="10032100" y="153966"/>
            <a:chExt cx="679261" cy="679261"/>
          </a:xfrm>
        </p:grpSpPr>
        <p:sp>
          <p:nvSpPr>
            <p:cNvPr id="21" name="椭圆 20"/>
            <p:cNvSpPr/>
            <p:nvPr userDrawn="1"/>
          </p:nvSpPr>
          <p:spPr>
            <a:xfrm>
              <a:off x="10032100" y="153966"/>
              <a:ext cx="679261" cy="679261"/>
            </a:xfrm>
            <a:prstGeom prst="ellipse">
              <a:avLst/>
            </a:prstGeom>
            <a:solidFill>
              <a:srgbClr val="66788C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2" name="图片 21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45746" y="177163"/>
              <a:ext cx="435751" cy="627489"/>
            </a:xfrm>
            <a:prstGeom prst="rect">
              <a:avLst/>
            </a:prstGeom>
          </p:spPr>
        </p:pic>
      </p:grpSp>
      <p:grpSp>
        <p:nvGrpSpPr>
          <p:cNvPr id="23" name="组合 22"/>
          <p:cNvGrpSpPr/>
          <p:nvPr userDrawn="1"/>
        </p:nvGrpSpPr>
        <p:grpSpPr>
          <a:xfrm>
            <a:off x="10841225" y="134917"/>
            <a:ext cx="679261" cy="777896"/>
            <a:chOff x="10841225" y="134917"/>
            <a:chExt cx="679261" cy="777896"/>
          </a:xfrm>
        </p:grpSpPr>
        <p:sp>
          <p:nvSpPr>
            <p:cNvPr id="24" name="椭圆 23"/>
            <p:cNvSpPr/>
            <p:nvPr userDrawn="1"/>
          </p:nvSpPr>
          <p:spPr>
            <a:xfrm>
              <a:off x="10841225" y="153966"/>
              <a:ext cx="679261" cy="679261"/>
            </a:xfrm>
            <a:prstGeom prst="ellipse">
              <a:avLst/>
            </a:prstGeom>
            <a:solidFill>
              <a:srgbClr val="66788C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5" name="图片 24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9800" y="134917"/>
              <a:ext cx="622654" cy="777896"/>
            </a:xfrm>
            <a:prstGeom prst="rect">
              <a:avLst/>
            </a:prstGeom>
          </p:spPr>
        </p:pic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 userDrawn="1"/>
        </p:nvSpPr>
        <p:spPr bwMode="auto">
          <a:xfrm>
            <a:off x="0" y="1588"/>
            <a:ext cx="3433763" cy="6858000"/>
          </a:xfrm>
          <a:custGeom>
            <a:avLst/>
            <a:gdLst>
              <a:gd name="T0" fmla="*/ 0 w 2163"/>
              <a:gd name="T1" fmla="*/ 4320 h 4320"/>
              <a:gd name="T2" fmla="*/ 2163 w 2163"/>
              <a:gd name="T3" fmla="*/ 2160 h 4320"/>
              <a:gd name="T4" fmla="*/ 0 w 2163"/>
              <a:gd name="T5" fmla="*/ 0 h 4320"/>
              <a:gd name="T6" fmla="*/ 0 w 2163"/>
              <a:gd name="T7" fmla="*/ 406 h 4320"/>
              <a:gd name="T8" fmla="*/ 1757 w 2163"/>
              <a:gd name="T9" fmla="*/ 2160 h 4320"/>
              <a:gd name="T10" fmla="*/ 0 w 2163"/>
              <a:gd name="T11" fmla="*/ 3915 h 4320"/>
              <a:gd name="T12" fmla="*/ 0 w 2163"/>
              <a:gd name="T13" fmla="*/ 432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63" h="4320">
                <a:moveTo>
                  <a:pt x="0" y="4320"/>
                </a:moveTo>
                <a:lnTo>
                  <a:pt x="2163" y="2160"/>
                </a:lnTo>
                <a:lnTo>
                  <a:pt x="0" y="0"/>
                </a:lnTo>
                <a:lnTo>
                  <a:pt x="0" y="406"/>
                </a:lnTo>
                <a:lnTo>
                  <a:pt x="1757" y="2160"/>
                </a:lnTo>
                <a:lnTo>
                  <a:pt x="0" y="3915"/>
                </a:lnTo>
                <a:lnTo>
                  <a:pt x="0" y="43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3622098" y="2353129"/>
            <a:ext cx="5419185" cy="8953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3623214" y="3248479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10032100" y="153966"/>
            <a:ext cx="679261" cy="679261"/>
            <a:chOff x="10032100" y="153966"/>
            <a:chExt cx="679261" cy="679261"/>
          </a:xfrm>
        </p:grpSpPr>
        <p:sp>
          <p:nvSpPr>
            <p:cNvPr id="7" name="椭圆 6"/>
            <p:cNvSpPr/>
            <p:nvPr userDrawn="1"/>
          </p:nvSpPr>
          <p:spPr>
            <a:xfrm>
              <a:off x="10032100" y="153966"/>
              <a:ext cx="679261" cy="679261"/>
            </a:xfrm>
            <a:prstGeom prst="ellipse">
              <a:avLst/>
            </a:prstGeom>
            <a:solidFill>
              <a:srgbClr val="66788C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45746" y="177163"/>
              <a:ext cx="435751" cy="627489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 userDrawn="1"/>
        </p:nvGrpSpPr>
        <p:grpSpPr>
          <a:xfrm>
            <a:off x="10841225" y="134917"/>
            <a:ext cx="679261" cy="777896"/>
            <a:chOff x="10841225" y="134917"/>
            <a:chExt cx="679261" cy="777896"/>
          </a:xfrm>
        </p:grpSpPr>
        <p:sp>
          <p:nvSpPr>
            <p:cNvPr id="10" name="椭圆 9"/>
            <p:cNvSpPr/>
            <p:nvPr userDrawn="1"/>
          </p:nvSpPr>
          <p:spPr>
            <a:xfrm>
              <a:off x="10841225" y="153966"/>
              <a:ext cx="679261" cy="679261"/>
            </a:xfrm>
            <a:prstGeom prst="ellipse">
              <a:avLst/>
            </a:prstGeom>
            <a:solidFill>
              <a:srgbClr val="66788C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图片 1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9800" y="134917"/>
              <a:ext cx="622654" cy="777896"/>
            </a:xfrm>
            <a:prstGeom prst="rect">
              <a:avLst/>
            </a:prstGeom>
          </p:spPr>
        </p:pic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íşḻîdè"/>
          <p:cNvSpPr/>
          <p:nvPr userDrawn="1"/>
        </p:nvSpPr>
        <p:spPr>
          <a:xfrm>
            <a:off x="436729" y="278446"/>
            <a:ext cx="7724632" cy="765663"/>
          </a:xfrm>
          <a:prstGeom prst="roundRect">
            <a:avLst>
              <a:gd name="adj" fmla="val 20564"/>
            </a:avLst>
          </a:prstGeom>
          <a:solidFill>
            <a:srgbClr val="161C2A"/>
          </a:solidFill>
          <a:ln w="12700" cap="rnd" cmpd="sng" algn="ctr">
            <a:noFill/>
            <a:prstDash val="solid"/>
            <a:round/>
          </a:ln>
          <a:effectLst>
            <a:outerShdw blurRad="254000" dist="127000" algn="ctr" rotWithShape="0">
              <a:srgbClr val="FFFFFF">
                <a:lumMod val="65000"/>
                <a:alpha val="20000"/>
              </a:srgbClr>
            </a:outerShdw>
          </a:effectLst>
        </p:spPr>
        <p:txBody>
          <a:bodyPr rot="0" spcFirstLastPara="0" vert="horz" wrap="square" lIns="0" tIns="0" rIns="0" bIns="0" numCol="1" spcCol="0" rtlCol="0" fromWordArt="0" anchor="ctr" anchorCtr="0" forceAA="0" compatLnSpc="1">
            <a:norm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noFill/>
              <a:effectLst/>
              <a:uLnTx/>
              <a:uFillTx/>
              <a:latin typeface="Arial" panose="020B0604020202090204" pitchFamily="34" charset="0"/>
              <a:ea typeface="微软雅黑" panose="020B0503020204020204" charset="-122"/>
              <a:cs typeface="Arial" panose="020B0604020202090204" pitchFamily="34" charset="0"/>
            </a:endParaRPr>
          </a:p>
        </p:txBody>
      </p:sp>
      <p:sp>
        <p:nvSpPr>
          <p:cNvPr id="28" name="梯形 27"/>
          <p:cNvSpPr/>
          <p:nvPr userDrawn="1"/>
        </p:nvSpPr>
        <p:spPr>
          <a:xfrm flipV="1">
            <a:off x="6810408" y="272944"/>
            <a:ext cx="1255419" cy="115378"/>
          </a:xfrm>
          <a:prstGeom prst="trapezoid">
            <a:avLst>
              <a:gd name="adj" fmla="val 114338"/>
            </a:avLst>
          </a:prstGeom>
          <a:solidFill>
            <a:srgbClr val="01C8C1"/>
          </a:solidFill>
          <a:ln w="12700" cap="rnd" cmpd="sng" algn="ctr">
            <a:noFill/>
            <a:prstDash val="solid"/>
            <a:round/>
          </a:ln>
          <a:effectLst>
            <a:outerShdw blurRad="254000" dist="127000" algn="ctr" rotWithShape="0">
              <a:srgbClr val="FFFFFF">
                <a:lumMod val="65000"/>
                <a:alpha val="20000"/>
              </a:srgbClr>
            </a:outerShdw>
          </a:effectLst>
        </p:spPr>
        <p:txBody>
          <a:bodyPr rot="0" spcFirstLastPara="0" vert="horz" wrap="square" lIns="0" tIns="0" rIns="0" bIns="0" numCol="1" spcCol="0" rtlCol="0" fromWordArt="0" anchor="ctr" anchorCtr="0" forceAA="0" compatLnSpc="1">
            <a:normAutofit fontScale="40000" lnSpcReduction="20000"/>
          </a:bodyPr>
          <a:lstStyle/>
          <a:p>
            <a:pPr algn="r"/>
            <a:endParaRPr lang="zh-CN" altLang="en-US" b="1" kern="0">
              <a:noFill/>
              <a:latin typeface="Arial" panose="020B0604020202090204" pitchFamily="34" charset="0"/>
              <a:ea typeface="微软雅黑" panose="020B0503020204020204" charset="-122"/>
              <a:cs typeface="Arial" panose="020B0604020202090204" pitchFamily="34" charset="0"/>
            </a:endParaRPr>
          </a:p>
        </p:txBody>
      </p:sp>
      <p:sp>
        <p:nvSpPr>
          <p:cNvPr id="29" name="平行四边形 28"/>
          <p:cNvSpPr/>
          <p:nvPr userDrawn="1"/>
        </p:nvSpPr>
        <p:spPr>
          <a:xfrm flipH="1">
            <a:off x="8357867" y="170046"/>
            <a:ext cx="636007" cy="469554"/>
          </a:xfrm>
          <a:prstGeom prst="parallelogram">
            <a:avLst>
              <a:gd name="adj" fmla="val 87515"/>
            </a:avLst>
          </a:prstGeom>
          <a:solidFill>
            <a:srgbClr val="01C8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梯形 24"/>
          <p:cNvSpPr/>
          <p:nvPr userDrawn="1"/>
        </p:nvSpPr>
        <p:spPr>
          <a:xfrm>
            <a:off x="7328848" y="278446"/>
            <a:ext cx="1665027" cy="765663"/>
          </a:xfrm>
          <a:prstGeom prst="trapezoid">
            <a:avLst>
              <a:gd name="adj" fmla="val 82039"/>
            </a:avLst>
          </a:prstGeom>
          <a:solidFill>
            <a:srgbClr val="161C2A"/>
          </a:solidFill>
          <a:ln w="12700" cap="rnd" cmpd="sng" algn="ctr">
            <a:noFill/>
            <a:prstDash val="solid"/>
            <a:round/>
          </a:ln>
          <a:effectLst>
            <a:outerShdw blurRad="254000" dist="127000" algn="ctr" rotWithShape="0">
              <a:srgbClr val="FFFFFF">
                <a:lumMod val="65000"/>
                <a:alpha val="20000"/>
              </a:srgbClr>
            </a:outerShdw>
          </a:effectLst>
        </p:spPr>
        <p:txBody>
          <a:bodyPr rot="0" spcFirstLastPara="0" vert="horz" wrap="square" lIns="0" tIns="0" rIns="0" bIns="0" numCol="1" spcCol="0" rtlCol="0" fromWordArt="0" anchor="ctr" anchorCtr="0" forceAA="0" compatLnSpc="1">
            <a:normAutofit/>
          </a:bodyPr>
          <a:lstStyle/>
          <a:p>
            <a:pPr algn="r"/>
            <a:endParaRPr lang="zh-CN" altLang="en-US" b="1" kern="0">
              <a:noFill/>
              <a:latin typeface="Arial" panose="020B0604020202090204" pitchFamily="34" charset="0"/>
              <a:ea typeface="微软雅黑" panose="020B0503020204020204" charset="-122"/>
              <a:cs typeface="Arial" panose="020B0604020202090204" pitchFamily="34" charset="0"/>
            </a:endParaRPr>
          </a:p>
        </p:txBody>
      </p:sp>
      <p:sp>
        <p:nvSpPr>
          <p:cNvPr id="30" name="平行四边形 29"/>
          <p:cNvSpPr/>
          <p:nvPr userDrawn="1"/>
        </p:nvSpPr>
        <p:spPr>
          <a:xfrm flipH="1">
            <a:off x="8538898" y="827988"/>
            <a:ext cx="388010" cy="286462"/>
          </a:xfrm>
          <a:prstGeom prst="parallelogram">
            <a:avLst>
              <a:gd name="adj" fmla="val 87515"/>
            </a:avLst>
          </a:prstGeom>
          <a:solidFill>
            <a:srgbClr val="01C8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 userDrawn="1"/>
        </p:nvSpPr>
        <p:spPr>
          <a:xfrm>
            <a:off x="753904" y="372246"/>
            <a:ext cx="814070" cy="4921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3200" b="1" dirty="0">
                <a:solidFill>
                  <a:srgbClr val="2CCDC7"/>
                </a:solidFill>
              </a:rPr>
              <a:t>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: 圆角 36"/>
          <p:cNvSpPr/>
          <p:nvPr userDrawn="1"/>
        </p:nvSpPr>
        <p:spPr>
          <a:xfrm>
            <a:off x="0" y="-32945"/>
            <a:ext cx="12192000" cy="6890945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72F32"/>
              </a:gs>
              <a:gs pos="53000">
                <a:srgbClr val="282F30"/>
              </a:gs>
              <a:gs pos="100000">
                <a:srgbClr val="54646C"/>
              </a:gs>
            </a:gsLst>
            <a:lin ang="14400000" scaled="0"/>
          </a:gradFill>
          <a:ln w="12700" cap="rnd" cmpd="sng" algn="ctr">
            <a:noFill/>
            <a:prstDash val="solid"/>
            <a:round/>
          </a:ln>
          <a:effectLst>
            <a:outerShdw blurRad="254000" dist="127000" algn="ctr" rotWithShape="0">
              <a:srgbClr val="01857C">
                <a:alpha val="20000"/>
              </a:srgbClr>
            </a:outerShdw>
          </a:effectLst>
        </p:spPr>
        <p:txBody>
          <a:bodyPr rot="0" spcFirstLastPara="0" vert="horz" wrap="square" lIns="0" tIns="0" rIns="0" bIns="0" numCol="1" spcCol="0" rtlCol="0" fromWordArt="0" anchor="ctr" anchorCtr="0" forceAA="0" compatLnSpc="1">
            <a:normAutofit/>
          </a:bodyPr>
          <a:lstStyle/>
          <a:p>
            <a:pPr algn="r"/>
            <a:endParaRPr lang="zh-CN" altLang="en-US" b="1" kern="0" dirty="0">
              <a:noFill/>
              <a:latin typeface="Arial" panose="020B0604020202090204" pitchFamily="34" charset="0"/>
              <a:ea typeface="微软雅黑" panose="020B0503020204020204" charset="-122"/>
              <a:cs typeface="Arial" panose="020B0604020202090204" pitchFamily="34" charset="0"/>
            </a:endParaRP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0" y="735981"/>
            <a:ext cx="10578954" cy="6123144"/>
            <a:chOff x="-942" y="-1080061"/>
            <a:chExt cx="13717917" cy="7939991"/>
          </a:xfrm>
        </p:grpSpPr>
        <p:sp>
          <p:nvSpPr>
            <p:cNvPr id="25" name="Freeform 5"/>
            <p:cNvSpPr/>
            <p:nvPr userDrawn="1"/>
          </p:nvSpPr>
          <p:spPr bwMode="auto">
            <a:xfrm>
              <a:off x="3176" y="1143000"/>
              <a:ext cx="7939088" cy="5713413"/>
            </a:xfrm>
            <a:custGeom>
              <a:avLst/>
              <a:gdLst>
                <a:gd name="T0" fmla="*/ 3533 w 5001"/>
                <a:gd name="T1" fmla="*/ 712 h 3599"/>
                <a:gd name="T2" fmla="*/ 2821 w 5001"/>
                <a:gd name="T3" fmla="*/ 0 h 3599"/>
                <a:gd name="T4" fmla="*/ 0 w 5001"/>
                <a:gd name="T5" fmla="*/ 2326 h 3599"/>
                <a:gd name="T6" fmla="*/ 0 w 5001"/>
                <a:gd name="T7" fmla="*/ 3599 h 3599"/>
                <a:gd name="T8" fmla="*/ 5001 w 5001"/>
                <a:gd name="T9" fmla="*/ 3599 h 3599"/>
                <a:gd name="T10" fmla="*/ 2719 w 5001"/>
                <a:gd name="T11" fmla="*/ 2405 h 3599"/>
                <a:gd name="T12" fmla="*/ 4263 w 5001"/>
                <a:gd name="T13" fmla="*/ 1455 h 3599"/>
                <a:gd name="T14" fmla="*/ 3533 w 5001"/>
                <a:gd name="T15" fmla="*/ 712 h 3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01" h="3599">
                  <a:moveTo>
                    <a:pt x="3533" y="712"/>
                  </a:moveTo>
                  <a:lnTo>
                    <a:pt x="2821" y="0"/>
                  </a:lnTo>
                  <a:lnTo>
                    <a:pt x="0" y="2326"/>
                  </a:lnTo>
                  <a:lnTo>
                    <a:pt x="0" y="3599"/>
                  </a:lnTo>
                  <a:lnTo>
                    <a:pt x="5001" y="3599"/>
                  </a:lnTo>
                  <a:lnTo>
                    <a:pt x="2719" y="2405"/>
                  </a:lnTo>
                  <a:lnTo>
                    <a:pt x="4263" y="1455"/>
                  </a:lnTo>
                  <a:lnTo>
                    <a:pt x="3533" y="712"/>
                  </a:lnTo>
                  <a:close/>
                </a:path>
              </a:pathLst>
            </a:custGeom>
            <a:blipFill>
              <a:blip r:embed="rId2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40000" contrast="-40000"/>
                        </a14:imgEffect>
                        <a14:imgEffect>
                          <a14:sharpenSoften amount="-50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 l="-37420" r="29428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26" name="Freeform 6"/>
            <p:cNvSpPr/>
            <p:nvPr userDrawn="1"/>
          </p:nvSpPr>
          <p:spPr bwMode="auto">
            <a:xfrm>
              <a:off x="3176" y="-1588"/>
              <a:ext cx="3348038" cy="5622925"/>
            </a:xfrm>
            <a:custGeom>
              <a:avLst/>
              <a:gdLst>
                <a:gd name="T0" fmla="*/ 0 w 2109"/>
                <a:gd name="T1" fmla="*/ 3542 h 3542"/>
                <a:gd name="T2" fmla="*/ 2109 w 2109"/>
                <a:gd name="T3" fmla="*/ 1433 h 3542"/>
                <a:gd name="T4" fmla="*/ 677 w 2109"/>
                <a:gd name="T5" fmla="*/ 0 h 3542"/>
                <a:gd name="T6" fmla="*/ 0 w 2109"/>
                <a:gd name="T7" fmla="*/ 0 h 3542"/>
                <a:gd name="T8" fmla="*/ 0 w 2109"/>
                <a:gd name="T9" fmla="*/ 3542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9" h="3542">
                  <a:moveTo>
                    <a:pt x="0" y="3542"/>
                  </a:moveTo>
                  <a:lnTo>
                    <a:pt x="2109" y="1433"/>
                  </a:lnTo>
                  <a:lnTo>
                    <a:pt x="677" y="0"/>
                  </a:lnTo>
                  <a:lnTo>
                    <a:pt x="0" y="0"/>
                  </a:lnTo>
                  <a:lnTo>
                    <a:pt x="0" y="35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27" name="Freeform 7"/>
            <p:cNvSpPr/>
            <p:nvPr userDrawn="1"/>
          </p:nvSpPr>
          <p:spPr bwMode="auto">
            <a:xfrm>
              <a:off x="2208213" y="12700"/>
              <a:ext cx="2260600" cy="2260600"/>
            </a:xfrm>
            <a:custGeom>
              <a:avLst/>
              <a:gdLst>
                <a:gd name="T0" fmla="*/ 712 w 1424"/>
                <a:gd name="T1" fmla="*/ 1424 h 1424"/>
                <a:gd name="T2" fmla="*/ 0 w 1424"/>
                <a:gd name="T3" fmla="*/ 712 h 1424"/>
                <a:gd name="T4" fmla="*/ 712 w 1424"/>
                <a:gd name="T5" fmla="*/ 0 h 1424"/>
                <a:gd name="T6" fmla="*/ 1424 w 1424"/>
                <a:gd name="T7" fmla="*/ 712 h 1424"/>
                <a:gd name="T8" fmla="*/ 712 w 1424"/>
                <a:gd name="T9" fmla="*/ 1424 h 1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4" h="1424">
                  <a:moveTo>
                    <a:pt x="712" y="1424"/>
                  </a:moveTo>
                  <a:lnTo>
                    <a:pt x="0" y="712"/>
                  </a:lnTo>
                  <a:lnTo>
                    <a:pt x="712" y="0"/>
                  </a:lnTo>
                  <a:lnTo>
                    <a:pt x="1424" y="712"/>
                  </a:lnTo>
                  <a:lnTo>
                    <a:pt x="712" y="142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8"/>
            <p:cNvSpPr/>
            <p:nvPr userDrawn="1"/>
          </p:nvSpPr>
          <p:spPr bwMode="auto">
            <a:xfrm>
              <a:off x="3289473" y="1141413"/>
              <a:ext cx="1193802" cy="2311400"/>
            </a:xfrm>
            <a:custGeom>
              <a:avLst/>
              <a:gdLst>
                <a:gd name="T0" fmla="*/ 740 w 740"/>
                <a:gd name="T1" fmla="*/ 1479 h 1479"/>
                <a:gd name="T2" fmla="*/ 0 w 740"/>
                <a:gd name="T3" fmla="*/ 739 h 1479"/>
                <a:gd name="T4" fmla="*/ 740 w 740"/>
                <a:gd name="T5" fmla="*/ 0 h 1479"/>
                <a:gd name="T6" fmla="*/ 740 w 740"/>
                <a:gd name="T7" fmla="*/ 1479 h 1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0" h="1479">
                  <a:moveTo>
                    <a:pt x="740" y="1479"/>
                  </a:moveTo>
                  <a:lnTo>
                    <a:pt x="0" y="739"/>
                  </a:lnTo>
                  <a:lnTo>
                    <a:pt x="740" y="0"/>
                  </a:lnTo>
                  <a:lnTo>
                    <a:pt x="740" y="147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9"/>
            <p:cNvSpPr/>
            <p:nvPr userDrawn="1"/>
          </p:nvSpPr>
          <p:spPr bwMode="auto">
            <a:xfrm>
              <a:off x="4442558" y="3452812"/>
              <a:ext cx="2333625" cy="1166813"/>
            </a:xfrm>
            <a:custGeom>
              <a:avLst/>
              <a:gdLst>
                <a:gd name="T0" fmla="*/ 1470 w 1470"/>
                <a:gd name="T1" fmla="*/ 0 h 735"/>
                <a:gd name="T2" fmla="*/ 735 w 1470"/>
                <a:gd name="T3" fmla="*/ 735 h 735"/>
                <a:gd name="T4" fmla="*/ 0 w 1470"/>
                <a:gd name="T5" fmla="*/ 0 h 735"/>
                <a:gd name="T6" fmla="*/ 1470 w 1470"/>
                <a:gd name="T7" fmla="*/ 0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0" h="735">
                  <a:moveTo>
                    <a:pt x="1470" y="0"/>
                  </a:moveTo>
                  <a:lnTo>
                    <a:pt x="735" y="735"/>
                  </a:lnTo>
                  <a:lnTo>
                    <a:pt x="0" y="0"/>
                  </a:lnTo>
                  <a:lnTo>
                    <a:pt x="147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0"/>
            <p:cNvSpPr/>
            <p:nvPr userDrawn="1"/>
          </p:nvSpPr>
          <p:spPr bwMode="auto">
            <a:xfrm>
              <a:off x="3289473" y="3452812"/>
              <a:ext cx="2332038" cy="1166813"/>
            </a:xfrm>
            <a:custGeom>
              <a:avLst/>
              <a:gdLst>
                <a:gd name="T0" fmla="*/ 0 w 1469"/>
                <a:gd name="T1" fmla="*/ 735 h 735"/>
                <a:gd name="T2" fmla="*/ 734 w 1469"/>
                <a:gd name="T3" fmla="*/ 0 h 735"/>
                <a:gd name="T4" fmla="*/ 1469 w 1469"/>
                <a:gd name="T5" fmla="*/ 735 h 735"/>
                <a:gd name="T6" fmla="*/ 0 w 1469"/>
                <a:gd name="T7" fmla="*/ 735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9" h="735">
                  <a:moveTo>
                    <a:pt x="0" y="735"/>
                  </a:moveTo>
                  <a:lnTo>
                    <a:pt x="734" y="0"/>
                  </a:lnTo>
                  <a:lnTo>
                    <a:pt x="1469" y="735"/>
                  </a:lnTo>
                  <a:lnTo>
                    <a:pt x="0" y="735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11"/>
            <p:cNvSpPr/>
            <p:nvPr userDrawn="1"/>
          </p:nvSpPr>
          <p:spPr bwMode="auto">
            <a:xfrm>
              <a:off x="3289473" y="4618038"/>
              <a:ext cx="2332038" cy="1168400"/>
            </a:xfrm>
            <a:custGeom>
              <a:avLst/>
              <a:gdLst>
                <a:gd name="T0" fmla="*/ 0 w 1469"/>
                <a:gd name="T1" fmla="*/ 0 h 736"/>
                <a:gd name="T2" fmla="*/ 734 w 1469"/>
                <a:gd name="T3" fmla="*/ 736 h 736"/>
                <a:gd name="T4" fmla="*/ 1469 w 1469"/>
                <a:gd name="T5" fmla="*/ 0 h 736"/>
                <a:gd name="T6" fmla="*/ 0 w 1469"/>
                <a:gd name="T7" fmla="*/ 0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9" h="736">
                  <a:moveTo>
                    <a:pt x="0" y="0"/>
                  </a:moveTo>
                  <a:lnTo>
                    <a:pt x="734" y="736"/>
                  </a:lnTo>
                  <a:lnTo>
                    <a:pt x="14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2"/>
            <p:cNvSpPr/>
            <p:nvPr userDrawn="1"/>
          </p:nvSpPr>
          <p:spPr bwMode="auto">
            <a:xfrm>
              <a:off x="4442558" y="5786438"/>
              <a:ext cx="7124485" cy="1069975"/>
            </a:xfrm>
            <a:custGeom>
              <a:avLst/>
              <a:gdLst>
                <a:gd name="T0" fmla="*/ 4133 w 4133"/>
                <a:gd name="T1" fmla="*/ 0 h 674"/>
                <a:gd name="T2" fmla="*/ 0 w 4133"/>
                <a:gd name="T3" fmla="*/ 0 h 674"/>
                <a:gd name="T4" fmla="*/ 674 w 4133"/>
                <a:gd name="T5" fmla="*/ 674 h 674"/>
                <a:gd name="T6" fmla="*/ 4133 w 4133"/>
                <a:gd name="T7" fmla="*/ 674 h 674"/>
                <a:gd name="T8" fmla="*/ 4133 w 4133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33" h="674">
                  <a:moveTo>
                    <a:pt x="4133" y="0"/>
                  </a:moveTo>
                  <a:lnTo>
                    <a:pt x="0" y="0"/>
                  </a:lnTo>
                  <a:lnTo>
                    <a:pt x="674" y="674"/>
                  </a:lnTo>
                  <a:lnTo>
                    <a:pt x="4133" y="674"/>
                  </a:lnTo>
                  <a:lnTo>
                    <a:pt x="41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33" name="Freeform 13"/>
            <p:cNvSpPr/>
            <p:nvPr userDrawn="1"/>
          </p:nvSpPr>
          <p:spPr bwMode="auto">
            <a:xfrm>
              <a:off x="4442558" y="4618038"/>
              <a:ext cx="2333625" cy="1166813"/>
            </a:xfrm>
            <a:custGeom>
              <a:avLst/>
              <a:gdLst>
                <a:gd name="T0" fmla="*/ 1470 w 1470"/>
                <a:gd name="T1" fmla="*/ 735 h 735"/>
                <a:gd name="T2" fmla="*/ 735 w 1470"/>
                <a:gd name="T3" fmla="*/ 0 h 735"/>
                <a:gd name="T4" fmla="*/ 0 w 1470"/>
                <a:gd name="T5" fmla="*/ 735 h 735"/>
                <a:gd name="T6" fmla="*/ 1470 w 1470"/>
                <a:gd name="T7" fmla="*/ 735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0" h="735">
                  <a:moveTo>
                    <a:pt x="1470" y="735"/>
                  </a:moveTo>
                  <a:lnTo>
                    <a:pt x="735" y="0"/>
                  </a:lnTo>
                  <a:lnTo>
                    <a:pt x="0" y="735"/>
                  </a:lnTo>
                  <a:lnTo>
                    <a:pt x="1470" y="735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8"/>
            <p:cNvSpPr/>
            <p:nvPr userDrawn="1"/>
          </p:nvSpPr>
          <p:spPr bwMode="auto">
            <a:xfrm rot="10800000">
              <a:off x="-942" y="-1080061"/>
              <a:ext cx="1193802" cy="2385897"/>
            </a:xfrm>
            <a:custGeom>
              <a:avLst/>
              <a:gdLst>
                <a:gd name="T0" fmla="*/ 740 w 740"/>
                <a:gd name="T1" fmla="*/ 1479 h 1479"/>
                <a:gd name="T2" fmla="*/ 0 w 740"/>
                <a:gd name="T3" fmla="*/ 739 h 1479"/>
                <a:gd name="T4" fmla="*/ 740 w 740"/>
                <a:gd name="T5" fmla="*/ 0 h 1479"/>
                <a:gd name="T6" fmla="*/ 740 w 740"/>
                <a:gd name="T7" fmla="*/ 1479 h 1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0" h="1479">
                  <a:moveTo>
                    <a:pt x="740" y="1479"/>
                  </a:moveTo>
                  <a:lnTo>
                    <a:pt x="0" y="739"/>
                  </a:lnTo>
                  <a:lnTo>
                    <a:pt x="740" y="0"/>
                  </a:lnTo>
                  <a:lnTo>
                    <a:pt x="740" y="147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11"/>
            <p:cNvSpPr/>
            <p:nvPr userDrawn="1"/>
          </p:nvSpPr>
          <p:spPr bwMode="auto">
            <a:xfrm>
              <a:off x="10230264" y="5786438"/>
              <a:ext cx="2332038" cy="1073492"/>
            </a:xfrm>
            <a:custGeom>
              <a:avLst/>
              <a:gdLst>
                <a:gd name="T0" fmla="*/ 0 w 1469"/>
                <a:gd name="T1" fmla="*/ 0 h 736"/>
                <a:gd name="T2" fmla="*/ 734 w 1469"/>
                <a:gd name="T3" fmla="*/ 736 h 736"/>
                <a:gd name="T4" fmla="*/ 1469 w 1469"/>
                <a:gd name="T5" fmla="*/ 0 h 736"/>
                <a:gd name="T6" fmla="*/ 0 w 1469"/>
                <a:gd name="T7" fmla="*/ 0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9" h="736">
                  <a:moveTo>
                    <a:pt x="0" y="0"/>
                  </a:moveTo>
                  <a:lnTo>
                    <a:pt x="734" y="736"/>
                  </a:lnTo>
                  <a:lnTo>
                    <a:pt x="14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3"/>
            <p:cNvSpPr/>
            <p:nvPr userDrawn="1"/>
          </p:nvSpPr>
          <p:spPr bwMode="auto">
            <a:xfrm>
              <a:off x="11383350" y="5786438"/>
              <a:ext cx="2333625" cy="1072033"/>
            </a:xfrm>
            <a:custGeom>
              <a:avLst/>
              <a:gdLst>
                <a:gd name="T0" fmla="*/ 1470 w 1470"/>
                <a:gd name="T1" fmla="*/ 735 h 735"/>
                <a:gd name="T2" fmla="*/ 735 w 1470"/>
                <a:gd name="T3" fmla="*/ 0 h 735"/>
                <a:gd name="T4" fmla="*/ 0 w 1470"/>
                <a:gd name="T5" fmla="*/ 735 h 735"/>
                <a:gd name="T6" fmla="*/ 1470 w 1470"/>
                <a:gd name="T7" fmla="*/ 735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0" h="735">
                  <a:moveTo>
                    <a:pt x="1470" y="735"/>
                  </a:moveTo>
                  <a:lnTo>
                    <a:pt x="735" y="0"/>
                  </a:lnTo>
                  <a:lnTo>
                    <a:pt x="0" y="735"/>
                  </a:lnTo>
                  <a:lnTo>
                    <a:pt x="1470" y="735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8" name="组合 37"/>
          <p:cNvGrpSpPr/>
          <p:nvPr userDrawn="1"/>
        </p:nvGrpSpPr>
        <p:grpSpPr>
          <a:xfrm>
            <a:off x="9584943" y="-34070"/>
            <a:ext cx="2607057" cy="615108"/>
            <a:chOff x="9906371" y="3180026"/>
            <a:chExt cx="1990145" cy="469554"/>
          </a:xfrm>
          <a:solidFill>
            <a:srgbClr val="7096AB">
              <a:alpha val="20000"/>
            </a:srgbClr>
          </a:solidFill>
        </p:grpSpPr>
        <p:sp>
          <p:nvSpPr>
            <p:cNvPr id="39" name="平行四边形 38"/>
            <p:cNvSpPr/>
            <p:nvPr/>
          </p:nvSpPr>
          <p:spPr>
            <a:xfrm flipH="1">
              <a:off x="9906371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平行四边形 39"/>
            <p:cNvSpPr/>
            <p:nvPr/>
          </p:nvSpPr>
          <p:spPr>
            <a:xfrm flipH="1">
              <a:off x="10244906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/>
          </p:nvSpPr>
          <p:spPr>
            <a:xfrm flipH="1">
              <a:off x="10583441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/>
          </p:nvSpPr>
          <p:spPr>
            <a:xfrm flipH="1">
              <a:off x="10921976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/>
          </p:nvSpPr>
          <p:spPr>
            <a:xfrm flipH="1">
              <a:off x="11260509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直角三角形 43"/>
            <p:cNvSpPr/>
            <p:nvPr/>
          </p:nvSpPr>
          <p:spPr>
            <a:xfrm>
              <a:off x="9929223" y="3347356"/>
              <a:ext cx="260972" cy="30222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直角三角形 44"/>
            <p:cNvSpPr/>
            <p:nvPr/>
          </p:nvSpPr>
          <p:spPr>
            <a:xfrm rot="10800000">
              <a:off x="11635544" y="3180026"/>
              <a:ext cx="260972" cy="30222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CF0ED"/>
            </a:gs>
            <a:gs pos="53000">
              <a:srgbClr val="DADFE2"/>
            </a:gs>
            <a:gs pos="100000">
              <a:srgbClr val="B7C8CF"/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9525">
            <a:solidFill>
              <a:srgbClr val="0185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10032100" y="190062"/>
            <a:ext cx="679261" cy="679261"/>
            <a:chOff x="10032100" y="153966"/>
            <a:chExt cx="679261" cy="679261"/>
          </a:xfrm>
        </p:grpSpPr>
        <p:sp>
          <p:nvSpPr>
            <p:cNvPr id="14" name="椭圆 13"/>
            <p:cNvSpPr/>
            <p:nvPr userDrawn="1"/>
          </p:nvSpPr>
          <p:spPr>
            <a:xfrm>
              <a:off x="10032100" y="153966"/>
              <a:ext cx="679261" cy="679261"/>
            </a:xfrm>
            <a:prstGeom prst="ellipse">
              <a:avLst/>
            </a:prstGeom>
            <a:solidFill>
              <a:srgbClr val="66788C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45746" y="177163"/>
              <a:ext cx="435751" cy="627489"/>
            </a:xfrm>
            <a:prstGeom prst="rect">
              <a:avLst/>
            </a:prstGeom>
          </p:spPr>
        </p:pic>
      </p:grpSp>
      <p:grpSp>
        <p:nvGrpSpPr>
          <p:cNvPr id="18" name="组合 17"/>
          <p:cNvGrpSpPr/>
          <p:nvPr userDrawn="1"/>
        </p:nvGrpSpPr>
        <p:grpSpPr>
          <a:xfrm>
            <a:off x="10841225" y="171013"/>
            <a:ext cx="679261" cy="777896"/>
            <a:chOff x="10841225" y="134917"/>
            <a:chExt cx="679261" cy="777896"/>
          </a:xfrm>
        </p:grpSpPr>
        <p:sp>
          <p:nvSpPr>
            <p:cNvPr id="16" name="椭圆 15"/>
            <p:cNvSpPr/>
            <p:nvPr userDrawn="1"/>
          </p:nvSpPr>
          <p:spPr>
            <a:xfrm>
              <a:off x="10841225" y="153966"/>
              <a:ext cx="679261" cy="679261"/>
            </a:xfrm>
            <a:prstGeom prst="ellipse">
              <a:avLst/>
            </a:prstGeom>
            <a:solidFill>
              <a:srgbClr val="66788C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片 12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9800" y="134917"/>
              <a:ext cx="622654" cy="777896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5.png"/><Relationship Id="rId7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6.png"/><Relationship Id="rId9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sv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svg"/><Relationship Id="rId20" Type="http://schemas.openxmlformats.org/officeDocument/2006/relationships/image" Target="../media/image22.sv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7368639" y="3268075"/>
            <a:ext cx="3795590" cy="500357"/>
          </a:xfrm>
        </p:spPr>
        <p:txBody>
          <a:bodyPr>
            <a:normAutofit/>
          </a:bodyPr>
          <a:lstStyle/>
          <a:p>
            <a:r>
              <a:rPr lang="en-US" altLang="zh-CN" dirty="0"/>
              <a:t>           </a:t>
            </a:r>
            <a:r>
              <a:rPr lang="en-US" altLang="zh-CN" sz="1900" dirty="0" err="1">
                <a:solidFill>
                  <a:srgbClr val="24292F"/>
                </a:solidFill>
                <a:latin typeface="-apple-system"/>
              </a:rPr>
              <a:t>SeaTunnel</a:t>
            </a:r>
            <a:r>
              <a:rPr lang="zh-CN" altLang="en-US" sz="1900" dirty="0">
                <a:solidFill>
                  <a:srgbClr val="24292F"/>
                </a:solidFill>
                <a:latin typeface="-apple-system"/>
              </a:rPr>
              <a:t>与计算引擎解耦</a:t>
            </a:r>
            <a:endParaRPr lang="en-US" altLang="zh-CN" sz="1900" dirty="0">
              <a:solidFill>
                <a:srgbClr val="24292F"/>
              </a:solidFill>
              <a:latin typeface="-apple-system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219205" y="1905001"/>
            <a:ext cx="6301284" cy="1272584"/>
          </a:xfrm>
        </p:spPr>
        <p:txBody>
          <a:bodyPr/>
          <a:lstStyle/>
          <a:p>
            <a:r>
              <a:rPr lang="en-US" altLang="zh-CN" b="0" i="0" dirty="0">
                <a:solidFill>
                  <a:srgbClr val="4A4A4A"/>
                </a:solidFill>
                <a:effectLst/>
                <a:latin typeface="Optima-Regular"/>
              </a:rPr>
              <a:t>Apache </a:t>
            </a:r>
            <a:r>
              <a:rPr lang="en-US" altLang="zh-CN" b="0" i="0" dirty="0" err="1">
                <a:solidFill>
                  <a:srgbClr val="4A4A4A"/>
                </a:solidFill>
                <a:effectLst/>
                <a:latin typeface="Optima-Regular"/>
              </a:rPr>
              <a:t>SeaTunnel</a:t>
            </a:r>
            <a:r>
              <a:rPr lang="en-US" altLang="zh-CN" b="0" dirty="0">
                <a:solidFill>
                  <a:srgbClr val="4A4A4A"/>
                </a:solidFill>
                <a:latin typeface="Optima-Regular"/>
              </a:rPr>
              <a:t> </a:t>
            </a:r>
            <a:r>
              <a:rPr lang="en-US" altLang="zh-CN" b="0" i="0" dirty="0">
                <a:solidFill>
                  <a:srgbClr val="4A4A4A"/>
                </a:solidFill>
                <a:effectLst/>
                <a:latin typeface="Optima-Regular"/>
              </a:rPr>
              <a:t>API </a:t>
            </a:r>
            <a:r>
              <a:rPr lang="zh-CN" altLang="en-US" b="0" i="0" dirty="0">
                <a:solidFill>
                  <a:srgbClr val="4A4A4A"/>
                </a:solidFill>
                <a:effectLst/>
                <a:latin typeface="Optima-Regular"/>
              </a:rPr>
              <a:t>重构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Apache</a:t>
            </a:r>
            <a:r>
              <a:rPr lang="zh-CN" altLang="en-US" dirty="0"/>
              <a:t> </a:t>
            </a:r>
            <a:r>
              <a:rPr lang="en-US" altLang="zh-CN" dirty="0" err="1"/>
              <a:t>SeaTunnel</a:t>
            </a:r>
            <a:r>
              <a:rPr lang="zh-CN" altLang="en-US" dirty="0"/>
              <a:t> </a:t>
            </a:r>
            <a:r>
              <a:rPr lang="en-US" altLang="zh-CN" dirty="0"/>
              <a:t>Contributor</a:t>
            </a:r>
            <a:r>
              <a:rPr lang="zh-CN" altLang="en-US" dirty="0"/>
              <a:t> 李宗文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2022-05-14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F99590F8-9E2D-4EFF-8F46-4A0A6013665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1E2206B3-80AD-4109-9C51-97A6129039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4" t="5100" r="3035" b="6667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A3E3E911-753F-4A88-8887-616EE2C52AE7}"/>
                </a:ext>
              </a:extLst>
            </p:cNvPr>
            <p:cNvSpPr/>
            <p:nvPr/>
          </p:nvSpPr>
          <p:spPr>
            <a:xfrm>
              <a:off x="10841250" y="182251"/>
              <a:ext cx="684000" cy="684000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87D8645B-9930-483C-B71E-B39239D08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52463" y="132353"/>
              <a:ext cx="670775" cy="720000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D0749859-F97C-4683-A799-EDC5282A6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9132" y="182251"/>
              <a:ext cx="684000" cy="684000"/>
            </a:xfrm>
            <a:prstGeom prst="rect">
              <a:avLst/>
            </a:prstGeom>
          </p:spPr>
        </p:pic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003BFCB4-5670-416D-8F40-719F38D04FAF}"/>
                </a:ext>
              </a:extLst>
            </p:cNvPr>
            <p:cNvSpPr/>
            <p:nvPr/>
          </p:nvSpPr>
          <p:spPr>
            <a:xfrm>
              <a:off x="4414044" y="6370202"/>
              <a:ext cx="336391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0" i="0" dirty="0">
                  <a:solidFill>
                    <a:srgbClr val="F5F5F5"/>
                  </a:solidFill>
                  <a:effectLst/>
                  <a:latin typeface="arial" panose="020B0604020202020204" pitchFamily="34" charset="0"/>
                </a:rPr>
                <a:t>© Apache </a:t>
              </a:r>
              <a:r>
                <a:rPr lang="en-US" altLang="zh-CN" sz="1400" b="0" i="0" dirty="0" err="1">
                  <a:solidFill>
                    <a:srgbClr val="F5F5F5"/>
                  </a:solidFill>
                  <a:effectLst/>
                  <a:latin typeface="arial" panose="020B0604020202020204" pitchFamily="34" charset="0"/>
                </a:rPr>
                <a:t>SeaTunnel</a:t>
              </a:r>
              <a:r>
                <a:rPr lang="en-US" altLang="zh-CN" sz="1400" b="0" i="0" dirty="0">
                  <a:solidFill>
                    <a:srgbClr val="F5F5F5"/>
                  </a:solidFill>
                  <a:effectLst/>
                  <a:latin typeface="arial" panose="020B0604020202020204" pitchFamily="34" charset="0"/>
                </a:rPr>
                <a:t> Community</a:t>
              </a:r>
              <a:endParaRPr lang="zh-CN" altLang="en-US" sz="1400" dirty="0">
                <a:solidFill>
                  <a:srgbClr val="F5F5F5"/>
                </a:solidFill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5F31839F-0EF2-48B3-A89D-CF431D02A970}"/>
              </a:ext>
            </a:extLst>
          </p:cNvPr>
          <p:cNvSpPr txBox="1"/>
          <p:nvPr/>
        </p:nvSpPr>
        <p:spPr>
          <a:xfrm>
            <a:off x="4273541" y="356369"/>
            <a:ext cx="3644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5F5F5"/>
                </a:solidFill>
              </a:rPr>
              <a:t>Connector Flow</a:t>
            </a:r>
            <a:endParaRPr lang="zh-CN" altLang="en-US" sz="3200" b="1" dirty="0">
              <a:solidFill>
                <a:srgbClr val="F5F5F5"/>
              </a:solidFill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E890CB9-6BF3-4443-AD61-6336731B8B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30" y="1098526"/>
            <a:ext cx="6115669" cy="491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34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矩形: 圆角 88"/>
          <p:cNvSpPr/>
          <p:nvPr/>
        </p:nvSpPr>
        <p:spPr>
          <a:xfrm>
            <a:off x="0" y="-32946"/>
            <a:ext cx="12192000" cy="6890945"/>
          </a:xfrm>
          <a:prstGeom prst="roundRect">
            <a:avLst>
              <a:gd name="adj" fmla="val 0"/>
            </a:avLst>
          </a:prstGeom>
          <a:solidFill>
            <a:srgbClr val="161C2A"/>
          </a:solidFill>
          <a:ln w="12700" cap="rnd" cmpd="sng" algn="ctr">
            <a:noFill/>
            <a:prstDash val="solid"/>
            <a:round/>
          </a:ln>
          <a:effectLst>
            <a:outerShdw blurRad="254000" dist="127000" algn="ctr" rotWithShape="0">
              <a:srgbClr val="01857C">
                <a:alpha val="20000"/>
              </a:srgbClr>
            </a:outerShdw>
          </a:effectLst>
        </p:spPr>
        <p:txBody>
          <a:bodyPr rot="0" spcFirstLastPara="0" vert="horz" wrap="square" lIns="0" tIns="0" rIns="0" bIns="0" numCol="1" spcCol="0" rtlCol="0" fromWordArt="0" anchor="ctr" anchorCtr="0" forceAA="0" compatLnSpc="1">
            <a:normAutofit/>
          </a:bodyPr>
          <a:lstStyle/>
          <a:p>
            <a:pPr algn="r"/>
            <a:endParaRPr lang="zh-CN" altLang="en-US" b="1" kern="0">
              <a:noFill/>
              <a:latin typeface="Arial" panose="020B0604020202090204" pitchFamily="34" charset="0"/>
              <a:ea typeface="微软雅黑" panose="020B0503020204020204" charset="-122"/>
              <a:cs typeface="Arial" panose="020B0604020202090204" pitchFamily="34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4212894" y="2508368"/>
            <a:ext cx="1183083" cy="279136"/>
            <a:chOff x="9906371" y="3180026"/>
            <a:chExt cx="1990145" cy="469554"/>
          </a:xfrm>
          <a:solidFill>
            <a:schemeClr val="bg1"/>
          </a:solidFill>
        </p:grpSpPr>
        <p:sp>
          <p:nvSpPr>
            <p:cNvPr id="37" name="平行四边形 36"/>
            <p:cNvSpPr/>
            <p:nvPr/>
          </p:nvSpPr>
          <p:spPr>
            <a:xfrm flipH="1">
              <a:off x="9906371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平行四边形 37"/>
            <p:cNvSpPr/>
            <p:nvPr/>
          </p:nvSpPr>
          <p:spPr>
            <a:xfrm flipH="1">
              <a:off x="10244906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平行四边形 38"/>
            <p:cNvSpPr/>
            <p:nvPr/>
          </p:nvSpPr>
          <p:spPr>
            <a:xfrm flipH="1">
              <a:off x="10583441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平行四边形 39"/>
            <p:cNvSpPr/>
            <p:nvPr/>
          </p:nvSpPr>
          <p:spPr>
            <a:xfrm flipH="1">
              <a:off x="10921976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/>
          </p:nvSpPr>
          <p:spPr>
            <a:xfrm flipH="1">
              <a:off x="11260509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直角三角形 41"/>
            <p:cNvSpPr/>
            <p:nvPr/>
          </p:nvSpPr>
          <p:spPr>
            <a:xfrm>
              <a:off x="9929223" y="3347356"/>
              <a:ext cx="260972" cy="30222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直角三角形 42"/>
            <p:cNvSpPr/>
            <p:nvPr/>
          </p:nvSpPr>
          <p:spPr>
            <a:xfrm rot="10800000">
              <a:off x="11635544" y="3180026"/>
              <a:ext cx="260972" cy="30222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2812539" y="2683042"/>
            <a:ext cx="6157482" cy="1491916"/>
            <a:chOff x="2422187" y="2478061"/>
            <a:chExt cx="6157482" cy="1491916"/>
          </a:xfrm>
        </p:grpSpPr>
        <p:sp>
          <p:nvSpPr>
            <p:cNvPr id="63" name="矩形 62"/>
            <p:cNvSpPr/>
            <p:nvPr/>
          </p:nvSpPr>
          <p:spPr>
            <a:xfrm>
              <a:off x="3635946" y="3224018"/>
              <a:ext cx="601266" cy="45719"/>
            </a:xfrm>
            <a:prstGeom prst="rect">
              <a:avLst/>
            </a:prstGeom>
            <a:solidFill>
              <a:srgbClr val="BECDD6">
                <a:alpha val="2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2422187" y="2617139"/>
              <a:ext cx="1213759" cy="1213760"/>
              <a:chOff x="3335150" y="3314633"/>
              <a:chExt cx="1764867" cy="1764868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3472445" y="3451928"/>
                <a:ext cx="1490277" cy="1490278"/>
              </a:xfrm>
              <a:prstGeom prst="ellipse">
                <a:avLst/>
              </a:prstGeom>
              <a:gradFill>
                <a:gsLst>
                  <a:gs pos="0">
                    <a:srgbClr val="657587"/>
                  </a:gs>
                  <a:gs pos="53000">
                    <a:srgbClr val="6C889D"/>
                  </a:gs>
                  <a:gs pos="100000">
                    <a:srgbClr val="75A3BA"/>
                  </a:gs>
                </a:gsLst>
                <a:lin ang="14400000" scaled="0"/>
              </a:gradFill>
              <a:ln w="12700" cap="rnd" cmpd="sng" algn="ctr">
                <a:noFill/>
                <a:prstDash val="solid"/>
                <a:round/>
              </a:ln>
              <a:effectLst>
                <a:outerShdw blurRad="304800" dist="127000" algn="ctr" rotWithShape="0">
                  <a:schemeClr val="bg1">
                    <a:alpha val="20000"/>
                  </a:schemeClr>
                </a:outerShdw>
              </a:effectLst>
            </p:spPr>
            <p:txBody>
              <a:bodyPr rot="0" spcFirstLastPara="0" vert="horz" wrap="square" lIns="0" tIns="0" rIns="0" bIns="0" numCol="1" spcCol="0" rtlCol="0" fromWordArt="0" anchor="ctr" anchorCtr="0" forceAA="0" compatLnSpc="1">
                <a:normAutofit/>
              </a:bodyPr>
              <a:lstStyle/>
              <a:p>
                <a:pPr algn="ctr"/>
                <a:r>
                  <a:rPr lang="en-US" altLang="zh-CN" sz="3200" b="1" kern="0" dirty="0">
                    <a:solidFill>
                      <a:srgbClr val="D4DBDF"/>
                    </a:solidFill>
                    <a:latin typeface="+mj-ea"/>
                    <a:ea typeface="+mj-ea"/>
                    <a:cs typeface="Arial" panose="020B0604020202090204" pitchFamily="34" charset="0"/>
                  </a:rPr>
                  <a:t>04</a:t>
                </a:r>
                <a:endParaRPr lang="zh-CN" altLang="en-US" sz="3200" b="1" kern="0" dirty="0">
                  <a:solidFill>
                    <a:srgbClr val="D4DBDF"/>
                  </a:solidFill>
                  <a:latin typeface="+mj-ea"/>
                  <a:ea typeface="+mj-ea"/>
                  <a:cs typeface="Arial" panose="020B0604020202090204" pitchFamily="34" charset="0"/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3335150" y="3314633"/>
                <a:ext cx="1764867" cy="1764868"/>
              </a:xfrm>
              <a:prstGeom prst="ellipse">
                <a:avLst/>
              </a:prstGeom>
              <a:noFill/>
              <a:ln w="50800">
                <a:solidFill>
                  <a:srgbClr val="739DB4">
                    <a:alpha val="25000"/>
                  </a:srgbClr>
                </a:solidFill>
              </a:ln>
              <a:effectLst>
                <a:outerShdw blurRad="304800" dist="50800" dir="5400000" algn="ctr" rotWithShape="0">
                  <a:schemeClr val="bg1">
                    <a:alpha val="43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矩形: 圆角 52"/>
            <p:cNvSpPr/>
            <p:nvPr/>
          </p:nvSpPr>
          <p:spPr>
            <a:xfrm>
              <a:off x="4126832" y="2478061"/>
              <a:ext cx="4452837" cy="1491916"/>
            </a:xfrm>
            <a:prstGeom prst="roundRect">
              <a:avLst/>
            </a:prstGeom>
            <a:solidFill>
              <a:srgbClr val="01C8C1"/>
            </a:solidFill>
            <a:ln w="12700" cap="rnd" cmpd="sng" algn="ctr">
              <a:noFill/>
              <a:prstDash val="solid"/>
              <a:round/>
            </a:ln>
            <a:effectLst>
              <a:outerShdw blurRad="304800" dist="127000" algn="ctr" rotWithShape="0">
                <a:srgbClr val="01C8C1">
                  <a:alpha val="20000"/>
                </a:srgbClr>
              </a:outerShdw>
            </a:effectLst>
          </p:spPr>
          <p:txBody>
            <a:bodyPr rot="0" spcFirstLastPara="0" vert="horz" wrap="square" lIns="0" tIns="0" rIns="0" bIns="0" numCol="1" spcCol="0" rtlCol="0" fromWordArt="0" anchor="ctr" anchorCtr="0" forceAA="0" compatLnSpc="1">
              <a:normAutofit/>
            </a:bodyPr>
            <a:lstStyle/>
            <a:p>
              <a:pPr algn="r"/>
              <a:endParaRPr lang="zh-CN" altLang="en-US" b="1" kern="0">
                <a:noFill/>
                <a:latin typeface="Arial" panose="020B0604020202090204" pitchFamily="34" charset="0"/>
                <a:ea typeface="微软雅黑" panose="020B0503020204020204" charset="-122"/>
                <a:cs typeface="Arial" panose="020B0604020202090204" pitchFamily="34" charset="0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5460002" y="3000655"/>
              <a:ext cx="1821589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200" b="1" dirty="0">
                  <a:solidFill>
                    <a:srgbClr val="24292F"/>
                  </a:solidFill>
                  <a:latin typeface="-apple-system"/>
                </a:rPr>
                <a:t>Source API</a:t>
              </a: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228468" y="3941457"/>
            <a:ext cx="2607057" cy="615108"/>
            <a:chOff x="9906371" y="3180026"/>
            <a:chExt cx="1990145" cy="469554"/>
          </a:xfrm>
          <a:solidFill>
            <a:srgbClr val="7096AB">
              <a:alpha val="20000"/>
            </a:srgbClr>
          </a:solidFill>
        </p:grpSpPr>
        <p:sp>
          <p:nvSpPr>
            <p:cNvPr id="56" name="平行四边形 55"/>
            <p:cNvSpPr/>
            <p:nvPr/>
          </p:nvSpPr>
          <p:spPr>
            <a:xfrm flipH="1">
              <a:off x="9906371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平行四边形 56"/>
            <p:cNvSpPr/>
            <p:nvPr/>
          </p:nvSpPr>
          <p:spPr>
            <a:xfrm flipH="1">
              <a:off x="10244906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平行四边形 57"/>
            <p:cNvSpPr/>
            <p:nvPr/>
          </p:nvSpPr>
          <p:spPr>
            <a:xfrm flipH="1">
              <a:off x="10583441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平行四边形 58"/>
            <p:cNvSpPr/>
            <p:nvPr/>
          </p:nvSpPr>
          <p:spPr>
            <a:xfrm flipH="1">
              <a:off x="10921976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平行四边形 59"/>
            <p:cNvSpPr/>
            <p:nvPr/>
          </p:nvSpPr>
          <p:spPr>
            <a:xfrm flipH="1">
              <a:off x="11260509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直角三角形 60"/>
            <p:cNvSpPr/>
            <p:nvPr/>
          </p:nvSpPr>
          <p:spPr>
            <a:xfrm>
              <a:off x="9929223" y="3347356"/>
              <a:ext cx="260972" cy="30222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直角三角形 61"/>
            <p:cNvSpPr/>
            <p:nvPr/>
          </p:nvSpPr>
          <p:spPr>
            <a:xfrm rot="10800000">
              <a:off x="11635544" y="3180026"/>
              <a:ext cx="260972" cy="30222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-232012" y="147490"/>
            <a:ext cx="2087161" cy="492444"/>
            <a:chOff x="9906371" y="3180026"/>
            <a:chExt cx="1990145" cy="469554"/>
          </a:xfrm>
          <a:solidFill>
            <a:srgbClr val="01C8C1">
              <a:alpha val="20000"/>
            </a:srgbClr>
          </a:solidFill>
        </p:grpSpPr>
        <p:sp>
          <p:nvSpPr>
            <p:cNvPr id="66" name="平行四边形 65"/>
            <p:cNvSpPr/>
            <p:nvPr/>
          </p:nvSpPr>
          <p:spPr>
            <a:xfrm flipH="1">
              <a:off x="9906371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平行四边形 66"/>
            <p:cNvSpPr/>
            <p:nvPr/>
          </p:nvSpPr>
          <p:spPr>
            <a:xfrm flipH="1">
              <a:off x="10244906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平行四边形 67"/>
            <p:cNvSpPr/>
            <p:nvPr/>
          </p:nvSpPr>
          <p:spPr>
            <a:xfrm flipH="1">
              <a:off x="10583441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平行四边形 68"/>
            <p:cNvSpPr/>
            <p:nvPr/>
          </p:nvSpPr>
          <p:spPr>
            <a:xfrm flipH="1">
              <a:off x="10921976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平行四边形 69"/>
            <p:cNvSpPr/>
            <p:nvPr/>
          </p:nvSpPr>
          <p:spPr>
            <a:xfrm flipH="1">
              <a:off x="11260509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直角三角形 70"/>
            <p:cNvSpPr/>
            <p:nvPr/>
          </p:nvSpPr>
          <p:spPr>
            <a:xfrm>
              <a:off x="9929223" y="3347356"/>
              <a:ext cx="260972" cy="30222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直角三角形 71"/>
            <p:cNvSpPr/>
            <p:nvPr/>
          </p:nvSpPr>
          <p:spPr>
            <a:xfrm rot="10800000">
              <a:off x="11635544" y="3180026"/>
              <a:ext cx="260972" cy="30222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10275576" y="6240463"/>
            <a:ext cx="1836454" cy="433292"/>
            <a:chOff x="9906371" y="3180026"/>
            <a:chExt cx="1990145" cy="469554"/>
          </a:xfrm>
          <a:solidFill>
            <a:schemeClr val="bg1">
              <a:alpha val="12000"/>
            </a:schemeClr>
          </a:solidFill>
        </p:grpSpPr>
        <p:sp>
          <p:nvSpPr>
            <p:cNvPr id="82" name="平行四边形 81"/>
            <p:cNvSpPr/>
            <p:nvPr/>
          </p:nvSpPr>
          <p:spPr>
            <a:xfrm flipH="1">
              <a:off x="9906371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平行四边形 82"/>
            <p:cNvSpPr/>
            <p:nvPr/>
          </p:nvSpPr>
          <p:spPr>
            <a:xfrm flipH="1">
              <a:off x="10244906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平行四边形 83"/>
            <p:cNvSpPr/>
            <p:nvPr/>
          </p:nvSpPr>
          <p:spPr>
            <a:xfrm flipH="1">
              <a:off x="10583441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平行四边形 84"/>
            <p:cNvSpPr/>
            <p:nvPr/>
          </p:nvSpPr>
          <p:spPr>
            <a:xfrm flipH="1">
              <a:off x="10921976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平行四边形 85"/>
            <p:cNvSpPr/>
            <p:nvPr/>
          </p:nvSpPr>
          <p:spPr>
            <a:xfrm flipH="1">
              <a:off x="11260509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直角三角形 86"/>
            <p:cNvSpPr/>
            <p:nvPr/>
          </p:nvSpPr>
          <p:spPr>
            <a:xfrm>
              <a:off x="9929223" y="3347356"/>
              <a:ext cx="260972" cy="30222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直角三角形 87"/>
            <p:cNvSpPr/>
            <p:nvPr/>
          </p:nvSpPr>
          <p:spPr>
            <a:xfrm rot="10800000">
              <a:off x="11635544" y="3180026"/>
              <a:ext cx="260972" cy="30222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9964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E2206B3-80AD-4109-9C51-97A6129039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4" t="5100" r="3035" b="666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椭圆 19">
            <a:extLst>
              <a:ext uri="{FF2B5EF4-FFF2-40B4-BE49-F238E27FC236}">
                <a16:creationId xmlns:a16="http://schemas.microsoft.com/office/drawing/2014/main" id="{A3E3E911-753F-4A88-8887-616EE2C52AE7}"/>
              </a:ext>
            </a:extLst>
          </p:cNvPr>
          <p:cNvSpPr/>
          <p:nvPr/>
        </p:nvSpPr>
        <p:spPr>
          <a:xfrm>
            <a:off x="10841250" y="182251"/>
            <a:ext cx="684000" cy="684000"/>
          </a:xfrm>
          <a:prstGeom prst="ellipse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87D8645B-9930-483C-B71E-B39239D08E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463" y="132353"/>
            <a:ext cx="670775" cy="7200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D0749859-F97C-4683-A799-EDC5282A6C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132" y="182251"/>
            <a:ext cx="684000" cy="684000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C044F3EE-14ED-4FAF-8541-F79E3ECA5370}"/>
              </a:ext>
            </a:extLst>
          </p:cNvPr>
          <p:cNvSpPr/>
          <p:nvPr/>
        </p:nvSpPr>
        <p:spPr>
          <a:xfrm>
            <a:off x="4414044" y="6370202"/>
            <a:ext cx="33639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0" i="0" dirty="0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© Apache </a:t>
            </a:r>
            <a:r>
              <a:rPr lang="en-US" altLang="zh-CN" sz="1400" b="0" i="0" dirty="0" err="1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SeaTunnel</a:t>
            </a:r>
            <a:r>
              <a:rPr lang="en-US" altLang="zh-CN" sz="1400" b="0" i="0" dirty="0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 Community</a:t>
            </a:r>
            <a:endParaRPr lang="zh-CN" altLang="en-US" sz="1400" dirty="0">
              <a:solidFill>
                <a:srgbClr val="F5F5F5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D88DCC0-A34E-4FAF-840B-DED3A276788C}"/>
              </a:ext>
            </a:extLst>
          </p:cNvPr>
          <p:cNvSpPr txBox="1"/>
          <p:nvPr/>
        </p:nvSpPr>
        <p:spPr>
          <a:xfrm>
            <a:off x="4578744" y="326681"/>
            <a:ext cx="3232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5F5F5"/>
                </a:solidFill>
              </a:rPr>
              <a:t>Source API</a:t>
            </a:r>
            <a:endParaRPr lang="zh-CN" altLang="en-US" sz="3200" b="1" dirty="0">
              <a:solidFill>
                <a:srgbClr val="F5F5F5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F801943-8ACB-40BA-ADD3-5ACFE86155D2}"/>
              </a:ext>
            </a:extLst>
          </p:cNvPr>
          <p:cNvSpPr txBox="1"/>
          <p:nvPr/>
        </p:nvSpPr>
        <p:spPr>
          <a:xfrm>
            <a:off x="810985" y="1206709"/>
            <a:ext cx="3155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5F5F5"/>
                </a:solidFill>
              </a:rPr>
              <a:t>Source </a:t>
            </a:r>
            <a:r>
              <a:rPr lang="zh-CN" altLang="en-US" sz="2400" dirty="0">
                <a:solidFill>
                  <a:srgbClr val="F5F5F5"/>
                </a:solidFill>
              </a:rPr>
              <a:t>所需的特性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457BA59-3E5C-4D7B-82D6-E35DBC288A37}"/>
              </a:ext>
            </a:extLst>
          </p:cNvPr>
          <p:cNvSpPr/>
          <p:nvPr/>
        </p:nvSpPr>
        <p:spPr>
          <a:xfrm>
            <a:off x="902525" y="1667635"/>
            <a:ext cx="1440000" cy="72000"/>
          </a:xfrm>
          <a:prstGeom prst="rect">
            <a:avLst/>
          </a:prstGeom>
          <a:solidFill>
            <a:srgbClr val="2666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6C20245-A1FA-4A76-A8A5-7D3BFB0F9372}"/>
              </a:ext>
            </a:extLst>
          </p:cNvPr>
          <p:cNvSpPr txBox="1"/>
          <p:nvPr/>
        </p:nvSpPr>
        <p:spPr>
          <a:xfrm>
            <a:off x="902525" y="2269485"/>
            <a:ext cx="291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zh-CN" altLang="en-US" b="0" i="0" dirty="0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统一离线与实时</a:t>
            </a:r>
            <a:r>
              <a:rPr lang="en-US" altLang="zh-CN" b="0" i="0" dirty="0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API</a:t>
            </a:r>
            <a:endParaRPr lang="zh-CN" altLang="en-US" dirty="0">
              <a:solidFill>
                <a:srgbClr val="F5F5F5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0E343FC-7972-48B7-9260-45E67609382F}"/>
              </a:ext>
            </a:extLst>
          </p:cNvPr>
          <p:cNvSpPr txBox="1"/>
          <p:nvPr/>
        </p:nvSpPr>
        <p:spPr>
          <a:xfrm>
            <a:off x="902525" y="3479894"/>
            <a:ext cx="251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zh-CN" altLang="en-US" b="0" i="0" dirty="0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支持动态添加分片</a:t>
            </a:r>
            <a:endParaRPr lang="zh-CN" altLang="en-US" dirty="0">
              <a:solidFill>
                <a:srgbClr val="F5F5F5"/>
              </a:solidFill>
              <a:latin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5E70731-21CE-4136-9DDB-477F5D874980}"/>
              </a:ext>
            </a:extLst>
          </p:cNvPr>
          <p:cNvSpPr txBox="1"/>
          <p:nvPr/>
        </p:nvSpPr>
        <p:spPr>
          <a:xfrm>
            <a:off x="902525" y="2875083"/>
            <a:ext cx="230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zh-CN" altLang="en-US" b="0" i="0" dirty="0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支持并行读取</a:t>
            </a:r>
            <a:endParaRPr lang="zh-CN" altLang="en-US" dirty="0">
              <a:solidFill>
                <a:srgbClr val="F5F5F5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D808B81-759E-4112-937D-8F20422B6D30}"/>
              </a:ext>
            </a:extLst>
          </p:cNvPr>
          <p:cNvSpPr txBox="1"/>
          <p:nvPr/>
        </p:nvSpPr>
        <p:spPr>
          <a:xfrm>
            <a:off x="902525" y="4078521"/>
            <a:ext cx="32954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zh-CN" altLang="en-US" dirty="0">
                <a:solidFill>
                  <a:srgbClr val="F5F5F5"/>
                </a:solidFill>
                <a:latin typeface="arial" panose="020B0604020202020204" pitchFamily="34" charset="0"/>
              </a:rPr>
              <a:t>支持协调读取器工作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8BB2FA8-7629-4990-88D9-93EAC484B379}"/>
              </a:ext>
            </a:extLst>
          </p:cNvPr>
          <p:cNvSpPr txBox="1"/>
          <p:nvPr/>
        </p:nvSpPr>
        <p:spPr>
          <a:xfrm>
            <a:off x="902524" y="4675418"/>
            <a:ext cx="3155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zh-CN" altLang="en-US" b="0" i="0" dirty="0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支持单</a:t>
            </a:r>
            <a:r>
              <a:rPr lang="zh-CN" altLang="en-US" dirty="0">
                <a:solidFill>
                  <a:srgbClr val="F5F5F5"/>
                </a:solidFill>
                <a:latin typeface="arial" panose="020B0604020202020204" pitchFamily="34" charset="0"/>
              </a:rPr>
              <a:t>个读取器</a:t>
            </a:r>
            <a:r>
              <a:rPr lang="zh-CN" altLang="en-US" b="0" i="0" dirty="0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处理多张表</a:t>
            </a:r>
            <a:endParaRPr lang="zh-CN" altLang="en-US" dirty="0">
              <a:solidFill>
                <a:srgbClr val="F5F5F5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704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E2206B3-80AD-4109-9C51-97A6129039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4" t="5100" r="3035" b="666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椭圆 19">
            <a:extLst>
              <a:ext uri="{FF2B5EF4-FFF2-40B4-BE49-F238E27FC236}">
                <a16:creationId xmlns:a16="http://schemas.microsoft.com/office/drawing/2014/main" id="{A3E3E911-753F-4A88-8887-616EE2C52AE7}"/>
              </a:ext>
            </a:extLst>
          </p:cNvPr>
          <p:cNvSpPr/>
          <p:nvPr/>
        </p:nvSpPr>
        <p:spPr>
          <a:xfrm>
            <a:off x="10841250" y="182251"/>
            <a:ext cx="684000" cy="684000"/>
          </a:xfrm>
          <a:prstGeom prst="ellipse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87D8645B-9930-483C-B71E-B39239D08E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463" y="132353"/>
            <a:ext cx="670775" cy="7200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D0749859-F97C-4683-A799-EDC5282A6C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132" y="182251"/>
            <a:ext cx="684000" cy="684000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C044F3EE-14ED-4FAF-8541-F79E3ECA5370}"/>
              </a:ext>
            </a:extLst>
          </p:cNvPr>
          <p:cNvSpPr/>
          <p:nvPr/>
        </p:nvSpPr>
        <p:spPr>
          <a:xfrm>
            <a:off x="4414044" y="6370202"/>
            <a:ext cx="33639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0" i="0" dirty="0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© Apache </a:t>
            </a:r>
            <a:r>
              <a:rPr lang="en-US" altLang="zh-CN" sz="1400" b="0" i="0" dirty="0" err="1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SeaTunnel</a:t>
            </a:r>
            <a:r>
              <a:rPr lang="en-US" altLang="zh-CN" sz="1400" b="0" i="0" dirty="0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 Community</a:t>
            </a:r>
            <a:endParaRPr lang="zh-CN" altLang="en-US" sz="1400" dirty="0">
              <a:solidFill>
                <a:srgbClr val="F5F5F5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D88DCC0-A34E-4FAF-840B-DED3A276788C}"/>
              </a:ext>
            </a:extLst>
          </p:cNvPr>
          <p:cNvSpPr txBox="1"/>
          <p:nvPr/>
        </p:nvSpPr>
        <p:spPr>
          <a:xfrm>
            <a:off x="4578744" y="326681"/>
            <a:ext cx="3232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5F5F5"/>
                </a:solidFill>
              </a:rPr>
              <a:t>Source API</a:t>
            </a:r>
            <a:endParaRPr lang="zh-CN" altLang="en-US" sz="3200" b="1" dirty="0">
              <a:solidFill>
                <a:srgbClr val="F5F5F5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F801943-8ACB-40BA-ADD3-5ACFE86155D2}"/>
              </a:ext>
            </a:extLst>
          </p:cNvPr>
          <p:cNvSpPr txBox="1"/>
          <p:nvPr/>
        </p:nvSpPr>
        <p:spPr>
          <a:xfrm>
            <a:off x="810985" y="1206709"/>
            <a:ext cx="3155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5F5F5"/>
                </a:solidFill>
              </a:rPr>
              <a:t>Source </a:t>
            </a:r>
            <a:r>
              <a:rPr lang="zh-CN" altLang="en-US" sz="2400" dirty="0">
                <a:solidFill>
                  <a:srgbClr val="F5F5F5"/>
                </a:solidFill>
              </a:rPr>
              <a:t>所需的特性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457BA59-3E5C-4D7B-82D6-E35DBC288A37}"/>
              </a:ext>
            </a:extLst>
          </p:cNvPr>
          <p:cNvSpPr/>
          <p:nvPr/>
        </p:nvSpPr>
        <p:spPr>
          <a:xfrm>
            <a:off x="902525" y="1667635"/>
            <a:ext cx="1440000" cy="72000"/>
          </a:xfrm>
          <a:prstGeom prst="rect">
            <a:avLst/>
          </a:prstGeom>
          <a:solidFill>
            <a:srgbClr val="2666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A811A96-EA66-4F6B-99E5-A4C2DF6B9832}"/>
              </a:ext>
            </a:extLst>
          </p:cNvPr>
          <p:cNvSpPr txBox="1"/>
          <p:nvPr/>
        </p:nvSpPr>
        <p:spPr>
          <a:xfrm>
            <a:off x="902525" y="2269485"/>
            <a:ext cx="291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zh-CN" altLang="en-US" b="0" i="0" dirty="0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统一离线与实时</a:t>
            </a:r>
            <a:r>
              <a:rPr lang="en-US" altLang="zh-CN" b="0" i="0" dirty="0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API</a:t>
            </a:r>
            <a:endParaRPr lang="zh-CN" altLang="en-US" dirty="0">
              <a:solidFill>
                <a:srgbClr val="F5F5F5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37B1E18-07A8-4B49-B249-14BBFE495B7F}"/>
              </a:ext>
            </a:extLst>
          </p:cNvPr>
          <p:cNvSpPr txBox="1"/>
          <p:nvPr/>
        </p:nvSpPr>
        <p:spPr>
          <a:xfrm>
            <a:off x="902525" y="3479894"/>
            <a:ext cx="251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zh-CN" altLang="en-US" b="0" i="0" dirty="0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支持动态添加分片</a:t>
            </a:r>
            <a:endParaRPr lang="zh-CN" altLang="en-US" dirty="0">
              <a:solidFill>
                <a:srgbClr val="F5F5F5"/>
              </a:solidFill>
              <a:latin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7285CBC-F518-48D0-ACC4-1721EEE9BED6}"/>
              </a:ext>
            </a:extLst>
          </p:cNvPr>
          <p:cNvSpPr txBox="1"/>
          <p:nvPr/>
        </p:nvSpPr>
        <p:spPr>
          <a:xfrm>
            <a:off x="902525" y="2875083"/>
            <a:ext cx="230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zh-CN" altLang="en-US" b="0" i="0" dirty="0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支持并行读取</a:t>
            </a:r>
            <a:endParaRPr lang="zh-CN" altLang="en-US" dirty="0">
              <a:solidFill>
                <a:srgbClr val="F5F5F5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874ED5B-E630-433C-B80F-E8A05EE6BA4E}"/>
              </a:ext>
            </a:extLst>
          </p:cNvPr>
          <p:cNvSpPr txBox="1"/>
          <p:nvPr/>
        </p:nvSpPr>
        <p:spPr>
          <a:xfrm>
            <a:off x="902525" y="4078521"/>
            <a:ext cx="32954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zh-CN" altLang="en-US" dirty="0">
                <a:solidFill>
                  <a:srgbClr val="F5F5F5"/>
                </a:solidFill>
                <a:latin typeface="arial" panose="020B0604020202020204" pitchFamily="34" charset="0"/>
              </a:rPr>
              <a:t>支持协调读取器工作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3536A5D-6233-4C44-80BD-3FA31E95AC95}"/>
              </a:ext>
            </a:extLst>
          </p:cNvPr>
          <p:cNvSpPr txBox="1"/>
          <p:nvPr/>
        </p:nvSpPr>
        <p:spPr>
          <a:xfrm>
            <a:off x="6200269" y="1205970"/>
            <a:ext cx="3155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5F5F5"/>
                </a:solidFill>
              </a:rPr>
              <a:t>API</a:t>
            </a:r>
            <a:endParaRPr lang="zh-CN" altLang="en-US" sz="2400" dirty="0">
              <a:solidFill>
                <a:srgbClr val="F5F5F5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FB28CE2-F13A-4421-B5C6-70CEE9427BEA}"/>
              </a:ext>
            </a:extLst>
          </p:cNvPr>
          <p:cNvSpPr/>
          <p:nvPr/>
        </p:nvSpPr>
        <p:spPr>
          <a:xfrm>
            <a:off x="6291809" y="1666896"/>
            <a:ext cx="1440000" cy="72000"/>
          </a:xfrm>
          <a:prstGeom prst="rect">
            <a:avLst/>
          </a:prstGeom>
          <a:solidFill>
            <a:srgbClr val="2666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E3A844B-AABE-4E14-B11F-F06CC26CE4DD}"/>
              </a:ext>
            </a:extLst>
          </p:cNvPr>
          <p:cNvSpPr txBox="1"/>
          <p:nvPr/>
        </p:nvSpPr>
        <p:spPr>
          <a:xfrm>
            <a:off x="902524" y="4675418"/>
            <a:ext cx="3155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zh-CN" altLang="en-US" b="0" i="0" dirty="0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支持单</a:t>
            </a:r>
            <a:r>
              <a:rPr lang="zh-CN" altLang="en-US" dirty="0">
                <a:solidFill>
                  <a:srgbClr val="F5F5F5"/>
                </a:solidFill>
                <a:latin typeface="arial" panose="020B0604020202020204" pitchFamily="34" charset="0"/>
              </a:rPr>
              <a:t>个读取器</a:t>
            </a:r>
            <a:r>
              <a:rPr lang="zh-CN" altLang="en-US" b="0" i="0" dirty="0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处理多张表</a:t>
            </a:r>
            <a:endParaRPr lang="zh-CN" altLang="en-US" dirty="0">
              <a:solidFill>
                <a:srgbClr val="F5F5F5"/>
              </a:solidFill>
              <a:latin typeface="arial" panose="020B0604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3EEA6FC-3D59-4D61-8041-374D5EBCABDE}"/>
              </a:ext>
            </a:extLst>
          </p:cNvPr>
          <p:cNvSpPr txBox="1"/>
          <p:nvPr/>
        </p:nvSpPr>
        <p:spPr>
          <a:xfrm>
            <a:off x="6409211" y="2269485"/>
            <a:ext cx="291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• Boundedness</a:t>
            </a:r>
            <a:endParaRPr lang="zh-CN" altLang="en-US" dirty="0">
              <a:solidFill>
                <a:srgbClr val="F5F5F5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4605B3B-61A7-4011-A6FC-2410CD8C3EE4}"/>
              </a:ext>
            </a:extLst>
          </p:cNvPr>
          <p:cNvSpPr txBox="1"/>
          <p:nvPr/>
        </p:nvSpPr>
        <p:spPr>
          <a:xfrm>
            <a:off x="6409211" y="3479894"/>
            <a:ext cx="569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en-US" altLang="zh-CN" b="0" i="0" dirty="0" err="1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SourceSplit</a:t>
            </a:r>
            <a:r>
              <a:rPr lang="en-US" altLang="zh-CN" b="0" i="0" dirty="0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 &amp; Enumerator</a:t>
            </a:r>
            <a:endParaRPr lang="zh-CN" altLang="en-US" dirty="0">
              <a:solidFill>
                <a:srgbClr val="F5F5F5"/>
              </a:solidFill>
              <a:latin typeface="arial" panose="020B060402020202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F43BF41-EDBE-422F-97B9-EF29B34C270A}"/>
              </a:ext>
            </a:extLst>
          </p:cNvPr>
          <p:cNvSpPr txBox="1"/>
          <p:nvPr/>
        </p:nvSpPr>
        <p:spPr>
          <a:xfrm>
            <a:off x="6409211" y="2875083"/>
            <a:ext cx="230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en-US" altLang="zh-CN" b="0" i="0" dirty="0" err="1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SourceReader</a:t>
            </a:r>
            <a:endParaRPr lang="zh-CN" altLang="en-US" dirty="0">
              <a:solidFill>
                <a:srgbClr val="F5F5F5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3E97B7B-6E74-4B6E-B4D8-732AEA0AF55C}"/>
              </a:ext>
            </a:extLst>
          </p:cNvPr>
          <p:cNvSpPr txBox="1"/>
          <p:nvPr/>
        </p:nvSpPr>
        <p:spPr>
          <a:xfrm>
            <a:off x="6409211" y="4078521"/>
            <a:ext cx="4443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en-US" altLang="zh-CN" dirty="0" err="1">
                <a:solidFill>
                  <a:srgbClr val="F5F5F5"/>
                </a:solidFill>
                <a:latin typeface="arial" panose="020B0604020202020204" pitchFamily="34" charset="0"/>
              </a:rPr>
              <a:t>SupportCoordinate</a:t>
            </a:r>
            <a:r>
              <a:rPr lang="zh-CN" altLang="en-US" dirty="0">
                <a:solidFill>
                  <a:srgbClr val="F5F5F5"/>
                </a:solidFill>
                <a:latin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F5F5F5"/>
                </a:solidFill>
                <a:latin typeface="arial" panose="020B0604020202020204" pitchFamily="34" charset="0"/>
              </a:rPr>
              <a:t>&amp; </a:t>
            </a:r>
            <a:r>
              <a:rPr lang="en-US" altLang="zh-CN" dirty="0" err="1">
                <a:solidFill>
                  <a:srgbClr val="F5F5F5"/>
                </a:solidFill>
                <a:latin typeface="arial" panose="020B0604020202020204" pitchFamily="34" charset="0"/>
              </a:rPr>
              <a:t>SourceEvent</a:t>
            </a:r>
            <a:r>
              <a:rPr lang="en-US" altLang="zh-CN" dirty="0">
                <a:solidFill>
                  <a:srgbClr val="F5F5F5"/>
                </a:solidFill>
                <a:latin typeface="arial" panose="020B0604020202020204" pitchFamily="34" charset="0"/>
              </a:rPr>
              <a:t> </a:t>
            </a:r>
            <a:endParaRPr lang="zh-CN" altLang="en-US" dirty="0">
              <a:solidFill>
                <a:srgbClr val="F5F5F5"/>
              </a:solidFill>
              <a:latin typeface="arial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0B1FC62-D232-4541-9BB0-80B8C0F58233}"/>
              </a:ext>
            </a:extLst>
          </p:cNvPr>
          <p:cNvSpPr txBox="1"/>
          <p:nvPr/>
        </p:nvSpPr>
        <p:spPr>
          <a:xfrm>
            <a:off x="6409210" y="4675418"/>
            <a:ext cx="3155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en-US" altLang="zh-CN" b="0" i="0" dirty="0" err="1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SupportMultipleTable</a:t>
            </a:r>
            <a:endParaRPr lang="zh-CN" altLang="en-US" dirty="0">
              <a:solidFill>
                <a:srgbClr val="F5F5F5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151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E2206B3-80AD-4109-9C51-97A6129039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4" t="5100" r="3035" b="666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椭圆 19">
            <a:extLst>
              <a:ext uri="{FF2B5EF4-FFF2-40B4-BE49-F238E27FC236}">
                <a16:creationId xmlns:a16="http://schemas.microsoft.com/office/drawing/2014/main" id="{A3E3E911-753F-4A88-8887-616EE2C52AE7}"/>
              </a:ext>
            </a:extLst>
          </p:cNvPr>
          <p:cNvSpPr/>
          <p:nvPr/>
        </p:nvSpPr>
        <p:spPr>
          <a:xfrm>
            <a:off x="10841250" y="182251"/>
            <a:ext cx="684000" cy="684000"/>
          </a:xfrm>
          <a:prstGeom prst="ellipse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87D8645B-9930-483C-B71E-B39239D08E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463" y="132353"/>
            <a:ext cx="670775" cy="7200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D0749859-F97C-4683-A799-EDC5282A6C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132" y="182251"/>
            <a:ext cx="684000" cy="684000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C044F3EE-14ED-4FAF-8541-F79E3ECA5370}"/>
              </a:ext>
            </a:extLst>
          </p:cNvPr>
          <p:cNvSpPr/>
          <p:nvPr/>
        </p:nvSpPr>
        <p:spPr>
          <a:xfrm>
            <a:off x="4414044" y="6370202"/>
            <a:ext cx="33639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0" i="0" dirty="0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© Apache </a:t>
            </a:r>
            <a:r>
              <a:rPr lang="en-US" altLang="zh-CN" sz="1400" b="0" i="0" dirty="0" err="1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SeaTunnel</a:t>
            </a:r>
            <a:r>
              <a:rPr lang="en-US" altLang="zh-CN" sz="1400" b="0" i="0" dirty="0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 Community</a:t>
            </a:r>
            <a:endParaRPr lang="zh-CN" altLang="en-US" sz="1400" dirty="0">
              <a:solidFill>
                <a:srgbClr val="F5F5F5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D88DCC0-A34E-4FAF-840B-DED3A276788C}"/>
              </a:ext>
            </a:extLst>
          </p:cNvPr>
          <p:cNvSpPr txBox="1"/>
          <p:nvPr/>
        </p:nvSpPr>
        <p:spPr>
          <a:xfrm>
            <a:off x="4578744" y="326681"/>
            <a:ext cx="3232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5F5F5"/>
                </a:solidFill>
              </a:rPr>
              <a:t>Source API</a:t>
            </a:r>
            <a:endParaRPr lang="zh-CN" altLang="en-US" sz="3200" b="1" dirty="0">
              <a:solidFill>
                <a:srgbClr val="F5F5F5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F801943-8ACB-40BA-ADD3-5ACFE86155D2}"/>
              </a:ext>
            </a:extLst>
          </p:cNvPr>
          <p:cNvSpPr txBox="1"/>
          <p:nvPr/>
        </p:nvSpPr>
        <p:spPr>
          <a:xfrm>
            <a:off x="810985" y="1206709"/>
            <a:ext cx="4224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5F5F5"/>
                </a:solidFill>
              </a:rPr>
              <a:t>如何适配</a:t>
            </a:r>
            <a:r>
              <a:rPr lang="en-US" altLang="zh-CN" sz="2400" dirty="0">
                <a:solidFill>
                  <a:srgbClr val="F5F5F5"/>
                </a:solidFill>
              </a:rPr>
              <a:t>Spark</a:t>
            </a:r>
            <a:r>
              <a:rPr lang="zh-CN" altLang="en-US" sz="2400" dirty="0">
                <a:solidFill>
                  <a:srgbClr val="F5F5F5"/>
                </a:solidFill>
              </a:rPr>
              <a:t>与</a:t>
            </a:r>
            <a:r>
              <a:rPr lang="en-US" altLang="zh-CN" sz="2400" dirty="0" err="1">
                <a:solidFill>
                  <a:srgbClr val="F5F5F5"/>
                </a:solidFill>
              </a:rPr>
              <a:t>Flink</a:t>
            </a:r>
            <a:r>
              <a:rPr lang="zh-CN" altLang="en-US" sz="2400" dirty="0">
                <a:solidFill>
                  <a:srgbClr val="F5F5F5"/>
                </a:solidFill>
              </a:rPr>
              <a:t>引擎？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457BA59-3E5C-4D7B-82D6-E35DBC288A37}"/>
              </a:ext>
            </a:extLst>
          </p:cNvPr>
          <p:cNvSpPr/>
          <p:nvPr/>
        </p:nvSpPr>
        <p:spPr>
          <a:xfrm>
            <a:off x="902525" y="1667635"/>
            <a:ext cx="1440000" cy="72000"/>
          </a:xfrm>
          <a:prstGeom prst="rect">
            <a:avLst/>
          </a:prstGeom>
          <a:solidFill>
            <a:srgbClr val="2666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A811A96-EA66-4F6B-99E5-A4C2DF6B9832}"/>
              </a:ext>
            </a:extLst>
          </p:cNvPr>
          <p:cNvSpPr txBox="1"/>
          <p:nvPr/>
        </p:nvSpPr>
        <p:spPr>
          <a:xfrm>
            <a:off x="902525" y="2269485"/>
            <a:ext cx="291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zh-CN" altLang="en-US" b="0" i="0" dirty="0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如何支持动态添加分片？</a:t>
            </a:r>
            <a:endParaRPr lang="zh-CN" altLang="en-US" dirty="0">
              <a:solidFill>
                <a:srgbClr val="F5F5F5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37B1E18-07A8-4B49-B249-14BBFE495B7F}"/>
              </a:ext>
            </a:extLst>
          </p:cNvPr>
          <p:cNvSpPr txBox="1"/>
          <p:nvPr/>
        </p:nvSpPr>
        <p:spPr>
          <a:xfrm>
            <a:off x="902525" y="3479894"/>
            <a:ext cx="3901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zh-CN" altLang="en-US" b="0" i="0" dirty="0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如何支持单</a:t>
            </a:r>
            <a:r>
              <a:rPr lang="zh-CN" altLang="en-US" dirty="0">
                <a:solidFill>
                  <a:srgbClr val="F5F5F5"/>
                </a:solidFill>
                <a:latin typeface="arial" panose="020B0604020202020204" pitchFamily="34" charset="0"/>
              </a:rPr>
              <a:t>个读取器</a:t>
            </a:r>
            <a:r>
              <a:rPr lang="zh-CN" altLang="en-US" b="0" i="0" dirty="0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处理多张表？</a:t>
            </a:r>
            <a:endParaRPr lang="zh-CN" altLang="en-US" dirty="0">
              <a:solidFill>
                <a:srgbClr val="F5F5F5"/>
              </a:solidFill>
              <a:latin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7285CBC-F518-48D0-ACC4-1721EEE9BED6}"/>
              </a:ext>
            </a:extLst>
          </p:cNvPr>
          <p:cNvSpPr txBox="1"/>
          <p:nvPr/>
        </p:nvSpPr>
        <p:spPr>
          <a:xfrm>
            <a:off x="902524" y="2875083"/>
            <a:ext cx="315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zh-CN" altLang="en-US" b="0" i="0" dirty="0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如何</a:t>
            </a:r>
            <a:r>
              <a:rPr lang="zh-CN" altLang="en-US" dirty="0">
                <a:solidFill>
                  <a:srgbClr val="F5F5F5"/>
                </a:solidFill>
                <a:latin typeface="arial" panose="020B0604020202020204" pitchFamily="34" charset="0"/>
              </a:rPr>
              <a:t>支持协调读取器？</a:t>
            </a:r>
            <a:endParaRPr lang="zh-CN" altLang="en-US" dirty="0">
              <a:solidFill>
                <a:srgbClr val="F5F5F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181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E2206B3-80AD-4109-9C51-97A6129039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4" t="5100" r="3035" b="666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椭圆 19">
            <a:extLst>
              <a:ext uri="{FF2B5EF4-FFF2-40B4-BE49-F238E27FC236}">
                <a16:creationId xmlns:a16="http://schemas.microsoft.com/office/drawing/2014/main" id="{A3E3E911-753F-4A88-8887-616EE2C52AE7}"/>
              </a:ext>
            </a:extLst>
          </p:cNvPr>
          <p:cNvSpPr/>
          <p:nvPr/>
        </p:nvSpPr>
        <p:spPr>
          <a:xfrm>
            <a:off x="10841250" y="182251"/>
            <a:ext cx="684000" cy="684000"/>
          </a:xfrm>
          <a:prstGeom prst="ellipse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87D8645B-9930-483C-B71E-B39239D08E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463" y="132353"/>
            <a:ext cx="670775" cy="7200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D0749859-F97C-4683-A799-EDC5282A6C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132" y="182251"/>
            <a:ext cx="684000" cy="684000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C044F3EE-14ED-4FAF-8541-F79E3ECA5370}"/>
              </a:ext>
            </a:extLst>
          </p:cNvPr>
          <p:cNvSpPr/>
          <p:nvPr/>
        </p:nvSpPr>
        <p:spPr>
          <a:xfrm>
            <a:off x="4414044" y="6370202"/>
            <a:ext cx="33639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0" i="0" dirty="0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© Apache </a:t>
            </a:r>
            <a:r>
              <a:rPr lang="en-US" altLang="zh-CN" sz="1400" b="0" i="0" dirty="0" err="1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SeaTunnel</a:t>
            </a:r>
            <a:r>
              <a:rPr lang="en-US" altLang="zh-CN" sz="1400" b="0" i="0" dirty="0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 Community</a:t>
            </a:r>
            <a:endParaRPr lang="zh-CN" altLang="en-US" sz="1400" dirty="0">
              <a:solidFill>
                <a:srgbClr val="F5F5F5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D88DCC0-A34E-4FAF-840B-DED3A276788C}"/>
              </a:ext>
            </a:extLst>
          </p:cNvPr>
          <p:cNvSpPr txBox="1"/>
          <p:nvPr/>
        </p:nvSpPr>
        <p:spPr>
          <a:xfrm>
            <a:off x="4578744" y="326681"/>
            <a:ext cx="3232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5F5F5"/>
                </a:solidFill>
              </a:rPr>
              <a:t>Source API</a:t>
            </a:r>
            <a:endParaRPr lang="zh-CN" altLang="en-US" sz="3200" b="1" dirty="0">
              <a:solidFill>
                <a:srgbClr val="F5F5F5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4402604-12F2-4EFD-A0AF-E2FC9D18D2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435" y="1615045"/>
            <a:ext cx="6627129" cy="334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5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E2206B3-80AD-4109-9C51-97A6129039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4" t="5100" r="3035" b="666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椭圆 19">
            <a:extLst>
              <a:ext uri="{FF2B5EF4-FFF2-40B4-BE49-F238E27FC236}">
                <a16:creationId xmlns:a16="http://schemas.microsoft.com/office/drawing/2014/main" id="{A3E3E911-753F-4A88-8887-616EE2C52AE7}"/>
              </a:ext>
            </a:extLst>
          </p:cNvPr>
          <p:cNvSpPr/>
          <p:nvPr/>
        </p:nvSpPr>
        <p:spPr>
          <a:xfrm>
            <a:off x="10841250" y="182251"/>
            <a:ext cx="684000" cy="684000"/>
          </a:xfrm>
          <a:prstGeom prst="ellipse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87D8645B-9930-483C-B71E-B39239D08E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463" y="132353"/>
            <a:ext cx="670775" cy="7200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D0749859-F97C-4683-A799-EDC5282A6C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132" y="182251"/>
            <a:ext cx="684000" cy="684000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C044F3EE-14ED-4FAF-8541-F79E3ECA5370}"/>
              </a:ext>
            </a:extLst>
          </p:cNvPr>
          <p:cNvSpPr/>
          <p:nvPr/>
        </p:nvSpPr>
        <p:spPr>
          <a:xfrm>
            <a:off x="4414044" y="6370202"/>
            <a:ext cx="33639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0" i="0" dirty="0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© Apache </a:t>
            </a:r>
            <a:r>
              <a:rPr lang="en-US" altLang="zh-CN" sz="1400" b="0" i="0" dirty="0" err="1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SeaTunnel</a:t>
            </a:r>
            <a:r>
              <a:rPr lang="en-US" altLang="zh-CN" sz="1400" b="0" i="0" dirty="0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 Community</a:t>
            </a:r>
            <a:endParaRPr lang="zh-CN" altLang="en-US" sz="1400" dirty="0">
              <a:solidFill>
                <a:srgbClr val="F5F5F5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D88DCC0-A34E-4FAF-840B-DED3A276788C}"/>
              </a:ext>
            </a:extLst>
          </p:cNvPr>
          <p:cNvSpPr txBox="1"/>
          <p:nvPr/>
        </p:nvSpPr>
        <p:spPr>
          <a:xfrm>
            <a:off x="4578744" y="326681"/>
            <a:ext cx="3232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5F5F5"/>
                </a:solidFill>
              </a:rPr>
              <a:t>Source API</a:t>
            </a:r>
            <a:endParaRPr lang="zh-CN" altLang="en-US" sz="3200" b="1" dirty="0">
              <a:solidFill>
                <a:srgbClr val="F5F5F5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E7BAA0-E9FD-402E-8BE3-4949BC2548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288" y="1164366"/>
            <a:ext cx="6597423" cy="511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687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矩形: 圆角 88"/>
          <p:cNvSpPr/>
          <p:nvPr/>
        </p:nvSpPr>
        <p:spPr>
          <a:xfrm>
            <a:off x="0" y="-32946"/>
            <a:ext cx="12192000" cy="6890945"/>
          </a:xfrm>
          <a:prstGeom prst="roundRect">
            <a:avLst>
              <a:gd name="adj" fmla="val 0"/>
            </a:avLst>
          </a:prstGeom>
          <a:solidFill>
            <a:srgbClr val="161C2A"/>
          </a:solidFill>
          <a:ln w="12700" cap="rnd" cmpd="sng" algn="ctr">
            <a:noFill/>
            <a:prstDash val="solid"/>
            <a:round/>
          </a:ln>
          <a:effectLst>
            <a:outerShdw blurRad="254000" dist="127000" algn="ctr" rotWithShape="0">
              <a:srgbClr val="01857C">
                <a:alpha val="20000"/>
              </a:srgbClr>
            </a:outerShdw>
          </a:effectLst>
        </p:spPr>
        <p:txBody>
          <a:bodyPr rot="0" spcFirstLastPara="0" vert="horz" wrap="square" lIns="0" tIns="0" rIns="0" bIns="0" numCol="1" spcCol="0" rtlCol="0" fromWordArt="0" anchor="ctr" anchorCtr="0" forceAA="0" compatLnSpc="1">
            <a:normAutofit/>
          </a:bodyPr>
          <a:lstStyle/>
          <a:p>
            <a:pPr algn="r"/>
            <a:endParaRPr lang="zh-CN" altLang="en-US" b="1" kern="0">
              <a:noFill/>
              <a:latin typeface="Arial" panose="020B0604020202090204" pitchFamily="34" charset="0"/>
              <a:ea typeface="微软雅黑" panose="020B0503020204020204" charset="-122"/>
              <a:cs typeface="Arial" panose="020B0604020202090204" pitchFamily="34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4212894" y="2508368"/>
            <a:ext cx="1183083" cy="279136"/>
            <a:chOff x="9906371" y="3180026"/>
            <a:chExt cx="1990145" cy="469554"/>
          </a:xfrm>
          <a:solidFill>
            <a:schemeClr val="bg1"/>
          </a:solidFill>
        </p:grpSpPr>
        <p:sp>
          <p:nvSpPr>
            <p:cNvPr id="37" name="平行四边形 36"/>
            <p:cNvSpPr/>
            <p:nvPr/>
          </p:nvSpPr>
          <p:spPr>
            <a:xfrm flipH="1">
              <a:off x="9906371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平行四边形 37"/>
            <p:cNvSpPr/>
            <p:nvPr/>
          </p:nvSpPr>
          <p:spPr>
            <a:xfrm flipH="1">
              <a:off x="10244906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平行四边形 38"/>
            <p:cNvSpPr/>
            <p:nvPr/>
          </p:nvSpPr>
          <p:spPr>
            <a:xfrm flipH="1">
              <a:off x="10583441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平行四边形 39"/>
            <p:cNvSpPr/>
            <p:nvPr/>
          </p:nvSpPr>
          <p:spPr>
            <a:xfrm flipH="1">
              <a:off x="10921976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/>
          </p:nvSpPr>
          <p:spPr>
            <a:xfrm flipH="1">
              <a:off x="11260509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直角三角形 41"/>
            <p:cNvSpPr/>
            <p:nvPr/>
          </p:nvSpPr>
          <p:spPr>
            <a:xfrm>
              <a:off x="9929223" y="3347356"/>
              <a:ext cx="260972" cy="30222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直角三角形 42"/>
            <p:cNvSpPr/>
            <p:nvPr/>
          </p:nvSpPr>
          <p:spPr>
            <a:xfrm rot="10800000">
              <a:off x="11635544" y="3180026"/>
              <a:ext cx="260972" cy="30222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2812539" y="2683042"/>
            <a:ext cx="6157482" cy="1491916"/>
            <a:chOff x="2422187" y="2478061"/>
            <a:chExt cx="6157482" cy="1491916"/>
          </a:xfrm>
        </p:grpSpPr>
        <p:sp>
          <p:nvSpPr>
            <p:cNvPr id="63" name="矩形 62"/>
            <p:cNvSpPr/>
            <p:nvPr/>
          </p:nvSpPr>
          <p:spPr>
            <a:xfrm>
              <a:off x="3635946" y="3224018"/>
              <a:ext cx="601266" cy="45719"/>
            </a:xfrm>
            <a:prstGeom prst="rect">
              <a:avLst/>
            </a:prstGeom>
            <a:solidFill>
              <a:srgbClr val="BECDD6">
                <a:alpha val="2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2422187" y="2617139"/>
              <a:ext cx="1213759" cy="1213760"/>
              <a:chOff x="3335150" y="3314633"/>
              <a:chExt cx="1764867" cy="1764868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3472445" y="3451928"/>
                <a:ext cx="1490277" cy="1490278"/>
              </a:xfrm>
              <a:prstGeom prst="ellipse">
                <a:avLst/>
              </a:prstGeom>
              <a:gradFill>
                <a:gsLst>
                  <a:gs pos="0">
                    <a:srgbClr val="657587"/>
                  </a:gs>
                  <a:gs pos="53000">
                    <a:srgbClr val="6C889D"/>
                  </a:gs>
                  <a:gs pos="100000">
                    <a:srgbClr val="75A3BA"/>
                  </a:gs>
                </a:gsLst>
                <a:lin ang="14400000" scaled="0"/>
              </a:gradFill>
              <a:ln w="12700" cap="rnd" cmpd="sng" algn="ctr">
                <a:noFill/>
                <a:prstDash val="solid"/>
                <a:round/>
              </a:ln>
              <a:effectLst>
                <a:outerShdw blurRad="304800" dist="127000" algn="ctr" rotWithShape="0">
                  <a:schemeClr val="bg1">
                    <a:alpha val="20000"/>
                  </a:schemeClr>
                </a:outerShdw>
              </a:effectLst>
            </p:spPr>
            <p:txBody>
              <a:bodyPr rot="0" spcFirstLastPara="0" vert="horz" wrap="square" lIns="0" tIns="0" rIns="0" bIns="0" numCol="1" spcCol="0" rtlCol="0" fromWordArt="0" anchor="ctr" anchorCtr="0" forceAA="0" compatLnSpc="1">
                <a:normAutofit/>
              </a:bodyPr>
              <a:lstStyle/>
              <a:p>
                <a:pPr algn="ctr"/>
                <a:r>
                  <a:rPr lang="en-US" altLang="zh-CN" sz="3200" b="1" kern="0" dirty="0">
                    <a:solidFill>
                      <a:srgbClr val="D4DBDF"/>
                    </a:solidFill>
                    <a:latin typeface="+mj-ea"/>
                    <a:ea typeface="+mj-ea"/>
                    <a:cs typeface="Arial" panose="020B0604020202090204" pitchFamily="34" charset="0"/>
                  </a:rPr>
                  <a:t>05</a:t>
                </a:r>
                <a:endParaRPr lang="zh-CN" altLang="en-US" sz="3200" b="1" kern="0" dirty="0">
                  <a:solidFill>
                    <a:srgbClr val="D4DBDF"/>
                  </a:solidFill>
                  <a:latin typeface="+mj-ea"/>
                  <a:ea typeface="+mj-ea"/>
                  <a:cs typeface="Arial" panose="020B0604020202090204" pitchFamily="34" charset="0"/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3335150" y="3314633"/>
                <a:ext cx="1764867" cy="1764868"/>
              </a:xfrm>
              <a:prstGeom prst="ellipse">
                <a:avLst/>
              </a:prstGeom>
              <a:noFill/>
              <a:ln w="50800">
                <a:solidFill>
                  <a:srgbClr val="739DB4">
                    <a:alpha val="25000"/>
                  </a:srgbClr>
                </a:solidFill>
              </a:ln>
              <a:effectLst>
                <a:outerShdw blurRad="304800" dist="50800" dir="5400000" algn="ctr" rotWithShape="0">
                  <a:schemeClr val="bg1">
                    <a:alpha val="43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矩形: 圆角 52"/>
            <p:cNvSpPr/>
            <p:nvPr/>
          </p:nvSpPr>
          <p:spPr>
            <a:xfrm>
              <a:off x="4126832" y="2478061"/>
              <a:ext cx="4452837" cy="1491916"/>
            </a:xfrm>
            <a:prstGeom prst="roundRect">
              <a:avLst/>
            </a:prstGeom>
            <a:solidFill>
              <a:srgbClr val="01C8C1"/>
            </a:solidFill>
            <a:ln w="12700" cap="rnd" cmpd="sng" algn="ctr">
              <a:noFill/>
              <a:prstDash val="solid"/>
              <a:round/>
            </a:ln>
            <a:effectLst>
              <a:outerShdw blurRad="304800" dist="127000" algn="ctr" rotWithShape="0">
                <a:srgbClr val="01C8C1">
                  <a:alpha val="20000"/>
                </a:srgbClr>
              </a:outerShdw>
            </a:effectLst>
          </p:spPr>
          <p:txBody>
            <a:bodyPr rot="0" spcFirstLastPara="0" vert="horz" wrap="square" lIns="0" tIns="0" rIns="0" bIns="0" numCol="1" spcCol="0" rtlCol="0" fromWordArt="0" anchor="ctr" anchorCtr="0" forceAA="0" compatLnSpc="1">
              <a:normAutofit/>
            </a:bodyPr>
            <a:lstStyle/>
            <a:p>
              <a:pPr algn="r"/>
              <a:endParaRPr lang="zh-CN" altLang="en-US" b="1" kern="0">
                <a:noFill/>
                <a:latin typeface="Arial" panose="020B0604020202090204" pitchFamily="34" charset="0"/>
                <a:ea typeface="微软雅黑" panose="020B0503020204020204" charset="-122"/>
                <a:cs typeface="Arial" panose="020B0604020202090204" pitchFamily="34" charset="0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5658800" y="3000655"/>
              <a:ext cx="1380186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200" b="1" dirty="0">
                  <a:solidFill>
                    <a:srgbClr val="24292F"/>
                  </a:solidFill>
                  <a:latin typeface="-apple-system"/>
                </a:rPr>
                <a:t>Sink API</a:t>
              </a: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228468" y="3941457"/>
            <a:ext cx="2607057" cy="615108"/>
            <a:chOff x="9906371" y="3180026"/>
            <a:chExt cx="1990145" cy="469554"/>
          </a:xfrm>
          <a:solidFill>
            <a:srgbClr val="7096AB">
              <a:alpha val="20000"/>
            </a:srgbClr>
          </a:solidFill>
        </p:grpSpPr>
        <p:sp>
          <p:nvSpPr>
            <p:cNvPr id="56" name="平行四边形 55"/>
            <p:cNvSpPr/>
            <p:nvPr/>
          </p:nvSpPr>
          <p:spPr>
            <a:xfrm flipH="1">
              <a:off x="9906371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平行四边形 56"/>
            <p:cNvSpPr/>
            <p:nvPr/>
          </p:nvSpPr>
          <p:spPr>
            <a:xfrm flipH="1">
              <a:off x="10244906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平行四边形 57"/>
            <p:cNvSpPr/>
            <p:nvPr/>
          </p:nvSpPr>
          <p:spPr>
            <a:xfrm flipH="1">
              <a:off x="10583441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平行四边形 58"/>
            <p:cNvSpPr/>
            <p:nvPr/>
          </p:nvSpPr>
          <p:spPr>
            <a:xfrm flipH="1">
              <a:off x="10921976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平行四边形 59"/>
            <p:cNvSpPr/>
            <p:nvPr/>
          </p:nvSpPr>
          <p:spPr>
            <a:xfrm flipH="1">
              <a:off x="11260509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直角三角形 60"/>
            <p:cNvSpPr/>
            <p:nvPr/>
          </p:nvSpPr>
          <p:spPr>
            <a:xfrm>
              <a:off x="9929223" y="3347356"/>
              <a:ext cx="260972" cy="30222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直角三角形 61"/>
            <p:cNvSpPr/>
            <p:nvPr/>
          </p:nvSpPr>
          <p:spPr>
            <a:xfrm rot="10800000">
              <a:off x="11635544" y="3180026"/>
              <a:ext cx="260972" cy="30222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-232012" y="147490"/>
            <a:ext cx="2087161" cy="492444"/>
            <a:chOff x="9906371" y="3180026"/>
            <a:chExt cx="1990145" cy="469554"/>
          </a:xfrm>
          <a:solidFill>
            <a:srgbClr val="01C8C1">
              <a:alpha val="20000"/>
            </a:srgbClr>
          </a:solidFill>
        </p:grpSpPr>
        <p:sp>
          <p:nvSpPr>
            <p:cNvPr id="66" name="平行四边形 65"/>
            <p:cNvSpPr/>
            <p:nvPr/>
          </p:nvSpPr>
          <p:spPr>
            <a:xfrm flipH="1">
              <a:off x="9906371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平行四边形 66"/>
            <p:cNvSpPr/>
            <p:nvPr/>
          </p:nvSpPr>
          <p:spPr>
            <a:xfrm flipH="1">
              <a:off x="10244906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平行四边形 67"/>
            <p:cNvSpPr/>
            <p:nvPr/>
          </p:nvSpPr>
          <p:spPr>
            <a:xfrm flipH="1">
              <a:off x="10583441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平行四边形 68"/>
            <p:cNvSpPr/>
            <p:nvPr/>
          </p:nvSpPr>
          <p:spPr>
            <a:xfrm flipH="1">
              <a:off x="10921976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平行四边形 69"/>
            <p:cNvSpPr/>
            <p:nvPr/>
          </p:nvSpPr>
          <p:spPr>
            <a:xfrm flipH="1">
              <a:off x="11260509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直角三角形 70"/>
            <p:cNvSpPr/>
            <p:nvPr/>
          </p:nvSpPr>
          <p:spPr>
            <a:xfrm>
              <a:off x="9929223" y="3347356"/>
              <a:ext cx="260972" cy="30222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直角三角形 71"/>
            <p:cNvSpPr/>
            <p:nvPr/>
          </p:nvSpPr>
          <p:spPr>
            <a:xfrm rot="10800000">
              <a:off x="11635544" y="3180026"/>
              <a:ext cx="260972" cy="30222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10275576" y="6240463"/>
            <a:ext cx="1836454" cy="433292"/>
            <a:chOff x="9906371" y="3180026"/>
            <a:chExt cx="1990145" cy="469554"/>
          </a:xfrm>
          <a:solidFill>
            <a:schemeClr val="bg1">
              <a:alpha val="12000"/>
            </a:schemeClr>
          </a:solidFill>
        </p:grpSpPr>
        <p:sp>
          <p:nvSpPr>
            <p:cNvPr id="82" name="平行四边形 81"/>
            <p:cNvSpPr/>
            <p:nvPr/>
          </p:nvSpPr>
          <p:spPr>
            <a:xfrm flipH="1">
              <a:off x="9906371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平行四边形 82"/>
            <p:cNvSpPr/>
            <p:nvPr/>
          </p:nvSpPr>
          <p:spPr>
            <a:xfrm flipH="1">
              <a:off x="10244906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平行四边形 83"/>
            <p:cNvSpPr/>
            <p:nvPr/>
          </p:nvSpPr>
          <p:spPr>
            <a:xfrm flipH="1">
              <a:off x="10583441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平行四边形 84"/>
            <p:cNvSpPr/>
            <p:nvPr/>
          </p:nvSpPr>
          <p:spPr>
            <a:xfrm flipH="1">
              <a:off x="10921976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平行四边形 85"/>
            <p:cNvSpPr/>
            <p:nvPr/>
          </p:nvSpPr>
          <p:spPr>
            <a:xfrm flipH="1">
              <a:off x="11260509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直角三角形 86"/>
            <p:cNvSpPr/>
            <p:nvPr/>
          </p:nvSpPr>
          <p:spPr>
            <a:xfrm>
              <a:off x="9929223" y="3347356"/>
              <a:ext cx="260972" cy="30222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直角三角形 87"/>
            <p:cNvSpPr/>
            <p:nvPr/>
          </p:nvSpPr>
          <p:spPr>
            <a:xfrm rot="10800000">
              <a:off x="11635544" y="3180026"/>
              <a:ext cx="260972" cy="30222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7253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E2206B3-80AD-4109-9C51-97A6129039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4" t="5100" r="3035" b="666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椭圆 19">
            <a:extLst>
              <a:ext uri="{FF2B5EF4-FFF2-40B4-BE49-F238E27FC236}">
                <a16:creationId xmlns:a16="http://schemas.microsoft.com/office/drawing/2014/main" id="{A3E3E911-753F-4A88-8887-616EE2C52AE7}"/>
              </a:ext>
            </a:extLst>
          </p:cNvPr>
          <p:cNvSpPr/>
          <p:nvPr/>
        </p:nvSpPr>
        <p:spPr>
          <a:xfrm>
            <a:off x="10841250" y="182251"/>
            <a:ext cx="684000" cy="684000"/>
          </a:xfrm>
          <a:prstGeom prst="ellipse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87D8645B-9930-483C-B71E-B39239D08E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463" y="132353"/>
            <a:ext cx="670775" cy="7200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D0749859-F97C-4683-A799-EDC5282A6C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132" y="182251"/>
            <a:ext cx="684000" cy="684000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C044F3EE-14ED-4FAF-8541-F79E3ECA5370}"/>
              </a:ext>
            </a:extLst>
          </p:cNvPr>
          <p:cNvSpPr/>
          <p:nvPr/>
        </p:nvSpPr>
        <p:spPr>
          <a:xfrm>
            <a:off x="4414044" y="6370202"/>
            <a:ext cx="33639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0" i="0" dirty="0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© Apache </a:t>
            </a:r>
            <a:r>
              <a:rPr lang="en-US" altLang="zh-CN" sz="1400" b="0" i="0" dirty="0" err="1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SeaTunnel</a:t>
            </a:r>
            <a:r>
              <a:rPr lang="en-US" altLang="zh-CN" sz="1400" b="0" i="0" dirty="0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 Community</a:t>
            </a:r>
            <a:endParaRPr lang="zh-CN" altLang="en-US" sz="1400" dirty="0">
              <a:solidFill>
                <a:srgbClr val="F5F5F5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D88DCC0-A34E-4FAF-840B-DED3A276788C}"/>
              </a:ext>
            </a:extLst>
          </p:cNvPr>
          <p:cNvSpPr txBox="1"/>
          <p:nvPr/>
        </p:nvSpPr>
        <p:spPr>
          <a:xfrm>
            <a:off x="4578744" y="326681"/>
            <a:ext cx="3232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5F5F5"/>
                </a:solidFill>
              </a:rPr>
              <a:t>Sink API</a:t>
            </a:r>
            <a:endParaRPr lang="zh-CN" altLang="en-US" sz="3200" b="1" dirty="0">
              <a:solidFill>
                <a:srgbClr val="F5F5F5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F801943-8ACB-40BA-ADD3-5ACFE86155D2}"/>
              </a:ext>
            </a:extLst>
          </p:cNvPr>
          <p:cNvSpPr txBox="1"/>
          <p:nvPr/>
        </p:nvSpPr>
        <p:spPr>
          <a:xfrm>
            <a:off x="810985" y="1206709"/>
            <a:ext cx="3155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5F5F5"/>
                </a:solidFill>
              </a:rPr>
              <a:t>Sink </a:t>
            </a:r>
            <a:r>
              <a:rPr lang="zh-CN" altLang="en-US" sz="2400" dirty="0">
                <a:solidFill>
                  <a:srgbClr val="F5F5F5"/>
                </a:solidFill>
              </a:rPr>
              <a:t>所需的特性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457BA59-3E5C-4D7B-82D6-E35DBC288A37}"/>
              </a:ext>
            </a:extLst>
          </p:cNvPr>
          <p:cNvSpPr/>
          <p:nvPr/>
        </p:nvSpPr>
        <p:spPr>
          <a:xfrm>
            <a:off x="902525" y="1667635"/>
            <a:ext cx="1440000" cy="72000"/>
          </a:xfrm>
          <a:prstGeom prst="rect">
            <a:avLst/>
          </a:prstGeom>
          <a:solidFill>
            <a:srgbClr val="2666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A811A96-EA66-4F6B-99E5-A4C2DF6B9832}"/>
              </a:ext>
            </a:extLst>
          </p:cNvPr>
          <p:cNvSpPr txBox="1"/>
          <p:nvPr/>
        </p:nvSpPr>
        <p:spPr>
          <a:xfrm>
            <a:off x="902525" y="2269485"/>
            <a:ext cx="291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zh-CN" altLang="en-US" dirty="0">
                <a:solidFill>
                  <a:srgbClr val="F5F5F5"/>
                </a:solidFill>
                <a:latin typeface="arial" panose="020B0604020202020204" pitchFamily="34" charset="0"/>
              </a:rPr>
              <a:t>分布式事务</a:t>
            </a:r>
            <a:endParaRPr lang="zh-CN" altLang="en-US" dirty="0">
              <a:solidFill>
                <a:srgbClr val="F5F5F5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7285CBC-F518-48D0-ACC4-1721EEE9BED6}"/>
              </a:ext>
            </a:extLst>
          </p:cNvPr>
          <p:cNvSpPr txBox="1"/>
          <p:nvPr/>
        </p:nvSpPr>
        <p:spPr>
          <a:xfrm>
            <a:off x="902525" y="2875083"/>
            <a:ext cx="230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zh-CN" altLang="en-US" b="0" i="0" dirty="0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聚合提交</a:t>
            </a:r>
            <a:endParaRPr lang="zh-CN" altLang="en-US" dirty="0">
              <a:solidFill>
                <a:srgbClr val="F5F5F5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427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E2206B3-80AD-4109-9C51-97A6129039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4" t="5100" r="3035" b="666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椭圆 19">
            <a:extLst>
              <a:ext uri="{FF2B5EF4-FFF2-40B4-BE49-F238E27FC236}">
                <a16:creationId xmlns:a16="http://schemas.microsoft.com/office/drawing/2014/main" id="{A3E3E911-753F-4A88-8887-616EE2C52AE7}"/>
              </a:ext>
            </a:extLst>
          </p:cNvPr>
          <p:cNvSpPr/>
          <p:nvPr/>
        </p:nvSpPr>
        <p:spPr>
          <a:xfrm>
            <a:off x="10841250" y="182251"/>
            <a:ext cx="684000" cy="684000"/>
          </a:xfrm>
          <a:prstGeom prst="ellipse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87D8645B-9930-483C-B71E-B39239D08E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463" y="132353"/>
            <a:ext cx="670775" cy="7200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D0749859-F97C-4683-A799-EDC5282A6C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132" y="182251"/>
            <a:ext cx="684000" cy="684000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C044F3EE-14ED-4FAF-8541-F79E3ECA5370}"/>
              </a:ext>
            </a:extLst>
          </p:cNvPr>
          <p:cNvSpPr/>
          <p:nvPr/>
        </p:nvSpPr>
        <p:spPr>
          <a:xfrm>
            <a:off x="4414044" y="6370202"/>
            <a:ext cx="33639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0" i="0" dirty="0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© Apache </a:t>
            </a:r>
            <a:r>
              <a:rPr lang="en-US" altLang="zh-CN" sz="1400" b="0" i="0" dirty="0" err="1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SeaTunnel</a:t>
            </a:r>
            <a:r>
              <a:rPr lang="en-US" altLang="zh-CN" sz="1400" b="0" i="0" dirty="0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 Community</a:t>
            </a:r>
            <a:endParaRPr lang="zh-CN" altLang="en-US" sz="1400" dirty="0">
              <a:solidFill>
                <a:srgbClr val="F5F5F5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D88DCC0-A34E-4FAF-840B-DED3A276788C}"/>
              </a:ext>
            </a:extLst>
          </p:cNvPr>
          <p:cNvSpPr txBox="1"/>
          <p:nvPr/>
        </p:nvSpPr>
        <p:spPr>
          <a:xfrm>
            <a:off x="4578744" y="326681"/>
            <a:ext cx="3232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5F5F5"/>
                </a:solidFill>
              </a:rPr>
              <a:t>Sink API</a:t>
            </a:r>
            <a:endParaRPr lang="zh-CN" altLang="en-US" sz="3200" b="1" dirty="0">
              <a:solidFill>
                <a:srgbClr val="F5F5F5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3536A5D-6233-4C44-80BD-3FA31E95AC95}"/>
              </a:ext>
            </a:extLst>
          </p:cNvPr>
          <p:cNvSpPr txBox="1"/>
          <p:nvPr/>
        </p:nvSpPr>
        <p:spPr>
          <a:xfrm>
            <a:off x="6200269" y="1205970"/>
            <a:ext cx="3155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5F5F5"/>
                </a:solidFill>
              </a:rPr>
              <a:t>API</a:t>
            </a:r>
            <a:endParaRPr lang="zh-CN" altLang="en-US" sz="2400" dirty="0">
              <a:solidFill>
                <a:srgbClr val="F5F5F5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FB28CE2-F13A-4421-B5C6-70CEE9427BEA}"/>
              </a:ext>
            </a:extLst>
          </p:cNvPr>
          <p:cNvSpPr/>
          <p:nvPr/>
        </p:nvSpPr>
        <p:spPr>
          <a:xfrm>
            <a:off x="6291809" y="1666896"/>
            <a:ext cx="1440000" cy="72000"/>
          </a:xfrm>
          <a:prstGeom prst="rect">
            <a:avLst/>
          </a:prstGeom>
          <a:solidFill>
            <a:srgbClr val="2666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3EEA6FC-3D59-4D61-8041-374D5EBCABDE}"/>
              </a:ext>
            </a:extLst>
          </p:cNvPr>
          <p:cNvSpPr txBox="1"/>
          <p:nvPr/>
        </p:nvSpPr>
        <p:spPr>
          <a:xfrm>
            <a:off x="6409211" y="2269485"/>
            <a:ext cx="291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en-US" altLang="zh-CN" b="0" i="0" dirty="0" err="1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SinkWriter</a:t>
            </a:r>
            <a:endParaRPr lang="zh-CN" altLang="en-US" dirty="0">
              <a:solidFill>
                <a:srgbClr val="F5F5F5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4605B3B-61A7-4011-A6FC-2410CD8C3EE4}"/>
              </a:ext>
            </a:extLst>
          </p:cNvPr>
          <p:cNvSpPr txBox="1"/>
          <p:nvPr/>
        </p:nvSpPr>
        <p:spPr>
          <a:xfrm>
            <a:off x="6409211" y="3479894"/>
            <a:ext cx="569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en-US" altLang="zh-CN" b="0" i="0" dirty="0" err="1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SinkAggregatedCommitter</a:t>
            </a:r>
            <a:endParaRPr lang="zh-CN" altLang="en-US" dirty="0">
              <a:solidFill>
                <a:srgbClr val="F5F5F5"/>
              </a:solidFill>
              <a:latin typeface="arial" panose="020B060402020202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F43BF41-EDBE-422F-97B9-EF29B34C270A}"/>
              </a:ext>
            </a:extLst>
          </p:cNvPr>
          <p:cNvSpPr txBox="1"/>
          <p:nvPr/>
        </p:nvSpPr>
        <p:spPr>
          <a:xfrm>
            <a:off x="6409211" y="2875083"/>
            <a:ext cx="230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en-US" altLang="zh-CN" b="0" i="0" dirty="0" err="1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SinkCommitter</a:t>
            </a:r>
            <a:endParaRPr lang="zh-CN" altLang="en-US" dirty="0">
              <a:solidFill>
                <a:srgbClr val="F5F5F5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005E26D-7D2E-4CD6-ACA7-52F364DC3B92}"/>
              </a:ext>
            </a:extLst>
          </p:cNvPr>
          <p:cNvSpPr txBox="1"/>
          <p:nvPr/>
        </p:nvSpPr>
        <p:spPr>
          <a:xfrm>
            <a:off x="810985" y="1206709"/>
            <a:ext cx="3155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5F5F5"/>
                </a:solidFill>
              </a:rPr>
              <a:t>Sink </a:t>
            </a:r>
            <a:r>
              <a:rPr lang="zh-CN" altLang="en-US" sz="2400" dirty="0">
                <a:solidFill>
                  <a:srgbClr val="F5F5F5"/>
                </a:solidFill>
              </a:rPr>
              <a:t>所需的特性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F1BCDFA-E105-43F1-8F15-12B2C14817FD}"/>
              </a:ext>
            </a:extLst>
          </p:cNvPr>
          <p:cNvSpPr/>
          <p:nvPr/>
        </p:nvSpPr>
        <p:spPr>
          <a:xfrm>
            <a:off x="902525" y="1667635"/>
            <a:ext cx="1440000" cy="72000"/>
          </a:xfrm>
          <a:prstGeom prst="rect">
            <a:avLst/>
          </a:prstGeom>
          <a:solidFill>
            <a:srgbClr val="2666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429454A-1D3C-4076-9686-FD0A3E0F91CB}"/>
              </a:ext>
            </a:extLst>
          </p:cNvPr>
          <p:cNvSpPr txBox="1"/>
          <p:nvPr/>
        </p:nvSpPr>
        <p:spPr>
          <a:xfrm>
            <a:off x="902525" y="2269485"/>
            <a:ext cx="291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zh-CN" altLang="en-US" dirty="0">
                <a:solidFill>
                  <a:srgbClr val="F5F5F5"/>
                </a:solidFill>
                <a:latin typeface="arial" panose="020B0604020202020204" pitchFamily="34" charset="0"/>
              </a:rPr>
              <a:t>分布式事务</a:t>
            </a:r>
            <a:endParaRPr lang="zh-CN" altLang="en-US" dirty="0">
              <a:solidFill>
                <a:srgbClr val="F5F5F5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837B872-A4DB-46AA-B32E-6010C5AE1B30}"/>
              </a:ext>
            </a:extLst>
          </p:cNvPr>
          <p:cNvSpPr txBox="1"/>
          <p:nvPr/>
        </p:nvSpPr>
        <p:spPr>
          <a:xfrm>
            <a:off x="902525" y="2875083"/>
            <a:ext cx="230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zh-CN" altLang="en-US" b="0" i="0" dirty="0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聚合提交</a:t>
            </a:r>
            <a:endParaRPr lang="zh-CN" altLang="en-US" dirty="0">
              <a:solidFill>
                <a:srgbClr val="F5F5F5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216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016D666C-B958-4A3C-94F5-822B3D3D1F0A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8605F384-7ED0-4DAC-891E-9020638189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4" t="5100" r="3035" b="6667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EAC9293A-50AE-403E-8E73-450BFBEC35BA}"/>
                </a:ext>
              </a:extLst>
            </p:cNvPr>
            <p:cNvSpPr/>
            <p:nvPr/>
          </p:nvSpPr>
          <p:spPr>
            <a:xfrm>
              <a:off x="10841250" y="182251"/>
              <a:ext cx="684000" cy="684000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F1ADA079-6675-40F0-8460-C1777EA5F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52463" y="132353"/>
              <a:ext cx="670775" cy="720000"/>
            </a:xfrm>
            <a:prstGeom prst="rect">
              <a:avLst/>
            </a:prstGeom>
          </p:spPr>
        </p:pic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D14933B9-ECCF-4004-989A-D57E638BE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9132" y="182251"/>
              <a:ext cx="684000" cy="684000"/>
            </a:xfrm>
            <a:prstGeom prst="rect">
              <a:avLst/>
            </a:prstGeom>
          </p:spPr>
        </p:pic>
        <p:sp>
          <p:nvSpPr>
            <p:cNvPr id="38" name="Rectangle 2">
              <a:extLst>
                <a:ext uri="{FF2B5EF4-FFF2-40B4-BE49-F238E27FC236}">
                  <a16:creationId xmlns:a16="http://schemas.microsoft.com/office/drawing/2014/main" id="{765DD11C-C828-48A9-B4B7-463BD58563F6}"/>
                </a:ext>
              </a:extLst>
            </p:cNvPr>
            <p:cNvSpPr/>
            <p:nvPr/>
          </p:nvSpPr>
          <p:spPr>
            <a:xfrm>
              <a:off x="4414044" y="6370202"/>
              <a:ext cx="336391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0" i="0" dirty="0">
                  <a:solidFill>
                    <a:srgbClr val="F5F5F5"/>
                  </a:solidFill>
                  <a:effectLst/>
                  <a:latin typeface="arial" panose="020B0604020202020204" pitchFamily="34" charset="0"/>
                </a:rPr>
                <a:t>© Apache </a:t>
              </a:r>
              <a:r>
                <a:rPr lang="en-US" altLang="zh-CN" sz="1400" b="0" i="0" dirty="0" err="1">
                  <a:solidFill>
                    <a:srgbClr val="F5F5F5"/>
                  </a:solidFill>
                  <a:effectLst/>
                  <a:latin typeface="arial" panose="020B0604020202020204" pitchFamily="34" charset="0"/>
                </a:rPr>
                <a:t>SeaTunnel</a:t>
              </a:r>
              <a:r>
                <a:rPr lang="en-US" altLang="zh-CN" sz="1400" b="0" i="0" dirty="0">
                  <a:solidFill>
                    <a:srgbClr val="F5F5F5"/>
                  </a:solidFill>
                  <a:effectLst/>
                  <a:latin typeface="arial" panose="020B0604020202020204" pitchFamily="34" charset="0"/>
                </a:rPr>
                <a:t> Community</a:t>
              </a:r>
              <a:endParaRPr lang="zh-CN" altLang="en-US" sz="1400" dirty="0">
                <a:solidFill>
                  <a:srgbClr val="F5F5F5"/>
                </a:solidFill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636960" y="1045069"/>
            <a:ext cx="4150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1" dirty="0">
                <a:solidFill>
                  <a:srgbClr val="F5F5F5"/>
                </a:solidFill>
                <a:latin typeface="-apple-system"/>
              </a:rPr>
              <a:t>背景与动机</a:t>
            </a:r>
            <a:endParaRPr lang="en-US" altLang="zh-CN" sz="2800" b="1" dirty="0">
              <a:solidFill>
                <a:srgbClr val="F5F5F5"/>
              </a:solidFill>
              <a:latin typeface="-apple-system"/>
            </a:endParaRPr>
          </a:p>
        </p:txBody>
      </p:sp>
      <p:sp>
        <p:nvSpPr>
          <p:cNvPr id="4" name="对话气泡: 圆角矩形 3"/>
          <p:cNvSpPr/>
          <p:nvPr/>
        </p:nvSpPr>
        <p:spPr>
          <a:xfrm>
            <a:off x="5555041" y="1028700"/>
            <a:ext cx="586855" cy="463624"/>
          </a:xfrm>
          <a:prstGeom prst="wedgeRoundRectCallout">
            <a:avLst>
              <a:gd name="adj1" fmla="val -11844"/>
              <a:gd name="adj2" fmla="val 67319"/>
              <a:gd name="adj3" fmla="val 16667"/>
            </a:avLst>
          </a:prstGeom>
          <a:gradFill>
            <a:gsLst>
              <a:gs pos="0">
                <a:srgbClr val="657587"/>
              </a:gs>
              <a:gs pos="53000">
                <a:srgbClr val="6C889D"/>
              </a:gs>
              <a:gs pos="100000">
                <a:srgbClr val="75A3BA"/>
              </a:gs>
            </a:gsLst>
            <a:lin ang="14400000" scaled="0"/>
          </a:gradFill>
          <a:ln w="12700" cap="rnd" cmpd="sng" algn="ctr">
            <a:noFill/>
            <a:prstDash val="solid"/>
            <a:round/>
          </a:ln>
          <a:effectLst>
            <a:outerShdw blurRad="304800" dist="127000" algn="ctr" rotWithShape="0">
              <a:srgbClr val="01857C">
                <a:alpha val="20000"/>
              </a:srgbClr>
            </a:outerShdw>
          </a:effectLst>
        </p:spPr>
        <p:txBody>
          <a:bodyPr rot="0" spcFirstLastPara="0" vert="horz" wrap="square" lIns="0" tIns="0" rIns="0" bIns="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2400" b="1" kern="0" dirty="0">
                <a:solidFill>
                  <a:srgbClr val="D8DDE1"/>
                </a:solidFill>
                <a:latin typeface="Arial" panose="020B0604020202090204" pitchFamily="34" charset="0"/>
                <a:ea typeface="微软雅黑" panose="020B0503020204020204" charset="-122"/>
                <a:cs typeface="Arial" panose="020B0604020202090204" pitchFamily="34" charset="0"/>
              </a:rPr>
              <a:t>01</a:t>
            </a:r>
            <a:endParaRPr lang="zh-CN" altLang="en-US" sz="2400" b="1" kern="0" dirty="0">
              <a:solidFill>
                <a:srgbClr val="D8DDE1"/>
              </a:solidFill>
              <a:latin typeface="Arial" panose="020B0604020202090204" pitchFamily="34" charset="0"/>
              <a:ea typeface="微软雅黑" panose="020B0503020204020204" charset="-122"/>
              <a:cs typeface="Arial" panose="020B060402020209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52427" y="1656455"/>
            <a:ext cx="3519322" cy="3066990"/>
            <a:chOff x="1498214" y="1745738"/>
            <a:chExt cx="2314806" cy="2017288"/>
          </a:xfrm>
        </p:grpSpPr>
        <p:sp>
          <p:nvSpPr>
            <p:cNvPr id="15" name="椭圆 14"/>
            <p:cNvSpPr/>
            <p:nvPr/>
          </p:nvSpPr>
          <p:spPr>
            <a:xfrm>
              <a:off x="1498214" y="1745738"/>
              <a:ext cx="1556460" cy="1556460"/>
            </a:xfrm>
            <a:prstGeom prst="ellipse">
              <a:avLst/>
            </a:prstGeom>
            <a:noFill/>
            <a:ln w="203200">
              <a:solidFill>
                <a:schemeClr val="bg1">
                  <a:alpha val="53000"/>
                </a:schemeClr>
              </a:solidFill>
            </a:ln>
            <a:effectLst>
              <a:outerShdw blurRad="304800" dist="50800" dir="5400000" algn="ctr" rotWithShape="0">
                <a:schemeClr val="bg1">
                  <a:alpha val="4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2113168" y="2063174"/>
              <a:ext cx="1556460" cy="15564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04800" dist="50800" dir="5400000" algn="ctr" rotWithShape="0">
                <a:schemeClr val="bg1">
                  <a:alpha val="4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1969776" y="1919782"/>
              <a:ext cx="1843244" cy="1843244"/>
            </a:xfrm>
            <a:prstGeom prst="ellipse">
              <a:avLst/>
            </a:prstGeom>
            <a:noFill/>
            <a:ln w="50800">
              <a:solidFill>
                <a:schemeClr val="bg1">
                  <a:alpha val="53000"/>
                </a:schemeClr>
              </a:solidFill>
            </a:ln>
            <a:effectLst>
              <a:outerShdw blurRad="304800" dist="50800" dir="5400000" algn="ctr" rotWithShape="0">
                <a:schemeClr val="bg1">
                  <a:alpha val="4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426914" y="2985226"/>
            <a:ext cx="2975173" cy="738664"/>
          </a:xfrm>
          <a:prstGeom prst="rect">
            <a:avLst/>
          </a:prstGeom>
          <a:noFill/>
          <a:effectLst>
            <a:outerShdw blurRad="304800" dist="50800" dir="5400000" algn="ctr" rotWithShape="0">
              <a:srgbClr val="01C8C1">
                <a:alpha val="43000"/>
              </a:srgbClr>
            </a:outerShdw>
          </a:effectLst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4800" b="1" dirty="0">
                <a:solidFill>
                  <a:srgbClr val="7096AB"/>
                </a:solidFill>
              </a:rPr>
              <a:t>CONTENT</a:t>
            </a:r>
            <a:endParaRPr lang="zh-CN" altLang="en-US" sz="4800" b="1" dirty="0">
              <a:solidFill>
                <a:srgbClr val="7096AB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0894847" y="5000823"/>
            <a:ext cx="1556460" cy="1556460"/>
          </a:xfrm>
          <a:prstGeom prst="ellipse">
            <a:avLst/>
          </a:prstGeom>
          <a:noFill/>
          <a:ln w="203200">
            <a:solidFill>
              <a:schemeClr val="bg1"/>
            </a:solidFill>
          </a:ln>
          <a:effectLst>
            <a:outerShdw blurRad="304800" dist="50800" dir="5400000" algn="ctr" rotWithShape="0">
              <a:schemeClr val="bg1">
                <a:alpha val="4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636960" y="1799704"/>
            <a:ext cx="143629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800" b="1" dirty="0">
                <a:solidFill>
                  <a:srgbClr val="F5F5F5"/>
                </a:solidFill>
                <a:latin typeface="-apple-system"/>
                <a:sym typeface="+mn-ea"/>
              </a:rPr>
              <a:t>重构目标</a:t>
            </a:r>
            <a:endParaRPr lang="zh-CN" altLang="en-US" sz="2800" b="1" dirty="0">
              <a:solidFill>
                <a:srgbClr val="F5F5F5"/>
              </a:solidFill>
              <a:latin typeface="-apple-system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636960" y="2554339"/>
            <a:ext cx="214484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1" dirty="0">
                <a:solidFill>
                  <a:srgbClr val="F5F5F5"/>
                </a:solidFill>
                <a:latin typeface="-apple-system"/>
              </a:rPr>
              <a:t>整体设计</a:t>
            </a:r>
            <a:endParaRPr lang="en-US" altLang="zh-CN" sz="2800" b="1" dirty="0">
              <a:solidFill>
                <a:srgbClr val="F5F5F5"/>
              </a:solidFill>
              <a:latin typeface="-apple-system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636960" y="3308974"/>
            <a:ext cx="267836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b="1" dirty="0">
                <a:solidFill>
                  <a:srgbClr val="F5F5F5"/>
                </a:solidFill>
                <a:latin typeface="-apple-system"/>
                <a:sym typeface="+mn-ea"/>
              </a:rPr>
              <a:t>Source API</a:t>
            </a:r>
            <a:endParaRPr lang="zh-CN" altLang="en-US" sz="2800" b="1" dirty="0">
              <a:solidFill>
                <a:srgbClr val="F5F5F5"/>
              </a:solidFill>
              <a:latin typeface="-apple-system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636960" y="4063609"/>
            <a:ext cx="121026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b="1" dirty="0">
                <a:solidFill>
                  <a:srgbClr val="F5F5F5"/>
                </a:solidFill>
                <a:latin typeface="-apple-system"/>
                <a:sym typeface="+mn-ea"/>
              </a:rPr>
              <a:t>Sink API</a:t>
            </a:r>
            <a:endParaRPr lang="zh-CN" altLang="en-US" sz="2800" b="1" dirty="0">
              <a:solidFill>
                <a:srgbClr val="F5F5F5"/>
              </a:solidFill>
              <a:latin typeface="-apple-system"/>
            </a:endParaRPr>
          </a:p>
        </p:txBody>
      </p:sp>
      <p:sp>
        <p:nvSpPr>
          <p:cNvPr id="24" name="对话气泡: 圆角矩形 23"/>
          <p:cNvSpPr/>
          <p:nvPr/>
        </p:nvSpPr>
        <p:spPr>
          <a:xfrm>
            <a:off x="5555041" y="1783335"/>
            <a:ext cx="586855" cy="463624"/>
          </a:xfrm>
          <a:prstGeom prst="wedgeRoundRectCallout">
            <a:avLst>
              <a:gd name="adj1" fmla="val -11844"/>
              <a:gd name="adj2" fmla="val 67319"/>
              <a:gd name="adj3" fmla="val 16667"/>
            </a:avLst>
          </a:prstGeom>
          <a:gradFill>
            <a:gsLst>
              <a:gs pos="0">
                <a:srgbClr val="657587"/>
              </a:gs>
              <a:gs pos="53000">
                <a:srgbClr val="6C889D"/>
              </a:gs>
              <a:gs pos="100000">
                <a:srgbClr val="75A3BA"/>
              </a:gs>
            </a:gsLst>
            <a:lin ang="14400000" scaled="0"/>
          </a:gradFill>
          <a:ln w="12700" cap="rnd" cmpd="sng" algn="ctr">
            <a:noFill/>
            <a:prstDash val="solid"/>
            <a:round/>
          </a:ln>
          <a:effectLst>
            <a:outerShdw blurRad="304800" dist="127000" algn="ctr" rotWithShape="0">
              <a:srgbClr val="01857C">
                <a:alpha val="20000"/>
              </a:srgbClr>
            </a:outerShdw>
          </a:effectLst>
        </p:spPr>
        <p:txBody>
          <a:bodyPr rot="0" spcFirstLastPara="0" vert="horz" wrap="square" lIns="0" tIns="0" rIns="0" bIns="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2400" b="1" kern="0" dirty="0">
                <a:solidFill>
                  <a:srgbClr val="D8DDE1"/>
                </a:solidFill>
                <a:latin typeface="Arial" panose="020B0604020202090204" pitchFamily="34" charset="0"/>
                <a:ea typeface="微软雅黑" panose="020B0503020204020204" charset="-122"/>
                <a:cs typeface="Arial" panose="020B0604020202090204" pitchFamily="34" charset="0"/>
              </a:rPr>
              <a:t>02</a:t>
            </a:r>
            <a:endParaRPr lang="zh-CN" altLang="en-US" sz="2400" b="1" kern="0" dirty="0">
              <a:solidFill>
                <a:srgbClr val="D8DDE1"/>
              </a:solidFill>
              <a:latin typeface="Arial" panose="020B0604020202090204" pitchFamily="34" charset="0"/>
              <a:ea typeface="微软雅黑" panose="020B0503020204020204" charset="-122"/>
              <a:cs typeface="Arial" panose="020B0604020202090204" pitchFamily="34" charset="0"/>
            </a:endParaRPr>
          </a:p>
        </p:txBody>
      </p:sp>
      <p:sp>
        <p:nvSpPr>
          <p:cNvPr id="25" name="对话气泡: 圆角矩形 24"/>
          <p:cNvSpPr/>
          <p:nvPr/>
        </p:nvSpPr>
        <p:spPr>
          <a:xfrm>
            <a:off x="5555041" y="2537970"/>
            <a:ext cx="586855" cy="463624"/>
          </a:xfrm>
          <a:prstGeom prst="wedgeRoundRectCallout">
            <a:avLst>
              <a:gd name="adj1" fmla="val -11844"/>
              <a:gd name="adj2" fmla="val 67319"/>
              <a:gd name="adj3" fmla="val 16667"/>
            </a:avLst>
          </a:prstGeom>
          <a:gradFill>
            <a:gsLst>
              <a:gs pos="0">
                <a:srgbClr val="657587"/>
              </a:gs>
              <a:gs pos="53000">
                <a:srgbClr val="6C889D"/>
              </a:gs>
              <a:gs pos="100000">
                <a:srgbClr val="75A3BA"/>
              </a:gs>
            </a:gsLst>
            <a:lin ang="14400000" scaled="0"/>
          </a:gradFill>
          <a:ln w="12700" cap="rnd" cmpd="sng" algn="ctr">
            <a:noFill/>
            <a:prstDash val="solid"/>
            <a:round/>
          </a:ln>
          <a:effectLst>
            <a:outerShdw blurRad="304800" dist="127000" algn="ctr" rotWithShape="0">
              <a:srgbClr val="01857C">
                <a:alpha val="20000"/>
              </a:srgbClr>
            </a:outerShdw>
          </a:effectLst>
        </p:spPr>
        <p:txBody>
          <a:bodyPr rot="0" spcFirstLastPara="0" vert="horz" wrap="square" lIns="0" tIns="0" rIns="0" bIns="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2400" b="1" kern="0" dirty="0">
                <a:solidFill>
                  <a:srgbClr val="D8DDE1"/>
                </a:solidFill>
                <a:latin typeface="Arial" panose="020B0604020202090204" pitchFamily="34" charset="0"/>
                <a:ea typeface="微软雅黑" panose="020B0503020204020204" charset="-122"/>
                <a:cs typeface="Arial" panose="020B0604020202090204" pitchFamily="34" charset="0"/>
              </a:rPr>
              <a:t>03</a:t>
            </a:r>
            <a:endParaRPr lang="zh-CN" altLang="en-US" sz="2400" b="1" kern="0" dirty="0">
              <a:solidFill>
                <a:srgbClr val="D8DDE1"/>
              </a:solidFill>
              <a:latin typeface="Arial" panose="020B0604020202090204" pitchFamily="34" charset="0"/>
              <a:ea typeface="微软雅黑" panose="020B0503020204020204" charset="-122"/>
              <a:cs typeface="Arial" panose="020B0604020202090204" pitchFamily="34" charset="0"/>
            </a:endParaRPr>
          </a:p>
        </p:txBody>
      </p:sp>
      <p:sp>
        <p:nvSpPr>
          <p:cNvPr id="26" name="对话气泡: 圆角矩形 25"/>
          <p:cNvSpPr/>
          <p:nvPr/>
        </p:nvSpPr>
        <p:spPr>
          <a:xfrm>
            <a:off x="5555041" y="3292605"/>
            <a:ext cx="586855" cy="463624"/>
          </a:xfrm>
          <a:prstGeom prst="wedgeRoundRectCallout">
            <a:avLst>
              <a:gd name="adj1" fmla="val -11844"/>
              <a:gd name="adj2" fmla="val 67319"/>
              <a:gd name="adj3" fmla="val 16667"/>
            </a:avLst>
          </a:prstGeom>
          <a:gradFill>
            <a:gsLst>
              <a:gs pos="0">
                <a:srgbClr val="657587"/>
              </a:gs>
              <a:gs pos="53000">
                <a:srgbClr val="6C889D"/>
              </a:gs>
              <a:gs pos="100000">
                <a:srgbClr val="75A3BA"/>
              </a:gs>
            </a:gsLst>
            <a:lin ang="14400000" scaled="0"/>
          </a:gradFill>
          <a:ln w="12700" cap="rnd" cmpd="sng" algn="ctr">
            <a:noFill/>
            <a:prstDash val="solid"/>
            <a:round/>
          </a:ln>
          <a:effectLst>
            <a:outerShdw blurRad="304800" dist="127000" algn="ctr" rotWithShape="0">
              <a:srgbClr val="01857C">
                <a:alpha val="20000"/>
              </a:srgbClr>
            </a:outerShdw>
          </a:effectLst>
        </p:spPr>
        <p:txBody>
          <a:bodyPr rot="0" spcFirstLastPara="0" vert="horz" wrap="square" lIns="0" tIns="0" rIns="0" bIns="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2400" b="1" kern="0" dirty="0">
                <a:solidFill>
                  <a:srgbClr val="D8DDE1"/>
                </a:solidFill>
                <a:latin typeface="Arial" panose="020B0604020202090204" pitchFamily="34" charset="0"/>
                <a:ea typeface="微软雅黑" panose="020B0503020204020204" charset="-122"/>
                <a:cs typeface="Arial" panose="020B0604020202090204" pitchFamily="34" charset="0"/>
              </a:rPr>
              <a:t>04</a:t>
            </a:r>
            <a:endParaRPr lang="zh-CN" altLang="en-US" sz="2400" b="1" kern="0" dirty="0">
              <a:solidFill>
                <a:srgbClr val="D8DDE1"/>
              </a:solidFill>
              <a:latin typeface="Arial" panose="020B0604020202090204" pitchFamily="34" charset="0"/>
              <a:ea typeface="微软雅黑" panose="020B0503020204020204" charset="-122"/>
              <a:cs typeface="Arial" panose="020B0604020202090204" pitchFamily="34" charset="0"/>
            </a:endParaRPr>
          </a:p>
        </p:txBody>
      </p:sp>
      <p:sp>
        <p:nvSpPr>
          <p:cNvPr id="27" name="对话气泡: 圆角矩形 26"/>
          <p:cNvSpPr/>
          <p:nvPr/>
        </p:nvSpPr>
        <p:spPr>
          <a:xfrm>
            <a:off x="5555041" y="4047240"/>
            <a:ext cx="586855" cy="463624"/>
          </a:xfrm>
          <a:prstGeom prst="wedgeRoundRectCallout">
            <a:avLst>
              <a:gd name="adj1" fmla="val -11844"/>
              <a:gd name="adj2" fmla="val 67319"/>
              <a:gd name="adj3" fmla="val 16667"/>
            </a:avLst>
          </a:prstGeom>
          <a:gradFill>
            <a:gsLst>
              <a:gs pos="0">
                <a:srgbClr val="657587"/>
              </a:gs>
              <a:gs pos="53000">
                <a:srgbClr val="6C889D"/>
              </a:gs>
              <a:gs pos="100000">
                <a:srgbClr val="75A3BA"/>
              </a:gs>
            </a:gsLst>
            <a:lin ang="14400000" scaled="0"/>
          </a:gradFill>
          <a:ln w="12700" cap="rnd" cmpd="sng" algn="ctr">
            <a:noFill/>
            <a:prstDash val="solid"/>
            <a:round/>
          </a:ln>
          <a:effectLst>
            <a:outerShdw blurRad="304800" dist="127000" algn="ctr" rotWithShape="0">
              <a:srgbClr val="01857C">
                <a:alpha val="20000"/>
              </a:srgbClr>
            </a:outerShdw>
          </a:effectLst>
        </p:spPr>
        <p:txBody>
          <a:bodyPr rot="0" spcFirstLastPara="0" vert="horz" wrap="square" lIns="0" tIns="0" rIns="0" bIns="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2400" b="1" kern="0" dirty="0">
                <a:solidFill>
                  <a:srgbClr val="D8DDE1"/>
                </a:solidFill>
                <a:latin typeface="Arial" panose="020B0604020202090204" pitchFamily="34" charset="0"/>
                <a:ea typeface="微软雅黑" panose="020B0503020204020204" charset="-122"/>
                <a:cs typeface="Arial" panose="020B0604020202090204" pitchFamily="34" charset="0"/>
              </a:rPr>
              <a:t>05</a:t>
            </a:r>
            <a:endParaRPr lang="zh-CN" altLang="en-US" sz="2400" b="1" kern="0" dirty="0">
              <a:solidFill>
                <a:srgbClr val="D8DDE1"/>
              </a:solidFill>
              <a:latin typeface="Arial" panose="020B0604020202090204" pitchFamily="34" charset="0"/>
              <a:ea typeface="微软雅黑" panose="020B0503020204020204" charset="-122"/>
              <a:cs typeface="Arial" panose="020B0604020202090204" pitchFamily="34" charset="0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-370988" y="5374098"/>
            <a:ext cx="2366369" cy="2366369"/>
          </a:xfrm>
          <a:prstGeom prst="ellipse">
            <a:avLst/>
          </a:prstGeom>
          <a:noFill/>
          <a:ln w="101600">
            <a:solidFill>
              <a:schemeClr val="bg1">
                <a:alpha val="38000"/>
              </a:schemeClr>
            </a:solidFill>
          </a:ln>
          <a:effectLst>
            <a:outerShdw blurRad="304800" dist="50800" dir="5400000" algn="ctr" rotWithShape="0">
              <a:schemeClr val="bg1">
                <a:alpha val="4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E2206B3-80AD-4109-9C51-97A6129039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4" t="5100" r="3035" b="666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椭圆 19">
            <a:extLst>
              <a:ext uri="{FF2B5EF4-FFF2-40B4-BE49-F238E27FC236}">
                <a16:creationId xmlns:a16="http://schemas.microsoft.com/office/drawing/2014/main" id="{A3E3E911-753F-4A88-8887-616EE2C52AE7}"/>
              </a:ext>
            </a:extLst>
          </p:cNvPr>
          <p:cNvSpPr/>
          <p:nvPr/>
        </p:nvSpPr>
        <p:spPr>
          <a:xfrm>
            <a:off x="10841250" y="182251"/>
            <a:ext cx="684000" cy="684000"/>
          </a:xfrm>
          <a:prstGeom prst="ellipse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87D8645B-9930-483C-B71E-B39239D08E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463" y="132353"/>
            <a:ext cx="670775" cy="7200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D0749859-F97C-4683-A799-EDC5282A6C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132" y="182251"/>
            <a:ext cx="684000" cy="684000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C044F3EE-14ED-4FAF-8541-F79E3ECA5370}"/>
              </a:ext>
            </a:extLst>
          </p:cNvPr>
          <p:cNvSpPr/>
          <p:nvPr/>
        </p:nvSpPr>
        <p:spPr>
          <a:xfrm>
            <a:off x="4414044" y="6370202"/>
            <a:ext cx="33639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0" i="0" dirty="0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© Apache </a:t>
            </a:r>
            <a:r>
              <a:rPr lang="en-US" altLang="zh-CN" sz="1400" b="0" i="0" dirty="0" err="1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SeaTunnel</a:t>
            </a:r>
            <a:r>
              <a:rPr lang="en-US" altLang="zh-CN" sz="1400" b="0" i="0" dirty="0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 Community</a:t>
            </a:r>
            <a:endParaRPr lang="zh-CN" altLang="en-US" sz="1400" dirty="0">
              <a:solidFill>
                <a:srgbClr val="F5F5F5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D88DCC0-A34E-4FAF-840B-DED3A276788C}"/>
              </a:ext>
            </a:extLst>
          </p:cNvPr>
          <p:cNvSpPr txBox="1"/>
          <p:nvPr/>
        </p:nvSpPr>
        <p:spPr>
          <a:xfrm>
            <a:off x="4578744" y="326681"/>
            <a:ext cx="3232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5F5F5"/>
                </a:solidFill>
              </a:rPr>
              <a:t>Sink API</a:t>
            </a:r>
            <a:endParaRPr lang="zh-CN" altLang="en-US" sz="3200" b="1" dirty="0">
              <a:solidFill>
                <a:srgbClr val="F5F5F5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5491B86-A9A3-4B15-ADC6-6C567CCA72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767" y="1662545"/>
            <a:ext cx="6091726" cy="334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13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E2206B3-80AD-4109-9C51-97A6129039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4" t="5100" r="3035" b="666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椭圆 19">
            <a:extLst>
              <a:ext uri="{FF2B5EF4-FFF2-40B4-BE49-F238E27FC236}">
                <a16:creationId xmlns:a16="http://schemas.microsoft.com/office/drawing/2014/main" id="{A3E3E911-753F-4A88-8887-616EE2C52AE7}"/>
              </a:ext>
            </a:extLst>
          </p:cNvPr>
          <p:cNvSpPr/>
          <p:nvPr/>
        </p:nvSpPr>
        <p:spPr>
          <a:xfrm>
            <a:off x="10841250" y="182251"/>
            <a:ext cx="684000" cy="684000"/>
          </a:xfrm>
          <a:prstGeom prst="ellipse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87D8645B-9930-483C-B71E-B39239D08E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463" y="132353"/>
            <a:ext cx="670775" cy="7200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D0749859-F97C-4683-A799-EDC5282A6C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132" y="182251"/>
            <a:ext cx="684000" cy="684000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C044F3EE-14ED-4FAF-8541-F79E3ECA5370}"/>
              </a:ext>
            </a:extLst>
          </p:cNvPr>
          <p:cNvSpPr/>
          <p:nvPr/>
        </p:nvSpPr>
        <p:spPr>
          <a:xfrm>
            <a:off x="4414044" y="6370202"/>
            <a:ext cx="33639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0" i="0" dirty="0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© Apache </a:t>
            </a:r>
            <a:r>
              <a:rPr lang="en-US" altLang="zh-CN" sz="1400" b="0" i="0" dirty="0" err="1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SeaTunnel</a:t>
            </a:r>
            <a:r>
              <a:rPr lang="en-US" altLang="zh-CN" sz="1400" b="0" i="0" dirty="0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 Community</a:t>
            </a:r>
            <a:endParaRPr lang="zh-CN" altLang="en-US" sz="1400" dirty="0">
              <a:solidFill>
                <a:srgbClr val="F5F5F5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D88DCC0-A34E-4FAF-840B-DED3A276788C}"/>
              </a:ext>
            </a:extLst>
          </p:cNvPr>
          <p:cNvSpPr txBox="1"/>
          <p:nvPr/>
        </p:nvSpPr>
        <p:spPr>
          <a:xfrm>
            <a:off x="4578744" y="326681"/>
            <a:ext cx="3232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5F5F5"/>
                </a:solidFill>
              </a:rPr>
              <a:t>Sink API</a:t>
            </a:r>
            <a:endParaRPr lang="zh-CN" altLang="en-US" sz="3200" b="1" dirty="0">
              <a:solidFill>
                <a:srgbClr val="F5F5F5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49E9BB-0C42-40D5-8913-FC382ADADF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237" y="1319212"/>
            <a:ext cx="381952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721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E2206B3-80AD-4109-9C51-97A6129039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4" t="5100" r="3035" b="666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椭圆 19">
            <a:extLst>
              <a:ext uri="{FF2B5EF4-FFF2-40B4-BE49-F238E27FC236}">
                <a16:creationId xmlns:a16="http://schemas.microsoft.com/office/drawing/2014/main" id="{A3E3E911-753F-4A88-8887-616EE2C52AE7}"/>
              </a:ext>
            </a:extLst>
          </p:cNvPr>
          <p:cNvSpPr/>
          <p:nvPr/>
        </p:nvSpPr>
        <p:spPr>
          <a:xfrm>
            <a:off x="10841250" y="182251"/>
            <a:ext cx="684000" cy="684000"/>
          </a:xfrm>
          <a:prstGeom prst="ellipse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87D8645B-9930-483C-B71E-B39239D08E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463" y="132353"/>
            <a:ext cx="670775" cy="7200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D0749859-F97C-4683-A799-EDC5282A6C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132" y="182251"/>
            <a:ext cx="684000" cy="684000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3F9D8511-BE79-42F0-BD70-1E9243A6B72E}"/>
              </a:ext>
            </a:extLst>
          </p:cNvPr>
          <p:cNvSpPr txBox="1"/>
          <p:nvPr/>
        </p:nvSpPr>
        <p:spPr>
          <a:xfrm>
            <a:off x="1131847" y="2720317"/>
            <a:ext cx="45672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blipFill>
                  <a:blip r:embed="rId5"/>
                  <a:stretch>
                    <a:fillRect/>
                  </a:stretch>
                </a:blipFill>
                <a:latin typeface="Segoe Script" panose="030B0504020000000003" pitchFamily="66" charset="0"/>
                <a:cs typeface="Calibri" panose="020F0502020204030204" pitchFamily="34" charset="0"/>
              </a:rPr>
              <a:t>Thanks</a:t>
            </a:r>
            <a:endParaRPr lang="zh-CN" altLang="en-US" sz="8000" dirty="0">
              <a:blipFill>
                <a:blip r:embed="rId5"/>
                <a:stretch>
                  <a:fillRect/>
                </a:stretch>
              </a:blipFill>
              <a:latin typeface="Segoe Script" panose="030B0504020000000003" pitchFamily="66" charset="0"/>
              <a:cs typeface="Calibri" panose="020F050202020403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044F3EE-14ED-4FAF-8541-F79E3ECA5370}"/>
              </a:ext>
            </a:extLst>
          </p:cNvPr>
          <p:cNvSpPr/>
          <p:nvPr/>
        </p:nvSpPr>
        <p:spPr>
          <a:xfrm>
            <a:off x="4414044" y="6370202"/>
            <a:ext cx="33639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0" i="0" dirty="0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© Apache </a:t>
            </a:r>
            <a:r>
              <a:rPr lang="en-US" altLang="zh-CN" sz="1400" b="0" i="0" dirty="0" err="1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SeaTunnel</a:t>
            </a:r>
            <a:r>
              <a:rPr lang="en-US" altLang="zh-CN" sz="1400" b="0" i="0" dirty="0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 Community</a:t>
            </a:r>
            <a:endParaRPr lang="zh-CN" altLang="en-US" sz="1400" dirty="0">
              <a:solidFill>
                <a:srgbClr val="F5F5F5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068B063-3475-4204-AA03-35B40DC750ED}"/>
              </a:ext>
            </a:extLst>
          </p:cNvPr>
          <p:cNvSpPr/>
          <p:nvPr/>
        </p:nvSpPr>
        <p:spPr>
          <a:xfrm flipH="1">
            <a:off x="5840877" y="2220685"/>
            <a:ext cx="36000" cy="2190997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B3DB64F-6D3A-4F18-8E97-46D22424A0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032" y="2006062"/>
            <a:ext cx="2620241" cy="2620241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BB88FC9C-63E7-41A6-A631-2C2D346F851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38032" y="1483999"/>
            <a:ext cx="1523432" cy="38850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9ED48AA-1B1E-4F70-BCEC-562FA818229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179" y="1154041"/>
            <a:ext cx="793770" cy="852021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438B19F6-5E36-45DB-99C9-CB712FD35C95}"/>
              </a:ext>
            </a:extLst>
          </p:cNvPr>
          <p:cNvSpPr txBox="1"/>
          <p:nvPr/>
        </p:nvSpPr>
        <p:spPr>
          <a:xfrm>
            <a:off x="8558643" y="1493586"/>
            <a:ext cx="34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×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869909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矩形: 圆角 88"/>
          <p:cNvSpPr/>
          <p:nvPr/>
        </p:nvSpPr>
        <p:spPr>
          <a:xfrm>
            <a:off x="0" y="-44039"/>
            <a:ext cx="12192000" cy="6890945"/>
          </a:xfrm>
          <a:prstGeom prst="roundRect">
            <a:avLst>
              <a:gd name="adj" fmla="val 0"/>
            </a:avLst>
          </a:prstGeom>
          <a:solidFill>
            <a:srgbClr val="161C2A"/>
          </a:solidFill>
          <a:ln w="12700" cap="rnd" cmpd="sng" algn="ctr">
            <a:noFill/>
            <a:prstDash val="solid"/>
            <a:round/>
          </a:ln>
          <a:effectLst>
            <a:outerShdw blurRad="254000" dist="127000" algn="ctr" rotWithShape="0">
              <a:srgbClr val="01857C">
                <a:alpha val="20000"/>
              </a:srgbClr>
            </a:outerShdw>
          </a:effectLst>
        </p:spPr>
        <p:txBody>
          <a:bodyPr rot="0" spcFirstLastPara="0" vert="horz" wrap="square" lIns="0" tIns="0" rIns="0" bIns="0" numCol="1" spcCol="0" rtlCol="0" fromWordArt="0" anchor="ctr" anchorCtr="0" forceAA="0" compatLnSpc="1">
            <a:normAutofit/>
          </a:bodyPr>
          <a:lstStyle/>
          <a:p>
            <a:pPr algn="r"/>
            <a:endParaRPr lang="zh-CN" altLang="en-US" b="1" kern="0">
              <a:noFill/>
              <a:latin typeface="Arial" panose="020B0604020202090204" pitchFamily="34" charset="0"/>
              <a:ea typeface="微软雅黑" panose="020B0503020204020204" charset="-122"/>
              <a:cs typeface="Arial" panose="020B0604020202090204" pitchFamily="34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4212894" y="2508368"/>
            <a:ext cx="1183083" cy="279136"/>
            <a:chOff x="9906371" y="3180026"/>
            <a:chExt cx="1990145" cy="469554"/>
          </a:xfrm>
          <a:solidFill>
            <a:schemeClr val="bg1"/>
          </a:solidFill>
        </p:grpSpPr>
        <p:sp>
          <p:nvSpPr>
            <p:cNvPr id="37" name="平行四边形 36"/>
            <p:cNvSpPr/>
            <p:nvPr/>
          </p:nvSpPr>
          <p:spPr>
            <a:xfrm flipH="1">
              <a:off x="9906371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平行四边形 37"/>
            <p:cNvSpPr/>
            <p:nvPr/>
          </p:nvSpPr>
          <p:spPr>
            <a:xfrm flipH="1">
              <a:off x="10244906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平行四边形 38"/>
            <p:cNvSpPr/>
            <p:nvPr/>
          </p:nvSpPr>
          <p:spPr>
            <a:xfrm flipH="1">
              <a:off x="10583441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平行四边形 39"/>
            <p:cNvSpPr/>
            <p:nvPr/>
          </p:nvSpPr>
          <p:spPr>
            <a:xfrm flipH="1">
              <a:off x="10921976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/>
          </p:nvSpPr>
          <p:spPr>
            <a:xfrm flipH="1">
              <a:off x="11260509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直角三角形 41"/>
            <p:cNvSpPr/>
            <p:nvPr/>
          </p:nvSpPr>
          <p:spPr>
            <a:xfrm>
              <a:off x="9929223" y="3347356"/>
              <a:ext cx="260972" cy="30222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直角三角形 42"/>
            <p:cNvSpPr/>
            <p:nvPr/>
          </p:nvSpPr>
          <p:spPr>
            <a:xfrm rot="10800000">
              <a:off x="11635544" y="3180026"/>
              <a:ext cx="260972" cy="30222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2812539" y="2683042"/>
            <a:ext cx="6157482" cy="1491916"/>
            <a:chOff x="2422187" y="2478061"/>
            <a:chExt cx="6157482" cy="1491916"/>
          </a:xfrm>
        </p:grpSpPr>
        <p:sp>
          <p:nvSpPr>
            <p:cNvPr id="63" name="矩形 62"/>
            <p:cNvSpPr/>
            <p:nvPr/>
          </p:nvSpPr>
          <p:spPr>
            <a:xfrm>
              <a:off x="3635946" y="3224018"/>
              <a:ext cx="601266" cy="45719"/>
            </a:xfrm>
            <a:prstGeom prst="rect">
              <a:avLst/>
            </a:prstGeom>
            <a:solidFill>
              <a:srgbClr val="BECDD6">
                <a:alpha val="2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2422187" y="2617139"/>
              <a:ext cx="1213759" cy="1213760"/>
              <a:chOff x="3335150" y="3314633"/>
              <a:chExt cx="1764867" cy="1764868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3472445" y="3451928"/>
                <a:ext cx="1490277" cy="1490278"/>
              </a:xfrm>
              <a:prstGeom prst="ellipse">
                <a:avLst/>
              </a:prstGeom>
              <a:gradFill>
                <a:gsLst>
                  <a:gs pos="0">
                    <a:srgbClr val="657587"/>
                  </a:gs>
                  <a:gs pos="53000">
                    <a:srgbClr val="6C889D"/>
                  </a:gs>
                  <a:gs pos="100000">
                    <a:srgbClr val="75A3BA"/>
                  </a:gs>
                </a:gsLst>
                <a:lin ang="14400000" scaled="0"/>
              </a:gradFill>
              <a:ln w="12700" cap="rnd" cmpd="sng" algn="ctr">
                <a:noFill/>
                <a:prstDash val="solid"/>
                <a:round/>
              </a:ln>
              <a:effectLst>
                <a:outerShdw blurRad="304800" dist="127000" algn="ctr" rotWithShape="0">
                  <a:schemeClr val="bg1">
                    <a:alpha val="20000"/>
                  </a:schemeClr>
                </a:outerShdw>
              </a:effectLst>
            </p:spPr>
            <p:txBody>
              <a:bodyPr rot="0" spcFirstLastPara="0" vert="horz" wrap="square" lIns="0" tIns="0" rIns="0" bIns="0" numCol="1" spcCol="0" rtlCol="0" fromWordArt="0" anchor="ctr" anchorCtr="0" forceAA="0" compatLnSpc="1">
                <a:normAutofit/>
              </a:bodyPr>
              <a:lstStyle/>
              <a:p>
                <a:pPr algn="ctr"/>
                <a:r>
                  <a:rPr lang="en-US" altLang="zh-CN" sz="3200" b="1" kern="0" dirty="0">
                    <a:solidFill>
                      <a:srgbClr val="D4DBDF"/>
                    </a:solidFill>
                    <a:latin typeface="+mj-ea"/>
                    <a:ea typeface="+mj-ea"/>
                    <a:cs typeface="Arial" panose="020B0604020202090204" pitchFamily="34" charset="0"/>
                  </a:rPr>
                  <a:t>01</a:t>
                </a:r>
                <a:endParaRPr lang="zh-CN" altLang="en-US" sz="3200" b="1" kern="0" dirty="0">
                  <a:solidFill>
                    <a:srgbClr val="D4DBDF"/>
                  </a:solidFill>
                  <a:latin typeface="+mj-ea"/>
                  <a:ea typeface="+mj-ea"/>
                  <a:cs typeface="Arial" panose="020B0604020202090204" pitchFamily="34" charset="0"/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3335150" y="3314633"/>
                <a:ext cx="1764867" cy="1764868"/>
              </a:xfrm>
              <a:prstGeom prst="ellipse">
                <a:avLst/>
              </a:prstGeom>
              <a:noFill/>
              <a:ln w="50800">
                <a:solidFill>
                  <a:srgbClr val="739DB4">
                    <a:alpha val="25000"/>
                  </a:srgbClr>
                </a:solidFill>
              </a:ln>
              <a:effectLst>
                <a:outerShdw blurRad="304800" dist="50800" dir="5400000" algn="ctr" rotWithShape="0">
                  <a:schemeClr val="bg1">
                    <a:alpha val="43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矩形: 圆角 52"/>
            <p:cNvSpPr/>
            <p:nvPr/>
          </p:nvSpPr>
          <p:spPr>
            <a:xfrm>
              <a:off x="4126832" y="2478061"/>
              <a:ext cx="4452837" cy="1491916"/>
            </a:xfrm>
            <a:prstGeom prst="roundRect">
              <a:avLst/>
            </a:prstGeom>
            <a:solidFill>
              <a:srgbClr val="01C8C1"/>
            </a:solidFill>
            <a:ln w="12700" cap="rnd" cmpd="sng" algn="ctr">
              <a:noFill/>
              <a:prstDash val="solid"/>
              <a:round/>
            </a:ln>
            <a:effectLst>
              <a:outerShdw blurRad="304800" dist="127000" algn="ctr" rotWithShape="0">
                <a:srgbClr val="01C8C1">
                  <a:alpha val="20000"/>
                </a:srgbClr>
              </a:outerShdw>
            </a:effectLst>
          </p:spPr>
          <p:txBody>
            <a:bodyPr rot="0" spcFirstLastPara="0" vert="horz" wrap="square" lIns="0" tIns="0" rIns="0" bIns="0" numCol="1" spcCol="0" rtlCol="0" fromWordArt="0" anchor="ctr" anchorCtr="0" forceAA="0" compatLnSpc="1">
              <a:normAutofit/>
            </a:bodyPr>
            <a:lstStyle/>
            <a:p>
              <a:pPr algn="r"/>
              <a:endParaRPr lang="zh-CN" altLang="en-US" b="1" kern="0">
                <a:noFill/>
                <a:latin typeface="Arial" panose="020B0604020202090204" pitchFamily="34" charset="0"/>
                <a:ea typeface="微软雅黑" panose="020B0503020204020204" charset="-122"/>
                <a:cs typeface="Arial" panose="020B0604020202090204" pitchFamily="34" charset="0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5327328" y="2961323"/>
              <a:ext cx="2051844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3200" b="1" dirty="0">
                  <a:solidFill>
                    <a:srgbClr val="24292F"/>
                  </a:solidFill>
                  <a:latin typeface="-apple-system"/>
                </a:rPr>
                <a:t>背景与动机</a:t>
              </a:r>
              <a:endParaRPr lang="en-US" altLang="zh-CN" sz="3200" b="1" dirty="0">
                <a:solidFill>
                  <a:srgbClr val="24292F"/>
                </a:solidFill>
                <a:latin typeface="-apple-system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228468" y="3941457"/>
            <a:ext cx="2607057" cy="615108"/>
            <a:chOff x="9906371" y="3180026"/>
            <a:chExt cx="1990145" cy="469554"/>
          </a:xfrm>
          <a:solidFill>
            <a:srgbClr val="7096AB">
              <a:alpha val="20000"/>
            </a:srgbClr>
          </a:solidFill>
        </p:grpSpPr>
        <p:sp>
          <p:nvSpPr>
            <p:cNvPr id="56" name="平行四边形 55"/>
            <p:cNvSpPr/>
            <p:nvPr/>
          </p:nvSpPr>
          <p:spPr>
            <a:xfrm flipH="1">
              <a:off x="9906371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平行四边形 56"/>
            <p:cNvSpPr/>
            <p:nvPr/>
          </p:nvSpPr>
          <p:spPr>
            <a:xfrm flipH="1">
              <a:off x="10244906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平行四边形 57"/>
            <p:cNvSpPr/>
            <p:nvPr/>
          </p:nvSpPr>
          <p:spPr>
            <a:xfrm flipH="1">
              <a:off x="10583441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平行四边形 58"/>
            <p:cNvSpPr/>
            <p:nvPr/>
          </p:nvSpPr>
          <p:spPr>
            <a:xfrm flipH="1">
              <a:off x="10921976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平行四边形 59"/>
            <p:cNvSpPr/>
            <p:nvPr/>
          </p:nvSpPr>
          <p:spPr>
            <a:xfrm flipH="1">
              <a:off x="11260509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直角三角形 60"/>
            <p:cNvSpPr/>
            <p:nvPr/>
          </p:nvSpPr>
          <p:spPr>
            <a:xfrm>
              <a:off x="9929223" y="3347356"/>
              <a:ext cx="260972" cy="30222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直角三角形 61"/>
            <p:cNvSpPr/>
            <p:nvPr/>
          </p:nvSpPr>
          <p:spPr>
            <a:xfrm rot="10800000">
              <a:off x="11635544" y="3180026"/>
              <a:ext cx="260972" cy="30222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-232012" y="147490"/>
            <a:ext cx="2087161" cy="492444"/>
            <a:chOff x="9906371" y="3180026"/>
            <a:chExt cx="1990145" cy="469554"/>
          </a:xfrm>
          <a:solidFill>
            <a:srgbClr val="01C8C1">
              <a:alpha val="20000"/>
            </a:srgbClr>
          </a:solidFill>
        </p:grpSpPr>
        <p:sp>
          <p:nvSpPr>
            <p:cNvPr id="66" name="平行四边形 65"/>
            <p:cNvSpPr/>
            <p:nvPr/>
          </p:nvSpPr>
          <p:spPr>
            <a:xfrm flipH="1">
              <a:off x="9906371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平行四边形 66"/>
            <p:cNvSpPr/>
            <p:nvPr/>
          </p:nvSpPr>
          <p:spPr>
            <a:xfrm flipH="1">
              <a:off x="10244906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平行四边形 67"/>
            <p:cNvSpPr/>
            <p:nvPr/>
          </p:nvSpPr>
          <p:spPr>
            <a:xfrm flipH="1">
              <a:off x="10583441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平行四边形 68"/>
            <p:cNvSpPr/>
            <p:nvPr/>
          </p:nvSpPr>
          <p:spPr>
            <a:xfrm flipH="1">
              <a:off x="10921976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平行四边形 69"/>
            <p:cNvSpPr/>
            <p:nvPr/>
          </p:nvSpPr>
          <p:spPr>
            <a:xfrm flipH="1">
              <a:off x="11260509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直角三角形 70"/>
            <p:cNvSpPr/>
            <p:nvPr/>
          </p:nvSpPr>
          <p:spPr>
            <a:xfrm>
              <a:off x="9929223" y="3347356"/>
              <a:ext cx="260972" cy="30222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直角三角形 71"/>
            <p:cNvSpPr/>
            <p:nvPr/>
          </p:nvSpPr>
          <p:spPr>
            <a:xfrm rot="10800000">
              <a:off x="11635544" y="3180026"/>
              <a:ext cx="260972" cy="30222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10275576" y="6240463"/>
            <a:ext cx="1836454" cy="433292"/>
            <a:chOff x="9906371" y="3180026"/>
            <a:chExt cx="1990145" cy="469554"/>
          </a:xfrm>
          <a:solidFill>
            <a:schemeClr val="bg1">
              <a:alpha val="12000"/>
            </a:schemeClr>
          </a:solidFill>
        </p:grpSpPr>
        <p:sp>
          <p:nvSpPr>
            <p:cNvPr id="82" name="平行四边形 81"/>
            <p:cNvSpPr/>
            <p:nvPr/>
          </p:nvSpPr>
          <p:spPr>
            <a:xfrm flipH="1">
              <a:off x="9906371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平行四边形 82"/>
            <p:cNvSpPr/>
            <p:nvPr/>
          </p:nvSpPr>
          <p:spPr>
            <a:xfrm flipH="1">
              <a:off x="10244906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平行四边形 83"/>
            <p:cNvSpPr/>
            <p:nvPr/>
          </p:nvSpPr>
          <p:spPr>
            <a:xfrm flipH="1">
              <a:off x="10583441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平行四边形 84"/>
            <p:cNvSpPr/>
            <p:nvPr/>
          </p:nvSpPr>
          <p:spPr>
            <a:xfrm flipH="1">
              <a:off x="10921976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平行四边形 85"/>
            <p:cNvSpPr/>
            <p:nvPr/>
          </p:nvSpPr>
          <p:spPr>
            <a:xfrm flipH="1">
              <a:off x="11260509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直角三角形 86"/>
            <p:cNvSpPr/>
            <p:nvPr/>
          </p:nvSpPr>
          <p:spPr>
            <a:xfrm>
              <a:off x="9929223" y="3347356"/>
              <a:ext cx="260972" cy="30222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直角三角形 87"/>
            <p:cNvSpPr/>
            <p:nvPr/>
          </p:nvSpPr>
          <p:spPr>
            <a:xfrm rot="10800000">
              <a:off x="11635544" y="3180026"/>
              <a:ext cx="260972" cy="30222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F99590F8-9E2D-4EFF-8F46-4A0A6013665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1E2206B3-80AD-4109-9C51-97A6129039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4" t="5100" r="3035" b="6667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A3E3E911-753F-4A88-8887-616EE2C52AE7}"/>
                </a:ext>
              </a:extLst>
            </p:cNvPr>
            <p:cNvSpPr/>
            <p:nvPr/>
          </p:nvSpPr>
          <p:spPr>
            <a:xfrm>
              <a:off x="10841250" y="182251"/>
              <a:ext cx="684000" cy="684000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87D8645B-9930-483C-B71E-B39239D08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52463" y="132353"/>
              <a:ext cx="670775" cy="720000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D0749859-F97C-4683-A799-EDC5282A6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9132" y="182251"/>
              <a:ext cx="684000" cy="684000"/>
            </a:xfrm>
            <a:prstGeom prst="rect">
              <a:avLst/>
            </a:prstGeom>
          </p:spPr>
        </p:pic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003BFCB4-5670-416D-8F40-719F38D04FAF}"/>
                </a:ext>
              </a:extLst>
            </p:cNvPr>
            <p:cNvSpPr/>
            <p:nvPr/>
          </p:nvSpPr>
          <p:spPr>
            <a:xfrm>
              <a:off x="4414044" y="6370202"/>
              <a:ext cx="336391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0" i="0" dirty="0">
                  <a:solidFill>
                    <a:srgbClr val="F5F5F5"/>
                  </a:solidFill>
                  <a:effectLst/>
                  <a:latin typeface="arial" panose="020B0604020202020204" pitchFamily="34" charset="0"/>
                </a:rPr>
                <a:t>© Apache </a:t>
              </a:r>
              <a:r>
                <a:rPr lang="en-US" altLang="zh-CN" sz="1400" b="0" i="0" dirty="0" err="1">
                  <a:solidFill>
                    <a:srgbClr val="F5F5F5"/>
                  </a:solidFill>
                  <a:effectLst/>
                  <a:latin typeface="arial" panose="020B0604020202020204" pitchFamily="34" charset="0"/>
                </a:rPr>
                <a:t>SeaTunnel</a:t>
              </a:r>
              <a:r>
                <a:rPr lang="en-US" altLang="zh-CN" sz="1400" b="0" i="0" dirty="0">
                  <a:solidFill>
                    <a:srgbClr val="F5F5F5"/>
                  </a:solidFill>
                  <a:effectLst/>
                  <a:latin typeface="arial" panose="020B0604020202020204" pitchFamily="34" charset="0"/>
                </a:rPr>
                <a:t> Community</a:t>
              </a:r>
              <a:endParaRPr lang="zh-CN" altLang="en-US" sz="1400" dirty="0">
                <a:solidFill>
                  <a:srgbClr val="F5F5F5"/>
                </a:solidFill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EDD9E149-F4AC-4AF1-819A-A7CD3AE4FE87}"/>
              </a:ext>
            </a:extLst>
          </p:cNvPr>
          <p:cNvSpPr txBox="1"/>
          <p:nvPr/>
        </p:nvSpPr>
        <p:spPr>
          <a:xfrm>
            <a:off x="810985" y="1206709"/>
            <a:ext cx="3452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F5F5F5"/>
                </a:solidFill>
              </a:rPr>
              <a:t>SeaTunnel</a:t>
            </a:r>
            <a:r>
              <a:rPr lang="zh-CN" altLang="en-US" sz="2400" dirty="0">
                <a:solidFill>
                  <a:srgbClr val="F5F5F5"/>
                </a:solidFill>
              </a:rPr>
              <a:t>与引擎耦合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B5CECD-D834-4A0F-8F4D-F9279F24C5D1}"/>
              </a:ext>
            </a:extLst>
          </p:cNvPr>
          <p:cNvSpPr txBox="1"/>
          <p:nvPr/>
        </p:nvSpPr>
        <p:spPr>
          <a:xfrm>
            <a:off x="902525" y="2269485"/>
            <a:ext cx="291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zh-CN" altLang="en-US" b="0" i="0" dirty="0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F5F5F5"/>
                </a:solidFill>
              </a:rPr>
              <a:t>Connector</a:t>
            </a:r>
            <a:r>
              <a:rPr lang="zh-CN" altLang="en-US" dirty="0">
                <a:solidFill>
                  <a:srgbClr val="F5F5F5"/>
                </a:solidFill>
              </a:rPr>
              <a:t>实现次数多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7F7589C-6044-4544-B4E6-FBB04F0E5AD6}"/>
              </a:ext>
            </a:extLst>
          </p:cNvPr>
          <p:cNvSpPr txBox="1"/>
          <p:nvPr/>
        </p:nvSpPr>
        <p:spPr>
          <a:xfrm>
            <a:off x="902525" y="3479894"/>
            <a:ext cx="3105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zh-CN" altLang="en-US" b="0" i="0" dirty="0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难以支持多个版本的引擎</a:t>
            </a:r>
            <a:endParaRPr lang="zh-CN" altLang="en-US" dirty="0">
              <a:solidFill>
                <a:srgbClr val="F5F5F5"/>
              </a:solidFill>
              <a:latin typeface="arial" panose="020B0604020202020204" pitchFamily="34" charset="0"/>
            </a:endParaRPr>
          </a:p>
          <a:p>
            <a:endParaRPr lang="zh-CN" altLang="en-US" dirty="0">
              <a:solidFill>
                <a:srgbClr val="F5F5F5"/>
              </a:solidFill>
              <a:latin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AFE8A9B-885F-49D4-A116-A373A576B865}"/>
              </a:ext>
            </a:extLst>
          </p:cNvPr>
          <p:cNvSpPr txBox="1"/>
          <p:nvPr/>
        </p:nvSpPr>
        <p:spPr>
          <a:xfrm>
            <a:off x="902525" y="2875083"/>
            <a:ext cx="195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zh-CN" altLang="en-US" dirty="0">
                <a:solidFill>
                  <a:srgbClr val="F5F5F5"/>
                </a:solidFill>
                <a:latin typeface="arial" panose="020B0604020202020204" pitchFamily="34" charset="0"/>
              </a:rPr>
              <a:t>参数不统一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F619939-72EB-4320-8C15-6B015A1BD743}"/>
              </a:ext>
            </a:extLst>
          </p:cNvPr>
          <p:cNvSpPr txBox="1"/>
          <p:nvPr/>
        </p:nvSpPr>
        <p:spPr>
          <a:xfrm>
            <a:off x="4837215" y="340061"/>
            <a:ext cx="2517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F5F5F5"/>
                </a:solidFill>
              </a:rPr>
              <a:t>背景与动机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0F359E2-8E08-49A3-8750-0298FAD47469}"/>
              </a:ext>
            </a:extLst>
          </p:cNvPr>
          <p:cNvSpPr/>
          <p:nvPr/>
        </p:nvSpPr>
        <p:spPr>
          <a:xfrm>
            <a:off x="902525" y="1667635"/>
            <a:ext cx="1440000" cy="72000"/>
          </a:xfrm>
          <a:prstGeom prst="rect">
            <a:avLst/>
          </a:prstGeom>
          <a:solidFill>
            <a:srgbClr val="2666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D6583B1-497C-4375-8CEA-D7B53E3B990D}"/>
              </a:ext>
            </a:extLst>
          </p:cNvPr>
          <p:cNvSpPr txBox="1"/>
          <p:nvPr/>
        </p:nvSpPr>
        <p:spPr>
          <a:xfrm>
            <a:off x="902525" y="4078521"/>
            <a:ext cx="2974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zh-CN" altLang="en-US" dirty="0">
                <a:solidFill>
                  <a:srgbClr val="F5F5F5"/>
                </a:solidFill>
                <a:latin typeface="arial" panose="020B0604020202020204" pitchFamily="34" charset="0"/>
              </a:rPr>
              <a:t>引擎升级难</a:t>
            </a:r>
          </a:p>
        </p:txBody>
      </p:sp>
    </p:spTree>
    <p:extLst>
      <p:ext uri="{BB962C8B-B14F-4D97-AF65-F5344CB8AC3E}">
        <p14:creationId xmlns:p14="http://schemas.microsoft.com/office/powerpoint/2010/main" val="195967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矩形: 圆角 88"/>
          <p:cNvSpPr/>
          <p:nvPr/>
        </p:nvSpPr>
        <p:spPr>
          <a:xfrm>
            <a:off x="0" y="-32946"/>
            <a:ext cx="12192000" cy="6890945"/>
          </a:xfrm>
          <a:prstGeom prst="roundRect">
            <a:avLst>
              <a:gd name="adj" fmla="val 0"/>
            </a:avLst>
          </a:prstGeom>
          <a:solidFill>
            <a:srgbClr val="161C2A"/>
          </a:solidFill>
          <a:ln w="12700" cap="rnd" cmpd="sng" algn="ctr">
            <a:noFill/>
            <a:prstDash val="solid"/>
            <a:round/>
          </a:ln>
          <a:effectLst>
            <a:outerShdw blurRad="254000" dist="127000" algn="ctr" rotWithShape="0">
              <a:srgbClr val="01857C">
                <a:alpha val="20000"/>
              </a:srgbClr>
            </a:outerShdw>
          </a:effectLst>
        </p:spPr>
        <p:txBody>
          <a:bodyPr rot="0" spcFirstLastPara="0" vert="horz" wrap="square" lIns="0" tIns="0" rIns="0" bIns="0" numCol="1" spcCol="0" rtlCol="0" fromWordArt="0" anchor="ctr" anchorCtr="0" forceAA="0" compatLnSpc="1">
            <a:normAutofit/>
          </a:bodyPr>
          <a:lstStyle/>
          <a:p>
            <a:pPr algn="r"/>
            <a:endParaRPr lang="zh-CN" altLang="en-US" b="1" kern="0">
              <a:noFill/>
              <a:latin typeface="Arial" panose="020B0604020202090204" pitchFamily="34" charset="0"/>
              <a:ea typeface="微软雅黑" panose="020B0503020204020204" charset="-122"/>
              <a:cs typeface="Arial" panose="020B0604020202090204" pitchFamily="34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4212894" y="2508368"/>
            <a:ext cx="1183083" cy="279136"/>
            <a:chOff x="9906371" y="3180026"/>
            <a:chExt cx="1990145" cy="469554"/>
          </a:xfrm>
          <a:solidFill>
            <a:schemeClr val="bg1"/>
          </a:solidFill>
        </p:grpSpPr>
        <p:sp>
          <p:nvSpPr>
            <p:cNvPr id="37" name="平行四边形 36"/>
            <p:cNvSpPr/>
            <p:nvPr/>
          </p:nvSpPr>
          <p:spPr>
            <a:xfrm flipH="1">
              <a:off x="9906371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平行四边形 37"/>
            <p:cNvSpPr/>
            <p:nvPr/>
          </p:nvSpPr>
          <p:spPr>
            <a:xfrm flipH="1">
              <a:off x="10244906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平行四边形 38"/>
            <p:cNvSpPr/>
            <p:nvPr/>
          </p:nvSpPr>
          <p:spPr>
            <a:xfrm flipH="1">
              <a:off x="10583441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平行四边形 39"/>
            <p:cNvSpPr/>
            <p:nvPr/>
          </p:nvSpPr>
          <p:spPr>
            <a:xfrm flipH="1">
              <a:off x="10921976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/>
          </p:nvSpPr>
          <p:spPr>
            <a:xfrm flipH="1">
              <a:off x="11260509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直角三角形 41"/>
            <p:cNvSpPr/>
            <p:nvPr/>
          </p:nvSpPr>
          <p:spPr>
            <a:xfrm>
              <a:off x="9929223" y="3347356"/>
              <a:ext cx="260972" cy="30222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直角三角形 42"/>
            <p:cNvSpPr/>
            <p:nvPr/>
          </p:nvSpPr>
          <p:spPr>
            <a:xfrm rot="10800000">
              <a:off x="11635544" y="3180026"/>
              <a:ext cx="260972" cy="30222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2812539" y="2683042"/>
            <a:ext cx="6157482" cy="1491916"/>
            <a:chOff x="2422187" y="2478061"/>
            <a:chExt cx="6157482" cy="1491916"/>
          </a:xfrm>
        </p:grpSpPr>
        <p:sp>
          <p:nvSpPr>
            <p:cNvPr id="63" name="矩形 62"/>
            <p:cNvSpPr/>
            <p:nvPr/>
          </p:nvSpPr>
          <p:spPr>
            <a:xfrm>
              <a:off x="3635946" y="3224018"/>
              <a:ext cx="601266" cy="45719"/>
            </a:xfrm>
            <a:prstGeom prst="rect">
              <a:avLst/>
            </a:prstGeom>
            <a:solidFill>
              <a:srgbClr val="BECDD6">
                <a:alpha val="2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2422187" y="2617139"/>
              <a:ext cx="1213759" cy="1213760"/>
              <a:chOff x="3335150" y="3314633"/>
              <a:chExt cx="1764867" cy="1764868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3472445" y="3451928"/>
                <a:ext cx="1490277" cy="1490278"/>
              </a:xfrm>
              <a:prstGeom prst="ellipse">
                <a:avLst/>
              </a:prstGeom>
              <a:gradFill>
                <a:gsLst>
                  <a:gs pos="0">
                    <a:srgbClr val="657587"/>
                  </a:gs>
                  <a:gs pos="53000">
                    <a:srgbClr val="6C889D"/>
                  </a:gs>
                  <a:gs pos="100000">
                    <a:srgbClr val="75A3BA"/>
                  </a:gs>
                </a:gsLst>
                <a:lin ang="14400000" scaled="0"/>
              </a:gradFill>
              <a:ln w="12700" cap="rnd" cmpd="sng" algn="ctr">
                <a:noFill/>
                <a:prstDash val="solid"/>
                <a:round/>
              </a:ln>
              <a:effectLst>
                <a:outerShdw blurRad="304800" dist="127000" algn="ctr" rotWithShape="0">
                  <a:schemeClr val="bg1">
                    <a:alpha val="20000"/>
                  </a:schemeClr>
                </a:outerShdw>
              </a:effectLst>
            </p:spPr>
            <p:txBody>
              <a:bodyPr rot="0" spcFirstLastPara="0" vert="horz" wrap="square" lIns="0" tIns="0" rIns="0" bIns="0" numCol="1" spcCol="0" rtlCol="0" fromWordArt="0" anchor="ctr" anchorCtr="0" forceAA="0" compatLnSpc="1">
                <a:normAutofit/>
              </a:bodyPr>
              <a:lstStyle/>
              <a:p>
                <a:pPr algn="ctr"/>
                <a:r>
                  <a:rPr lang="en-US" altLang="zh-CN" sz="3200" b="1" kern="0" dirty="0">
                    <a:solidFill>
                      <a:srgbClr val="D4DBDF"/>
                    </a:solidFill>
                    <a:latin typeface="+mj-ea"/>
                    <a:ea typeface="+mj-ea"/>
                    <a:cs typeface="Arial" panose="020B0604020202090204" pitchFamily="34" charset="0"/>
                  </a:rPr>
                  <a:t>02</a:t>
                </a:r>
                <a:endParaRPr lang="zh-CN" altLang="en-US" sz="3200" b="1" kern="0" dirty="0">
                  <a:solidFill>
                    <a:srgbClr val="D4DBDF"/>
                  </a:solidFill>
                  <a:latin typeface="+mj-ea"/>
                  <a:ea typeface="+mj-ea"/>
                  <a:cs typeface="Arial" panose="020B0604020202090204" pitchFamily="34" charset="0"/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3335150" y="3314633"/>
                <a:ext cx="1764867" cy="1764868"/>
              </a:xfrm>
              <a:prstGeom prst="ellipse">
                <a:avLst/>
              </a:prstGeom>
              <a:noFill/>
              <a:ln w="50800">
                <a:solidFill>
                  <a:srgbClr val="739DB4">
                    <a:alpha val="25000"/>
                  </a:srgbClr>
                </a:solidFill>
              </a:ln>
              <a:effectLst>
                <a:outerShdw blurRad="304800" dist="50800" dir="5400000" algn="ctr" rotWithShape="0">
                  <a:schemeClr val="bg1">
                    <a:alpha val="43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矩形: 圆角 52"/>
            <p:cNvSpPr/>
            <p:nvPr/>
          </p:nvSpPr>
          <p:spPr>
            <a:xfrm>
              <a:off x="4126832" y="2478061"/>
              <a:ext cx="4452837" cy="1491916"/>
            </a:xfrm>
            <a:prstGeom prst="roundRect">
              <a:avLst/>
            </a:prstGeom>
            <a:solidFill>
              <a:srgbClr val="01C8C1"/>
            </a:solidFill>
            <a:ln w="12700" cap="rnd" cmpd="sng" algn="ctr">
              <a:noFill/>
              <a:prstDash val="solid"/>
              <a:round/>
            </a:ln>
            <a:effectLst>
              <a:outerShdw blurRad="304800" dist="127000" algn="ctr" rotWithShape="0">
                <a:srgbClr val="01C8C1">
                  <a:alpha val="20000"/>
                </a:srgbClr>
              </a:outerShdw>
            </a:effectLst>
          </p:spPr>
          <p:txBody>
            <a:bodyPr rot="0" spcFirstLastPara="0" vert="horz" wrap="square" lIns="0" tIns="0" rIns="0" bIns="0" numCol="1" spcCol="0" rtlCol="0" fromWordArt="0" anchor="ctr" anchorCtr="0" forceAA="0" compatLnSpc="1">
              <a:normAutofit/>
            </a:bodyPr>
            <a:lstStyle/>
            <a:p>
              <a:pPr algn="r"/>
              <a:endParaRPr lang="zh-CN" altLang="en-US" b="1" kern="0">
                <a:noFill/>
                <a:latin typeface="Arial" panose="020B0604020202090204" pitchFamily="34" charset="0"/>
                <a:ea typeface="微软雅黑" panose="020B0503020204020204" charset="-122"/>
                <a:cs typeface="Arial" panose="020B0604020202090204" pitchFamily="34" charset="0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5532611" y="2961323"/>
              <a:ext cx="1641475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3200" b="1" dirty="0">
                  <a:solidFill>
                    <a:srgbClr val="24292F"/>
                  </a:solidFill>
                  <a:latin typeface="-apple-system"/>
                </a:rPr>
                <a:t>重构目标</a:t>
              </a:r>
              <a:endParaRPr lang="en-US" altLang="zh-CN" sz="3200" b="1" dirty="0">
                <a:solidFill>
                  <a:srgbClr val="24292F"/>
                </a:solidFill>
                <a:latin typeface="-apple-system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228468" y="3941457"/>
            <a:ext cx="2607057" cy="615108"/>
            <a:chOff x="9906371" y="3180026"/>
            <a:chExt cx="1990145" cy="469554"/>
          </a:xfrm>
          <a:solidFill>
            <a:srgbClr val="7096AB">
              <a:alpha val="20000"/>
            </a:srgbClr>
          </a:solidFill>
        </p:grpSpPr>
        <p:sp>
          <p:nvSpPr>
            <p:cNvPr id="56" name="平行四边形 55"/>
            <p:cNvSpPr/>
            <p:nvPr/>
          </p:nvSpPr>
          <p:spPr>
            <a:xfrm flipH="1">
              <a:off x="9906371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平行四边形 56"/>
            <p:cNvSpPr/>
            <p:nvPr/>
          </p:nvSpPr>
          <p:spPr>
            <a:xfrm flipH="1">
              <a:off x="10244906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平行四边形 57"/>
            <p:cNvSpPr/>
            <p:nvPr/>
          </p:nvSpPr>
          <p:spPr>
            <a:xfrm flipH="1">
              <a:off x="10583441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平行四边形 58"/>
            <p:cNvSpPr/>
            <p:nvPr/>
          </p:nvSpPr>
          <p:spPr>
            <a:xfrm flipH="1">
              <a:off x="10921976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平行四边形 59"/>
            <p:cNvSpPr/>
            <p:nvPr/>
          </p:nvSpPr>
          <p:spPr>
            <a:xfrm flipH="1">
              <a:off x="11260509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直角三角形 60"/>
            <p:cNvSpPr/>
            <p:nvPr/>
          </p:nvSpPr>
          <p:spPr>
            <a:xfrm>
              <a:off x="9929223" y="3347356"/>
              <a:ext cx="260972" cy="30222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直角三角形 61"/>
            <p:cNvSpPr/>
            <p:nvPr/>
          </p:nvSpPr>
          <p:spPr>
            <a:xfrm rot="10800000">
              <a:off x="11635544" y="3180026"/>
              <a:ext cx="260972" cy="30222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-232012" y="147490"/>
            <a:ext cx="2087161" cy="492444"/>
            <a:chOff x="9906371" y="3180026"/>
            <a:chExt cx="1990145" cy="469554"/>
          </a:xfrm>
          <a:solidFill>
            <a:srgbClr val="01C8C1">
              <a:alpha val="20000"/>
            </a:srgbClr>
          </a:solidFill>
        </p:grpSpPr>
        <p:sp>
          <p:nvSpPr>
            <p:cNvPr id="66" name="平行四边形 65"/>
            <p:cNvSpPr/>
            <p:nvPr/>
          </p:nvSpPr>
          <p:spPr>
            <a:xfrm flipH="1">
              <a:off x="9906371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平行四边形 66"/>
            <p:cNvSpPr/>
            <p:nvPr/>
          </p:nvSpPr>
          <p:spPr>
            <a:xfrm flipH="1">
              <a:off x="10244906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平行四边形 67"/>
            <p:cNvSpPr/>
            <p:nvPr/>
          </p:nvSpPr>
          <p:spPr>
            <a:xfrm flipH="1">
              <a:off x="10583441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平行四边形 68"/>
            <p:cNvSpPr/>
            <p:nvPr/>
          </p:nvSpPr>
          <p:spPr>
            <a:xfrm flipH="1">
              <a:off x="10921976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平行四边形 69"/>
            <p:cNvSpPr/>
            <p:nvPr/>
          </p:nvSpPr>
          <p:spPr>
            <a:xfrm flipH="1">
              <a:off x="11260509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直角三角形 70"/>
            <p:cNvSpPr/>
            <p:nvPr/>
          </p:nvSpPr>
          <p:spPr>
            <a:xfrm>
              <a:off x="9929223" y="3347356"/>
              <a:ext cx="260972" cy="30222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直角三角形 71"/>
            <p:cNvSpPr/>
            <p:nvPr/>
          </p:nvSpPr>
          <p:spPr>
            <a:xfrm rot="10800000">
              <a:off x="11635544" y="3180026"/>
              <a:ext cx="260972" cy="30222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10275576" y="6240463"/>
            <a:ext cx="1836454" cy="433292"/>
            <a:chOff x="9906371" y="3180026"/>
            <a:chExt cx="1990145" cy="469554"/>
          </a:xfrm>
          <a:solidFill>
            <a:schemeClr val="bg1">
              <a:alpha val="12000"/>
            </a:schemeClr>
          </a:solidFill>
        </p:grpSpPr>
        <p:sp>
          <p:nvSpPr>
            <p:cNvPr id="82" name="平行四边形 81"/>
            <p:cNvSpPr/>
            <p:nvPr/>
          </p:nvSpPr>
          <p:spPr>
            <a:xfrm flipH="1">
              <a:off x="9906371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平行四边形 82"/>
            <p:cNvSpPr/>
            <p:nvPr/>
          </p:nvSpPr>
          <p:spPr>
            <a:xfrm flipH="1">
              <a:off x="10244906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平行四边形 83"/>
            <p:cNvSpPr/>
            <p:nvPr/>
          </p:nvSpPr>
          <p:spPr>
            <a:xfrm flipH="1">
              <a:off x="10583441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平行四边形 84"/>
            <p:cNvSpPr/>
            <p:nvPr/>
          </p:nvSpPr>
          <p:spPr>
            <a:xfrm flipH="1">
              <a:off x="10921976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平行四边形 85"/>
            <p:cNvSpPr/>
            <p:nvPr/>
          </p:nvSpPr>
          <p:spPr>
            <a:xfrm flipH="1">
              <a:off x="11260509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直角三角形 86"/>
            <p:cNvSpPr/>
            <p:nvPr/>
          </p:nvSpPr>
          <p:spPr>
            <a:xfrm>
              <a:off x="9929223" y="3347356"/>
              <a:ext cx="260972" cy="30222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直角三角形 87"/>
            <p:cNvSpPr/>
            <p:nvPr/>
          </p:nvSpPr>
          <p:spPr>
            <a:xfrm rot="10800000">
              <a:off x="11635544" y="3180026"/>
              <a:ext cx="260972" cy="30222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089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F99590F8-9E2D-4EFF-8F46-4A0A6013665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1E2206B3-80AD-4109-9C51-97A6129039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4" t="5100" r="3035" b="6667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A3E3E911-753F-4A88-8887-616EE2C52AE7}"/>
                </a:ext>
              </a:extLst>
            </p:cNvPr>
            <p:cNvSpPr/>
            <p:nvPr/>
          </p:nvSpPr>
          <p:spPr>
            <a:xfrm>
              <a:off x="10841250" y="182251"/>
              <a:ext cx="684000" cy="684000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87D8645B-9930-483C-B71E-B39239D08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52463" y="132353"/>
              <a:ext cx="670775" cy="720000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D0749859-F97C-4683-A799-EDC5282A6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9132" y="182251"/>
              <a:ext cx="684000" cy="684000"/>
            </a:xfrm>
            <a:prstGeom prst="rect">
              <a:avLst/>
            </a:prstGeom>
          </p:spPr>
        </p:pic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003BFCB4-5670-416D-8F40-719F38D04FAF}"/>
                </a:ext>
              </a:extLst>
            </p:cNvPr>
            <p:cNvSpPr/>
            <p:nvPr/>
          </p:nvSpPr>
          <p:spPr>
            <a:xfrm>
              <a:off x="4414044" y="6370202"/>
              <a:ext cx="336391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0" i="0" dirty="0">
                  <a:solidFill>
                    <a:srgbClr val="F5F5F5"/>
                  </a:solidFill>
                  <a:effectLst/>
                  <a:latin typeface="arial" panose="020B0604020202020204" pitchFamily="34" charset="0"/>
                </a:rPr>
                <a:t>© Apache </a:t>
              </a:r>
              <a:r>
                <a:rPr lang="en-US" altLang="zh-CN" sz="1400" b="0" i="0" dirty="0" err="1">
                  <a:solidFill>
                    <a:srgbClr val="F5F5F5"/>
                  </a:solidFill>
                  <a:effectLst/>
                  <a:latin typeface="arial" panose="020B0604020202020204" pitchFamily="34" charset="0"/>
                </a:rPr>
                <a:t>SeaTunnel</a:t>
              </a:r>
              <a:r>
                <a:rPr lang="en-US" altLang="zh-CN" sz="1400" b="0" i="0" dirty="0">
                  <a:solidFill>
                    <a:srgbClr val="F5F5F5"/>
                  </a:solidFill>
                  <a:effectLst/>
                  <a:latin typeface="arial" panose="020B0604020202020204" pitchFamily="34" charset="0"/>
                </a:rPr>
                <a:t> Community</a:t>
              </a:r>
              <a:endParaRPr lang="zh-CN" altLang="en-US" sz="1400" dirty="0">
                <a:solidFill>
                  <a:srgbClr val="F5F5F5"/>
                </a:solidFill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EDD9E149-F4AC-4AF1-819A-A7CD3AE4FE87}"/>
              </a:ext>
            </a:extLst>
          </p:cNvPr>
          <p:cNvSpPr txBox="1"/>
          <p:nvPr/>
        </p:nvSpPr>
        <p:spPr>
          <a:xfrm>
            <a:off x="810985" y="1206709"/>
            <a:ext cx="3654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F5F5F5"/>
                </a:solidFill>
              </a:rPr>
              <a:t>SeaTunnel</a:t>
            </a:r>
            <a:r>
              <a:rPr lang="zh-CN" altLang="en-US" sz="2400" dirty="0">
                <a:solidFill>
                  <a:srgbClr val="F5F5F5"/>
                </a:solidFill>
              </a:rPr>
              <a:t>与引擎解耦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B5CECD-D834-4A0F-8F4D-F9279F24C5D1}"/>
              </a:ext>
            </a:extLst>
          </p:cNvPr>
          <p:cNvSpPr txBox="1"/>
          <p:nvPr/>
        </p:nvSpPr>
        <p:spPr>
          <a:xfrm>
            <a:off x="902525" y="2269485"/>
            <a:ext cx="291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zh-CN" altLang="en-US" b="0" i="0" dirty="0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F5F5F5"/>
                </a:solidFill>
              </a:rPr>
              <a:t>Connector</a:t>
            </a:r>
            <a:r>
              <a:rPr lang="zh-CN" altLang="en-US" dirty="0">
                <a:solidFill>
                  <a:srgbClr val="F5F5F5"/>
                </a:solidFill>
              </a:rPr>
              <a:t>只实现一次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7F7589C-6044-4544-B4E6-FBB04F0E5AD6}"/>
              </a:ext>
            </a:extLst>
          </p:cNvPr>
          <p:cNvSpPr txBox="1"/>
          <p:nvPr/>
        </p:nvSpPr>
        <p:spPr>
          <a:xfrm>
            <a:off x="902524" y="3479894"/>
            <a:ext cx="550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zh-CN" altLang="en-US" b="0" i="0" dirty="0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明确</a:t>
            </a:r>
            <a:r>
              <a:rPr lang="en-US" altLang="zh-CN" b="0" i="0" dirty="0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Source</a:t>
            </a:r>
            <a:r>
              <a:rPr lang="zh-CN" altLang="en-US" b="0" i="0" dirty="0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的分片并行逻辑，</a:t>
            </a:r>
            <a:r>
              <a:rPr lang="en-US" altLang="zh-CN" b="0" i="0" dirty="0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Sink</a:t>
            </a:r>
            <a:r>
              <a:rPr lang="zh-CN" altLang="en-US" b="0" i="0" dirty="0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的提交逻辑</a:t>
            </a:r>
            <a:endParaRPr lang="zh-CN" altLang="en-US" dirty="0">
              <a:solidFill>
                <a:srgbClr val="F5F5F5"/>
              </a:solidFill>
              <a:latin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AFE8A9B-885F-49D4-A116-A373A576B865}"/>
              </a:ext>
            </a:extLst>
          </p:cNvPr>
          <p:cNvSpPr txBox="1"/>
          <p:nvPr/>
        </p:nvSpPr>
        <p:spPr>
          <a:xfrm>
            <a:off x="902525" y="2875083"/>
            <a:ext cx="404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zh-CN" altLang="en-US" dirty="0">
                <a:solidFill>
                  <a:srgbClr val="F5F5F5"/>
                </a:solidFill>
                <a:latin typeface="arial" panose="020B0604020202020204" pitchFamily="34" charset="0"/>
              </a:rPr>
              <a:t>支持多个版本的</a:t>
            </a:r>
            <a:r>
              <a:rPr lang="en-US" altLang="zh-CN" dirty="0">
                <a:solidFill>
                  <a:srgbClr val="F5F5F5"/>
                </a:solidFill>
                <a:latin typeface="arial" panose="020B0604020202020204" pitchFamily="34" charset="0"/>
              </a:rPr>
              <a:t>Spark &amp; </a:t>
            </a:r>
            <a:r>
              <a:rPr lang="en-US" altLang="zh-CN" dirty="0" err="1">
                <a:solidFill>
                  <a:srgbClr val="F5F5F5"/>
                </a:solidFill>
                <a:latin typeface="arial" panose="020B0604020202020204" pitchFamily="34" charset="0"/>
              </a:rPr>
              <a:t>Flink</a:t>
            </a:r>
            <a:r>
              <a:rPr lang="zh-CN" altLang="en-US" dirty="0">
                <a:solidFill>
                  <a:srgbClr val="F5F5F5"/>
                </a:solidFill>
                <a:latin typeface="arial" panose="020B0604020202020204" pitchFamily="34" charset="0"/>
              </a:rPr>
              <a:t>引擎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F619939-72EB-4320-8C15-6B015A1BD743}"/>
              </a:ext>
            </a:extLst>
          </p:cNvPr>
          <p:cNvSpPr txBox="1"/>
          <p:nvPr/>
        </p:nvSpPr>
        <p:spPr>
          <a:xfrm>
            <a:off x="4837215" y="340061"/>
            <a:ext cx="2517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F5F5F5"/>
                </a:solidFill>
              </a:rPr>
              <a:t>重构目标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0F359E2-8E08-49A3-8750-0298FAD47469}"/>
              </a:ext>
            </a:extLst>
          </p:cNvPr>
          <p:cNvSpPr/>
          <p:nvPr/>
        </p:nvSpPr>
        <p:spPr>
          <a:xfrm>
            <a:off x="902525" y="1667635"/>
            <a:ext cx="1440000" cy="72000"/>
          </a:xfrm>
          <a:prstGeom prst="rect">
            <a:avLst/>
          </a:prstGeom>
          <a:solidFill>
            <a:srgbClr val="2666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D6583B1-497C-4375-8CEA-D7B53E3B990D}"/>
              </a:ext>
            </a:extLst>
          </p:cNvPr>
          <p:cNvSpPr txBox="1"/>
          <p:nvPr/>
        </p:nvSpPr>
        <p:spPr>
          <a:xfrm>
            <a:off x="902525" y="4078521"/>
            <a:ext cx="3865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zh-CN" altLang="en-US" b="0" i="0" dirty="0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支持实时场景下的数据库整库同步</a:t>
            </a:r>
            <a:endParaRPr lang="zh-CN" altLang="en-US" dirty="0">
              <a:solidFill>
                <a:srgbClr val="F5F5F5"/>
              </a:solidFill>
              <a:latin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52EF30F-90BD-4310-B33A-AA0F003A3F35}"/>
              </a:ext>
            </a:extLst>
          </p:cNvPr>
          <p:cNvSpPr txBox="1"/>
          <p:nvPr/>
        </p:nvSpPr>
        <p:spPr>
          <a:xfrm>
            <a:off x="902525" y="4686603"/>
            <a:ext cx="34675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zh-CN" altLang="en-US" b="0" i="0" dirty="0">
                <a:solidFill>
                  <a:srgbClr val="F5F5F5"/>
                </a:solidFill>
                <a:effectLst/>
                <a:latin typeface="arial" panose="020B0604020202020204" pitchFamily="34" charset="0"/>
              </a:rPr>
              <a:t>支持元信息的自动发现与存储</a:t>
            </a:r>
            <a:endParaRPr lang="zh-CN" altLang="en-US" dirty="0">
              <a:solidFill>
                <a:srgbClr val="F5F5F5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288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矩形: 圆角 88"/>
          <p:cNvSpPr/>
          <p:nvPr/>
        </p:nvSpPr>
        <p:spPr>
          <a:xfrm>
            <a:off x="0" y="-32946"/>
            <a:ext cx="12192000" cy="6890945"/>
          </a:xfrm>
          <a:prstGeom prst="roundRect">
            <a:avLst>
              <a:gd name="adj" fmla="val 0"/>
            </a:avLst>
          </a:prstGeom>
          <a:solidFill>
            <a:srgbClr val="161C2A"/>
          </a:solidFill>
          <a:ln w="12700" cap="rnd" cmpd="sng" algn="ctr">
            <a:noFill/>
            <a:prstDash val="solid"/>
            <a:round/>
          </a:ln>
          <a:effectLst>
            <a:outerShdw blurRad="254000" dist="127000" algn="ctr" rotWithShape="0">
              <a:srgbClr val="01857C">
                <a:alpha val="20000"/>
              </a:srgbClr>
            </a:outerShdw>
          </a:effectLst>
        </p:spPr>
        <p:txBody>
          <a:bodyPr rot="0" spcFirstLastPara="0" vert="horz" wrap="square" lIns="0" tIns="0" rIns="0" bIns="0" numCol="1" spcCol="0" rtlCol="0" fromWordArt="0" anchor="ctr" anchorCtr="0" forceAA="0" compatLnSpc="1">
            <a:normAutofit/>
          </a:bodyPr>
          <a:lstStyle/>
          <a:p>
            <a:pPr algn="r"/>
            <a:endParaRPr lang="zh-CN" altLang="en-US" b="1" kern="0">
              <a:noFill/>
              <a:latin typeface="Arial" panose="020B0604020202090204" pitchFamily="34" charset="0"/>
              <a:ea typeface="微软雅黑" panose="020B0503020204020204" charset="-122"/>
              <a:cs typeface="Arial" panose="020B0604020202090204" pitchFamily="34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4212894" y="2508368"/>
            <a:ext cx="1183083" cy="279136"/>
            <a:chOff x="9906371" y="3180026"/>
            <a:chExt cx="1990145" cy="469554"/>
          </a:xfrm>
          <a:solidFill>
            <a:schemeClr val="bg1"/>
          </a:solidFill>
        </p:grpSpPr>
        <p:sp>
          <p:nvSpPr>
            <p:cNvPr id="37" name="平行四边形 36"/>
            <p:cNvSpPr/>
            <p:nvPr/>
          </p:nvSpPr>
          <p:spPr>
            <a:xfrm flipH="1">
              <a:off x="9906371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平行四边形 37"/>
            <p:cNvSpPr/>
            <p:nvPr/>
          </p:nvSpPr>
          <p:spPr>
            <a:xfrm flipH="1">
              <a:off x="10244906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平行四边形 38"/>
            <p:cNvSpPr/>
            <p:nvPr/>
          </p:nvSpPr>
          <p:spPr>
            <a:xfrm flipH="1">
              <a:off x="10583441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平行四边形 39"/>
            <p:cNvSpPr/>
            <p:nvPr/>
          </p:nvSpPr>
          <p:spPr>
            <a:xfrm flipH="1">
              <a:off x="10921976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/>
          </p:nvSpPr>
          <p:spPr>
            <a:xfrm flipH="1">
              <a:off x="11260509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直角三角形 41"/>
            <p:cNvSpPr/>
            <p:nvPr/>
          </p:nvSpPr>
          <p:spPr>
            <a:xfrm>
              <a:off x="9929223" y="3347356"/>
              <a:ext cx="260972" cy="30222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直角三角形 42"/>
            <p:cNvSpPr/>
            <p:nvPr/>
          </p:nvSpPr>
          <p:spPr>
            <a:xfrm rot="10800000">
              <a:off x="11635544" y="3180026"/>
              <a:ext cx="260972" cy="30222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2812539" y="2683042"/>
            <a:ext cx="6157482" cy="1491916"/>
            <a:chOff x="2422187" y="2478061"/>
            <a:chExt cx="6157482" cy="1491916"/>
          </a:xfrm>
        </p:grpSpPr>
        <p:sp>
          <p:nvSpPr>
            <p:cNvPr id="63" name="矩形 62"/>
            <p:cNvSpPr/>
            <p:nvPr/>
          </p:nvSpPr>
          <p:spPr>
            <a:xfrm>
              <a:off x="3635946" y="3224018"/>
              <a:ext cx="601266" cy="45719"/>
            </a:xfrm>
            <a:prstGeom prst="rect">
              <a:avLst/>
            </a:prstGeom>
            <a:solidFill>
              <a:srgbClr val="BECDD6">
                <a:alpha val="2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2422187" y="2617139"/>
              <a:ext cx="1213759" cy="1213760"/>
              <a:chOff x="3335150" y="3314633"/>
              <a:chExt cx="1764867" cy="1764868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3472445" y="3451928"/>
                <a:ext cx="1490277" cy="1490278"/>
              </a:xfrm>
              <a:prstGeom prst="ellipse">
                <a:avLst/>
              </a:prstGeom>
              <a:gradFill>
                <a:gsLst>
                  <a:gs pos="0">
                    <a:srgbClr val="657587"/>
                  </a:gs>
                  <a:gs pos="53000">
                    <a:srgbClr val="6C889D"/>
                  </a:gs>
                  <a:gs pos="100000">
                    <a:srgbClr val="75A3BA"/>
                  </a:gs>
                </a:gsLst>
                <a:lin ang="14400000" scaled="0"/>
              </a:gradFill>
              <a:ln w="12700" cap="rnd" cmpd="sng" algn="ctr">
                <a:noFill/>
                <a:prstDash val="solid"/>
                <a:round/>
              </a:ln>
              <a:effectLst>
                <a:outerShdw blurRad="304800" dist="127000" algn="ctr" rotWithShape="0">
                  <a:schemeClr val="bg1">
                    <a:alpha val="20000"/>
                  </a:schemeClr>
                </a:outerShdw>
              </a:effectLst>
            </p:spPr>
            <p:txBody>
              <a:bodyPr rot="0" spcFirstLastPara="0" vert="horz" wrap="square" lIns="0" tIns="0" rIns="0" bIns="0" numCol="1" spcCol="0" rtlCol="0" fromWordArt="0" anchor="ctr" anchorCtr="0" forceAA="0" compatLnSpc="1">
                <a:normAutofit/>
              </a:bodyPr>
              <a:lstStyle/>
              <a:p>
                <a:pPr algn="ctr"/>
                <a:r>
                  <a:rPr lang="en-US" altLang="zh-CN" sz="3200" b="1" kern="0" dirty="0">
                    <a:solidFill>
                      <a:srgbClr val="D4DBDF"/>
                    </a:solidFill>
                    <a:latin typeface="+mj-ea"/>
                    <a:ea typeface="+mj-ea"/>
                    <a:cs typeface="Arial" panose="020B0604020202090204" pitchFamily="34" charset="0"/>
                  </a:rPr>
                  <a:t>03</a:t>
                </a:r>
                <a:endParaRPr lang="zh-CN" altLang="en-US" sz="3200" b="1" kern="0" dirty="0">
                  <a:solidFill>
                    <a:srgbClr val="D4DBDF"/>
                  </a:solidFill>
                  <a:latin typeface="+mj-ea"/>
                  <a:ea typeface="+mj-ea"/>
                  <a:cs typeface="Arial" panose="020B0604020202090204" pitchFamily="34" charset="0"/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3335150" y="3314633"/>
                <a:ext cx="1764867" cy="1764868"/>
              </a:xfrm>
              <a:prstGeom prst="ellipse">
                <a:avLst/>
              </a:prstGeom>
              <a:noFill/>
              <a:ln w="50800">
                <a:solidFill>
                  <a:srgbClr val="739DB4">
                    <a:alpha val="25000"/>
                  </a:srgbClr>
                </a:solidFill>
              </a:ln>
              <a:effectLst>
                <a:outerShdw blurRad="304800" dist="50800" dir="5400000" algn="ctr" rotWithShape="0">
                  <a:schemeClr val="bg1">
                    <a:alpha val="43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矩形: 圆角 52"/>
            <p:cNvSpPr/>
            <p:nvPr/>
          </p:nvSpPr>
          <p:spPr>
            <a:xfrm>
              <a:off x="4126832" y="2478061"/>
              <a:ext cx="4452837" cy="1491916"/>
            </a:xfrm>
            <a:prstGeom prst="roundRect">
              <a:avLst/>
            </a:prstGeom>
            <a:solidFill>
              <a:srgbClr val="01C8C1"/>
            </a:solidFill>
            <a:ln w="12700" cap="rnd" cmpd="sng" algn="ctr">
              <a:noFill/>
              <a:prstDash val="solid"/>
              <a:round/>
            </a:ln>
            <a:effectLst>
              <a:outerShdw blurRad="304800" dist="127000" algn="ctr" rotWithShape="0">
                <a:srgbClr val="01C8C1">
                  <a:alpha val="20000"/>
                </a:srgbClr>
              </a:outerShdw>
            </a:effectLst>
          </p:spPr>
          <p:txBody>
            <a:bodyPr rot="0" spcFirstLastPara="0" vert="horz" wrap="square" lIns="0" tIns="0" rIns="0" bIns="0" numCol="1" spcCol="0" rtlCol="0" fromWordArt="0" anchor="ctr" anchorCtr="0" forceAA="0" compatLnSpc="1">
              <a:normAutofit/>
            </a:bodyPr>
            <a:lstStyle/>
            <a:p>
              <a:pPr algn="r"/>
              <a:endParaRPr lang="zh-CN" altLang="en-US" b="1" kern="0">
                <a:noFill/>
                <a:latin typeface="Arial" panose="020B0604020202090204" pitchFamily="34" charset="0"/>
                <a:ea typeface="微软雅黑" panose="020B0503020204020204" charset="-122"/>
                <a:cs typeface="Arial" panose="020B0604020202090204" pitchFamily="34" charset="0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5532611" y="2961323"/>
              <a:ext cx="1641475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3200" b="1" dirty="0">
                  <a:solidFill>
                    <a:srgbClr val="24292F"/>
                  </a:solidFill>
                  <a:latin typeface="-apple-system"/>
                </a:rPr>
                <a:t>整体设计</a:t>
              </a:r>
              <a:endParaRPr lang="en-US" altLang="zh-CN" sz="3200" b="1" dirty="0">
                <a:solidFill>
                  <a:srgbClr val="24292F"/>
                </a:solidFill>
                <a:latin typeface="-apple-system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228468" y="3941457"/>
            <a:ext cx="2607057" cy="615108"/>
            <a:chOff x="9906371" y="3180026"/>
            <a:chExt cx="1990145" cy="469554"/>
          </a:xfrm>
          <a:solidFill>
            <a:srgbClr val="7096AB">
              <a:alpha val="20000"/>
            </a:srgbClr>
          </a:solidFill>
        </p:grpSpPr>
        <p:sp>
          <p:nvSpPr>
            <p:cNvPr id="56" name="平行四边形 55"/>
            <p:cNvSpPr/>
            <p:nvPr/>
          </p:nvSpPr>
          <p:spPr>
            <a:xfrm flipH="1">
              <a:off x="9906371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平行四边形 56"/>
            <p:cNvSpPr/>
            <p:nvPr/>
          </p:nvSpPr>
          <p:spPr>
            <a:xfrm flipH="1">
              <a:off x="10244906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平行四边形 57"/>
            <p:cNvSpPr/>
            <p:nvPr/>
          </p:nvSpPr>
          <p:spPr>
            <a:xfrm flipH="1">
              <a:off x="10583441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平行四边形 58"/>
            <p:cNvSpPr/>
            <p:nvPr/>
          </p:nvSpPr>
          <p:spPr>
            <a:xfrm flipH="1">
              <a:off x="10921976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平行四边形 59"/>
            <p:cNvSpPr/>
            <p:nvPr/>
          </p:nvSpPr>
          <p:spPr>
            <a:xfrm flipH="1">
              <a:off x="11260509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直角三角形 60"/>
            <p:cNvSpPr/>
            <p:nvPr/>
          </p:nvSpPr>
          <p:spPr>
            <a:xfrm>
              <a:off x="9929223" y="3347356"/>
              <a:ext cx="260972" cy="30222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直角三角形 61"/>
            <p:cNvSpPr/>
            <p:nvPr/>
          </p:nvSpPr>
          <p:spPr>
            <a:xfrm rot="10800000">
              <a:off x="11635544" y="3180026"/>
              <a:ext cx="260972" cy="30222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-232012" y="147490"/>
            <a:ext cx="2087161" cy="492444"/>
            <a:chOff x="9906371" y="3180026"/>
            <a:chExt cx="1990145" cy="469554"/>
          </a:xfrm>
          <a:solidFill>
            <a:srgbClr val="01C8C1">
              <a:alpha val="20000"/>
            </a:srgbClr>
          </a:solidFill>
        </p:grpSpPr>
        <p:sp>
          <p:nvSpPr>
            <p:cNvPr id="66" name="平行四边形 65"/>
            <p:cNvSpPr/>
            <p:nvPr/>
          </p:nvSpPr>
          <p:spPr>
            <a:xfrm flipH="1">
              <a:off x="9906371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平行四边形 66"/>
            <p:cNvSpPr/>
            <p:nvPr/>
          </p:nvSpPr>
          <p:spPr>
            <a:xfrm flipH="1">
              <a:off x="10244906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平行四边形 67"/>
            <p:cNvSpPr/>
            <p:nvPr/>
          </p:nvSpPr>
          <p:spPr>
            <a:xfrm flipH="1">
              <a:off x="10583441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平行四边形 68"/>
            <p:cNvSpPr/>
            <p:nvPr/>
          </p:nvSpPr>
          <p:spPr>
            <a:xfrm flipH="1">
              <a:off x="10921976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平行四边形 69"/>
            <p:cNvSpPr/>
            <p:nvPr/>
          </p:nvSpPr>
          <p:spPr>
            <a:xfrm flipH="1">
              <a:off x="11260509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直角三角形 70"/>
            <p:cNvSpPr/>
            <p:nvPr/>
          </p:nvSpPr>
          <p:spPr>
            <a:xfrm>
              <a:off x="9929223" y="3347356"/>
              <a:ext cx="260972" cy="30222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直角三角形 71"/>
            <p:cNvSpPr/>
            <p:nvPr/>
          </p:nvSpPr>
          <p:spPr>
            <a:xfrm rot="10800000">
              <a:off x="11635544" y="3180026"/>
              <a:ext cx="260972" cy="30222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10275576" y="6240463"/>
            <a:ext cx="1836454" cy="433292"/>
            <a:chOff x="9906371" y="3180026"/>
            <a:chExt cx="1990145" cy="469554"/>
          </a:xfrm>
          <a:solidFill>
            <a:schemeClr val="bg1">
              <a:alpha val="12000"/>
            </a:schemeClr>
          </a:solidFill>
        </p:grpSpPr>
        <p:sp>
          <p:nvSpPr>
            <p:cNvPr id="82" name="平行四边形 81"/>
            <p:cNvSpPr/>
            <p:nvPr/>
          </p:nvSpPr>
          <p:spPr>
            <a:xfrm flipH="1">
              <a:off x="9906371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平行四边形 82"/>
            <p:cNvSpPr/>
            <p:nvPr/>
          </p:nvSpPr>
          <p:spPr>
            <a:xfrm flipH="1">
              <a:off x="10244906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平行四边形 83"/>
            <p:cNvSpPr/>
            <p:nvPr/>
          </p:nvSpPr>
          <p:spPr>
            <a:xfrm flipH="1">
              <a:off x="10583441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平行四边形 84"/>
            <p:cNvSpPr/>
            <p:nvPr/>
          </p:nvSpPr>
          <p:spPr>
            <a:xfrm flipH="1">
              <a:off x="10921976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平行四边形 85"/>
            <p:cNvSpPr/>
            <p:nvPr/>
          </p:nvSpPr>
          <p:spPr>
            <a:xfrm flipH="1">
              <a:off x="11260509" y="3180026"/>
              <a:ext cx="636007" cy="469554"/>
            </a:xfrm>
            <a:prstGeom prst="parallelogram">
              <a:avLst>
                <a:gd name="adj" fmla="val 875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直角三角形 86"/>
            <p:cNvSpPr/>
            <p:nvPr/>
          </p:nvSpPr>
          <p:spPr>
            <a:xfrm>
              <a:off x="9929223" y="3347356"/>
              <a:ext cx="260972" cy="30222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直角三角形 87"/>
            <p:cNvSpPr/>
            <p:nvPr/>
          </p:nvSpPr>
          <p:spPr>
            <a:xfrm rot="10800000">
              <a:off x="11635544" y="3180026"/>
              <a:ext cx="260972" cy="30222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2038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F99590F8-9E2D-4EFF-8F46-4A0A6013665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1E2206B3-80AD-4109-9C51-97A6129039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4" t="5100" r="3035" b="6667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A3E3E911-753F-4A88-8887-616EE2C52AE7}"/>
                </a:ext>
              </a:extLst>
            </p:cNvPr>
            <p:cNvSpPr/>
            <p:nvPr/>
          </p:nvSpPr>
          <p:spPr>
            <a:xfrm>
              <a:off x="10841250" y="182251"/>
              <a:ext cx="684000" cy="684000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87D8645B-9930-483C-B71E-B39239D08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52463" y="132353"/>
              <a:ext cx="670775" cy="720000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D0749859-F97C-4683-A799-EDC5282A6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9132" y="182251"/>
              <a:ext cx="684000" cy="684000"/>
            </a:xfrm>
            <a:prstGeom prst="rect">
              <a:avLst/>
            </a:prstGeom>
          </p:spPr>
        </p:pic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003BFCB4-5670-416D-8F40-719F38D04FAF}"/>
                </a:ext>
              </a:extLst>
            </p:cNvPr>
            <p:cNvSpPr/>
            <p:nvPr/>
          </p:nvSpPr>
          <p:spPr>
            <a:xfrm>
              <a:off x="4414044" y="6370202"/>
              <a:ext cx="336391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0" i="0" dirty="0">
                  <a:solidFill>
                    <a:srgbClr val="F5F5F5"/>
                  </a:solidFill>
                  <a:effectLst/>
                  <a:latin typeface="arial" panose="020B0604020202020204" pitchFamily="34" charset="0"/>
                </a:rPr>
                <a:t>© Apache </a:t>
              </a:r>
              <a:r>
                <a:rPr lang="en-US" altLang="zh-CN" sz="1400" b="0" i="0" dirty="0" err="1">
                  <a:solidFill>
                    <a:srgbClr val="F5F5F5"/>
                  </a:solidFill>
                  <a:effectLst/>
                  <a:latin typeface="arial" panose="020B0604020202020204" pitchFamily="34" charset="0"/>
                </a:rPr>
                <a:t>SeaTunnel</a:t>
              </a:r>
              <a:r>
                <a:rPr lang="en-US" altLang="zh-CN" sz="1400" b="0" i="0" dirty="0">
                  <a:solidFill>
                    <a:srgbClr val="F5F5F5"/>
                  </a:solidFill>
                  <a:effectLst/>
                  <a:latin typeface="arial" panose="020B0604020202020204" pitchFamily="34" charset="0"/>
                </a:rPr>
                <a:t> Community</a:t>
              </a:r>
              <a:endParaRPr lang="zh-CN" altLang="en-US" sz="1400" dirty="0">
                <a:solidFill>
                  <a:srgbClr val="F5F5F5"/>
                </a:solidFill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DFB809B8-BFE1-4116-8450-932DB46E964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845" y="1202149"/>
            <a:ext cx="871221" cy="935156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5D0F53CD-773C-437D-9113-9FE81758A90D}"/>
              </a:ext>
            </a:extLst>
          </p:cNvPr>
          <p:cNvSpPr txBox="1"/>
          <p:nvPr/>
        </p:nvSpPr>
        <p:spPr>
          <a:xfrm>
            <a:off x="4578744" y="326681"/>
            <a:ext cx="3232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err="1">
                <a:solidFill>
                  <a:srgbClr val="F5F5F5"/>
                </a:solidFill>
              </a:rPr>
              <a:t>SeaTunnel</a:t>
            </a:r>
            <a:r>
              <a:rPr lang="en-US" altLang="zh-CN" sz="3200" b="1" dirty="0">
                <a:solidFill>
                  <a:srgbClr val="F5F5F5"/>
                </a:solidFill>
              </a:rPr>
              <a:t> API</a:t>
            </a:r>
            <a:endParaRPr lang="zh-CN" altLang="en-US" sz="3200" b="1" dirty="0">
              <a:solidFill>
                <a:srgbClr val="F5F5F5"/>
              </a:solidFill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D25C4EE-6928-4AF7-ABCF-FD9C00214F9A}"/>
              </a:ext>
            </a:extLst>
          </p:cNvPr>
          <p:cNvGrpSpPr/>
          <p:nvPr/>
        </p:nvGrpSpPr>
        <p:grpSpPr>
          <a:xfrm>
            <a:off x="4090153" y="2230073"/>
            <a:ext cx="4221435" cy="3420093"/>
            <a:chOff x="4239735" y="2588821"/>
            <a:chExt cx="4221435" cy="3420093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ABB8C137-0D2F-4A48-96A1-1FF08CAADD8D}"/>
                </a:ext>
              </a:extLst>
            </p:cNvPr>
            <p:cNvSpPr/>
            <p:nvPr/>
          </p:nvSpPr>
          <p:spPr>
            <a:xfrm>
              <a:off x="4239735" y="2588821"/>
              <a:ext cx="4221435" cy="3420093"/>
            </a:xfrm>
            <a:prstGeom prst="roundRect">
              <a:avLst>
                <a:gd name="adj" fmla="val 3845"/>
              </a:avLst>
            </a:prstGeom>
            <a:solidFill>
              <a:srgbClr val="E2E2E2"/>
            </a:solidFill>
            <a:ln w="12700">
              <a:solidFill>
                <a:srgbClr val="D54925"/>
              </a:solidFill>
              <a:prstDash val="sysDot"/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3720310"/>
                        <a:gd name="connsiteY0" fmla="*/ 524504 h 3146961"/>
                        <a:gd name="connsiteX1" fmla="*/ 524504 w 3720310"/>
                        <a:gd name="connsiteY1" fmla="*/ 0 h 3146961"/>
                        <a:gd name="connsiteX2" fmla="*/ 1245756 w 3720310"/>
                        <a:gd name="connsiteY2" fmla="*/ 0 h 3146961"/>
                        <a:gd name="connsiteX3" fmla="*/ 1886868 w 3720310"/>
                        <a:gd name="connsiteY3" fmla="*/ 0 h 3146961"/>
                        <a:gd name="connsiteX4" fmla="*/ 2501267 w 3720310"/>
                        <a:gd name="connsiteY4" fmla="*/ 0 h 3146961"/>
                        <a:gd name="connsiteX5" fmla="*/ 3195806 w 3720310"/>
                        <a:gd name="connsiteY5" fmla="*/ 0 h 3146961"/>
                        <a:gd name="connsiteX6" fmla="*/ 3720310 w 3720310"/>
                        <a:gd name="connsiteY6" fmla="*/ 524504 h 3146961"/>
                        <a:gd name="connsiteX7" fmla="*/ 3720310 w 3720310"/>
                        <a:gd name="connsiteY7" fmla="*/ 1223822 h 3146961"/>
                        <a:gd name="connsiteX8" fmla="*/ 3720310 w 3720310"/>
                        <a:gd name="connsiteY8" fmla="*/ 1965098 h 3146961"/>
                        <a:gd name="connsiteX9" fmla="*/ 3720310 w 3720310"/>
                        <a:gd name="connsiteY9" fmla="*/ 2622457 h 3146961"/>
                        <a:gd name="connsiteX10" fmla="*/ 3195806 w 3720310"/>
                        <a:gd name="connsiteY10" fmla="*/ 3146961 h 3146961"/>
                        <a:gd name="connsiteX11" fmla="*/ 2501267 w 3720310"/>
                        <a:gd name="connsiteY11" fmla="*/ 3146961 h 3146961"/>
                        <a:gd name="connsiteX12" fmla="*/ 1780016 w 3720310"/>
                        <a:gd name="connsiteY12" fmla="*/ 3146961 h 3146961"/>
                        <a:gd name="connsiteX13" fmla="*/ 524504 w 3720310"/>
                        <a:gd name="connsiteY13" fmla="*/ 3146961 h 3146961"/>
                        <a:gd name="connsiteX14" fmla="*/ 0 w 3720310"/>
                        <a:gd name="connsiteY14" fmla="*/ 2622457 h 3146961"/>
                        <a:gd name="connsiteX15" fmla="*/ 0 w 3720310"/>
                        <a:gd name="connsiteY15" fmla="*/ 1902160 h 3146961"/>
                        <a:gd name="connsiteX16" fmla="*/ 0 w 3720310"/>
                        <a:gd name="connsiteY16" fmla="*/ 1202842 h 3146961"/>
                        <a:gd name="connsiteX17" fmla="*/ 0 w 3720310"/>
                        <a:gd name="connsiteY17" fmla="*/ 524504 h 31469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720310" h="3146961" extrusionOk="0">
                          <a:moveTo>
                            <a:pt x="0" y="524504"/>
                          </a:moveTo>
                          <a:cubicBezTo>
                            <a:pt x="-24729" y="219575"/>
                            <a:pt x="206426" y="10660"/>
                            <a:pt x="524504" y="0"/>
                          </a:cubicBezTo>
                          <a:cubicBezTo>
                            <a:pt x="693292" y="-16770"/>
                            <a:pt x="1012441" y="10567"/>
                            <a:pt x="1245756" y="0"/>
                          </a:cubicBezTo>
                          <a:cubicBezTo>
                            <a:pt x="1479071" y="-10567"/>
                            <a:pt x="1628708" y="24211"/>
                            <a:pt x="1886868" y="0"/>
                          </a:cubicBezTo>
                          <a:cubicBezTo>
                            <a:pt x="2145028" y="-24211"/>
                            <a:pt x="2377601" y="4718"/>
                            <a:pt x="2501267" y="0"/>
                          </a:cubicBezTo>
                          <a:cubicBezTo>
                            <a:pt x="2624933" y="-4718"/>
                            <a:pt x="2900348" y="-21887"/>
                            <a:pt x="3195806" y="0"/>
                          </a:cubicBezTo>
                          <a:cubicBezTo>
                            <a:pt x="3508157" y="-46665"/>
                            <a:pt x="3665032" y="226363"/>
                            <a:pt x="3720310" y="524504"/>
                          </a:cubicBezTo>
                          <a:cubicBezTo>
                            <a:pt x="3715561" y="763531"/>
                            <a:pt x="3747404" y="1018431"/>
                            <a:pt x="3720310" y="1223822"/>
                          </a:cubicBezTo>
                          <a:cubicBezTo>
                            <a:pt x="3693216" y="1429213"/>
                            <a:pt x="3709211" y="1647845"/>
                            <a:pt x="3720310" y="1965098"/>
                          </a:cubicBezTo>
                          <a:cubicBezTo>
                            <a:pt x="3731409" y="2282351"/>
                            <a:pt x="3753137" y="2370513"/>
                            <a:pt x="3720310" y="2622457"/>
                          </a:cubicBezTo>
                          <a:cubicBezTo>
                            <a:pt x="3686583" y="2910204"/>
                            <a:pt x="3502500" y="3100294"/>
                            <a:pt x="3195806" y="3146961"/>
                          </a:cubicBezTo>
                          <a:cubicBezTo>
                            <a:pt x="2868542" y="3142968"/>
                            <a:pt x="2681402" y="3129507"/>
                            <a:pt x="2501267" y="3146961"/>
                          </a:cubicBezTo>
                          <a:cubicBezTo>
                            <a:pt x="2321132" y="3164415"/>
                            <a:pt x="1949747" y="3144574"/>
                            <a:pt x="1780016" y="3146961"/>
                          </a:cubicBezTo>
                          <a:cubicBezTo>
                            <a:pt x="1610285" y="3149348"/>
                            <a:pt x="1022078" y="3095506"/>
                            <a:pt x="524504" y="3146961"/>
                          </a:cubicBezTo>
                          <a:cubicBezTo>
                            <a:pt x="222010" y="3149066"/>
                            <a:pt x="-55430" y="2873888"/>
                            <a:pt x="0" y="2622457"/>
                          </a:cubicBezTo>
                          <a:cubicBezTo>
                            <a:pt x="-4782" y="2447647"/>
                            <a:pt x="-30464" y="2186374"/>
                            <a:pt x="0" y="1902160"/>
                          </a:cubicBezTo>
                          <a:cubicBezTo>
                            <a:pt x="30464" y="1617946"/>
                            <a:pt x="-24726" y="1499496"/>
                            <a:pt x="0" y="1202842"/>
                          </a:cubicBezTo>
                          <a:cubicBezTo>
                            <a:pt x="24726" y="906188"/>
                            <a:pt x="-24370" y="758495"/>
                            <a:pt x="0" y="52450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4D726461-1CF3-47BF-AD06-64A292D3073D}"/>
                </a:ext>
              </a:extLst>
            </p:cNvPr>
            <p:cNvGrpSpPr/>
            <p:nvPr/>
          </p:nvGrpSpPr>
          <p:grpSpPr>
            <a:xfrm>
              <a:off x="4385824" y="2710568"/>
              <a:ext cx="3935092" cy="3174202"/>
              <a:chOff x="4385824" y="2710568"/>
              <a:chExt cx="3935092" cy="3174202"/>
            </a:xfrm>
          </p:grpSpPr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255D11E1-F1FD-4722-9D83-501388E32D1B}"/>
                  </a:ext>
                </a:extLst>
              </p:cNvPr>
              <p:cNvGrpSpPr/>
              <p:nvPr/>
            </p:nvGrpSpPr>
            <p:grpSpPr>
              <a:xfrm>
                <a:off x="4386265" y="4762552"/>
                <a:ext cx="3928372" cy="1122218"/>
                <a:chOff x="4372480" y="4720442"/>
                <a:chExt cx="3928372" cy="1122218"/>
              </a:xfrm>
            </p:grpSpPr>
            <p:sp>
              <p:nvSpPr>
                <p:cNvPr id="19" name="矩形: 圆角 18">
                  <a:extLst>
                    <a:ext uri="{FF2B5EF4-FFF2-40B4-BE49-F238E27FC236}">
                      <a16:creationId xmlns:a16="http://schemas.microsoft.com/office/drawing/2014/main" id="{34DC1F18-A00E-469F-8632-D187FB5D013C}"/>
                    </a:ext>
                  </a:extLst>
                </p:cNvPr>
                <p:cNvSpPr/>
                <p:nvPr/>
              </p:nvSpPr>
              <p:spPr>
                <a:xfrm>
                  <a:off x="4372480" y="4720442"/>
                  <a:ext cx="3928372" cy="1122218"/>
                </a:xfrm>
                <a:prstGeom prst="roundRect">
                  <a:avLst>
                    <a:gd name="adj" fmla="val 6614"/>
                  </a:avLst>
                </a:prstGeom>
                <a:solidFill>
                  <a:srgbClr val="5484B1"/>
                </a:solidFill>
                <a:ln w="3175">
                  <a:noFill/>
                  <a:prstDash val="solid"/>
                  <a:extLst>
                    <a:ext uri="{C807C97D-BFC1-408E-A445-0C87EB9F89A2}">
                      <ask:lineSketchStyleProps xmlns:ask="http://schemas.microsoft.com/office/drawing/2018/sketchyshapes"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zh-CN" sz="1200" dirty="0"/>
                    <a:t>Engine API</a:t>
                  </a:r>
                  <a:endParaRPr lang="zh-CN" altLang="en-US" sz="1200" dirty="0"/>
                </a:p>
              </p:txBody>
            </p:sp>
            <p:grpSp>
              <p:nvGrpSpPr>
                <p:cNvPr id="13" name="组合 12">
                  <a:extLst>
                    <a:ext uri="{FF2B5EF4-FFF2-40B4-BE49-F238E27FC236}">
                      <a16:creationId xmlns:a16="http://schemas.microsoft.com/office/drawing/2014/main" id="{F584CF62-19F9-44DA-85C4-64D535613820}"/>
                    </a:ext>
                  </a:extLst>
                </p:cNvPr>
                <p:cNvGrpSpPr/>
                <p:nvPr/>
              </p:nvGrpSpPr>
              <p:grpSpPr>
                <a:xfrm>
                  <a:off x="4478465" y="5070053"/>
                  <a:ext cx="1812583" cy="684000"/>
                  <a:chOff x="9370667" y="4111653"/>
                  <a:chExt cx="1812583" cy="684000"/>
                </a:xfrm>
              </p:grpSpPr>
              <p:sp>
                <p:nvSpPr>
                  <p:cNvPr id="22" name="矩形: 圆角 21">
                    <a:extLst>
                      <a:ext uri="{FF2B5EF4-FFF2-40B4-BE49-F238E27FC236}">
                        <a16:creationId xmlns:a16="http://schemas.microsoft.com/office/drawing/2014/main" id="{CC7E599C-C0EB-49F9-92F8-85755009E075}"/>
                      </a:ext>
                    </a:extLst>
                  </p:cNvPr>
                  <p:cNvSpPr/>
                  <p:nvPr/>
                </p:nvSpPr>
                <p:spPr>
                  <a:xfrm>
                    <a:off x="9370667" y="4111653"/>
                    <a:ext cx="1812583" cy="684000"/>
                  </a:xfrm>
                  <a:prstGeom prst="roundRect">
                    <a:avLst>
                      <a:gd name="adj" fmla="val 9672"/>
                    </a:avLst>
                  </a:prstGeom>
                  <a:solidFill>
                    <a:srgbClr val="365876"/>
                  </a:solidFill>
                  <a:ln w="3175">
                    <a:noFill/>
                    <a:prstDash val="solid"/>
                    <a:extLst>
                      <a:ext uri="{C807C97D-BFC1-408E-A445-0C87EB9F89A2}">
                        <ask:lineSketchStyleProps xmlns:ask="http://schemas.microsoft.com/office/drawing/2018/sketchyshapes"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altLang="zh-CN" sz="1200" dirty="0" err="1"/>
                      <a:t>Flink</a:t>
                    </a:r>
                    <a:endParaRPr lang="en-US" altLang="zh-CN" sz="1200" dirty="0"/>
                  </a:p>
                </p:txBody>
              </p:sp>
              <p:sp>
                <p:nvSpPr>
                  <p:cNvPr id="24" name="矩形: 圆角 23">
                    <a:extLst>
                      <a:ext uri="{FF2B5EF4-FFF2-40B4-BE49-F238E27FC236}">
                        <a16:creationId xmlns:a16="http://schemas.microsoft.com/office/drawing/2014/main" id="{B2EE43B5-D937-4813-9338-812E3D3D2196}"/>
                      </a:ext>
                    </a:extLst>
                  </p:cNvPr>
                  <p:cNvSpPr/>
                  <p:nvPr/>
                </p:nvSpPr>
                <p:spPr>
                  <a:xfrm>
                    <a:off x="9440984" y="4405745"/>
                    <a:ext cx="801484" cy="342922"/>
                  </a:xfrm>
                  <a:prstGeom prst="roundRect">
                    <a:avLst/>
                  </a:prstGeom>
                  <a:solidFill>
                    <a:srgbClr val="182734"/>
                  </a:solidFill>
                  <a:ln w="3175">
                    <a:noFill/>
                    <a:prstDash val="solid"/>
                    <a:extLst>
                      <a:ext uri="{C807C97D-BFC1-408E-A445-0C87EB9F89A2}">
                        <ask:lineSketchStyleProps xmlns:ask="http://schemas.microsoft.com/office/drawing/2018/sketchyshapes"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900" dirty="0"/>
                      <a:t>Translation</a:t>
                    </a:r>
                  </a:p>
                </p:txBody>
              </p:sp>
              <p:sp>
                <p:nvSpPr>
                  <p:cNvPr id="31" name="矩形: 圆角 30">
                    <a:extLst>
                      <a:ext uri="{FF2B5EF4-FFF2-40B4-BE49-F238E27FC236}">
                        <a16:creationId xmlns:a16="http://schemas.microsoft.com/office/drawing/2014/main" id="{EA137B5D-8D70-4294-8FE7-B109342856BF}"/>
                      </a:ext>
                    </a:extLst>
                  </p:cNvPr>
                  <p:cNvSpPr/>
                  <p:nvPr/>
                </p:nvSpPr>
                <p:spPr>
                  <a:xfrm>
                    <a:off x="10312117" y="4405745"/>
                    <a:ext cx="801484" cy="342922"/>
                  </a:xfrm>
                  <a:prstGeom prst="roundRect">
                    <a:avLst/>
                  </a:prstGeom>
                  <a:solidFill>
                    <a:srgbClr val="182734"/>
                  </a:solidFill>
                  <a:ln w="3175">
                    <a:noFill/>
                    <a:prstDash val="solid"/>
                    <a:extLst>
                      <a:ext uri="{C807C97D-BFC1-408E-A445-0C87EB9F89A2}">
                        <ask:lineSketchStyleProps xmlns:ask="http://schemas.microsoft.com/office/drawing/2018/sketchyshapes"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900" dirty="0"/>
                      <a:t>Execution</a:t>
                    </a:r>
                  </a:p>
                </p:txBody>
              </p:sp>
            </p:grpSp>
            <p:grpSp>
              <p:nvGrpSpPr>
                <p:cNvPr id="32" name="组合 31">
                  <a:extLst>
                    <a:ext uri="{FF2B5EF4-FFF2-40B4-BE49-F238E27FC236}">
                      <a16:creationId xmlns:a16="http://schemas.microsoft.com/office/drawing/2014/main" id="{6E3E649A-F46A-40B2-8C84-88F5AD9A6A98}"/>
                    </a:ext>
                  </a:extLst>
                </p:cNvPr>
                <p:cNvGrpSpPr/>
                <p:nvPr/>
              </p:nvGrpSpPr>
              <p:grpSpPr>
                <a:xfrm>
                  <a:off x="6397033" y="5070053"/>
                  <a:ext cx="1812583" cy="684000"/>
                  <a:chOff x="9370667" y="4111653"/>
                  <a:chExt cx="1812583" cy="684000"/>
                </a:xfrm>
              </p:grpSpPr>
              <p:sp>
                <p:nvSpPr>
                  <p:cNvPr id="33" name="矩形: 圆角 32">
                    <a:extLst>
                      <a:ext uri="{FF2B5EF4-FFF2-40B4-BE49-F238E27FC236}">
                        <a16:creationId xmlns:a16="http://schemas.microsoft.com/office/drawing/2014/main" id="{1741A480-D4C3-4AB4-B585-F23FF1BCF945}"/>
                      </a:ext>
                    </a:extLst>
                  </p:cNvPr>
                  <p:cNvSpPr/>
                  <p:nvPr/>
                </p:nvSpPr>
                <p:spPr>
                  <a:xfrm>
                    <a:off x="9370667" y="4111653"/>
                    <a:ext cx="1812583" cy="684000"/>
                  </a:xfrm>
                  <a:prstGeom prst="roundRect">
                    <a:avLst>
                      <a:gd name="adj" fmla="val 9672"/>
                    </a:avLst>
                  </a:prstGeom>
                  <a:solidFill>
                    <a:srgbClr val="365876"/>
                  </a:solidFill>
                  <a:ln w="3175">
                    <a:noFill/>
                    <a:prstDash val="solid"/>
                    <a:extLst>
                      <a:ext uri="{C807C97D-BFC1-408E-A445-0C87EB9F89A2}">
                        <ask:lineSketchStyleProps xmlns:ask="http://schemas.microsoft.com/office/drawing/2018/sketchyshapes"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altLang="zh-CN" sz="1200" dirty="0"/>
                      <a:t>Spark</a:t>
                    </a:r>
                  </a:p>
                </p:txBody>
              </p:sp>
              <p:sp>
                <p:nvSpPr>
                  <p:cNvPr id="34" name="矩形: 圆角 33">
                    <a:extLst>
                      <a:ext uri="{FF2B5EF4-FFF2-40B4-BE49-F238E27FC236}">
                        <a16:creationId xmlns:a16="http://schemas.microsoft.com/office/drawing/2014/main" id="{CD4A5DFA-FD18-411C-9385-A970BC23D7DC}"/>
                      </a:ext>
                    </a:extLst>
                  </p:cNvPr>
                  <p:cNvSpPr/>
                  <p:nvPr/>
                </p:nvSpPr>
                <p:spPr>
                  <a:xfrm>
                    <a:off x="9440984" y="4405745"/>
                    <a:ext cx="801484" cy="342922"/>
                  </a:xfrm>
                  <a:prstGeom prst="roundRect">
                    <a:avLst/>
                  </a:prstGeom>
                  <a:solidFill>
                    <a:srgbClr val="182734"/>
                  </a:solidFill>
                  <a:ln w="3175">
                    <a:noFill/>
                    <a:prstDash val="solid"/>
                    <a:extLst>
                      <a:ext uri="{C807C97D-BFC1-408E-A445-0C87EB9F89A2}">
                        <ask:lineSketchStyleProps xmlns:ask="http://schemas.microsoft.com/office/drawing/2018/sketchyshapes"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900" dirty="0"/>
                      <a:t>Translation</a:t>
                    </a:r>
                  </a:p>
                </p:txBody>
              </p:sp>
              <p:sp>
                <p:nvSpPr>
                  <p:cNvPr id="35" name="矩形: 圆角 34">
                    <a:extLst>
                      <a:ext uri="{FF2B5EF4-FFF2-40B4-BE49-F238E27FC236}">
                        <a16:creationId xmlns:a16="http://schemas.microsoft.com/office/drawing/2014/main" id="{B32268D9-A7D8-4C32-94E5-DB097E5CD6F3}"/>
                      </a:ext>
                    </a:extLst>
                  </p:cNvPr>
                  <p:cNvSpPr/>
                  <p:nvPr/>
                </p:nvSpPr>
                <p:spPr>
                  <a:xfrm>
                    <a:off x="10312117" y="4405745"/>
                    <a:ext cx="801484" cy="342922"/>
                  </a:xfrm>
                  <a:prstGeom prst="roundRect">
                    <a:avLst/>
                  </a:prstGeom>
                  <a:solidFill>
                    <a:srgbClr val="182734"/>
                  </a:solidFill>
                  <a:ln w="3175">
                    <a:noFill/>
                    <a:prstDash val="solid"/>
                    <a:extLst>
                      <a:ext uri="{C807C97D-BFC1-408E-A445-0C87EB9F89A2}">
                        <ask:lineSketchStyleProps xmlns:ask="http://schemas.microsoft.com/office/drawing/2018/sketchyshapes"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900" dirty="0"/>
                      <a:t>Execution</a:t>
                    </a:r>
                  </a:p>
                </p:txBody>
              </p:sp>
            </p:grpSp>
          </p:grpSp>
          <p:sp>
            <p:nvSpPr>
              <p:cNvPr id="41" name="矩形: 圆角 40">
                <a:extLst>
                  <a:ext uri="{FF2B5EF4-FFF2-40B4-BE49-F238E27FC236}">
                    <a16:creationId xmlns:a16="http://schemas.microsoft.com/office/drawing/2014/main" id="{4C3521A2-50B2-4AF9-8B2D-C37E02C5E541}"/>
                  </a:ext>
                </a:extLst>
              </p:cNvPr>
              <p:cNvSpPr/>
              <p:nvPr/>
            </p:nvSpPr>
            <p:spPr>
              <a:xfrm>
                <a:off x="4385825" y="4216211"/>
                <a:ext cx="1919008" cy="467135"/>
              </a:xfrm>
              <a:prstGeom prst="roundRect">
                <a:avLst/>
              </a:prstGeom>
              <a:solidFill>
                <a:srgbClr val="5484B1"/>
              </a:solidFill>
              <a:ln w="3175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Source API</a:t>
                </a:r>
                <a:endParaRPr lang="zh-CN" altLang="en-US" sz="1200" dirty="0"/>
              </a:p>
            </p:txBody>
          </p:sp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C343DF19-128A-465B-9FE8-2E553BAA0438}"/>
                  </a:ext>
                </a:extLst>
              </p:cNvPr>
              <p:cNvSpPr/>
              <p:nvPr/>
            </p:nvSpPr>
            <p:spPr>
              <a:xfrm>
                <a:off x="6409909" y="4219746"/>
                <a:ext cx="1911007" cy="468000"/>
              </a:xfrm>
              <a:prstGeom prst="roundRect">
                <a:avLst/>
              </a:prstGeom>
              <a:solidFill>
                <a:srgbClr val="5484B1"/>
              </a:solidFill>
              <a:ln w="3175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Sink API</a:t>
                </a:r>
                <a:endParaRPr lang="zh-CN" altLang="en-US" sz="1200" dirty="0"/>
              </a:p>
            </p:txBody>
          </p:sp>
          <p:sp>
            <p:nvSpPr>
              <p:cNvPr id="52" name="矩形: 圆角 51">
                <a:extLst>
                  <a:ext uri="{FF2B5EF4-FFF2-40B4-BE49-F238E27FC236}">
                    <a16:creationId xmlns:a16="http://schemas.microsoft.com/office/drawing/2014/main" id="{E785B788-181D-45FB-88E3-EDB206FC9DFF}"/>
                  </a:ext>
                </a:extLst>
              </p:cNvPr>
              <p:cNvSpPr/>
              <p:nvPr/>
            </p:nvSpPr>
            <p:spPr>
              <a:xfrm>
                <a:off x="4385824" y="2710568"/>
                <a:ext cx="3935091" cy="1417036"/>
              </a:xfrm>
              <a:prstGeom prst="roundRect">
                <a:avLst>
                  <a:gd name="adj" fmla="val 4763"/>
                </a:avLst>
              </a:prstGeom>
              <a:solidFill>
                <a:srgbClr val="5484B1"/>
              </a:solidFill>
              <a:ln w="3175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CN" sz="1200" dirty="0"/>
                  <a:t>Table API</a:t>
                </a:r>
                <a:endParaRPr lang="zh-CN" altLang="en-US" sz="1200" dirty="0"/>
              </a:p>
            </p:txBody>
          </p:sp>
          <p:sp>
            <p:nvSpPr>
              <p:cNvPr id="61" name="矩形: 圆角 60">
                <a:extLst>
                  <a:ext uri="{FF2B5EF4-FFF2-40B4-BE49-F238E27FC236}">
                    <a16:creationId xmlns:a16="http://schemas.microsoft.com/office/drawing/2014/main" id="{60B939F8-9BD9-4860-817B-3AD88442BD34}"/>
                  </a:ext>
                </a:extLst>
              </p:cNvPr>
              <p:cNvSpPr/>
              <p:nvPr/>
            </p:nvSpPr>
            <p:spPr>
              <a:xfrm>
                <a:off x="4490433" y="3579895"/>
                <a:ext cx="1814400" cy="468000"/>
              </a:xfrm>
              <a:prstGeom prst="roundRect">
                <a:avLst>
                  <a:gd name="adj" fmla="val 9672"/>
                </a:avLst>
              </a:prstGeom>
              <a:solidFill>
                <a:srgbClr val="365876"/>
              </a:solidFill>
              <a:ln w="3175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Table SPI</a:t>
                </a:r>
              </a:p>
            </p:txBody>
          </p:sp>
          <p:sp>
            <p:nvSpPr>
              <p:cNvPr id="62" name="矩形: 圆角 61">
                <a:extLst>
                  <a:ext uri="{FF2B5EF4-FFF2-40B4-BE49-F238E27FC236}">
                    <a16:creationId xmlns:a16="http://schemas.microsoft.com/office/drawing/2014/main" id="{7869E836-6329-49FF-8F20-D33085E092D2}"/>
                  </a:ext>
                </a:extLst>
              </p:cNvPr>
              <p:cNvSpPr/>
              <p:nvPr/>
            </p:nvSpPr>
            <p:spPr>
              <a:xfrm>
                <a:off x="6409909" y="3576941"/>
                <a:ext cx="1814400" cy="468000"/>
              </a:xfrm>
              <a:prstGeom prst="roundRect">
                <a:avLst>
                  <a:gd name="adj" fmla="val 9672"/>
                </a:avLst>
              </a:prstGeom>
              <a:solidFill>
                <a:srgbClr val="365876"/>
              </a:solidFill>
              <a:ln w="3175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/>
                  <a:t>DataType</a:t>
                </a:r>
                <a:endParaRPr lang="en-US" altLang="zh-CN" sz="1200" dirty="0"/>
              </a:p>
            </p:txBody>
          </p:sp>
          <p:sp>
            <p:nvSpPr>
              <p:cNvPr id="64" name="矩形: 圆角 63">
                <a:extLst>
                  <a:ext uri="{FF2B5EF4-FFF2-40B4-BE49-F238E27FC236}">
                    <a16:creationId xmlns:a16="http://schemas.microsoft.com/office/drawing/2014/main" id="{C82A1169-27F2-4D8C-BC18-1215224D5AC3}"/>
                  </a:ext>
                </a:extLst>
              </p:cNvPr>
              <p:cNvSpPr/>
              <p:nvPr/>
            </p:nvSpPr>
            <p:spPr>
              <a:xfrm>
                <a:off x="4490433" y="3039401"/>
                <a:ext cx="1814400" cy="468000"/>
              </a:xfrm>
              <a:prstGeom prst="roundRect">
                <a:avLst>
                  <a:gd name="adj" fmla="val 9672"/>
                </a:avLst>
              </a:prstGeom>
              <a:solidFill>
                <a:srgbClr val="365876"/>
              </a:solidFill>
              <a:ln w="3175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Catalog Storage</a:t>
                </a:r>
              </a:p>
            </p:txBody>
          </p:sp>
          <p:sp>
            <p:nvSpPr>
              <p:cNvPr id="65" name="矩形: 圆角 64">
                <a:extLst>
                  <a:ext uri="{FF2B5EF4-FFF2-40B4-BE49-F238E27FC236}">
                    <a16:creationId xmlns:a16="http://schemas.microsoft.com/office/drawing/2014/main" id="{E024EBCD-FE06-4069-B7AC-299097C1EC2D}"/>
                  </a:ext>
                </a:extLst>
              </p:cNvPr>
              <p:cNvSpPr/>
              <p:nvPr/>
            </p:nvSpPr>
            <p:spPr>
              <a:xfrm>
                <a:off x="6409909" y="3039401"/>
                <a:ext cx="1814400" cy="468000"/>
              </a:xfrm>
              <a:prstGeom prst="roundRect">
                <a:avLst>
                  <a:gd name="adj" fmla="val 9672"/>
                </a:avLst>
              </a:prstGeom>
              <a:solidFill>
                <a:srgbClr val="365876"/>
              </a:solidFill>
              <a:ln w="3175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Catalog</a:t>
                </a:r>
              </a:p>
            </p:txBody>
          </p:sp>
        </p:grp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ECEC71E0-D8AC-4F77-BEF1-2BBC5F4F26C7}"/>
              </a:ext>
            </a:extLst>
          </p:cNvPr>
          <p:cNvGrpSpPr/>
          <p:nvPr/>
        </p:nvGrpSpPr>
        <p:grpSpPr>
          <a:xfrm>
            <a:off x="969006" y="2073968"/>
            <a:ext cx="2000993" cy="3770416"/>
            <a:chOff x="1030329" y="2020529"/>
            <a:chExt cx="2000993" cy="3770416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248462DB-1C45-480F-A7F5-CC015D52AEDC}"/>
                </a:ext>
              </a:extLst>
            </p:cNvPr>
            <p:cNvSpPr/>
            <p:nvPr/>
          </p:nvSpPr>
          <p:spPr>
            <a:xfrm>
              <a:off x="1030329" y="2020529"/>
              <a:ext cx="2000993" cy="3770416"/>
            </a:xfrm>
            <a:prstGeom prst="roundRect">
              <a:avLst>
                <a:gd name="adj" fmla="val 8358"/>
              </a:avLst>
            </a:prstGeom>
            <a:solidFill>
              <a:srgbClr val="F5F5F5"/>
            </a:solidFill>
            <a:ln>
              <a:solidFill>
                <a:srgbClr val="D54925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6" name="图片 65">
              <a:extLst>
                <a:ext uri="{FF2B5EF4-FFF2-40B4-BE49-F238E27FC236}">
                  <a16:creationId xmlns:a16="http://schemas.microsoft.com/office/drawing/2014/main" id="{7B6B3BBA-93E5-463B-9B21-0CF7AA0F18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808" y="2195691"/>
              <a:ext cx="740362" cy="500586"/>
            </a:xfrm>
            <a:prstGeom prst="rect">
              <a:avLst/>
            </a:prstGeom>
          </p:spPr>
        </p:pic>
        <p:pic>
          <p:nvPicPr>
            <p:cNvPr id="68" name="图片 67">
              <a:extLst>
                <a:ext uri="{FF2B5EF4-FFF2-40B4-BE49-F238E27FC236}">
                  <a16:creationId xmlns:a16="http://schemas.microsoft.com/office/drawing/2014/main" id="{C507EE58-C234-45BC-85C3-FECE18749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0825" y="2195691"/>
              <a:ext cx="977257" cy="513686"/>
            </a:xfrm>
            <a:prstGeom prst="rect">
              <a:avLst/>
            </a:prstGeom>
          </p:spPr>
        </p:pic>
        <p:pic>
          <p:nvPicPr>
            <p:cNvPr id="70" name="图片 69">
              <a:extLst>
                <a:ext uri="{FF2B5EF4-FFF2-40B4-BE49-F238E27FC236}">
                  <a16:creationId xmlns:a16="http://schemas.microsoft.com/office/drawing/2014/main" id="{75730FA1-C6D2-4BD6-9FE7-D9EE21DE3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808" y="2865524"/>
              <a:ext cx="780720" cy="563476"/>
            </a:xfrm>
            <a:prstGeom prst="rect">
              <a:avLst/>
            </a:prstGeom>
          </p:spPr>
        </p:pic>
        <p:pic>
          <p:nvPicPr>
            <p:cNvPr id="72" name="图片 71">
              <a:extLst>
                <a:ext uri="{FF2B5EF4-FFF2-40B4-BE49-F238E27FC236}">
                  <a16:creationId xmlns:a16="http://schemas.microsoft.com/office/drawing/2014/main" id="{B124E579-9BFC-47A8-8665-D3084ED21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6591" y="3598247"/>
              <a:ext cx="1555527" cy="443447"/>
            </a:xfrm>
            <a:prstGeom prst="rect">
              <a:avLst/>
            </a:prstGeom>
          </p:spPr>
        </p:pic>
        <p:pic>
          <p:nvPicPr>
            <p:cNvPr id="74" name="图片 73">
              <a:extLst>
                <a:ext uri="{FF2B5EF4-FFF2-40B4-BE49-F238E27FC236}">
                  <a16:creationId xmlns:a16="http://schemas.microsoft.com/office/drawing/2014/main" id="{773FCC8C-F68B-4D3A-B2D8-931AE2E47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5316" y="4210941"/>
              <a:ext cx="1104570" cy="331371"/>
            </a:xfrm>
            <a:prstGeom prst="rect">
              <a:avLst/>
            </a:prstGeom>
          </p:spPr>
        </p:pic>
        <p:pic>
          <p:nvPicPr>
            <p:cNvPr id="76" name="图片 75">
              <a:extLst>
                <a:ext uri="{FF2B5EF4-FFF2-40B4-BE49-F238E27FC236}">
                  <a16:creationId xmlns:a16="http://schemas.microsoft.com/office/drawing/2014/main" id="{797AEB1B-BD16-41E0-A023-0B57A6A05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3761" y="4112579"/>
              <a:ext cx="513686" cy="513686"/>
            </a:xfrm>
            <a:prstGeom prst="rect">
              <a:avLst/>
            </a:prstGeom>
          </p:spPr>
        </p:pic>
        <p:pic>
          <p:nvPicPr>
            <p:cNvPr id="78" name="图片 77">
              <a:extLst>
                <a:ext uri="{FF2B5EF4-FFF2-40B4-BE49-F238E27FC236}">
                  <a16:creationId xmlns:a16="http://schemas.microsoft.com/office/drawing/2014/main" id="{A77198B2-B93D-4354-B02F-253BC56CD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5316" y="4763560"/>
              <a:ext cx="900266" cy="350461"/>
            </a:xfrm>
            <a:prstGeom prst="rect">
              <a:avLst/>
            </a:prstGeom>
          </p:spPr>
        </p:pic>
        <p:pic>
          <p:nvPicPr>
            <p:cNvPr id="86" name="图片 85">
              <a:extLst>
                <a:ext uri="{FF2B5EF4-FFF2-40B4-BE49-F238E27FC236}">
                  <a16:creationId xmlns:a16="http://schemas.microsoft.com/office/drawing/2014/main" id="{E7BA5BC6-7478-403C-BA60-B321FD569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2602" y="2863946"/>
              <a:ext cx="753701" cy="612066"/>
            </a:xfrm>
            <a:prstGeom prst="rect">
              <a:avLst/>
            </a:prstGeom>
          </p:spPr>
        </p:pic>
        <p:pic>
          <p:nvPicPr>
            <p:cNvPr id="88" name="图片 87">
              <a:extLst>
                <a:ext uri="{FF2B5EF4-FFF2-40B4-BE49-F238E27FC236}">
                  <a16:creationId xmlns:a16="http://schemas.microsoft.com/office/drawing/2014/main" id="{6D639E2C-FC96-4878-ABC0-3654588C2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7080" y="4666814"/>
              <a:ext cx="583522" cy="583522"/>
            </a:xfrm>
            <a:prstGeom prst="rect">
              <a:avLst/>
            </a:prstGeom>
          </p:spPr>
        </p:pic>
        <p:pic>
          <p:nvPicPr>
            <p:cNvPr id="90" name="图形 89">
              <a:extLst>
                <a:ext uri="{FF2B5EF4-FFF2-40B4-BE49-F238E27FC236}">
                  <a16:creationId xmlns:a16="http://schemas.microsoft.com/office/drawing/2014/main" id="{A7C895C9-B31B-444D-B7B6-34F699E13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205316" y="5330662"/>
              <a:ext cx="1607729" cy="310011"/>
            </a:xfrm>
            <a:prstGeom prst="rect">
              <a:avLst/>
            </a:prstGeom>
          </p:spPr>
        </p:pic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302A9C27-D7A1-4817-AC36-94DD0560DC0A}"/>
              </a:ext>
            </a:extLst>
          </p:cNvPr>
          <p:cNvGrpSpPr/>
          <p:nvPr/>
        </p:nvGrpSpPr>
        <p:grpSpPr>
          <a:xfrm>
            <a:off x="9431742" y="2073968"/>
            <a:ext cx="2000993" cy="3770416"/>
            <a:chOff x="9431742" y="2073968"/>
            <a:chExt cx="2000993" cy="3770416"/>
          </a:xfrm>
        </p:grpSpPr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03AA24AB-48AE-4D10-86A4-C1256EEB294A}"/>
                </a:ext>
              </a:extLst>
            </p:cNvPr>
            <p:cNvGrpSpPr/>
            <p:nvPr/>
          </p:nvGrpSpPr>
          <p:grpSpPr>
            <a:xfrm>
              <a:off x="9431742" y="2073968"/>
              <a:ext cx="2000993" cy="3770416"/>
              <a:chOff x="1030329" y="2020529"/>
              <a:chExt cx="2000993" cy="3770416"/>
            </a:xfrm>
          </p:grpSpPr>
          <p:sp>
            <p:nvSpPr>
              <p:cNvPr id="94" name="矩形: 圆角 93">
                <a:extLst>
                  <a:ext uri="{FF2B5EF4-FFF2-40B4-BE49-F238E27FC236}">
                    <a16:creationId xmlns:a16="http://schemas.microsoft.com/office/drawing/2014/main" id="{14F0B3EA-0817-4C45-84B7-F7A6F003CC19}"/>
                  </a:ext>
                </a:extLst>
              </p:cNvPr>
              <p:cNvSpPr/>
              <p:nvPr/>
            </p:nvSpPr>
            <p:spPr>
              <a:xfrm>
                <a:off x="1030329" y="2020529"/>
                <a:ext cx="2000993" cy="3770416"/>
              </a:xfrm>
              <a:prstGeom prst="roundRect">
                <a:avLst>
                  <a:gd name="adj" fmla="val 8358"/>
                </a:avLst>
              </a:prstGeom>
              <a:solidFill>
                <a:srgbClr val="F5F5F5"/>
              </a:solidFill>
              <a:ln>
                <a:solidFill>
                  <a:srgbClr val="D54925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95" name="图片 94">
                <a:extLst>
                  <a:ext uri="{FF2B5EF4-FFF2-40B4-BE49-F238E27FC236}">
                    <a16:creationId xmlns:a16="http://schemas.microsoft.com/office/drawing/2014/main" id="{3A7A941E-C9DE-4151-BF8A-4726C06FE4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51808" y="2195691"/>
                <a:ext cx="740362" cy="500586"/>
              </a:xfrm>
              <a:prstGeom prst="rect">
                <a:avLst/>
              </a:prstGeom>
            </p:spPr>
          </p:pic>
          <p:pic>
            <p:nvPicPr>
              <p:cNvPr id="96" name="图片 95">
                <a:extLst>
                  <a:ext uri="{FF2B5EF4-FFF2-40B4-BE49-F238E27FC236}">
                    <a16:creationId xmlns:a16="http://schemas.microsoft.com/office/drawing/2014/main" id="{906F4925-EDF2-4917-98A7-7C723AC560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30825" y="2195691"/>
                <a:ext cx="977257" cy="513686"/>
              </a:xfrm>
              <a:prstGeom prst="rect">
                <a:avLst/>
              </a:prstGeom>
            </p:spPr>
          </p:pic>
          <p:pic>
            <p:nvPicPr>
              <p:cNvPr id="97" name="图片 96">
                <a:extLst>
                  <a:ext uri="{FF2B5EF4-FFF2-40B4-BE49-F238E27FC236}">
                    <a16:creationId xmlns:a16="http://schemas.microsoft.com/office/drawing/2014/main" id="{026ABED7-FAEA-4607-8D52-168BB7AA4C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51808" y="2865524"/>
                <a:ext cx="780720" cy="563476"/>
              </a:xfrm>
              <a:prstGeom prst="rect">
                <a:avLst/>
              </a:prstGeom>
            </p:spPr>
          </p:pic>
          <p:pic>
            <p:nvPicPr>
              <p:cNvPr id="99" name="图片 98">
                <a:extLst>
                  <a:ext uri="{FF2B5EF4-FFF2-40B4-BE49-F238E27FC236}">
                    <a16:creationId xmlns:a16="http://schemas.microsoft.com/office/drawing/2014/main" id="{BF001508-F0E5-491D-ABC4-102BDDC1A2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5316" y="4210941"/>
                <a:ext cx="1104570" cy="331371"/>
              </a:xfrm>
              <a:prstGeom prst="rect">
                <a:avLst/>
              </a:prstGeom>
            </p:spPr>
          </p:pic>
          <p:pic>
            <p:nvPicPr>
              <p:cNvPr id="101" name="图片 100">
                <a:extLst>
                  <a:ext uri="{FF2B5EF4-FFF2-40B4-BE49-F238E27FC236}">
                    <a16:creationId xmlns:a16="http://schemas.microsoft.com/office/drawing/2014/main" id="{DD4CDA3A-A7AC-43BB-96C5-C60B876574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99955" y="4783345"/>
                <a:ext cx="900266" cy="350461"/>
              </a:xfrm>
              <a:prstGeom prst="rect">
                <a:avLst/>
              </a:prstGeom>
            </p:spPr>
          </p:pic>
          <p:pic>
            <p:nvPicPr>
              <p:cNvPr id="102" name="图片 101">
                <a:extLst>
                  <a:ext uri="{FF2B5EF4-FFF2-40B4-BE49-F238E27FC236}">
                    <a16:creationId xmlns:a16="http://schemas.microsoft.com/office/drawing/2014/main" id="{A29B08F5-12B1-41FD-8FCE-0F373E6F00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42602" y="2863946"/>
                <a:ext cx="753701" cy="612066"/>
              </a:xfrm>
              <a:prstGeom prst="rect">
                <a:avLst/>
              </a:prstGeom>
            </p:spPr>
          </p:pic>
          <p:pic>
            <p:nvPicPr>
              <p:cNvPr id="103" name="图片 102">
                <a:extLst>
                  <a:ext uri="{FF2B5EF4-FFF2-40B4-BE49-F238E27FC236}">
                    <a16:creationId xmlns:a16="http://schemas.microsoft.com/office/drawing/2014/main" id="{B896CC3C-68A5-4E9B-AEB9-42FACDE95A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01719" y="4582007"/>
                <a:ext cx="583522" cy="583522"/>
              </a:xfrm>
              <a:prstGeom prst="rect">
                <a:avLst/>
              </a:prstGeom>
            </p:spPr>
          </p:pic>
        </p:grpSp>
        <p:pic>
          <p:nvPicPr>
            <p:cNvPr id="106" name="图形 105">
              <a:extLst>
                <a:ext uri="{FF2B5EF4-FFF2-40B4-BE49-F238E27FC236}">
                  <a16:creationId xmlns:a16="http://schemas.microsoft.com/office/drawing/2014/main" id="{B9CC4966-B690-427C-B94E-7989A0FAE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9595578" y="3535033"/>
              <a:ext cx="648368" cy="576269"/>
            </a:xfrm>
            <a:prstGeom prst="rect">
              <a:avLst/>
            </a:prstGeom>
          </p:spPr>
        </p:pic>
        <p:pic>
          <p:nvPicPr>
            <p:cNvPr id="110" name="图形 109">
              <a:extLst>
                <a:ext uri="{FF2B5EF4-FFF2-40B4-BE49-F238E27FC236}">
                  <a16:creationId xmlns:a16="http://schemas.microsoft.com/office/drawing/2014/main" id="{40467BFA-38FE-4A98-9AD1-F735815BE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0544015" y="3704217"/>
              <a:ext cx="721750" cy="649575"/>
            </a:xfrm>
            <a:prstGeom prst="rect">
              <a:avLst/>
            </a:prstGeom>
          </p:spPr>
        </p:pic>
        <p:pic>
          <p:nvPicPr>
            <p:cNvPr id="112" name="图形 111">
              <a:extLst>
                <a:ext uri="{FF2B5EF4-FFF2-40B4-BE49-F238E27FC236}">
                  <a16:creationId xmlns:a16="http://schemas.microsoft.com/office/drawing/2014/main" id="{6171A2D4-4003-4A40-89D8-ECB3D299D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9601368" y="5370509"/>
              <a:ext cx="1609200" cy="310294"/>
            </a:xfrm>
            <a:prstGeom prst="rect">
              <a:avLst/>
            </a:prstGeom>
          </p:spPr>
        </p:pic>
      </p:grpSp>
      <p:pic>
        <p:nvPicPr>
          <p:cNvPr id="114" name="图片 113">
            <a:extLst>
              <a:ext uri="{FF2B5EF4-FFF2-40B4-BE49-F238E27FC236}">
                <a16:creationId xmlns:a16="http://schemas.microsoft.com/office/drawing/2014/main" id="{F5D7D18C-C2F6-4EAA-8F9B-38ACBF60317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775" y="3535369"/>
            <a:ext cx="1012392" cy="1012392"/>
          </a:xfrm>
          <a:prstGeom prst="rect">
            <a:avLst/>
          </a:prstGeom>
        </p:spPr>
      </p:pic>
      <p:pic>
        <p:nvPicPr>
          <p:cNvPr id="115" name="图片 114">
            <a:extLst>
              <a:ext uri="{FF2B5EF4-FFF2-40B4-BE49-F238E27FC236}">
                <a16:creationId xmlns:a16="http://schemas.microsoft.com/office/drawing/2014/main" id="{330642F9-E188-4121-85F6-C73BDCF0796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678" y="3529451"/>
            <a:ext cx="1012392" cy="101239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F99590F8-9E2D-4EFF-8F46-4A0A6013665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1E2206B3-80AD-4109-9C51-97A6129039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4" t="5100" r="3035" b="6667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A3E3E911-753F-4A88-8887-616EE2C52AE7}"/>
                </a:ext>
              </a:extLst>
            </p:cNvPr>
            <p:cNvSpPr/>
            <p:nvPr/>
          </p:nvSpPr>
          <p:spPr>
            <a:xfrm>
              <a:off x="10841250" y="182251"/>
              <a:ext cx="684000" cy="684000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87D8645B-9930-483C-B71E-B39239D08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52463" y="132353"/>
              <a:ext cx="670775" cy="720000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D0749859-F97C-4683-A799-EDC5282A6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9132" y="182251"/>
              <a:ext cx="684000" cy="684000"/>
            </a:xfrm>
            <a:prstGeom prst="rect">
              <a:avLst/>
            </a:prstGeom>
          </p:spPr>
        </p:pic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003BFCB4-5670-416D-8F40-719F38D04FAF}"/>
                </a:ext>
              </a:extLst>
            </p:cNvPr>
            <p:cNvSpPr/>
            <p:nvPr/>
          </p:nvSpPr>
          <p:spPr>
            <a:xfrm>
              <a:off x="4414044" y="6370202"/>
              <a:ext cx="336391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0" i="0" dirty="0">
                  <a:solidFill>
                    <a:srgbClr val="F5F5F5"/>
                  </a:solidFill>
                  <a:effectLst/>
                  <a:latin typeface="arial" panose="020B0604020202020204" pitchFamily="34" charset="0"/>
                </a:rPr>
                <a:t>© Apache </a:t>
              </a:r>
              <a:r>
                <a:rPr lang="en-US" altLang="zh-CN" sz="1400" b="0" i="0" dirty="0" err="1">
                  <a:solidFill>
                    <a:srgbClr val="F5F5F5"/>
                  </a:solidFill>
                  <a:effectLst/>
                  <a:latin typeface="arial" panose="020B0604020202020204" pitchFamily="34" charset="0"/>
                </a:rPr>
                <a:t>SeaTunnel</a:t>
              </a:r>
              <a:r>
                <a:rPr lang="en-US" altLang="zh-CN" sz="1400" b="0" i="0" dirty="0">
                  <a:solidFill>
                    <a:srgbClr val="F5F5F5"/>
                  </a:solidFill>
                  <a:effectLst/>
                  <a:latin typeface="arial" panose="020B0604020202020204" pitchFamily="34" charset="0"/>
                </a:rPr>
                <a:t> Community</a:t>
              </a:r>
              <a:endParaRPr lang="zh-CN" altLang="en-US" sz="1400" dirty="0">
                <a:solidFill>
                  <a:srgbClr val="F5F5F5"/>
                </a:solidFill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5F31839F-0EF2-48B3-A89D-CF431D02A970}"/>
              </a:ext>
            </a:extLst>
          </p:cNvPr>
          <p:cNvSpPr txBox="1"/>
          <p:nvPr/>
        </p:nvSpPr>
        <p:spPr>
          <a:xfrm>
            <a:off x="4273541" y="356369"/>
            <a:ext cx="3644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5F5F5"/>
                </a:solidFill>
              </a:rPr>
              <a:t>Execution Flow</a:t>
            </a:r>
            <a:endParaRPr lang="zh-CN" altLang="en-US" sz="3200" b="1" dirty="0">
              <a:solidFill>
                <a:srgbClr val="F5F5F5"/>
              </a:solidFill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2F6C83EE-CE10-460D-8C51-ED2CF77FD7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169" y="1055431"/>
            <a:ext cx="6889662" cy="520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368887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3CA798"/>
      </a:accent1>
      <a:accent2>
        <a:srgbClr val="53B4C4"/>
      </a:accent2>
      <a:accent3>
        <a:srgbClr val="28939E"/>
      </a:accent3>
      <a:accent4>
        <a:srgbClr val="2F6D80"/>
      </a:accent4>
      <a:accent5>
        <a:srgbClr val="818D96"/>
      </a:accent5>
      <a:accent6>
        <a:srgbClr val="525252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CA798"/>
    </a:accent1>
    <a:accent2>
      <a:srgbClr val="53B4C4"/>
    </a:accent2>
    <a:accent3>
      <a:srgbClr val="28939E"/>
    </a:accent3>
    <a:accent4>
      <a:srgbClr val="2F6D80"/>
    </a:accent4>
    <a:accent5>
      <a:srgbClr val="818D96"/>
    </a:accent5>
    <a:accent6>
      <a:srgbClr val="525252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499</TotalTime>
  <Words>388</Words>
  <Application>Microsoft Office PowerPoint</Application>
  <PresentationFormat>宽屏</PresentationFormat>
  <Paragraphs>114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-apple-system</vt:lpstr>
      <vt:lpstr>Optima-Regular</vt:lpstr>
      <vt:lpstr>微软雅黑</vt:lpstr>
      <vt:lpstr>Arial</vt:lpstr>
      <vt:lpstr>Arial</vt:lpstr>
      <vt:lpstr>Calibri</vt:lpstr>
      <vt:lpstr>Segoe Script</vt:lpstr>
      <vt:lpstr>主题5</vt:lpstr>
      <vt:lpstr>Apache SeaTunnel API 重构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zongwen li</cp:lastModifiedBy>
  <cp:revision>151</cp:revision>
  <cp:lastPrinted>2022-01-18T04:25:02Z</cp:lastPrinted>
  <dcterms:created xsi:type="dcterms:W3CDTF">2022-01-18T04:25:02Z</dcterms:created>
  <dcterms:modified xsi:type="dcterms:W3CDTF">2022-05-12T17:05:45Z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2052-3.6.0.5672</vt:lpwstr>
  </property>
</Properties>
</file>