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326" r:id="rId2"/>
    <p:sldId id="333" r:id="rId3"/>
    <p:sldId id="332" r:id="rId4"/>
    <p:sldId id="360" r:id="rId5"/>
    <p:sldId id="353" r:id="rId6"/>
    <p:sldId id="363" r:id="rId7"/>
    <p:sldId id="375" r:id="rId8"/>
    <p:sldId id="376" r:id="rId9"/>
    <p:sldId id="377" r:id="rId10"/>
    <p:sldId id="378" r:id="rId11"/>
    <p:sldId id="379" r:id="rId12"/>
    <p:sldId id="380" r:id="rId13"/>
    <p:sldId id="3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182734"/>
    <a:srgbClr val="365876"/>
    <a:srgbClr val="E2E2E2"/>
    <a:srgbClr val="5484B1"/>
    <a:srgbClr val="B55353"/>
    <a:srgbClr val="3C5D88"/>
    <a:srgbClr val="517BB3"/>
    <a:srgbClr val="439CAD"/>
    <a:srgbClr val="95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7" autoAdjust="0"/>
    <p:restoredTop sz="96182" autoAdjust="0"/>
  </p:normalViewPr>
  <p:slideViewPr>
    <p:cSldViewPr snapToGrid="0">
      <p:cViewPr>
        <p:scale>
          <a:sx n="234" d="100"/>
          <a:sy n="234" d="100"/>
        </p:scale>
        <p:origin x="383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735981"/>
            <a:ext cx="10578954" cy="6123144"/>
            <a:chOff x="-942" y="-1080061"/>
            <a:chExt cx="13717917" cy="7939991"/>
          </a:xfrm>
        </p:grpSpPr>
        <p:sp>
          <p:nvSpPr>
            <p:cNvPr id="16" name="Freeform 5"/>
            <p:cNvSpPr/>
            <p:nvPr userDrawn="1"/>
          </p:nvSpPr>
          <p:spPr bwMode="auto">
            <a:xfrm>
              <a:off x="3176" y="1143000"/>
              <a:ext cx="7939088" cy="5713413"/>
            </a:xfrm>
            <a:custGeom>
              <a:avLst/>
              <a:gdLst>
                <a:gd name="T0" fmla="*/ 3533 w 5001"/>
                <a:gd name="T1" fmla="*/ 712 h 3599"/>
                <a:gd name="T2" fmla="*/ 2821 w 5001"/>
                <a:gd name="T3" fmla="*/ 0 h 3599"/>
                <a:gd name="T4" fmla="*/ 0 w 5001"/>
                <a:gd name="T5" fmla="*/ 2326 h 3599"/>
                <a:gd name="T6" fmla="*/ 0 w 5001"/>
                <a:gd name="T7" fmla="*/ 3599 h 3599"/>
                <a:gd name="T8" fmla="*/ 5001 w 5001"/>
                <a:gd name="T9" fmla="*/ 3599 h 3599"/>
                <a:gd name="T10" fmla="*/ 2719 w 5001"/>
                <a:gd name="T11" fmla="*/ 2405 h 3599"/>
                <a:gd name="T12" fmla="*/ 4263 w 5001"/>
                <a:gd name="T13" fmla="*/ 1455 h 3599"/>
                <a:gd name="T14" fmla="*/ 3533 w 5001"/>
                <a:gd name="T15" fmla="*/ 712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01" h="3599">
                  <a:moveTo>
                    <a:pt x="3533" y="712"/>
                  </a:moveTo>
                  <a:lnTo>
                    <a:pt x="2821" y="0"/>
                  </a:lnTo>
                  <a:lnTo>
                    <a:pt x="0" y="2326"/>
                  </a:lnTo>
                  <a:lnTo>
                    <a:pt x="0" y="3599"/>
                  </a:lnTo>
                  <a:lnTo>
                    <a:pt x="5001" y="3599"/>
                  </a:lnTo>
                  <a:lnTo>
                    <a:pt x="2719" y="2405"/>
                  </a:lnTo>
                  <a:lnTo>
                    <a:pt x="4263" y="1455"/>
                  </a:lnTo>
                  <a:lnTo>
                    <a:pt x="3533" y="712"/>
                  </a:lnTo>
                  <a:close/>
                </a:path>
              </a:pathLst>
            </a:custGeom>
            <a:blipFill>
              <a:blip r:embed="rId2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-40000"/>
                        </a14:imgEffect>
                        <a14:imgEffect>
                          <a14:sharpenSoften amount="-5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37420" r="2942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6" name="Freeform 6"/>
            <p:cNvSpPr/>
            <p:nvPr userDrawn="1"/>
          </p:nvSpPr>
          <p:spPr bwMode="auto">
            <a:xfrm>
              <a:off x="3176" y="-1588"/>
              <a:ext cx="3348038" cy="5622925"/>
            </a:xfrm>
            <a:custGeom>
              <a:avLst/>
              <a:gdLst>
                <a:gd name="T0" fmla="*/ 0 w 2109"/>
                <a:gd name="T1" fmla="*/ 3542 h 3542"/>
                <a:gd name="T2" fmla="*/ 2109 w 2109"/>
                <a:gd name="T3" fmla="*/ 1433 h 3542"/>
                <a:gd name="T4" fmla="*/ 677 w 2109"/>
                <a:gd name="T5" fmla="*/ 0 h 3542"/>
                <a:gd name="T6" fmla="*/ 0 w 2109"/>
                <a:gd name="T7" fmla="*/ 0 h 3542"/>
                <a:gd name="T8" fmla="*/ 0 w 2109"/>
                <a:gd name="T9" fmla="*/ 3542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9" h="3542">
                  <a:moveTo>
                    <a:pt x="0" y="3542"/>
                  </a:moveTo>
                  <a:lnTo>
                    <a:pt x="2109" y="1433"/>
                  </a:lnTo>
                  <a:lnTo>
                    <a:pt x="677" y="0"/>
                  </a:lnTo>
                  <a:lnTo>
                    <a:pt x="0" y="0"/>
                  </a:lnTo>
                  <a:lnTo>
                    <a:pt x="0" y="35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7" name="Freeform 7"/>
            <p:cNvSpPr/>
            <p:nvPr userDrawn="1"/>
          </p:nvSpPr>
          <p:spPr bwMode="auto">
            <a:xfrm>
              <a:off x="2208213" y="12700"/>
              <a:ext cx="2260600" cy="2260600"/>
            </a:xfrm>
            <a:custGeom>
              <a:avLst/>
              <a:gdLst>
                <a:gd name="T0" fmla="*/ 712 w 1424"/>
                <a:gd name="T1" fmla="*/ 1424 h 1424"/>
                <a:gd name="T2" fmla="*/ 0 w 1424"/>
                <a:gd name="T3" fmla="*/ 712 h 1424"/>
                <a:gd name="T4" fmla="*/ 712 w 1424"/>
                <a:gd name="T5" fmla="*/ 0 h 1424"/>
                <a:gd name="T6" fmla="*/ 1424 w 1424"/>
                <a:gd name="T7" fmla="*/ 712 h 1424"/>
                <a:gd name="T8" fmla="*/ 712 w 1424"/>
                <a:gd name="T9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4" h="1424">
                  <a:moveTo>
                    <a:pt x="712" y="1424"/>
                  </a:moveTo>
                  <a:lnTo>
                    <a:pt x="0" y="712"/>
                  </a:lnTo>
                  <a:lnTo>
                    <a:pt x="712" y="0"/>
                  </a:lnTo>
                  <a:lnTo>
                    <a:pt x="1424" y="712"/>
                  </a:lnTo>
                  <a:lnTo>
                    <a:pt x="712" y="142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 userDrawn="1"/>
          </p:nvSpPr>
          <p:spPr bwMode="auto">
            <a:xfrm>
              <a:off x="3289473" y="1141413"/>
              <a:ext cx="1193802" cy="2311400"/>
            </a:xfrm>
            <a:custGeom>
              <a:avLst/>
              <a:gdLst>
                <a:gd name="T0" fmla="*/ 740 w 740"/>
                <a:gd name="T1" fmla="*/ 1479 h 1479"/>
                <a:gd name="T2" fmla="*/ 0 w 740"/>
                <a:gd name="T3" fmla="*/ 739 h 1479"/>
                <a:gd name="T4" fmla="*/ 740 w 740"/>
                <a:gd name="T5" fmla="*/ 0 h 1479"/>
                <a:gd name="T6" fmla="*/ 740 w 740"/>
                <a:gd name="T7" fmla="*/ 1479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0" h="1479">
                  <a:moveTo>
                    <a:pt x="740" y="1479"/>
                  </a:moveTo>
                  <a:lnTo>
                    <a:pt x="0" y="739"/>
                  </a:lnTo>
                  <a:lnTo>
                    <a:pt x="740" y="0"/>
                  </a:lnTo>
                  <a:lnTo>
                    <a:pt x="740" y="14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 userDrawn="1"/>
          </p:nvSpPr>
          <p:spPr bwMode="auto">
            <a:xfrm>
              <a:off x="4442558" y="3452812"/>
              <a:ext cx="2333625" cy="1166813"/>
            </a:xfrm>
            <a:custGeom>
              <a:avLst/>
              <a:gdLst>
                <a:gd name="T0" fmla="*/ 1470 w 1470"/>
                <a:gd name="T1" fmla="*/ 0 h 735"/>
                <a:gd name="T2" fmla="*/ 735 w 1470"/>
                <a:gd name="T3" fmla="*/ 735 h 735"/>
                <a:gd name="T4" fmla="*/ 0 w 1470"/>
                <a:gd name="T5" fmla="*/ 0 h 735"/>
                <a:gd name="T6" fmla="*/ 1470 w 1470"/>
                <a:gd name="T7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0" h="735">
                  <a:moveTo>
                    <a:pt x="1470" y="0"/>
                  </a:moveTo>
                  <a:lnTo>
                    <a:pt x="735" y="735"/>
                  </a:lnTo>
                  <a:lnTo>
                    <a:pt x="0" y="0"/>
                  </a:lnTo>
                  <a:lnTo>
                    <a:pt x="147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 userDrawn="1"/>
          </p:nvSpPr>
          <p:spPr bwMode="auto">
            <a:xfrm>
              <a:off x="3289473" y="3452812"/>
              <a:ext cx="2332038" cy="1166813"/>
            </a:xfrm>
            <a:custGeom>
              <a:avLst/>
              <a:gdLst>
                <a:gd name="T0" fmla="*/ 0 w 1469"/>
                <a:gd name="T1" fmla="*/ 735 h 735"/>
                <a:gd name="T2" fmla="*/ 734 w 1469"/>
                <a:gd name="T3" fmla="*/ 0 h 735"/>
                <a:gd name="T4" fmla="*/ 1469 w 1469"/>
                <a:gd name="T5" fmla="*/ 735 h 735"/>
                <a:gd name="T6" fmla="*/ 0 w 1469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9" h="735">
                  <a:moveTo>
                    <a:pt x="0" y="735"/>
                  </a:moveTo>
                  <a:lnTo>
                    <a:pt x="734" y="0"/>
                  </a:lnTo>
                  <a:lnTo>
                    <a:pt x="1469" y="735"/>
                  </a:lnTo>
                  <a:lnTo>
                    <a:pt x="0" y="73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 userDrawn="1"/>
          </p:nvSpPr>
          <p:spPr bwMode="auto">
            <a:xfrm>
              <a:off x="3289473" y="4618038"/>
              <a:ext cx="2332038" cy="1168400"/>
            </a:xfrm>
            <a:custGeom>
              <a:avLst/>
              <a:gdLst>
                <a:gd name="T0" fmla="*/ 0 w 1469"/>
                <a:gd name="T1" fmla="*/ 0 h 736"/>
                <a:gd name="T2" fmla="*/ 734 w 1469"/>
                <a:gd name="T3" fmla="*/ 736 h 736"/>
                <a:gd name="T4" fmla="*/ 1469 w 1469"/>
                <a:gd name="T5" fmla="*/ 0 h 736"/>
                <a:gd name="T6" fmla="*/ 0 w 1469"/>
                <a:gd name="T7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9" h="736">
                  <a:moveTo>
                    <a:pt x="0" y="0"/>
                  </a:moveTo>
                  <a:lnTo>
                    <a:pt x="734" y="736"/>
                  </a:lnTo>
                  <a:lnTo>
                    <a:pt x="1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4442558" y="5786438"/>
              <a:ext cx="7124485" cy="1069975"/>
            </a:xfrm>
            <a:custGeom>
              <a:avLst/>
              <a:gdLst>
                <a:gd name="T0" fmla="*/ 4133 w 4133"/>
                <a:gd name="T1" fmla="*/ 0 h 674"/>
                <a:gd name="T2" fmla="*/ 0 w 4133"/>
                <a:gd name="T3" fmla="*/ 0 h 674"/>
                <a:gd name="T4" fmla="*/ 674 w 4133"/>
                <a:gd name="T5" fmla="*/ 674 h 674"/>
                <a:gd name="T6" fmla="*/ 4133 w 4133"/>
                <a:gd name="T7" fmla="*/ 674 h 674"/>
                <a:gd name="T8" fmla="*/ 4133 w 4133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3" h="674">
                  <a:moveTo>
                    <a:pt x="4133" y="0"/>
                  </a:moveTo>
                  <a:lnTo>
                    <a:pt x="0" y="0"/>
                  </a:lnTo>
                  <a:lnTo>
                    <a:pt x="674" y="674"/>
                  </a:lnTo>
                  <a:lnTo>
                    <a:pt x="4133" y="67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5" name="Freeform 13"/>
            <p:cNvSpPr/>
            <p:nvPr userDrawn="1"/>
          </p:nvSpPr>
          <p:spPr bwMode="auto">
            <a:xfrm>
              <a:off x="4442558" y="4618038"/>
              <a:ext cx="2333625" cy="1166813"/>
            </a:xfrm>
            <a:custGeom>
              <a:avLst/>
              <a:gdLst>
                <a:gd name="T0" fmla="*/ 1470 w 1470"/>
                <a:gd name="T1" fmla="*/ 735 h 735"/>
                <a:gd name="T2" fmla="*/ 735 w 1470"/>
                <a:gd name="T3" fmla="*/ 0 h 735"/>
                <a:gd name="T4" fmla="*/ 0 w 1470"/>
                <a:gd name="T5" fmla="*/ 735 h 735"/>
                <a:gd name="T6" fmla="*/ 1470 w 1470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0" h="735">
                  <a:moveTo>
                    <a:pt x="1470" y="735"/>
                  </a:moveTo>
                  <a:lnTo>
                    <a:pt x="735" y="0"/>
                  </a:lnTo>
                  <a:lnTo>
                    <a:pt x="0" y="735"/>
                  </a:lnTo>
                  <a:lnTo>
                    <a:pt x="1470" y="73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 userDrawn="1"/>
          </p:nvSpPr>
          <p:spPr bwMode="auto">
            <a:xfrm rot="10800000">
              <a:off x="-942" y="-1080061"/>
              <a:ext cx="1193802" cy="2385897"/>
            </a:xfrm>
            <a:custGeom>
              <a:avLst/>
              <a:gdLst>
                <a:gd name="T0" fmla="*/ 740 w 740"/>
                <a:gd name="T1" fmla="*/ 1479 h 1479"/>
                <a:gd name="T2" fmla="*/ 0 w 740"/>
                <a:gd name="T3" fmla="*/ 739 h 1479"/>
                <a:gd name="T4" fmla="*/ 740 w 740"/>
                <a:gd name="T5" fmla="*/ 0 h 1479"/>
                <a:gd name="T6" fmla="*/ 740 w 740"/>
                <a:gd name="T7" fmla="*/ 1479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0" h="1479">
                  <a:moveTo>
                    <a:pt x="740" y="1479"/>
                  </a:moveTo>
                  <a:lnTo>
                    <a:pt x="0" y="739"/>
                  </a:lnTo>
                  <a:lnTo>
                    <a:pt x="740" y="0"/>
                  </a:lnTo>
                  <a:lnTo>
                    <a:pt x="740" y="14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 userDrawn="1"/>
          </p:nvSpPr>
          <p:spPr bwMode="auto">
            <a:xfrm>
              <a:off x="10230264" y="5786438"/>
              <a:ext cx="2332038" cy="1073492"/>
            </a:xfrm>
            <a:custGeom>
              <a:avLst/>
              <a:gdLst>
                <a:gd name="T0" fmla="*/ 0 w 1469"/>
                <a:gd name="T1" fmla="*/ 0 h 736"/>
                <a:gd name="T2" fmla="*/ 734 w 1469"/>
                <a:gd name="T3" fmla="*/ 736 h 736"/>
                <a:gd name="T4" fmla="*/ 1469 w 1469"/>
                <a:gd name="T5" fmla="*/ 0 h 736"/>
                <a:gd name="T6" fmla="*/ 0 w 1469"/>
                <a:gd name="T7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9" h="736">
                  <a:moveTo>
                    <a:pt x="0" y="0"/>
                  </a:moveTo>
                  <a:lnTo>
                    <a:pt x="734" y="736"/>
                  </a:lnTo>
                  <a:lnTo>
                    <a:pt x="1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 userDrawn="1"/>
          </p:nvSpPr>
          <p:spPr bwMode="auto">
            <a:xfrm>
              <a:off x="11383350" y="5786438"/>
              <a:ext cx="2333625" cy="1072033"/>
            </a:xfrm>
            <a:custGeom>
              <a:avLst/>
              <a:gdLst>
                <a:gd name="T0" fmla="*/ 1470 w 1470"/>
                <a:gd name="T1" fmla="*/ 735 h 735"/>
                <a:gd name="T2" fmla="*/ 735 w 1470"/>
                <a:gd name="T3" fmla="*/ 0 h 735"/>
                <a:gd name="T4" fmla="*/ 0 w 1470"/>
                <a:gd name="T5" fmla="*/ 735 h 735"/>
                <a:gd name="T6" fmla="*/ 1470 w 1470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0" h="735">
                  <a:moveTo>
                    <a:pt x="1470" y="735"/>
                  </a:moveTo>
                  <a:lnTo>
                    <a:pt x="735" y="0"/>
                  </a:lnTo>
                  <a:lnTo>
                    <a:pt x="0" y="735"/>
                  </a:lnTo>
                  <a:lnTo>
                    <a:pt x="1470" y="73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121525" y="3177584"/>
            <a:ext cx="4398964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121525" y="1905001"/>
            <a:ext cx="4398964" cy="12725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121525" y="4940892"/>
            <a:ext cx="439896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121525" y="5237163"/>
            <a:ext cx="439896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10032100" y="153966"/>
            <a:ext cx="679261" cy="679261"/>
            <a:chOff x="10032100" y="153966"/>
            <a:chExt cx="679261" cy="679261"/>
          </a:xfrm>
        </p:grpSpPr>
        <p:sp>
          <p:nvSpPr>
            <p:cNvPr id="21" name="椭圆 20"/>
            <p:cNvSpPr/>
            <p:nvPr userDrawn="1"/>
          </p:nvSpPr>
          <p:spPr>
            <a:xfrm>
              <a:off x="10032100" y="153966"/>
              <a:ext cx="679261" cy="679261"/>
            </a:xfrm>
            <a:prstGeom prst="ellipse">
              <a:avLst/>
            </a:prstGeom>
            <a:solidFill>
              <a:srgbClr val="66788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5746" y="177163"/>
              <a:ext cx="435751" cy="627489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 userDrawn="1"/>
        </p:nvGrpSpPr>
        <p:grpSpPr>
          <a:xfrm>
            <a:off x="10841225" y="134917"/>
            <a:ext cx="679261" cy="777896"/>
            <a:chOff x="10841225" y="134917"/>
            <a:chExt cx="679261" cy="777896"/>
          </a:xfrm>
        </p:grpSpPr>
        <p:sp>
          <p:nvSpPr>
            <p:cNvPr id="24" name="椭圆 23"/>
            <p:cNvSpPr/>
            <p:nvPr userDrawn="1"/>
          </p:nvSpPr>
          <p:spPr>
            <a:xfrm>
              <a:off x="10841225" y="153966"/>
              <a:ext cx="679261" cy="679261"/>
            </a:xfrm>
            <a:prstGeom prst="ellipse">
              <a:avLst/>
            </a:prstGeom>
            <a:solidFill>
              <a:srgbClr val="66788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800" y="134917"/>
              <a:ext cx="622654" cy="777896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auto">
          <a:xfrm>
            <a:off x="0" y="1588"/>
            <a:ext cx="3433763" cy="6858000"/>
          </a:xfrm>
          <a:custGeom>
            <a:avLst/>
            <a:gdLst>
              <a:gd name="T0" fmla="*/ 0 w 2163"/>
              <a:gd name="T1" fmla="*/ 4320 h 4320"/>
              <a:gd name="T2" fmla="*/ 2163 w 2163"/>
              <a:gd name="T3" fmla="*/ 2160 h 4320"/>
              <a:gd name="T4" fmla="*/ 0 w 2163"/>
              <a:gd name="T5" fmla="*/ 0 h 4320"/>
              <a:gd name="T6" fmla="*/ 0 w 2163"/>
              <a:gd name="T7" fmla="*/ 406 h 4320"/>
              <a:gd name="T8" fmla="*/ 1757 w 2163"/>
              <a:gd name="T9" fmla="*/ 2160 h 4320"/>
              <a:gd name="T10" fmla="*/ 0 w 2163"/>
              <a:gd name="T11" fmla="*/ 3915 h 4320"/>
              <a:gd name="T12" fmla="*/ 0 w 2163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3" h="4320">
                <a:moveTo>
                  <a:pt x="0" y="4320"/>
                </a:moveTo>
                <a:lnTo>
                  <a:pt x="2163" y="2160"/>
                </a:lnTo>
                <a:lnTo>
                  <a:pt x="0" y="0"/>
                </a:lnTo>
                <a:lnTo>
                  <a:pt x="0" y="406"/>
                </a:lnTo>
                <a:lnTo>
                  <a:pt x="1757" y="2160"/>
                </a:lnTo>
                <a:lnTo>
                  <a:pt x="0" y="3915"/>
                </a:lnTo>
                <a:lnTo>
                  <a:pt x="0" y="43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622098" y="235312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623214" y="32484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0032100" y="153966"/>
            <a:ext cx="679261" cy="679261"/>
            <a:chOff x="10032100" y="153966"/>
            <a:chExt cx="679261" cy="679261"/>
          </a:xfrm>
        </p:grpSpPr>
        <p:sp>
          <p:nvSpPr>
            <p:cNvPr id="7" name="椭圆 6"/>
            <p:cNvSpPr/>
            <p:nvPr userDrawn="1"/>
          </p:nvSpPr>
          <p:spPr>
            <a:xfrm>
              <a:off x="10032100" y="153966"/>
              <a:ext cx="679261" cy="679261"/>
            </a:xfrm>
            <a:prstGeom prst="ellipse">
              <a:avLst/>
            </a:prstGeom>
            <a:solidFill>
              <a:srgbClr val="66788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5746" y="177163"/>
              <a:ext cx="435751" cy="627489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 userDrawn="1"/>
        </p:nvGrpSpPr>
        <p:grpSpPr>
          <a:xfrm>
            <a:off x="10841225" y="134917"/>
            <a:ext cx="679261" cy="777896"/>
            <a:chOff x="10841225" y="134917"/>
            <a:chExt cx="679261" cy="777896"/>
          </a:xfrm>
        </p:grpSpPr>
        <p:sp>
          <p:nvSpPr>
            <p:cNvPr id="10" name="椭圆 9"/>
            <p:cNvSpPr/>
            <p:nvPr userDrawn="1"/>
          </p:nvSpPr>
          <p:spPr>
            <a:xfrm>
              <a:off x="10841225" y="153966"/>
              <a:ext cx="679261" cy="679261"/>
            </a:xfrm>
            <a:prstGeom prst="ellipse">
              <a:avLst/>
            </a:prstGeom>
            <a:solidFill>
              <a:srgbClr val="66788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800" y="134917"/>
              <a:ext cx="622654" cy="777896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íşḻîdè"/>
          <p:cNvSpPr/>
          <p:nvPr userDrawn="1"/>
        </p:nvSpPr>
        <p:spPr>
          <a:xfrm>
            <a:off x="436729" y="278446"/>
            <a:ext cx="7724632" cy="765663"/>
          </a:xfrm>
          <a:prstGeom prst="roundRect">
            <a:avLst>
              <a:gd name="adj" fmla="val 20564"/>
            </a:avLst>
          </a:prstGeom>
          <a:solidFill>
            <a:srgbClr val="161C2A"/>
          </a:soli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FFFFFF">
                <a:lumMod val="65000"/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28" name="梯形 27"/>
          <p:cNvSpPr/>
          <p:nvPr userDrawn="1"/>
        </p:nvSpPr>
        <p:spPr>
          <a:xfrm flipV="1">
            <a:off x="6810408" y="272944"/>
            <a:ext cx="1255419" cy="115378"/>
          </a:xfrm>
          <a:prstGeom prst="trapezoid">
            <a:avLst>
              <a:gd name="adj" fmla="val 114338"/>
            </a:avLst>
          </a:prstGeom>
          <a:solidFill>
            <a:srgbClr val="01C8C1"/>
          </a:soli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FFFFFF">
                <a:lumMod val="65000"/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 fontScale="40000" lnSpcReduction="20000"/>
          </a:bodyPr>
          <a:lstStyle/>
          <a:p>
            <a:pPr algn="r"/>
            <a:endParaRPr lang="zh-CN" altLang="en-US" b="1" kern="0">
              <a:noFill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29" name="平行四边形 28"/>
          <p:cNvSpPr/>
          <p:nvPr userDrawn="1"/>
        </p:nvSpPr>
        <p:spPr>
          <a:xfrm flipH="1">
            <a:off x="8357867" y="170046"/>
            <a:ext cx="636007" cy="469554"/>
          </a:xfrm>
          <a:prstGeom prst="parallelogram">
            <a:avLst>
              <a:gd name="adj" fmla="val 87515"/>
            </a:avLst>
          </a:prstGeom>
          <a:solidFill>
            <a:srgbClr val="01C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梯形 24"/>
          <p:cNvSpPr/>
          <p:nvPr userDrawn="1"/>
        </p:nvSpPr>
        <p:spPr>
          <a:xfrm>
            <a:off x="7328848" y="278446"/>
            <a:ext cx="1665027" cy="765663"/>
          </a:xfrm>
          <a:prstGeom prst="trapezoid">
            <a:avLst>
              <a:gd name="adj" fmla="val 82039"/>
            </a:avLst>
          </a:prstGeom>
          <a:solidFill>
            <a:srgbClr val="161C2A"/>
          </a:soli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FFFFFF">
                <a:lumMod val="65000"/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b="1" kern="0">
              <a:noFill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30" name="平行四边形 29"/>
          <p:cNvSpPr/>
          <p:nvPr userDrawn="1"/>
        </p:nvSpPr>
        <p:spPr>
          <a:xfrm flipH="1">
            <a:off x="8538898" y="827988"/>
            <a:ext cx="388010" cy="286462"/>
          </a:xfrm>
          <a:prstGeom prst="parallelogram">
            <a:avLst>
              <a:gd name="adj" fmla="val 87515"/>
            </a:avLst>
          </a:prstGeom>
          <a:solidFill>
            <a:srgbClr val="01C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/>
        </p:nvSpPr>
        <p:spPr>
          <a:xfrm>
            <a:off x="753904" y="372246"/>
            <a:ext cx="81407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rgbClr val="2CCDC7"/>
                </a:solidFill>
              </a:rPr>
              <a:t>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/>
          <p:cNvSpPr/>
          <p:nvPr userDrawn="1"/>
        </p:nvSpPr>
        <p:spPr>
          <a:xfrm>
            <a:off x="0" y="-32945"/>
            <a:ext cx="12192000" cy="689094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72F32"/>
              </a:gs>
              <a:gs pos="53000">
                <a:srgbClr val="282F30"/>
              </a:gs>
              <a:gs pos="100000">
                <a:srgbClr val="54646C"/>
              </a:gs>
            </a:gsLst>
            <a:lin ang="14400000" scaled="0"/>
          </a:gra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b="1" kern="0" dirty="0">
              <a:noFill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735981"/>
            <a:ext cx="10578954" cy="6123144"/>
            <a:chOff x="-942" y="-1080061"/>
            <a:chExt cx="13717917" cy="7939991"/>
          </a:xfrm>
        </p:grpSpPr>
        <p:sp>
          <p:nvSpPr>
            <p:cNvPr id="25" name="Freeform 5"/>
            <p:cNvSpPr/>
            <p:nvPr userDrawn="1"/>
          </p:nvSpPr>
          <p:spPr bwMode="auto">
            <a:xfrm>
              <a:off x="3176" y="1143000"/>
              <a:ext cx="7939088" cy="5713413"/>
            </a:xfrm>
            <a:custGeom>
              <a:avLst/>
              <a:gdLst>
                <a:gd name="T0" fmla="*/ 3533 w 5001"/>
                <a:gd name="T1" fmla="*/ 712 h 3599"/>
                <a:gd name="T2" fmla="*/ 2821 w 5001"/>
                <a:gd name="T3" fmla="*/ 0 h 3599"/>
                <a:gd name="T4" fmla="*/ 0 w 5001"/>
                <a:gd name="T5" fmla="*/ 2326 h 3599"/>
                <a:gd name="T6" fmla="*/ 0 w 5001"/>
                <a:gd name="T7" fmla="*/ 3599 h 3599"/>
                <a:gd name="T8" fmla="*/ 5001 w 5001"/>
                <a:gd name="T9" fmla="*/ 3599 h 3599"/>
                <a:gd name="T10" fmla="*/ 2719 w 5001"/>
                <a:gd name="T11" fmla="*/ 2405 h 3599"/>
                <a:gd name="T12" fmla="*/ 4263 w 5001"/>
                <a:gd name="T13" fmla="*/ 1455 h 3599"/>
                <a:gd name="T14" fmla="*/ 3533 w 5001"/>
                <a:gd name="T15" fmla="*/ 712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01" h="3599">
                  <a:moveTo>
                    <a:pt x="3533" y="712"/>
                  </a:moveTo>
                  <a:lnTo>
                    <a:pt x="2821" y="0"/>
                  </a:lnTo>
                  <a:lnTo>
                    <a:pt x="0" y="2326"/>
                  </a:lnTo>
                  <a:lnTo>
                    <a:pt x="0" y="3599"/>
                  </a:lnTo>
                  <a:lnTo>
                    <a:pt x="5001" y="3599"/>
                  </a:lnTo>
                  <a:lnTo>
                    <a:pt x="2719" y="2405"/>
                  </a:lnTo>
                  <a:lnTo>
                    <a:pt x="4263" y="1455"/>
                  </a:lnTo>
                  <a:lnTo>
                    <a:pt x="3533" y="712"/>
                  </a:lnTo>
                  <a:close/>
                </a:path>
              </a:pathLst>
            </a:custGeom>
            <a:blipFill>
              <a:blip r:embed="rId2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-40000"/>
                        </a14:imgEffect>
                        <a14:imgEffect>
                          <a14:sharpenSoften amount="-5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37420" r="2942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6" name="Freeform 6"/>
            <p:cNvSpPr/>
            <p:nvPr userDrawn="1"/>
          </p:nvSpPr>
          <p:spPr bwMode="auto">
            <a:xfrm>
              <a:off x="3176" y="-1588"/>
              <a:ext cx="3348038" cy="5622925"/>
            </a:xfrm>
            <a:custGeom>
              <a:avLst/>
              <a:gdLst>
                <a:gd name="T0" fmla="*/ 0 w 2109"/>
                <a:gd name="T1" fmla="*/ 3542 h 3542"/>
                <a:gd name="T2" fmla="*/ 2109 w 2109"/>
                <a:gd name="T3" fmla="*/ 1433 h 3542"/>
                <a:gd name="T4" fmla="*/ 677 w 2109"/>
                <a:gd name="T5" fmla="*/ 0 h 3542"/>
                <a:gd name="T6" fmla="*/ 0 w 2109"/>
                <a:gd name="T7" fmla="*/ 0 h 3542"/>
                <a:gd name="T8" fmla="*/ 0 w 2109"/>
                <a:gd name="T9" fmla="*/ 3542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9" h="3542">
                  <a:moveTo>
                    <a:pt x="0" y="3542"/>
                  </a:moveTo>
                  <a:lnTo>
                    <a:pt x="2109" y="1433"/>
                  </a:lnTo>
                  <a:lnTo>
                    <a:pt x="677" y="0"/>
                  </a:lnTo>
                  <a:lnTo>
                    <a:pt x="0" y="0"/>
                  </a:lnTo>
                  <a:lnTo>
                    <a:pt x="0" y="35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7" name="Freeform 7"/>
            <p:cNvSpPr/>
            <p:nvPr userDrawn="1"/>
          </p:nvSpPr>
          <p:spPr bwMode="auto">
            <a:xfrm>
              <a:off x="2208213" y="12700"/>
              <a:ext cx="2260600" cy="2260600"/>
            </a:xfrm>
            <a:custGeom>
              <a:avLst/>
              <a:gdLst>
                <a:gd name="T0" fmla="*/ 712 w 1424"/>
                <a:gd name="T1" fmla="*/ 1424 h 1424"/>
                <a:gd name="T2" fmla="*/ 0 w 1424"/>
                <a:gd name="T3" fmla="*/ 712 h 1424"/>
                <a:gd name="T4" fmla="*/ 712 w 1424"/>
                <a:gd name="T5" fmla="*/ 0 h 1424"/>
                <a:gd name="T6" fmla="*/ 1424 w 1424"/>
                <a:gd name="T7" fmla="*/ 712 h 1424"/>
                <a:gd name="T8" fmla="*/ 712 w 1424"/>
                <a:gd name="T9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4" h="1424">
                  <a:moveTo>
                    <a:pt x="712" y="1424"/>
                  </a:moveTo>
                  <a:lnTo>
                    <a:pt x="0" y="712"/>
                  </a:lnTo>
                  <a:lnTo>
                    <a:pt x="712" y="0"/>
                  </a:lnTo>
                  <a:lnTo>
                    <a:pt x="1424" y="712"/>
                  </a:lnTo>
                  <a:lnTo>
                    <a:pt x="712" y="142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 userDrawn="1"/>
          </p:nvSpPr>
          <p:spPr bwMode="auto">
            <a:xfrm>
              <a:off x="3289473" y="1141413"/>
              <a:ext cx="1193802" cy="2311400"/>
            </a:xfrm>
            <a:custGeom>
              <a:avLst/>
              <a:gdLst>
                <a:gd name="T0" fmla="*/ 740 w 740"/>
                <a:gd name="T1" fmla="*/ 1479 h 1479"/>
                <a:gd name="T2" fmla="*/ 0 w 740"/>
                <a:gd name="T3" fmla="*/ 739 h 1479"/>
                <a:gd name="T4" fmla="*/ 740 w 740"/>
                <a:gd name="T5" fmla="*/ 0 h 1479"/>
                <a:gd name="T6" fmla="*/ 740 w 740"/>
                <a:gd name="T7" fmla="*/ 1479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0" h="1479">
                  <a:moveTo>
                    <a:pt x="740" y="1479"/>
                  </a:moveTo>
                  <a:lnTo>
                    <a:pt x="0" y="739"/>
                  </a:lnTo>
                  <a:lnTo>
                    <a:pt x="740" y="0"/>
                  </a:lnTo>
                  <a:lnTo>
                    <a:pt x="740" y="14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 userDrawn="1"/>
          </p:nvSpPr>
          <p:spPr bwMode="auto">
            <a:xfrm>
              <a:off x="4442558" y="3452812"/>
              <a:ext cx="2333625" cy="1166813"/>
            </a:xfrm>
            <a:custGeom>
              <a:avLst/>
              <a:gdLst>
                <a:gd name="T0" fmla="*/ 1470 w 1470"/>
                <a:gd name="T1" fmla="*/ 0 h 735"/>
                <a:gd name="T2" fmla="*/ 735 w 1470"/>
                <a:gd name="T3" fmla="*/ 735 h 735"/>
                <a:gd name="T4" fmla="*/ 0 w 1470"/>
                <a:gd name="T5" fmla="*/ 0 h 735"/>
                <a:gd name="T6" fmla="*/ 1470 w 1470"/>
                <a:gd name="T7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0" h="735">
                  <a:moveTo>
                    <a:pt x="1470" y="0"/>
                  </a:moveTo>
                  <a:lnTo>
                    <a:pt x="735" y="735"/>
                  </a:lnTo>
                  <a:lnTo>
                    <a:pt x="0" y="0"/>
                  </a:lnTo>
                  <a:lnTo>
                    <a:pt x="147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 userDrawn="1"/>
          </p:nvSpPr>
          <p:spPr bwMode="auto">
            <a:xfrm>
              <a:off x="3289473" y="3452812"/>
              <a:ext cx="2332038" cy="1166813"/>
            </a:xfrm>
            <a:custGeom>
              <a:avLst/>
              <a:gdLst>
                <a:gd name="T0" fmla="*/ 0 w 1469"/>
                <a:gd name="T1" fmla="*/ 735 h 735"/>
                <a:gd name="T2" fmla="*/ 734 w 1469"/>
                <a:gd name="T3" fmla="*/ 0 h 735"/>
                <a:gd name="T4" fmla="*/ 1469 w 1469"/>
                <a:gd name="T5" fmla="*/ 735 h 735"/>
                <a:gd name="T6" fmla="*/ 0 w 1469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9" h="735">
                  <a:moveTo>
                    <a:pt x="0" y="735"/>
                  </a:moveTo>
                  <a:lnTo>
                    <a:pt x="734" y="0"/>
                  </a:lnTo>
                  <a:lnTo>
                    <a:pt x="1469" y="735"/>
                  </a:lnTo>
                  <a:lnTo>
                    <a:pt x="0" y="73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 userDrawn="1"/>
          </p:nvSpPr>
          <p:spPr bwMode="auto">
            <a:xfrm>
              <a:off x="3289473" y="4618038"/>
              <a:ext cx="2332038" cy="1168400"/>
            </a:xfrm>
            <a:custGeom>
              <a:avLst/>
              <a:gdLst>
                <a:gd name="T0" fmla="*/ 0 w 1469"/>
                <a:gd name="T1" fmla="*/ 0 h 736"/>
                <a:gd name="T2" fmla="*/ 734 w 1469"/>
                <a:gd name="T3" fmla="*/ 736 h 736"/>
                <a:gd name="T4" fmla="*/ 1469 w 1469"/>
                <a:gd name="T5" fmla="*/ 0 h 736"/>
                <a:gd name="T6" fmla="*/ 0 w 1469"/>
                <a:gd name="T7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9" h="736">
                  <a:moveTo>
                    <a:pt x="0" y="0"/>
                  </a:moveTo>
                  <a:lnTo>
                    <a:pt x="734" y="736"/>
                  </a:lnTo>
                  <a:lnTo>
                    <a:pt x="1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 userDrawn="1"/>
          </p:nvSpPr>
          <p:spPr bwMode="auto">
            <a:xfrm>
              <a:off x="4442558" y="5786438"/>
              <a:ext cx="7124485" cy="1069975"/>
            </a:xfrm>
            <a:custGeom>
              <a:avLst/>
              <a:gdLst>
                <a:gd name="T0" fmla="*/ 4133 w 4133"/>
                <a:gd name="T1" fmla="*/ 0 h 674"/>
                <a:gd name="T2" fmla="*/ 0 w 4133"/>
                <a:gd name="T3" fmla="*/ 0 h 674"/>
                <a:gd name="T4" fmla="*/ 674 w 4133"/>
                <a:gd name="T5" fmla="*/ 674 h 674"/>
                <a:gd name="T6" fmla="*/ 4133 w 4133"/>
                <a:gd name="T7" fmla="*/ 674 h 674"/>
                <a:gd name="T8" fmla="*/ 4133 w 4133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3" h="674">
                  <a:moveTo>
                    <a:pt x="4133" y="0"/>
                  </a:moveTo>
                  <a:lnTo>
                    <a:pt x="0" y="0"/>
                  </a:lnTo>
                  <a:lnTo>
                    <a:pt x="674" y="674"/>
                  </a:lnTo>
                  <a:lnTo>
                    <a:pt x="4133" y="67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3" name="Freeform 13"/>
            <p:cNvSpPr/>
            <p:nvPr userDrawn="1"/>
          </p:nvSpPr>
          <p:spPr bwMode="auto">
            <a:xfrm>
              <a:off x="4442558" y="4618038"/>
              <a:ext cx="2333625" cy="1166813"/>
            </a:xfrm>
            <a:custGeom>
              <a:avLst/>
              <a:gdLst>
                <a:gd name="T0" fmla="*/ 1470 w 1470"/>
                <a:gd name="T1" fmla="*/ 735 h 735"/>
                <a:gd name="T2" fmla="*/ 735 w 1470"/>
                <a:gd name="T3" fmla="*/ 0 h 735"/>
                <a:gd name="T4" fmla="*/ 0 w 1470"/>
                <a:gd name="T5" fmla="*/ 735 h 735"/>
                <a:gd name="T6" fmla="*/ 1470 w 1470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0" h="735">
                  <a:moveTo>
                    <a:pt x="1470" y="735"/>
                  </a:moveTo>
                  <a:lnTo>
                    <a:pt x="735" y="0"/>
                  </a:lnTo>
                  <a:lnTo>
                    <a:pt x="0" y="735"/>
                  </a:lnTo>
                  <a:lnTo>
                    <a:pt x="1470" y="73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 userDrawn="1"/>
          </p:nvSpPr>
          <p:spPr bwMode="auto">
            <a:xfrm rot="10800000">
              <a:off x="-942" y="-1080061"/>
              <a:ext cx="1193802" cy="2385897"/>
            </a:xfrm>
            <a:custGeom>
              <a:avLst/>
              <a:gdLst>
                <a:gd name="T0" fmla="*/ 740 w 740"/>
                <a:gd name="T1" fmla="*/ 1479 h 1479"/>
                <a:gd name="T2" fmla="*/ 0 w 740"/>
                <a:gd name="T3" fmla="*/ 739 h 1479"/>
                <a:gd name="T4" fmla="*/ 740 w 740"/>
                <a:gd name="T5" fmla="*/ 0 h 1479"/>
                <a:gd name="T6" fmla="*/ 740 w 740"/>
                <a:gd name="T7" fmla="*/ 1479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0" h="1479">
                  <a:moveTo>
                    <a:pt x="740" y="1479"/>
                  </a:moveTo>
                  <a:lnTo>
                    <a:pt x="0" y="739"/>
                  </a:lnTo>
                  <a:lnTo>
                    <a:pt x="740" y="0"/>
                  </a:lnTo>
                  <a:lnTo>
                    <a:pt x="740" y="14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 userDrawn="1"/>
          </p:nvSpPr>
          <p:spPr bwMode="auto">
            <a:xfrm>
              <a:off x="10230264" y="5786438"/>
              <a:ext cx="2332038" cy="1073492"/>
            </a:xfrm>
            <a:custGeom>
              <a:avLst/>
              <a:gdLst>
                <a:gd name="T0" fmla="*/ 0 w 1469"/>
                <a:gd name="T1" fmla="*/ 0 h 736"/>
                <a:gd name="T2" fmla="*/ 734 w 1469"/>
                <a:gd name="T3" fmla="*/ 736 h 736"/>
                <a:gd name="T4" fmla="*/ 1469 w 1469"/>
                <a:gd name="T5" fmla="*/ 0 h 736"/>
                <a:gd name="T6" fmla="*/ 0 w 1469"/>
                <a:gd name="T7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9" h="736">
                  <a:moveTo>
                    <a:pt x="0" y="0"/>
                  </a:moveTo>
                  <a:lnTo>
                    <a:pt x="734" y="736"/>
                  </a:lnTo>
                  <a:lnTo>
                    <a:pt x="1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/>
            <p:nvPr userDrawn="1"/>
          </p:nvSpPr>
          <p:spPr bwMode="auto">
            <a:xfrm>
              <a:off x="11383350" y="5786438"/>
              <a:ext cx="2333625" cy="1072033"/>
            </a:xfrm>
            <a:custGeom>
              <a:avLst/>
              <a:gdLst>
                <a:gd name="T0" fmla="*/ 1470 w 1470"/>
                <a:gd name="T1" fmla="*/ 735 h 735"/>
                <a:gd name="T2" fmla="*/ 735 w 1470"/>
                <a:gd name="T3" fmla="*/ 0 h 735"/>
                <a:gd name="T4" fmla="*/ 0 w 1470"/>
                <a:gd name="T5" fmla="*/ 735 h 735"/>
                <a:gd name="T6" fmla="*/ 1470 w 1470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0" h="735">
                  <a:moveTo>
                    <a:pt x="1470" y="735"/>
                  </a:moveTo>
                  <a:lnTo>
                    <a:pt x="735" y="0"/>
                  </a:lnTo>
                  <a:lnTo>
                    <a:pt x="0" y="735"/>
                  </a:lnTo>
                  <a:lnTo>
                    <a:pt x="1470" y="73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9584943" y="-34070"/>
            <a:ext cx="2607057" cy="615108"/>
            <a:chOff x="9906371" y="3180026"/>
            <a:chExt cx="1990145" cy="469554"/>
          </a:xfrm>
          <a:solidFill>
            <a:srgbClr val="7096AB">
              <a:alpha val="20000"/>
            </a:srgbClr>
          </a:solidFill>
        </p:grpSpPr>
        <p:sp>
          <p:nvSpPr>
            <p:cNvPr id="39" name="平行四边形 38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直角三角形 43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直角三角形 44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F0ED"/>
            </a:gs>
            <a:gs pos="53000">
              <a:srgbClr val="DADFE2"/>
            </a:gs>
            <a:gs pos="100000">
              <a:srgbClr val="B7C8C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9525">
            <a:solidFill>
              <a:srgbClr val="018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0032100" y="190062"/>
            <a:ext cx="679261" cy="679261"/>
            <a:chOff x="10032100" y="153966"/>
            <a:chExt cx="679261" cy="679261"/>
          </a:xfrm>
        </p:grpSpPr>
        <p:sp>
          <p:nvSpPr>
            <p:cNvPr id="14" name="椭圆 13"/>
            <p:cNvSpPr/>
            <p:nvPr userDrawn="1"/>
          </p:nvSpPr>
          <p:spPr>
            <a:xfrm>
              <a:off x="10032100" y="153966"/>
              <a:ext cx="679261" cy="679261"/>
            </a:xfrm>
            <a:prstGeom prst="ellipse">
              <a:avLst/>
            </a:prstGeom>
            <a:solidFill>
              <a:srgbClr val="66788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5746" y="177163"/>
              <a:ext cx="435751" cy="62748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 userDrawn="1"/>
        </p:nvGrpSpPr>
        <p:grpSpPr>
          <a:xfrm>
            <a:off x="10841225" y="171013"/>
            <a:ext cx="679261" cy="777896"/>
            <a:chOff x="10841225" y="134917"/>
            <a:chExt cx="679261" cy="777896"/>
          </a:xfrm>
        </p:grpSpPr>
        <p:sp>
          <p:nvSpPr>
            <p:cNvPr id="16" name="椭圆 15"/>
            <p:cNvSpPr/>
            <p:nvPr userDrawn="1"/>
          </p:nvSpPr>
          <p:spPr>
            <a:xfrm>
              <a:off x="10841225" y="153966"/>
              <a:ext cx="679261" cy="679261"/>
            </a:xfrm>
            <a:prstGeom prst="ellipse">
              <a:avLst/>
            </a:prstGeom>
            <a:solidFill>
              <a:srgbClr val="66788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800" y="134917"/>
              <a:ext cx="622654" cy="77789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368639" y="3268075"/>
            <a:ext cx="3795590" cy="500357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  </a:t>
            </a:r>
            <a:endParaRPr lang="en-US" altLang="zh-CN" sz="1900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19205" y="1905001"/>
            <a:ext cx="6301284" cy="1272584"/>
          </a:xfrm>
        </p:spPr>
        <p:txBody>
          <a:bodyPr/>
          <a:lstStyle/>
          <a:p>
            <a:r>
              <a:rPr lang="en-US" altLang="zh-CN" b="0" i="0" dirty="0">
                <a:solidFill>
                  <a:srgbClr val="4A4A4A"/>
                </a:solidFill>
                <a:effectLst/>
                <a:latin typeface="Optima-Regular"/>
              </a:rPr>
              <a:t>Apache </a:t>
            </a:r>
            <a:r>
              <a:rPr lang="en-US" altLang="zh-CN" b="0" i="0" dirty="0" err="1">
                <a:solidFill>
                  <a:srgbClr val="4A4A4A"/>
                </a:solidFill>
                <a:effectLst/>
                <a:latin typeface="Optima-Regular"/>
              </a:rPr>
              <a:t>SeaTunnel</a:t>
            </a:r>
            <a:r>
              <a:rPr lang="en-US" altLang="zh-CN" b="0" dirty="0">
                <a:solidFill>
                  <a:srgbClr val="4A4A4A"/>
                </a:solidFill>
                <a:latin typeface="Optima-Regular"/>
              </a:rPr>
              <a:t> 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Optima-Regular"/>
              </a:rPr>
              <a:t>CDC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 err="1"/>
              <a:t>SeaTunnel</a:t>
            </a:r>
            <a:r>
              <a:rPr lang="zh-CN" altLang="en-US" dirty="0"/>
              <a:t> </a:t>
            </a:r>
            <a:r>
              <a:rPr lang="en-US" altLang="zh-CN" dirty="0"/>
              <a:t>Committer</a:t>
            </a:r>
            <a:r>
              <a:rPr lang="zh-CN" altLang="en-US" dirty="0"/>
              <a:t> 李宗文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2022-10-22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9590F8-9E2D-4EFF-8F46-4A0A601366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2206B3-80AD-4109-9C51-97A612903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E3E911-753F-4A88-8887-616EE2C52AE7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7D8645B-9930-483C-B71E-B39239D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0749859-F97C-4683-A799-EDC5282A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03BFCB4-5670-416D-8F40-719F38D04FAF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19939-72EB-4320-8C15-6B015A1BD743}"/>
              </a:ext>
            </a:extLst>
          </p:cNvPr>
          <p:cNvSpPr txBox="1"/>
          <p:nvPr/>
        </p:nvSpPr>
        <p:spPr>
          <a:xfrm>
            <a:off x="4370119" y="369332"/>
            <a:ext cx="344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5F5F5"/>
                </a:solidFill>
              </a:rPr>
              <a:t>增量阶段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DA6A16-F149-E926-0FEC-8C164BE39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33" y="1584663"/>
            <a:ext cx="9701116" cy="415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1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9590F8-9E2D-4EFF-8F46-4A0A601366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2206B3-80AD-4109-9C51-97A612903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E3E911-753F-4A88-8887-616EE2C52AE7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7D8645B-9930-483C-B71E-B39239D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0749859-F97C-4683-A799-EDC5282A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03BFCB4-5670-416D-8F40-719F38D04FAF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19939-72EB-4320-8C15-6B015A1BD743}"/>
              </a:ext>
            </a:extLst>
          </p:cNvPr>
          <p:cNvSpPr txBox="1"/>
          <p:nvPr/>
        </p:nvSpPr>
        <p:spPr>
          <a:xfrm>
            <a:off x="4370119" y="369332"/>
            <a:ext cx="344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5F5F5"/>
                </a:solidFill>
              </a:rPr>
              <a:t>发现新表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831CB4-9A52-4B1F-5713-78CEC121D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3" y="1424074"/>
            <a:ext cx="9720000" cy="44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9590F8-9E2D-4EFF-8F46-4A0A601366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2206B3-80AD-4109-9C51-97A612903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E3E911-753F-4A88-8887-616EE2C52AE7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7D8645B-9930-483C-B71E-B39239D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0749859-F97C-4683-A799-EDC5282A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03BFCB4-5670-416D-8F40-719F38D04FAF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19939-72EB-4320-8C15-6B015A1BD743}"/>
              </a:ext>
            </a:extLst>
          </p:cNvPr>
          <p:cNvSpPr txBox="1"/>
          <p:nvPr/>
        </p:nvSpPr>
        <p:spPr>
          <a:xfrm>
            <a:off x="4370119" y="369332"/>
            <a:ext cx="344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5F5F5"/>
                </a:solidFill>
              </a:rPr>
              <a:t>多结构表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B60679-211D-3B5D-A98B-DAAA81D6E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91" y="1244386"/>
            <a:ext cx="7772400" cy="48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6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2206B3-80AD-4109-9C51-97A61290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5100" r="3035" b="6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A3E3E911-753F-4A88-8887-616EE2C52AE7}"/>
              </a:ext>
            </a:extLst>
          </p:cNvPr>
          <p:cNvSpPr/>
          <p:nvPr/>
        </p:nvSpPr>
        <p:spPr>
          <a:xfrm>
            <a:off x="10841250" y="182251"/>
            <a:ext cx="684000" cy="6840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D8645B-9930-483C-B71E-B39239D08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3" y="132353"/>
            <a:ext cx="670775" cy="7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749859-F97C-4683-A799-EDC5282A6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32" y="182251"/>
            <a:ext cx="684000" cy="684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F9D8511-BE79-42F0-BD70-1E9243A6B72E}"/>
              </a:ext>
            </a:extLst>
          </p:cNvPr>
          <p:cNvSpPr txBox="1"/>
          <p:nvPr/>
        </p:nvSpPr>
        <p:spPr>
          <a:xfrm>
            <a:off x="1131847" y="2720317"/>
            <a:ext cx="4567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blipFill>
                  <a:blip r:embed="rId5"/>
                  <a:stretch>
                    <a:fillRect/>
                  </a:stretch>
                </a:blipFill>
                <a:latin typeface="Segoe Script" panose="030B0504020000000003" pitchFamily="66" charset="0"/>
                <a:cs typeface="Calibri" panose="020F0502020204030204" pitchFamily="34" charset="0"/>
              </a:rPr>
              <a:t>Thanks</a:t>
            </a:r>
            <a:endParaRPr lang="zh-CN" altLang="en-US" sz="8000" dirty="0">
              <a:blipFill>
                <a:blip r:embed="rId5"/>
                <a:stretch>
                  <a:fillRect/>
                </a:stretch>
              </a:blipFill>
              <a:latin typeface="Segoe Script" panose="030B0504020000000003" pitchFamily="66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44F3EE-14ED-4FAF-8541-F79E3ECA5370}"/>
              </a:ext>
            </a:extLst>
          </p:cNvPr>
          <p:cNvSpPr/>
          <p:nvPr/>
        </p:nvSpPr>
        <p:spPr>
          <a:xfrm>
            <a:off x="4414044" y="6370202"/>
            <a:ext cx="3363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© Apache </a:t>
            </a:r>
            <a:r>
              <a:rPr lang="en-US" altLang="zh-CN" sz="1400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SeaTunnel</a:t>
            </a:r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Community</a:t>
            </a:r>
            <a:endParaRPr lang="zh-CN" altLang="en-US" sz="1400" dirty="0">
              <a:solidFill>
                <a:srgbClr val="F5F5F5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68B063-3475-4204-AA03-35B40DC750ED}"/>
              </a:ext>
            </a:extLst>
          </p:cNvPr>
          <p:cNvSpPr/>
          <p:nvPr/>
        </p:nvSpPr>
        <p:spPr>
          <a:xfrm flipH="1">
            <a:off x="5840877" y="2220685"/>
            <a:ext cx="36000" cy="219099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3DB64F-6D3A-4F18-8E97-46D22424A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032" y="2006062"/>
            <a:ext cx="2620241" cy="2620241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BB88FC9C-63E7-41A6-A631-2C2D346F85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8032" y="1483999"/>
            <a:ext cx="1523432" cy="3885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ED48AA-1B1E-4F70-BCEC-562FA81822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179" y="1154041"/>
            <a:ext cx="793770" cy="85202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38B19F6-5E36-45DB-99C9-CB712FD35C95}"/>
              </a:ext>
            </a:extLst>
          </p:cNvPr>
          <p:cNvSpPr txBox="1"/>
          <p:nvPr/>
        </p:nvSpPr>
        <p:spPr>
          <a:xfrm>
            <a:off x="8558643" y="1493586"/>
            <a:ext cx="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×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6990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016D666C-B958-4A3C-94F5-822B3D3D1F0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8605F384-7ED0-4DAC-891E-902063818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AC9293A-50AE-403E-8E73-450BFBEC35BA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F1ADA079-6675-40F0-8460-C1777EA5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D14933B9-ECCF-4004-989A-D57E638BE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765DD11C-C828-48A9-B4B7-463BD58563F6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2427" y="1656455"/>
            <a:ext cx="3519322" cy="3066990"/>
            <a:chOff x="1498214" y="1745738"/>
            <a:chExt cx="2314806" cy="2017288"/>
          </a:xfrm>
        </p:grpSpPr>
        <p:sp>
          <p:nvSpPr>
            <p:cNvPr id="15" name="椭圆 14"/>
            <p:cNvSpPr/>
            <p:nvPr/>
          </p:nvSpPr>
          <p:spPr>
            <a:xfrm>
              <a:off x="1498214" y="1745738"/>
              <a:ext cx="1556460" cy="1556460"/>
            </a:xfrm>
            <a:prstGeom prst="ellipse">
              <a:avLst/>
            </a:prstGeom>
            <a:noFill/>
            <a:ln w="203200">
              <a:solidFill>
                <a:schemeClr val="bg1">
                  <a:alpha val="53000"/>
                </a:schemeClr>
              </a:solidFill>
            </a:ln>
            <a:effectLst>
              <a:outerShdw blurRad="304800" dist="50800" dir="5400000" algn="ctr" rotWithShape="0">
                <a:schemeClr val="bg1"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113168" y="2063174"/>
              <a:ext cx="1556460" cy="15564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50800" dir="5400000" algn="ctr" rotWithShape="0">
                <a:schemeClr val="bg1"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969776" y="1919782"/>
              <a:ext cx="1843244" cy="1843244"/>
            </a:xfrm>
            <a:prstGeom prst="ellipse">
              <a:avLst/>
            </a:prstGeom>
            <a:noFill/>
            <a:ln w="50800">
              <a:solidFill>
                <a:schemeClr val="bg1">
                  <a:alpha val="53000"/>
                </a:schemeClr>
              </a:solidFill>
            </a:ln>
            <a:effectLst>
              <a:outerShdw blurRad="304800" dist="50800" dir="5400000" algn="ctr" rotWithShape="0">
                <a:schemeClr val="bg1"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26914" y="2985226"/>
            <a:ext cx="2975173" cy="738664"/>
          </a:xfrm>
          <a:prstGeom prst="rect">
            <a:avLst/>
          </a:prstGeom>
          <a:noFill/>
          <a:effectLst>
            <a:outerShdw blurRad="304800" dist="50800" dir="5400000" algn="ctr" rotWithShape="0">
              <a:srgbClr val="01C8C1">
                <a:alpha val="43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800" b="1" dirty="0">
                <a:solidFill>
                  <a:srgbClr val="7096AB"/>
                </a:solidFill>
              </a:rPr>
              <a:t>CONTENT</a:t>
            </a:r>
            <a:endParaRPr lang="zh-CN" altLang="en-US" sz="4800" b="1" dirty="0">
              <a:solidFill>
                <a:srgbClr val="7096AB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894847" y="5000823"/>
            <a:ext cx="1556460" cy="1556460"/>
          </a:xfrm>
          <a:prstGeom prst="ellipse">
            <a:avLst/>
          </a:prstGeom>
          <a:noFill/>
          <a:ln w="203200">
            <a:solidFill>
              <a:schemeClr val="bg1"/>
            </a:solidFill>
          </a:ln>
          <a:effectLst>
            <a:outerShdw blurRad="304800" dist="50800" dir="5400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36960" y="1799704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rgbClr val="F5F5F5"/>
                </a:solidFill>
                <a:latin typeface="-apple-system"/>
              </a:rPr>
              <a:t>背景与目标</a:t>
            </a:r>
            <a:endParaRPr lang="en-US" altLang="zh-CN" sz="2800" b="1" dirty="0">
              <a:solidFill>
                <a:srgbClr val="F5F5F5"/>
              </a:solidFill>
              <a:latin typeface="-apple-system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36960" y="2554339"/>
            <a:ext cx="31630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F5F5F5"/>
                </a:solidFill>
                <a:latin typeface="-apple-system"/>
              </a:rPr>
              <a:t>CDC</a:t>
            </a:r>
            <a:r>
              <a:rPr lang="zh-CN" altLang="en-US" sz="2800" b="1" dirty="0">
                <a:solidFill>
                  <a:srgbClr val="F5F5F5"/>
                </a:solidFill>
                <a:latin typeface="-apple-system"/>
              </a:rPr>
              <a:t> 核心特性</a:t>
            </a:r>
            <a:endParaRPr lang="en-US" altLang="zh-CN" sz="2800" b="1" dirty="0">
              <a:solidFill>
                <a:srgbClr val="F5F5F5"/>
              </a:solidFill>
              <a:latin typeface="-apple-syste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36960" y="3308974"/>
            <a:ext cx="37588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F5F5F5"/>
                </a:solidFill>
                <a:latin typeface="-apple-system"/>
                <a:sym typeface="+mn-ea"/>
              </a:rPr>
              <a:t>CDC</a:t>
            </a:r>
            <a:r>
              <a:rPr lang="zh-CN" altLang="en-US" sz="2800" b="1" dirty="0">
                <a:solidFill>
                  <a:srgbClr val="F5F5F5"/>
                </a:solidFill>
                <a:latin typeface="-apple-system"/>
                <a:sym typeface="+mn-ea"/>
              </a:rPr>
              <a:t> </a:t>
            </a:r>
            <a:r>
              <a:rPr lang="en-US" altLang="zh-CN" sz="2800" b="1" dirty="0">
                <a:solidFill>
                  <a:srgbClr val="F5F5F5"/>
                </a:solidFill>
                <a:latin typeface="-apple-system"/>
                <a:sym typeface="+mn-ea"/>
              </a:rPr>
              <a:t>Schema</a:t>
            </a:r>
            <a:r>
              <a:rPr lang="zh-CN" altLang="en-US" sz="2800" b="1" dirty="0">
                <a:solidFill>
                  <a:srgbClr val="F5F5F5"/>
                </a:solidFill>
                <a:latin typeface="-apple-system"/>
                <a:sym typeface="+mn-ea"/>
              </a:rPr>
              <a:t> </a:t>
            </a:r>
            <a:r>
              <a:rPr lang="en-US" altLang="zh-CN" sz="2800" b="1" dirty="0">
                <a:solidFill>
                  <a:srgbClr val="F5F5F5"/>
                </a:solidFill>
                <a:latin typeface="-apple-system"/>
                <a:sym typeface="+mn-ea"/>
              </a:rPr>
              <a:t>Evolution</a:t>
            </a:r>
            <a:endParaRPr lang="zh-CN" altLang="en-US" sz="2800" b="1" dirty="0">
              <a:solidFill>
                <a:srgbClr val="F5F5F5"/>
              </a:solidFill>
              <a:latin typeface="-apple-system"/>
            </a:endParaRPr>
          </a:p>
        </p:txBody>
      </p:sp>
      <p:sp>
        <p:nvSpPr>
          <p:cNvPr id="24" name="对话气泡: 圆角矩形 23"/>
          <p:cNvSpPr/>
          <p:nvPr/>
        </p:nvSpPr>
        <p:spPr>
          <a:xfrm>
            <a:off x="5555041" y="1783335"/>
            <a:ext cx="586855" cy="463624"/>
          </a:xfrm>
          <a:prstGeom prst="wedgeRoundRectCallout">
            <a:avLst>
              <a:gd name="adj1" fmla="val -11844"/>
              <a:gd name="adj2" fmla="val 67319"/>
              <a:gd name="adj3" fmla="val 16667"/>
            </a:avLst>
          </a:prstGeom>
          <a:gradFill>
            <a:gsLst>
              <a:gs pos="0">
                <a:srgbClr val="657587"/>
              </a:gs>
              <a:gs pos="53000">
                <a:srgbClr val="6C889D"/>
              </a:gs>
              <a:gs pos="100000">
                <a:srgbClr val="75A3BA"/>
              </a:gs>
            </a:gsLst>
            <a:lin ang="14400000" scaled="0"/>
          </a:gradFill>
          <a:ln w="12700" cap="rnd" cmpd="sng" algn="ctr">
            <a:noFill/>
            <a:prstDash val="solid"/>
            <a:round/>
          </a:ln>
          <a:effectLst>
            <a:outerShdw blurRad="3048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kern="0" dirty="0">
                <a:solidFill>
                  <a:srgbClr val="D8DDE1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01</a:t>
            </a:r>
            <a:endParaRPr lang="zh-CN" altLang="en-US" sz="2400" b="1" kern="0" dirty="0">
              <a:solidFill>
                <a:srgbClr val="D8DDE1"/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25" name="对话气泡: 圆角矩形 24"/>
          <p:cNvSpPr/>
          <p:nvPr/>
        </p:nvSpPr>
        <p:spPr>
          <a:xfrm>
            <a:off x="5555041" y="2537970"/>
            <a:ext cx="586855" cy="463624"/>
          </a:xfrm>
          <a:prstGeom prst="wedgeRoundRectCallout">
            <a:avLst>
              <a:gd name="adj1" fmla="val -11844"/>
              <a:gd name="adj2" fmla="val 67319"/>
              <a:gd name="adj3" fmla="val 16667"/>
            </a:avLst>
          </a:prstGeom>
          <a:gradFill>
            <a:gsLst>
              <a:gs pos="0">
                <a:srgbClr val="657587"/>
              </a:gs>
              <a:gs pos="53000">
                <a:srgbClr val="6C889D"/>
              </a:gs>
              <a:gs pos="100000">
                <a:srgbClr val="75A3BA"/>
              </a:gs>
            </a:gsLst>
            <a:lin ang="14400000" scaled="0"/>
          </a:gradFill>
          <a:ln w="12700" cap="rnd" cmpd="sng" algn="ctr">
            <a:noFill/>
            <a:prstDash val="solid"/>
            <a:round/>
          </a:ln>
          <a:effectLst>
            <a:outerShdw blurRad="3048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kern="0" dirty="0">
                <a:solidFill>
                  <a:srgbClr val="D8DDE1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02</a:t>
            </a:r>
            <a:endParaRPr lang="zh-CN" altLang="en-US" sz="2400" b="1" kern="0" dirty="0">
              <a:solidFill>
                <a:srgbClr val="D8DDE1"/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26" name="对话气泡: 圆角矩形 25"/>
          <p:cNvSpPr/>
          <p:nvPr/>
        </p:nvSpPr>
        <p:spPr>
          <a:xfrm>
            <a:off x="5555041" y="3292605"/>
            <a:ext cx="586855" cy="463624"/>
          </a:xfrm>
          <a:prstGeom prst="wedgeRoundRectCallout">
            <a:avLst>
              <a:gd name="adj1" fmla="val -11844"/>
              <a:gd name="adj2" fmla="val 67319"/>
              <a:gd name="adj3" fmla="val 16667"/>
            </a:avLst>
          </a:prstGeom>
          <a:gradFill>
            <a:gsLst>
              <a:gs pos="0">
                <a:srgbClr val="657587"/>
              </a:gs>
              <a:gs pos="53000">
                <a:srgbClr val="6C889D"/>
              </a:gs>
              <a:gs pos="100000">
                <a:srgbClr val="75A3BA"/>
              </a:gs>
            </a:gsLst>
            <a:lin ang="14400000" scaled="0"/>
          </a:gradFill>
          <a:ln w="12700" cap="rnd" cmpd="sng" algn="ctr">
            <a:noFill/>
            <a:prstDash val="solid"/>
            <a:round/>
          </a:ln>
          <a:effectLst>
            <a:outerShdw blurRad="3048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kern="0" dirty="0">
                <a:solidFill>
                  <a:srgbClr val="D8DDE1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03</a:t>
            </a:r>
            <a:endParaRPr lang="zh-CN" altLang="en-US" sz="2400" b="1" kern="0" dirty="0">
              <a:solidFill>
                <a:srgbClr val="D8DDE1"/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-370988" y="5374098"/>
            <a:ext cx="2366369" cy="2366369"/>
          </a:xfrm>
          <a:prstGeom prst="ellipse">
            <a:avLst/>
          </a:prstGeom>
          <a:noFill/>
          <a:ln w="101600">
            <a:solidFill>
              <a:schemeClr val="bg1">
                <a:alpha val="38000"/>
              </a:schemeClr>
            </a:solidFill>
          </a:ln>
          <a:effectLst>
            <a:outerShdw blurRad="304800" dist="50800" dir="5400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/>
          <p:cNvSpPr/>
          <p:nvPr/>
        </p:nvSpPr>
        <p:spPr>
          <a:xfrm>
            <a:off x="0" y="-44039"/>
            <a:ext cx="12192000" cy="6890945"/>
          </a:xfrm>
          <a:prstGeom prst="roundRect">
            <a:avLst>
              <a:gd name="adj" fmla="val 0"/>
            </a:avLst>
          </a:prstGeom>
          <a:solidFill>
            <a:srgbClr val="161C2A"/>
          </a:soli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b="1" kern="0">
              <a:noFill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212894" y="2508368"/>
            <a:ext cx="1183083" cy="279136"/>
            <a:chOff x="9906371" y="3180026"/>
            <a:chExt cx="1990145" cy="469554"/>
          </a:xfrm>
          <a:solidFill>
            <a:schemeClr val="bg1"/>
          </a:solidFill>
        </p:grpSpPr>
        <p:sp>
          <p:nvSpPr>
            <p:cNvPr id="37" name="平行四边形 36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812539" y="2683042"/>
            <a:ext cx="6157482" cy="1491916"/>
            <a:chOff x="2422187" y="2478061"/>
            <a:chExt cx="6157482" cy="1491916"/>
          </a:xfrm>
        </p:grpSpPr>
        <p:sp>
          <p:nvSpPr>
            <p:cNvPr id="63" name="矩形 62"/>
            <p:cNvSpPr/>
            <p:nvPr/>
          </p:nvSpPr>
          <p:spPr>
            <a:xfrm>
              <a:off x="3635946" y="3224018"/>
              <a:ext cx="601266" cy="45719"/>
            </a:xfrm>
            <a:prstGeom prst="rect">
              <a:avLst/>
            </a:prstGeom>
            <a:solidFill>
              <a:srgbClr val="BECDD6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422187" y="2617139"/>
              <a:ext cx="1213759" cy="1213760"/>
              <a:chOff x="3335150" y="3314633"/>
              <a:chExt cx="1764867" cy="176486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472445" y="3451928"/>
                <a:ext cx="1490277" cy="1490278"/>
              </a:xfrm>
              <a:prstGeom prst="ellipse">
                <a:avLst/>
              </a:prstGeom>
              <a:gradFill>
                <a:gsLst>
                  <a:gs pos="0">
                    <a:srgbClr val="657587"/>
                  </a:gs>
                  <a:gs pos="53000">
                    <a:srgbClr val="6C889D"/>
                  </a:gs>
                  <a:gs pos="100000">
                    <a:srgbClr val="75A3BA"/>
                  </a:gs>
                </a:gsLst>
                <a:lin ang="14400000" scaled="0"/>
              </a:gradFill>
              <a:ln w="12700" cap="rnd" cmpd="sng" algn="ctr">
                <a:noFill/>
                <a:prstDash val="solid"/>
                <a:round/>
              </a:ln>
              <a:effectLst>
                <a:outerShdw blurRad="304800" dist="127000" algn="ctr" rotWithShape="0">
                  <a:schemeClr val="bg1">
                    <a:alpha val="20000"/>
                  </a:schemeClr>
                </a:outerShdw>
              </a:effectLst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srgbClr val="D4DBDF"/>
                    </a:solidFill>
                    <a:latin typeface="+mj-ea"/>
                    <a:ea typeface="+mj-ea"/>
                    <a:cs typeface="Arial" panose="020B0604020202090204" pitchFamily="34" charset="0"/>
                  </a:rPr>
                  <a:t>01</a:t>
                </a:r>
                <a:endParaRPr lang="zh-CN" altLang="en-US" sz="3200" b="1" kern="0" dirty="0">
                  <a:solidFill>
                    <a:srgbClr val="D4DBDF"/>
                  </a:solidFill>
                  <a:latin typeface="+mj-ea"/>
                  <a:ea typeface="+mj-ea"/>
                  <a:cs typeface="Arial" panose="020B0604020202090204" pitchFamily="34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335150" y="3314633"/>
                <a:ext cx="1764867" cy="1764868"/>
              </a:xfrm>
              <a:prstGeom prst="ellipse">
                <a:avLst/>
              </a:prstGeom>
              <a:noFill/>
              <a:ln w="50800">
                <a:solidFill>
                  <a:srgbClr val="739DB4">
                    <a:alpha val="25000"/>
                  </a:srgbClr>
                </a:solidFill>
              </a:ln>
              <a:effectLst>
                <a:outerShdw blurRad="304800" dist="50800" dir="5400000" algn="ctr" rotWithShape="0">
                  <a:schemeClr val="bg1">
                    <a:alpha val="4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: 圆角 52"/>
            <p:cNvSpPr/>
            <p:nvPr/>
          </p:nvSpPr>
          <p:spPr>
            <a:xfrm>
              <a:off x="4126832" y="2478061"/>
              <a:ext cx="4452837" cy="1491916"/>
            </a:xfrm>
            <a:prstGeom prst="roundRect">
              <a:avLst/>
            </a:prstGeom>
            <a:solidFill>
              <a:srgbClr val="01C8C1"/>
            </a:solidFill>
            <a:ln w="12700" cap="rnd" cmpd="sng" algn="ctr">
              <a:noFill/>
              <a:prstDash val="solid"/>
              <a:round/>
            </a:ln>
            <a:effectLst>
              <a:outerShdw blurRad="304800" dist="127000" algn="ctr" rotWithShape="0">
                <a:srgbClr val="01C8C1">
                  <a:alpha val="20000"/>
                </a:srgbClr>
              </a:outerShdw>
            </a:effec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r"/>
              <a:endParaRPr lang="zh-CN" altLang="en-US" b="1" kern="0">
                <a:noFill/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327328" y="2961323"/>
              <a:ext cx="209672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3200" b="1" dirty="0">
                  <a:solidFill>
                    <a:srgbClr val="24292F"/>
                  </a:solidFill>
                  <a:latin typeface="-apple-system"/>
                </a:rPr>
                <a:t>背景与目标</a:t>
              </a:r>
              <a:endParaRPr lang="en-US" altLang="zh-CN" sz="3200" b="1" dirty="0">
                <a:solidFill>
                  <a:srgbClr val="24292F"/>
                </a:solidFill>
                <a:latin typeface="-apple-system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28468" y="3941457"/>
            <a:ext cx="2607057" cy="615108"/>
            <a:chOff x="9906371" y="3180026"/>
            <a:chExt cx="1990145" cy="469554"/>
          </a:xfrm>
          <a:solidFill>
            <a:srgbClr val="7096AB">
              <a:alpha val="20000"/>
            </a:srgbClr>
          </a:solidFill>
        </p:grpSpPr>
        <p:sp>
          <p:nvSpPr>
            <p:cNvPr id="56" name="平行四边形 5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直角三角形 6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直角三角形 6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-232012" y="147490"/>
            <a:ext cx="2087161" cy="492444"/>
            <a:chOff x="9906371" y="3180026"/>
            <a:chExt cx="1990145" cy="469554"/>
          </a:xfrm>
          <a:solidFill>
            <a:srgbClr val="01C8C1">
              <a:alpha val="20000"/>
            </a:srgbClr>
          </a:solidFill>
        </p:grpSpPr>
        <p:sp>
          <p:nvSpPr>
            <p:cNvPr id="66" name="平行四边形 6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平行四边形 6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平行四边形 6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平行四边形 6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平行四边形 6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直角三角形 7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直角三角形 7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275576" y="6240463"/>
            <a:ext cx="1836454" cy="433292"/>
            <a:chOff x="9906371" y="3180026"/>
            <a:chExt cx="1990145" cy="469554"/>
          </a:xfrm>
          <a:solidFill>
            <a:schemeClr val="bg1">
              <a:alpha val="12000"/>
            </a:schemeClr>
          </a:solidFill>
        </p:grpSpPr>
        <p:sp>
          <p:nvSpPr>
            <p:cNvPr id="82" name="平行四边形 81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平行四边形 82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直角三角形 86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直角三角形 87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9590F8-9E2D-4EFF-8F46-4A0A601366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2206B3-80AD-4109-9C51-97A612903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E3E911-753F-4A88-8887-616EE2C52AE7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7D8645B-9930-483C-B71E-B39239D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0749859-F97C-4683-A799-EDC5282A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03BFCB4-5670-416D-8F40-719F38D04FAF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DD9E149-F4AC-4AF1-819A-A7CD3AE4FE87}"/>
              </a:ext>
            </a:extLst>
          </p:cNvPr>
          <p:cNvSpPr txBox="1"/>
          <p:nvPr/>
        </p:nvSpPr>
        <p:spPr>
          <a:xfrm>
            <a:off x="810985" y="1206709"/>
            <a:ext cx="345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5F5F5"/>
                </a:solidFill>
              </a:rPr>
              <a:t>SeaTunnel</a:t>
            </a:r>
            <a:r>
              <a:rPr lang="zh-CN" altLang="en-US" sz="2400" dirty="0">
                <a:solidFill>
                  <a:srgbClr val="F5F5F5"/>
                </a:solidFill>
              </a:rPr>
              <a:t> </a:t>
            </a:r>
            <a:r>
              <a:rPr lang="en-US" altLang="zh-CN" sz="2400" dirty="0">
                <a:solidFill>
                  <a:srgbClr val="F5F5F5"/>
                </a:solidFill>
              </a:rPr>
              <a:t>CDC</a:t>
            </a:r>
            <a:endParaRPr lang="zh-CN" altLang="en-US" sz="2400" dirty="0">
              <a:solidFill>
                <a:srgbClr val="F5F5F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B5CECD-D834-4A0F-8F4D-F9279F24C5D1}"/>
              </a:ext>
            </a:extLst>
          </p:cNvPr>
          <p:cNvSpPr txBox="1"/>
          <p:nvPr/>
        </p:nvSpPr>
        <p:spPr>
          <a:xfrm>
            <a:off x="902525" y="2269485"/>
            <a:ext cx="43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F5F5F5"/>
                </a:solidFill>
              </a:rPr>
              <a:t>支持 </a:t>
            </a:r>
            <a:r>
              <a:rPr lang="en-US" altLang="zh-CN" dirty="0">
                <a:solidFill>
                  <a:srgbClr val="F5F5F5"/>
                </a:solidFill>
              </a:rPr>
              <a:t>CDC</a:t>
            </a:r>
            <a:endParaRPr lang="zh-CN" altLang="en-US" dirty="0">
              <a:solidFill>
                <a:srgbClr val="F5F5F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FE8A9B-885F-49D4-A116-A373A576B865}"/>
              </a:ext>
            </a:extLst>
          </p:cNvPr>
          <p:cNvSpPr txBox="1"/>
          <p:nvPr/>
        </p:nvSpPr>
        <p:spPr>
          <a:xfrm>
            <a:off x="902525" y="2875083"/>
            <a:ext cx="400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支持无锁并行快照历史数据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19939-72EB-4320-8C15-6B015A1BD743}"/>
              </a:ext>
            </a:extLst>
          </p:cNvPr>
          <p:cNvSpPr txBox="1"/>
          <p:nvPr/>
        </p:nvSpPr>
        <p:spPr>
          <a:xfrm>
            <a:off x="4837215" y="340061"/>
            <a:ext cx="251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5F5F5"/>
                </a:solidFill>
              </a:rPr>
              <a:t>背景与</a:t>
            </a:r>
            <a:r>
              <a:rPr lang="zh-CN" altLang="en-US" sz="3200" b="1" dirty="0">
                <a:solidFill>
                  <a:srgbClr val="F5F5F5"/>
                </a:solidFill>
                <a:latin typeface="-apple-system"/>
              </a:rPr>
              <a:t>目标</a:t>
            </a:r>
            <a:endParaRPr lang="zh-CN" altLang="en-US" sz="3200" b="1" dirty="0">
              <a:solidFill>
                <a:srgbClr val="F5F5F5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F359E2-8E08-49A3-8750-0298FAD47469}"/>
              </a:ext>
            </a:extLst>
          </p:cNvPr>
          <p:cNvSpPr/>
          <p:nvPr/>
        </p:nvSpPr>
        <p:spPr>
          <a:xfrm>
            <a:off x="902525" y="1667635"/>
            <a:ext cx="1440000" cy="72000"/>
          </a:xfrm>
          <a:prstGeom prst="rect">
            <a:avLst/>
          </a:prstGeom>
          <a:solidFill>
            <a:srgbClr val="26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745592-A449-0EEE-FCD7-4E63A89E86FE}"/>
              </a:ext>
            </a:extLst>
          </p:cNvPr>
          <p:cNvSpPr txBox="1"/>
          <p:nvPr/>
        </p:nvSpPr>
        <p:spPr>
          <a:xfrm>
            <a:off x="902524" y="3479894"/>
            <a:ext cx="55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支持日志心跳检测和动态加表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62AC6-F1DA-D5E0-5FAE-596BCC1D78BE}"/>
              </a:ext>
            </a:extLst>
          </p:cNvPr>
          <p:cNvSpPr txBox="1"/>
          <p:nvPr/>
        </p:nvSpPr>
        <p:spPr>
          <a:xfrm>
            <a:off x="902525" y="4078521"/>
            <a:ext cx="6313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支持分库分表和多结构表读取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ACFAAA-76E6-BBA0-9E78-28D54A504728}"/>
              </a:ext>
            </a:extLst>
          </p:cNvPr>
          <p:cNvSpPr txBox="1"/>
          <p:nvPr/>
        </p:nvSpPr>
        <p:spPr>
          <a:xfrm>
            <a:off x="902525" y="4686603"/>
            <a:ext cx="346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支持</a:t>
            </a:r>
            <a:r>
              <a:rPr lang="en-US" altLang="zh-CN" dirty="0">
                <a:solidFill>
                  <a:srgbClr val="F5F5F5"/>
                </a:solidFill>
                <a:latin typeface="arial" panose="020B0604020202020204" pitchFamily="34" charset="0"/>
              </a:rPr>
              <a:t>Schema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5F5F5"/>
                </a:solidFill>
                <a:latin typeface="arial" panose="020B0604020202020204" pitchFamily="34" charset="0"/>
              </a:rPr>
              <a:t>evolution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/>
          <p:cNvSpPr/>
          <p:nvPr/>
        </p:nvSpPr>
        <p:spPr>
          <a:xfrm>
            <a:off x="0" y="-32946"/>
            <a:ext cx="12192000" cy="6890945"/>
          </a:xfrm>
          <a:prstGeom prst="roundRect">
            <a:avLst>
              <a:gd name="adj" fmla="val 0"/>
            </a:avLst>
          </a:prstGeom>
          <a:solidFill>
            <a:srgbClr val="161C2A"/>
          </a:soli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b="1" kern="0">
              <a:noFill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212894" y="2508368"/>
            <a:ext cx="1183083" cy="279136"/>
            <a:chOff x="9906371" y="3180026"/>
            <a:chExt cx="1990145" cy="469554"/>
          </a:xfrm>
          <a:solidFill>
            <a:schemeClr val="bg1"/>
          </a:solidFill>
        </p:grpSpPr>
        <p:sp>
          <p:nvSpPr>
            <p:cNvPr id="37" name="平行四边形 36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812539" y="2683042"/>
            <a:ext cx="6157482" cy="1491916"/>
            <a:chOff x="2422187" y="2478061"/>
            <a:chExt cx="6157482" cy="1491916"/>
          </a:xfrm>
        </p:grpSpPr>
        <p:sp>
          <p:nvSpPr>
            <p:cNvPr id="63" name="矩形 62"/>
            <p:cNvSpPr/>
            <p:nvPr/>
          </p:nvSpPr>
          <p:spPr>
            <a:xfrm>
              <a:off x="3635946" y="3224018"/>
              <a:ext cx="601266" cy="45719"/>
            </a:xfrm>
            <a:prstGeom prst="rect">
              <a:avLst/>
            </a:prstGeom>
            <a:solidFill>
              <a:srgbClr val="BECDD6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422187" y="2617139"/>
              <a:ext cx="1213759" cy="1213760"/>
              <a:chOff x="3335150" y="3314633"/>
              <a:chExt cx="1764867" cy="176486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472445" y="3451928"/>
                <a:ext cx="1490277" cy="1490278"/>
              </a:xfrm>
              <a:prstGeom prst="ellipse">
                <a:avLst/>
              </a:prstGeom>
              <a:gradFill>
                <a:gsLst>
                  <a:gs pos="0">
                    <a:srgbClr val="657587"/>
                  </a:gs>
                  <a:gs pos="53000">
                    <a:srgbClr val="6C889D"/>
                  </a:gs>
                  <a:gs pos="100000">
                    <a:srgbClr val="75A3BA"/>
                  </a:gs>
                </a:gsLst>
                <a:lin ang="14400000" scaled="0"/>
              </a:gradFill>
              <a:ln w="12700" cap="rnd" cmpd="sng" algn="ctr">
                <a:noFill/>
                <a:prstDash val="solid"/>
                <a:round/>
              </a:ln>
              <a:effectLst>
                <a:outerShdw blurRad="304800" dist="127000" algn="ctr" rotWithShape="0">
                  <a:schemeClr val="bg1">
                    <a:alpha val="20000"/>
                  </a:schemeClr>
                </a:outerShdw>
              </a:effectLst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srgbClr val="D4DBDF"/>
                    </a:solidFill>
                    <a:latin typeface="+mj-ea"/>
                    <a:ea typeface="+mj-ea"/>
                    <a:cs typeface="Arial" panose="020B0604020202090204" pitchFamily="34" charset="0"/>
                  </a:rPr>
                  <a:t>02</a:t>
                </a:r>
                <a:endParaRPr lang="zh-CN" altLang="en-US" sz="3200" b="1" kern="0" dirty="0">
                  <a:solidFill>
                    <a:srgbClr val="D4DBDF"/>
                  </a:solidFill>
                  <a:latin typeface="+mj-ea"/>
                  <a:ea typeface="+mj-ea"/>
                  <a:cs typeface="Arial" panose="020B0604020202090204" pitchFamily="34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335150" y="3314633"/>
                <a:ext cx="1764867" cy="1764868"/>
              </a:xfrm>
              <a:prstGeom prst="ellipse">
                <a:avLst/>
              </a:prstGeom>
              <a:noFill/>
              <a:ln w="50800">
                <a:solidFill>
                  <a:srgbClr val="739DB4">
                    <a:alpha val="25000"/>
                  </a:srgbClr>
                </a:solidFill>
              </a:ln>
              <a:effectLst>
                <a:outerShdw blurRad="304800" dist="50800" dir="5400000" algn="ctr" rotWithShape="0">
                  <a:schemeClr val="bg1">
                    <a:alpha val="4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: 圆角 52"/>
            <p:cNvSpPr/>
            <p:nvPr/>
          </p:nvSpPr>
          <p:spPr>
            <a:xfrm>
              <a:off x="4126832" y="2478061"/>
              <a:ext cx="4452837" cy="1491916"/>
            </a:xfrm>
            <a:prstGeom prst="roundRect">
              <a:avLst/>
            </a:prstGeom>
            <a:solidFill>
              <a:srgbClr val="01C8C1"/>
            </a:solidFill>
            <a:ln w="12700" cap="rnd" cmpd="sng" algn="ctr">
              <a:noFill/>
              <a:prstDash val="solid"/>
              <a:round/>
            </a:ln>
            <a:effectLst>
              <a:outerShdw blurRad="304800" dist="127000" algn="ctr" rotWithShape="0">
                <a:srgbClr val="01C8C1">
                  <a:alpha val="20000"/>
                </a:srgbClr>
              </a:outerShdw>
            </a:effec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r"/>
              <a:endParaRPr lang="zh-CN" altLang="en-US" b="1" kern="0">
                <a:noFill/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928055" y="2977796"/>
              <a:ext cx="2428550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rgbClr val="24292F"/>
                  </a:solidFill>
                  <a:latin typeface="-apple-system"/>
                </a:rPr>
                <a:t>CDC</a:t>
              </a:r>
              <a:r>
                <a:rPr lang="zh-CN" altLang="en-US" sz="3200" b="1" dirty="0">
                  <a:solidFill>
                    <a:srgbClr val="24292F"/>
                  </a:solidFill>
                  <a:latin typeface="-apple-system"/>
                </a:rPr>
                <a:t> 核心特性</a:t>
              </a:r>
              <a:endParaRPr lang="en-US" altLang="zh-CN" sz="3200" b="1" dirty="0">
                <a:solidFill>
                  <a:srgbClr val="24292F"/>
                </a:solidFill>
                <a:latin typeface="-apple-system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28468" y="3941457"/>
            <a:ext cx="2607057" cy="615108"/>
            <a:chOff x="9906371" y="3180026"/>
            <a:chExt cx="1990145" cy="469554"/>
          </a:xfrm>
          <a:solidFill>
            <a:srgbClr val="7096AB">
              <a:alpha val="20000"/>
            </a:srgbClr>
          </a:solidFill>
        </p:grpSpPr>
        <p:sp>
          <p:nvSpPr>
            <p:cNvPr id="56" name="平行四边形 5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直角三角形 6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直角三角形 6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-232012" y="147490"/>
            <a:ext cx="2087161" cy="492444"/>
            <a:chOff x="9906371" y="3180026"/>
            <a:chExt cx="1990145" cy="469554"/>
          </a:xfrm>
          <a:solidFill>
            <a:srgbClr val="01C8C1">
              <a:alpha val="20000"/>
            </a:srgbClr>
          </a:solidFill>
        </p:grpSpPr>
        <p:sp>
          <p:nvSpPr>
            <p:cNvPr id="66" name="平行四边形 6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平行四边形 6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平行四边形 6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平行四边形 6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平行四边形 6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直角三角形 7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直角三角形 7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275576" y="6240463"/>
            <a:ext cx="1836454" cy="433292"/>
            <a:chOff x="9906371" y="3180026"/>
            <a:chExt cx="1990145" cy="469554"/>
          </a:xfrm>
          <a:solidFill>
            <a:schemeClr val="bg1">
              <a:alpha val="12000"/>
            </a:schemeClr>
          </a:solidFill>
        </p:grpSpPr>
        <p:sp>
          <p:nvSpPr>
            <p:cNvPr id="82" name="平行四边形 81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平行四边形 82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直角三角形 86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直角三角形 87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8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9590F8-9E2D-4EFF-8F46-4A0A601366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2206B3-80AD-4109-9C51-97A612903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E3E911-753F-4A88-8887-616EE2C52AE7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7D8645B-9930-483C-B71E-B39239D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0749859-F97C-4683-A799-EDC5282A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03BFCB4-5670-416D-8F40-719F38D04FAF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19939-72EB-4320-8C15-6B015A1BD743}"/>
              </a:ext>
            </a:extLst>
          </p:cNvPr>
          <p:cNvSpPr txBox="1"/>
          <p:nvPr/>
        </p:nvSpPr>
        <p:spPr>
          <a:xfrm>
            <a:off x="4370119" y="369332"/>
            <a:ext cx="344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5F5F5"/>
                </a:solidFill>
              </a:rPr>
              <a:t>无锁增量快照算法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D05B9DD-CDB3-2A9C-5182-F83D8DB5E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2" y="2383273"/>
            <a:ext cx="11451338" cy="25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8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9590F8-9E2D-4EFF-8F46-4A0A601366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2206B3-80AD-4109-9C51-97A612903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E3E911-753F-4A88-8887-616EE2C52AE7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7D8645B-9930-483C-B71E-B39239D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0749859-F97C-4683-A799-EDC5282A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03BFCB4-5670-416D-8F40-719F38D04FAF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19939-72EB-4320-8C15-6B015A1BD743}"/>
              </a:ext>
            </a:extLst>
          </p:cNvPr>
          <p:cNvSpPr txBox="1"/>
          <p:nvPr/>
        </p:nvSpPr>
        <p:spPr>
          <a:xfrm>
            <a:off x="4370119" y="369332"/>
            <a:ext cx="344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5F5F5"/>
                </a:solidFill>
              </a:rPr>
              <a:t>快照阶段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C2B78E7-4A1D-F757-548E-EA63CC215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36" y="1314121"/>
            <a:ext cx="7772400" cy="46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3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9590F8-9E2D-4EFF-8F46-4A0A601366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2206B3-80AD-4109-9C51-97A612903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E3E911-753F-4A88-8887-616EE2C52AE7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7D8645B-9930-483C-B71E-B39239D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0749859-F97C-4683-A799-EDC5282A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03BFCB4-5670-416D-8F40-719F38D04FAF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19939-72EB-4320-8C15-6B015A1BD743}"/>
              </a:ext>
            </a:extLst>
          </p:cNvPr>
          <p:cNvSpPr txBox="1"/>
          <p:nvPr/>
        </p:nvSpPr>
        <p:spPr>
          <a:xfrm>
            <a:off x="4370119" y="369332"/>
            <a:ext cx="344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5F5F5"/>
                </a:solidFill>
              </a:rPr>
              <a:t>快照阶段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8BFF8A-ED7F-3F81-A53F-8C120991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75" y="1323439"/>
            <a:ext cx="7772400" cy="467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9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9590F8-9E2D-4EFF-8F46-4A0A601366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2206B3-80AD-4109-9C51-97A612903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E3E911-753F-4A88-8887-616EE2C52AE7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7D8645B-9930-483C-B71E-B39239D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0749859-F97C-4683-A799-EDC5282A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03BFCB4-5670-416D-8F40-719F38D04FAF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19939-72EB-4320-8C15-6B015A1BD743}"/>
              </a:ext>
            </a:extLst>
          </p:cNvPr>
          <p:cNvSpPr txBox="1"/>
          <p:nvPr/>
        </p:nvSpPr>
        <p:spPr>
          <a:xfrm>
            <a:off x="4370119" y="369332"/>
            <a:ext cx="344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5F5F5"/>
                </a:solidFill>
              </a:rPr>
              <a:t>增量阶段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06C1A5-12CF-C573-C28B-C4D0D4796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2" y="1465573"/>
            <a:ext cx="8345934" cy="43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6276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CA798"/>
      </a:accent1>
      <a:accent2>
        <a:srgbClr val="53B4C4"/>
      </a:accent2>
      <a:accent3>
        <a:srgbClr val="28939E"/>
      </a:accent3>
      <a:accent4>
        <a:srgbClr val="2F6D80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A798"/>
    </a:accent1>
    <a:accent2>
      <a:srgbClr val="53B4C4"/>
    </a:accent2>
    <a:accent3>
      <a:srgbClr val="28939E"/>
    </a:accent3>
    <a:accent4>
      <a:srgbClr val="2F6D80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2627</TotalTime>
  <Words>134</Words>
  <Application>Microsoft Macintosh PowerPoint</Application>
  <PresentationFormat>宽屏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微软雅黑</vt:lpstr>
      <vt:lpstr>Arial</vt:lpstr>
      <vt:lpstr>Arial</vt:lpstr>
      <vt:lpstr>Calibri</vt:lpstr>
      <vt:lpstr>Optima-Regular</vt:lpstr>
      <vt:lpstr>Segoe Script</vt:lpstr>
      <vt:lpstr>主题5</vt:lpstr>
      <vt:lpstr>Apache SeaTunnel CDC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李宗文</cp:lastModifiedBy>
  <cp:revision>152</cp:revision>
  <cp:lastPrinted>2022-01-18T04:25:02Z</cp:lastPrinted>
  <dcterms:created xsi:type="dcterms:W3CDTF">2022-01-18T04:25:02Z</dcterms:created>
  <dcterms:modified xsi:type="dcterms:W3CDTF">2022-10-24T02:14:21Z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2052-3.6.0.5672</vt:lpwstr>
  </property>
</Properties>
</file>