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Abel"/>
      <p:regular r:id="rId26"/>
    </p:embeddedFont>
    <p:embeddedFont>
      <p:font typeface="Roboto Slab Regular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bel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RobotoSlabRegular-bold.fntdata"/><Relationship Id="rId27" Type="http://schemas.openxmlformats.org/officeDocument/2006/relationships/font" Target="fonts/RobotoSlabRegula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f46df06db133a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f46df06db133a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4ae31327e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4ae3132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4284c974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4284c9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6dd84a5a8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6dd84a5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d21eaa25_4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d21eaa25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ae31327e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ae31327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ae31327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4ae3132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ae31327e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ae31327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ae31327e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ae31327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1"/>
            </a:gs>
            <a:gs pos="82000">
              <a:schemeClr val="accent2"/>
            </a:gs>
            <a:gs pos="100000">
              <a:schemeClr val="accent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s.pinterest.com/manage/" TargetMode="External"/><Relationship Id="rId10" Type="http://schemas.openxmlformats.org/officeDocument/2006/relationships/hyperlink" Target="https://docs.djangoproject.com/en/3.0/topics/serialization/" TargetMode="External"/><Relationship Id="rId13" Type="http://schemas.openxmlformats.org/officeDocument/2006/relationships/hyperlink" Target="https://curl.trillworks.com/" TargetMode="External"/><Relationship Id="rId12" Type="http://schemas.openxmlformats.org/officeDocument/2006/relationships/hyperlink" Target="https://developers.facebook.com/docs/graph-api/reference/post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djangoproject.com/en/3.0/topics/class-based-views/mixins/" TargetMode="External"/><Relationship Id="rId4" Type="http://schemas.openxmlformats.org/officeDocument/2006/relationships/hyperlink" Target="https://www.geeksforgeeks.org/args-kwargs-python/" TargetMode="External"/><Relationship Id="rId9" Type="http://schemas.openxmlformats.org/officeDocument/2006/relationships/hyperlink" Target="https://www.django-rest-framework.org/api-guide/serializers/" TargetMode="External"/><Relationship Id="rId14" Type="http://schemas.openxmlformats.org/officeDocument/2006/relationships/hyperlink" Target="https://www.tutorialspoint.com/django/index.htm" TargetMode="External"/><Relationship Id="rId5" Type="http://schemas.openxmlformats.org/officeDocument/2006/relationships/hyperlink" Target="https://www.ianlewis.org/en/mixins-and-python" TargetMode="External"/><Relationship Id="rId6" Type="http://schemas.openxmlformats.org/officeDocument/2006/relationships/hyperlink" Target="https://docs.djangoproject.com/en/3.0/topics/db/models/" TargetMode="External"/><Relationship Id="rId7" Type="http://schemas.openxmlformats.org/officeDocument/2006/relationships/hyperlink" Target="https://docs.djangoproject.com/en/3.0/topics/http/" TargetMode="External"/><Relationship Id="rId8" Type="http://schemas.openxmlformats.org/officeDocument/2006/relationships/hyperlink" Target="https://codingnetworker.com/2015/10/python-dictionaries-json-crash-cours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UmljXZIypDc&amp;list=PL-osiE80TeTtoQCKZ03TU5fNfx2UY6U4p" TargetMode="External"/><Relationship Id="rId4" Type="http://schemas.openxmlformats.org/officeDocument/2006/relationships/hyperlink" Target="https://www.youtube.com/watch?v=n-FTlQ7Djqc&amp;list=PL4cUxeGkcC9ib4HsrXEYpQnTOTZE1x0uc" TargetMode="External"/><Relationship Id="rId9" Type="http://schemas.openxmlformats.org/officeDocument/2006/relationships/hyperlink" Target="https://developers.pinterest.com/docs/api/overview/" TargetMode="External"/><Relationship Id="rId5" Type="http://schemas.openxmlformats.org/officeDocument/2006/relationships/hyperlink" Target="https://www.w3schools.com/python/" TargetMode="External"/><Relationship Id="rId6" Type="http://schemas.openxmlformats.org/officeDocument/2006/relationships/hyperlink" Target="https://www.tutorialspoint.com/python/index.htm" TargetMode="External"/><Relationship Id="rId7" Type="http://schemas.openxmlformats.org/officeDocument/2006/relationships/hyperlink" Target="https://www.youtube.com/watch?v=YYXdXT2l-Gg&amp;list=PL-osiE80TeTt2d9bfVyTiXJA-UTHn6WwU" TargetMode="External"/><Relationship Id="rId8" Type="http://schemas.openxmlformats.org/officeDocument/2006/relationships/hyperlink" Target="https://www.youtube.com/watch?v=Ozrduu2W9B8&amp;list=PL4cUxeGkcC9idu6GZ8EU_5B6WpKTdYZb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using Django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 to blank Django Project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1114425" y="358375"/>
            <a:ext cx="6915300" cy="5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1114425" y="841675"/>
            <a:ext cx="69153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Linux/Windows/Mac environment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Minimum 4GB of 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Text Editor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Django 3.0+ and Python 3.6+ with environment variables/path 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Basic Knowledge of Python and Django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 not have these installed at the moment, do not panic. Simply pay attention, you can rewatch a recording later.</a:t>
            </a:r>
            <a:endParaRPr/>
          </a:p>
        </p:txBody>
      </p: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</a:t>
            </a:r>
            <a:r>
              <a:rPr lang="en" sz="3600"/>
              <a:t>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Pure Django APIs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114350" y="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Material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866575" y="574625"/>
            <a:ext cx="7547400" cy="4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Class Based Views Mixins: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https://docs.djangoproject.com/en/3.0/topics/class-based-views/mixins/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Args and Kwargs in Python: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https://www.geeksforgeeks.org/args-kwargs-python/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Mixins in Python: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https://www.ianlewis.org/en/mixins-and-python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Django Models: 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https://docs.djangoproject.com/en/3.0/topics/db/models/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Django Http Library: 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https://docs.djangoproject.com/en/3.0/topics/http/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Python Dictionaries and JSON data: </a:t>
            </a:r>
            <a:r>
              <a:rPr lang="en" sz="1700" u="sng">
                <a:solidFill>
                  <a:schemeClr val="hlink"/>
                </a:solidFill>
                <a:hlinkClick r:id="rId8"/>
              </a:rPr>
              <a:t>https://codingnetworker.com/2015/10/python-dictionaries-json-crash-course/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Serializers: </a:t>
            </a:r>
            <a:r>
              <a:rPr lang="en" sz="1700" u="sng">
                <a:solidFill>
                  <a:schemeClr val="hlink"/>
                </a:solidFill>
                <a:hlinkClick r:id="rId9"/>
              </a:rPr>
              <a:t>https://www.django-rest-framework.org/api-guide/serializers/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More about serializers: </a:t>
            </a:r>
            <a:r>
              <a:rPr lang="en" sz="1700" u="sng">
                <a:solidFill>
                  <a:schemeClr val="hlink"/>
                </a:solidFill>
                <a:hlinkClick r:id="rId10"/>
              </a:rPr>
              <a:t>https://docs.djangoproject.com/en/3.0/topics/serialization/</a:t>
            </a:r>
            <a:endParaRPr sz="1700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Pinterest Developers: </a:t>
            </a:r>
            <a:r>
              <a:rPr lang="en" sz="1700" u="sng">
                <a:solidFill>
                  <a:schemeClr val="hlink"/>
                </a:solidFill>
                <a:hlinkClick r:id="rId11"/>
              </a:rPr>
              <a:t>https://developers.pinterest.com/manage/</a:t>
            </a:r>
            <a:endParaRPr sz="1700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Facebook API: </a:t>
            </a:r>
            <a:r>
              <a:rPr lang="en" sz="1700" u="sng">
                <a:hlinkClick r:id="rId12"/>
              </a:rPr>
              <a:t>https://developers.facebook.com/docs/graph-api/reference/post/</a:t>
            </a:r>
            <a:endParaRPr sz="1700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cURL to Python convertor: </a:t>
            </a:r>
            <a:r>
              <a:rPr lang="en" sz="1700" u="sng">
                <a:hlinkClick r:id="rId13"/>
              </a:rPr>
              <a:t>https://curl.trillworks.com/</a:t>
            </a:r>
            <a:endParaRPr sz="1700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Django Tutorial: </a:t>
            </a:r>
            <a:r>
              <a:rPr lang="en" sz="1700" u="sng">
                <a:hlinkClick r:id="rId14"/>
              </a:rPr>
              <a:t>https://www.tutorialspoint.com/django/index.htm</a:t>
            </a:r>
            <a:endParaRPr sz="1700" u="sng"/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770550" y="587025"/>
            <a:ext cx="7602900" cy="4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13. Django Youtube Tutorial: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https://www.youtube.com/watch?v=UmljXZIypDc&amp;list=PL-osiE80TeTtoQCKZ03TU5fNfx2UY6U4p</a:t>
            </a:r>
            <a:r>
              <a:rPr lang="en" sz="1700"/>
              <a:t> OR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https://www.youtube.com/watch?v=n-FTlQ7Djqc&amp;list=PL4cUxeGkcC9ib4HsrXEYpQnTOTZE1x0uc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14. Python Tutorial: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https://www.w3schools.com/python/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OR 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https://www.tutorialspoint.com/python/index.htm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15. Python Youtube Tutorial: 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https://www.youtube.com/watch?v=YYXdXT2l-Gg&amp;list=PL-osiE80TeTt2d9bfVyTiXJA-UTHn6WwU</a:t>
            </a:r>
            <a:r>
              <a:rPr lang="en" sz="1700"/>
              <a:t> OR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8"/>
              </a:rPr>
              <a:t>https://www.youtube.com/watch?v=Ozrduu2W9B8&amp;list=PL4cUxeGkcC9idu6GZ8EU_5B6WpKTdYZbK</a:t>
            </a:r>
            <a:endParaRPr sz="1700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16. Pinterest Access Token Steps: </a:t>
            </a:r>
            <a:r>
              <a:rPr lang="en" sz="1700" u="sng">
                <a:solidFill>
                  <a:schemeClr val="hlink"/>
                </a:solidFill>
                <a:hlinkClick r:id="rId9"/>
              </a:rPr>
              <a:t>https://developers.pinterest.com/docs/api/overview/</a:t>
            </a:r>
            <a:r>
              <a:rPr lang="en" sz="1700"/>
              <a:t>?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/>
        </p:nvSpPr>
        <p:spPr>
          <a:xfrm>
            <a:off x="1106100" y="1775075"/>
            <a:ext cx="6931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 for today! I sincerely appreciate your interest and attention! You can leave your doubts in the chat, look for solutions on stackoverflow or email me at my ves id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6" name="Google Shape;236;p25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37" name="Google Shape;237;p25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38" name="Google Shape;238;p25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Keep your code neat, clean and commented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0" name="Google Shape;240;p25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41" name="Google Shape;241;p25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Support open-source software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44" name="Google Shape;244;p25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6" name="Google Shape;246;p25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47" name="Google Shape;247;p25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Remember to use free, authorized software!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47" name="Google Shape;147;p12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Ashutosh Matai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to give you a brief insight into APIs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linkedin.com/in/ashutoshmatai/</a:t>
            </a:r>
            <a:endParaRPr b="1"/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38325" l="0" r="0" t="8871"/>
          <a:stretch/>
        </p:blipFill>
        <p:spPr>
          <a:xfrm>
            <a:off x="3859500" y="48710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APIs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Methods of Communication Between Software Components.</a:t>
            </a:r>
            <a:endParaRPr/>
          </a:p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1114350" y="91994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Examples</a:t>
            </a: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5143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Django: Using built-in class based views</a:t>
            </a:r>
            <a:endParaRPr sz="1800"/>
          </a:p>
          <a:p>
            <a:pPr indent="0" lvl="0" marL="5143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Mailchimp: Updating a customer’s email</a:t>
            </a:r>
            <a:endParaRPr sz="1800"/>
          </a:p>
          <a:p>
            <a:pPr indent="0" lvl="0" marL="5143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Stripe: Running a transaction</a:t>
            </a:r>
            <a:endParaRPr sz="1800"/>
          </a:p>
          <a:p>
            <a:pPr indent="0" lvl="0" marL="5143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iOS: Share your location</a:t>
            </a:r>
            <a:endParaRPr sz="1800"/>
          </a:p>
          <a:p>
            <a:pPr indent="0" lvl="0" marL="5143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Android: Taking an in-app picture</a:t>
            </a:r>
            <a:endParaRPr sz="1800"/>
          </a:p>
          <a:p>
            <a:pPr indent="0" lvl="0" marL="5143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Mac: Using Siri</a:t>
            </a:r>
            <a:endParaRPr sz="1800"/>
          </a:p>
          <a:p>
            <a:pPr indent="0" lvl="0" marL="5143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Windows: Using Cortana</a:t>
            </a:r>
            <a:endParaRPr sz="1800"/>
          </a:p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16"/>
          <p:cNvSpPr txBox="1"/>
          <p:nvPr>
            <p:ph idx="4294967295" type="body"/>
          </p:nvPr>
        </p:nvSpPr>
        <p:spPr>
          <a:xfrm>
            <a:off x="370150" y="1820425"/>
            <a:ext cx="1998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External APIs</a:t>
            </a:r>
            <a:endParaRPr sz="18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Allows accessing external services</a:t>
            </a:r>
            <a:endParaRPr sz="1800"/>
          </a:p>
        </p:txBody>
      </p:sp>
      <p:sp>
        <p:nvSpPr>
          <p:cNvPr id="174" name="Google Shape;174;p16"/>
          <p:cNvSpPr txBox="1"/>
          <p:nvPr>
            <p:ph idx="4294967295" type="body"/>
          </p:nvPr>
        </p:nvSpPr>
        <p:spPr>
          <a:xfrm>
            <a:off x="6774900" y="1573450"/>
            <a:ext cx="2369100" cy="22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Internal APIs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Allows accessing internal devices and services</a:t>
            </a:r>
            <a:endParaRPr sz="1800"/>
          </a:p>
        </p:txBody>
      </p:sp>
      <p:pic>
        <p:nvPicPr>
          <p:cNvPr id="175" name="Google Shape;1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375" y="116900"/>
            <a:ext cx="1998950" cy="19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059965">
            <a:off x="642926" y="-158475"/>
            <a:ext cx="2369100" cy="23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GUI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Simplifies using programs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7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API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Simplifies making programs</a:t>
            </a:r>
            <a:endParaRPr sz="1800"/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5" y="18651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775" y="186517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2409450" y="374075"/>
            <a:ext cx="43251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GUI vs API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APIs can be: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228600" rtl="0" algn="ctr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Web Based</a:t>
            </a:r>
            <a:endParaRPr sz="1800"/>
          </a:p>
          <a:p>
            <a:pPr indent="-342900" lvl="0" marL="2286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OS</a:t>
            </a:r>
            <a:endParaRPr sz="1800"/>
          </a:p>
          <a:p>
            <a:pPr indent="-342900" lvl="0" marL="2286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Database</a:t>
            </a:r>
            <a:endParaRPr sz="1800"/>
          </a:p>
          <a:p>
            <a:pPr indent="-342900" lvl="0" marL="2286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Hardware</a:t>
            </a:r>
            <a:endParaRPr sz="1800"/>
          </a:p>
          <a:p>
            <a:pPr indent="-342900" lvl="0" marL="2286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Libraries</a:t>
            </a:r>
            <a:endParaRPr sz="1800"/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Requests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114425" y="1316100"/>
            <a:ext cx="20184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 (create)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GET (retrieve)</a:t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5763050" y="1316100"/>
            <a:ext cx="21276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PUT (update)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DELETE (delete)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1163F"/>
      </a:dk1>
      <a:lt1>
        <a:srgbClr val="FFFFFF"/>
      </a:lt1>
      <a:dk2>
        <a:srgbClr val="8A93A3"/>
      </a:dk2>
      <a:lt2>
        <a:srgbClr val="ECEEF3"/>
      </a:lt2>
      <a:accent1>
        <a:srgbClr val="2AC7D7"/>
      </a:accent1>
      <a:accent2>
        <a:srgbClr val="0D7FD1"/>
      </a:accent2>
      <a:accent3>
        <a:srgbClr val="184DE2"/>
      </a:accent3>
      <a:accent4>
        <a:srgbClr val="003290"/>
      </a:accent4>
      <a:accent5>
        <a:srgbClr val="C3CFE5"/>
      </a:accent5>
      <a:accent6>
        <a:srgbClr val="FFAD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