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8" r:id="rId20"/>
    <p:sldId id="275" r:id="rId21"/>
    <p:sldId id="279" r:id="rId22"/>
    <p:sldId id="281" r:id="rId23"/>
    <p:sldId id="282" r:id="rId24"/>
    <p:sldId id="283" r:id="rId25"/>
    <p:sldId id="284" r:id="rId26"/>
    <p:sldId id="285" r:id="rId27"/>
    <p:sldId id="286" r:id="rId28"/>
    <p:sldId id="287" r:id="rId29"/>
    <p:sldId id="288" r:id="rId30"/>
    <p:sldId id="276" r:id="rId31"/>
    <p:sldId id="280" r:id="rId32"/>
    <p:sldId id="277"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980D1FF-3E6F-4A3A-8D3C-AA1DF2B7C3F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94D5B-A1CA-4558-8A9D-CB92EB4F1AB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09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D1FF-3E6F-4A3A-8D3C-AA1DF2B7C3F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94D5B-A1CA-4558-8A9D-CB92EB4F1ABD}" type="slidenum">
              <a:rPr lang="en-US" smtClean="0"/>
              <a:t>‹#›</a:t>
            </a:fld>
            <a:endParaRPr lang="en-US"/>
          </a:p>
        </p:txBody>
      </p:sp>
    </p:spTree>
    <p:extLst>
      <p:ext uri="{BB962C8B-B14F-4D97-AF65-F5344CB8AC3E}">
        <p14:creationId xmlns:p14="http://schemas.microsoft.com/office/powerpoint/2010/main" val="317443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D1FF-3E6F-4A3A-8D3C-AA1DF2B7C3F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94D5B-A1CA-4558-8A9D-CB92EB4F1AB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54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0D1FF-3E6F-4A3A-8D3C-AA1DF2B7C3F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94D5B-A1CA-4558-8A9D-CB92EB4F1ABD}" type="slidenum">
              <a:rPr lang="en-US" smtClean="0"/>
              <a:t>‹#›</a:t>
            </a:fld>
            <a:endParaRPr lang="en-US"/>
          </a:p>
        </p:txBody>
      </p:sp>
    </p:spTree>
    <p:extLst>
      <p:ext uri="{BB962C8B-B14F-4D97-AF65-F5344CB8AC3E}">
        <p14:creationId xmlns:p14="http://schemas.microsoft.com/office/powerpoint/2010/main" val="56128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0D1FF-3E6F-4A3A-8D3C-AA1DF2B7C3F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94D5B-A1CA-4558-8A9D-CB92EB4F1AB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4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80D1FF-3E6F-4A3A-8D3C-AA1DF2B7C3F7}"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94D5B-A1CA-4558-8A9D-CB92EB4F1ABD}" type="slidenum">
              <a:rPr lang="en-US" smtClean="0"/>
              <a:t>‹#›</a:t>
            </a:fld>
            <a:endParaRPr lang="en-US"/>
          </a:p>
        </p:txBody>
      </p:sp>
    </p:spTree>
    <p:extLst>
      <p:ext uri="{BB962C8B-B14F-4D97-AF65-F5344CB8AC3E}">
        <p14:creationId xmlns:p14="http://schemas.microsoft.com/office/powerpoint/2010/main" val="401748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80D1FF-3E6F-4A3A-8D3C-AA1DF2B7C3F7}"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94D5B-A1CA-4558-8A9D-CB92EB4F1ABD}" type="slidenum">
              <a:rPr lang="en-US" smtClean="0"/>
              <a:t>‹#›</a:t>
            </a:fld>
            <a:endParaRPr lang="en-US"/>
          </a:p>
        </p:txBody>
      </p:sp>
    </p:spTree>
    <p:extLst>
      <p:ext uri="{BB962C8B-B14F-4D97-AF65-F5344CB8AC3E}">
        <p14:creationId xmlns:p14="http://schemas.microsoft.com/office/powerpoint/2010/main" val="187176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80D1FF-3E6F-4A3A-8D3C-AA1DF2B7C3F7}"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94D5B-A1CA-4558-8A9D-CB92EB4F1ABD}" type="slidenum">
              <a:rPr lang="en-US" smtClean="0"/>
              <a:t>‹#›</a:t>
            </a:fld>
            <a:endParaRPr lang="en-US"/>
          </a:p>
        </p:txBody>
      </p:sp>
    </p:spTree>
    <p:extLst>
      <p:ext uri="{BB962C8B-B14F-4D97-AF65-F5344CB8AC3E}">
        <p14:creationId xmlns:p14="http://schemas.microsoft.com/office/powerpoint/2010/main" val="314088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0D1FF-3E6F-4A3A-8D3C-AA1DF2B7C3F7}"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94D5B-A1CA-4558-8A9D-CB92EB4F1ABD}" type="slidenum">
              <a:rPr lang="en-US" smtClean="0"/>
              <a:t>‹#›</a:t>
            </a:fld>
            <a:endParaRPr lang="en-US"/>
          </a:p>
        </p:txBody>
      </p:sp>
    </p:spTree>
    <p:extLst>
      <p:ext uri="{BB962C8B-B14F-4D97-AF65-F5344CB8AC3E}">
        <p14:creationId xmlns:p14="http://schemas.microsoft.com/office/powerpoint/2010/main" val="387011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0D1FF-3E6F-4A3A-8D3C-AA1DF2B7C3F7}"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94D5B-A1CA-4558-8A9D-CB92EB4F1ABD}" type="slidenum">
              <a:rPr lang="en-US" smtClean="0"/>
              <a:t>‹#›</a:t>
            </a:fld>
            <a:endParaRPr lang="en-US"/>
          </a:p>
        </p:txBody>
      </p:sp>
    </p:spTree>
    <p:extLst>
      <p:ext uri="{BB962C8B-B14F-4D97-AF65-F5344CB8AC3E}">
        <p14:creationId xmlns:p14="http://schemas.microsoft.com/office/powerpoint/2010/main" val="253839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80D1FF-3E6F-4A3A-8D3C-AA1DF2B7C3F7}"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94D5B-A1CA-4558-8A9D-CB92EB4F1AB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96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980D1FF-3E6F-4A3A-8D3C-AA1DF2B7C3F7}" type="datetimeFigureOut">
              <a:rPr lang="en-US" smtClean="0"/>
              <a:t>6/13/2023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F94D5B-A1CA-4558-8A9D-CB92EB4F1AB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167609"/>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4038-D9CC-6C25-E451-6FDF0BC12CE6}"/>
              </a:ext>
            </a:extLst>
          </p:cNvPr>
          <p:cNvSpPr>
            <a:spLocks noGrp="1"/>
          </p:cNvSpPr>
          <p:nvPr>
            <p:ph type="ctrTitle"/>
          </p:nvPr>
        </p:nvSpPr>
        <p:spPr/>
        <p:txBody>
          <a:bodyPr/>
          <a:lstStyle/>
          <a:p>
            <a:r>
              <a:rPr lang="en-US" dirty="0"/>
              <a:t>Capstone Project 1</a:t>
            </a:r>
            <a:br>
              <a:rPr lang="en-US" dirty="0"/>
            </a:br>
            <a:r>
              <a:rPr lang="en-US" dirty="0"/>
              <a:t>Hotel Booking Analysis</a:t>
            </a:r>
          </a:p>
        </p:txBody>
      </p:sp>
      <p:sp>
        <p:nvSpPr>
          <p:cNvPr id="3" name="Subtitle 2">
            <a:extLst>
              <a:ext uri="{FF2B5EF4-FFF2-40B4-BE49-F238E27FC236}">
                <a16:creationId xmlns:a16="http://schemas.microsoft.com/office/drawing/2014/main" id="{9B909F1D-EADE-9D02-D5B6-81182634F999}"/>
              </a:ext>
            </a:extLst>
          </p:cNvPr>
          <p:cNvSpPr>
            <a:spLocks noGrp="1"/>
          </p:cNvSpPr>
          <p:nvPr>
            <p:ph type="subTitle" idx="1"/>
          </p:nvPr>
        </p:nvSpPr>
        <p:spPr/>
        <p:txBody>
          <a:bodyPr/>
          <a:lstStyle/>
          <a:p>
            <a:r>
              <a:rPr lang="en-US" dirty="0"/>
              <a:t>Presented by</a:t>
            </a:r>
          </a:p>
          <a:p>
            <a:r>
              <a:rPr lang="en-US" dirty="0"/>
              <a:t>Ashutosh Kumar Mishra</a:t>
            </a:r>
          </a:p>
        </p:txBody>
      </p:sp>
    </p:spTree>
    <p:extLst>
      <p:ext uri="{BB962C8B-B14F-4D97-AF65-F5344CB8AC3E}">
        <p14:creationId xmlns:p14="http://schemas.microsoft.com/office/powerpoint/2010/main" val="299564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3B8-5EF7-A8EA-7A93-964B3A3F9BB5}"/>
              </a:ext>
            </a:extLst>
          </p:cNvPr>
          <p:cNvSpPr>
            <a:spLocks noGrp="1"/>
          </p:cNvSpPr>
          <p:nvPr>
            <p:ph type="title"/>
          </p:nvPr>
        </p:nvSpPr>
        <p:spPr>
          <a:xfrm>
            <a:off x="717175" y="869575"/>
            <a:ext cx="11304495" cy="573743"/>
          </a:xfrm>
        </p:spPr>
        <p:txBody>
          <a:bodyPr>
            <a:normAutofit fontScale="90000"/>
          </a:bodyPr>
          <a:lstStyle/>
          <a:p>
            <a:r>
              <a:rPr lang="en-US" sz="1800" b="1" i="1" dirty="0">
                <a:solidFill>
                  <a:srgbClr val="212121"/>
                </a:solidFill>
                <a:effectLst/>
                <a:latin typeface="Roboto" panose="02000000000000000000" pitchFamily="2" charset="0"/>
              </a:rPr>
              <a:t>Data Vizualization, Storytelling &amp; Experimenting with charts :Understand the relationships between variables</a:t>
            </a:r>
            <a:br>
              <a:rPr lang="en-US" sz="1800" b="0" i="0" dirty="0">
                <a:solidFill>
                  <a:srgbClr val="212121"/>
                </a:solidFill>
                <a:effectLst/>
                <a:latin typeface="Roboto" panose="02000000000000000000" pitchFamily="2" charset="0"/>
              </a:rPr>
            </a:br>
            <a:endParaRPr lang="en-US" sz="1800" dirty="0"/>
          </a:p>
        </p:txBody>
      </p:sp>
      <p:sp>
        <p:nvSpPr>
          <p:cNvPr id="3" name="Content Placeholder 2">
            <a:extLst>
              <a:ext uri="{FF2B5EF4-FFF2-40B4-BE49-F238E27FC236}">
                <a16:creationId xmlns:a16="http://schemas.microsoft.com/office/drawing/2014/main" id="{6F17CBE9-FEF0-6F72-86AD-B55402B0D31B}"/>
              </a:ext>
            </a:extLst>
          </p:cNvPr>
          <p:cNvSpPr>
            <a:spLocks noGrp="1"/>
          </p:cNvSpPr>
          <p:nvPr>
            <p:ph idx="1"/>
          </p:nvPr>
        </p:nvSpPr>
        <p:spPr>
          <a:xfrm>
            <a:off x="1024128" y="2258388"/>
            <a:ext cx="9720073" cy="4023360"/>
          </a:xfrm>
        </p:spPr>
        <p:txBody>
          <a:bodyPr/>
          <a:lstStyle/>
          <a:p>
            <a:pPr lvl="1"/>
            <a:r>
              <a:rPr lang="en-US" b="1" i="0" dirty="0">
                <a:solidFill>
                  <a:srgbClr val="212121"/>
                </a:solidFill>
                <a:effectLst/>
                <a:latin typeface="Roboto" panose="02000000000000000000" pitchFamily="2" charset="0"/>
              </a:rPr>
              <a:t>              Chart  1 - Booking Percentage of Hotel by Name using Pie Chart</a:t>
            </a:r>
            <a:endParaRPr lang="en-US" b="0" i="0" dirty="0">
              <a:solidFill>
                <a:srgbClr val="212121"/>
              </a:solidFill>
              <a:effectLst/>
              <a:latin typeface="Roboto" panose="02000000000000000000" pitchFamily="2" charset="0"/>
            </a:endParaRPr>
          </a:p>
          <a:p>
            <a:endParaRPr lang="en-US" dirty="0"/>
          </a:p>
        </p:txBody>
      </p:sp>
      <p:pic>
        <p:nvPicPr>
          <p:cNvPr id="8" name="Picture 7">
            <a:extLst>
              <a:ext uri="{FF2B5EF4-FFF2-40B4-BE49-F238E27FC236}">
                <a16:creationId xmlns:a16="http://schemas.microsoft.com/office/drawing/2014/main" id="{000C43BA-B4B8-BC6D-844E-BC671FB32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30" y="2596904"/>
            <a:ext cx="7584142" cy="4180414"/>
          </a:xfrm>
          <a:prstGeom prst="rect">
            <a:avLst/>
          </a:prstGeom>
        </p:spPr>
      </p:pic>
    </p:spTree>
    <p:extLst>
      <p:ext uri="{BB962C8B-B14F-4D97-AF65-F5344CB8AC3E}">
        <p14:creationId xmlns:p14="http://schemas.microsoft.com/office/powerpoint/2010/main" val="327897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7A235-D384-BD12-0088-6A4050C77432}"/>
              </a:ext>
            </a:extLst>
          </p:cNvPr>
          <p:cNvSpPr>
            <a:spLocks noGrp="1"/>
          </p:cNvSpPr>
          <p:nvPr>
            <p:ph idx="1"/>
          </p:nvPr>
        </p:nvSpPr>
        <p:spPr>
          <a:xfrm>
            <a:off x="753036" y="815788"/>
            <a:ext cx="9991166" cy="5493572"/>
          </a:xfrm>
        </p:spPr>
        <p:txBody>
          <a:bodyPr/>
          <a:lstStyle/>
          <a:p>
            <a:r>
              <a:rPr lang="en-US" sz="1600" b="1" i="0" dirty="0">
                <a:solidFill>
                  <a:srgbClr val="212121"/>
                </a:solidFill>
                <a:effectLst/>
                <a:latin typeface="Roboto" panose="02000000000000000000" pitchFamily="2" charset="0"/>
              </a:rPr>
              <a:t>1. Why did you pick the specific chart?</a:t>
            </a:r>
            <a:endParaRPr lang="en-US" sz="1600" b="0" i="0" dirty="0">
              <a:solidFill>
                <a:srgbClr val="212121"/>
              </a:solidFill>
              <a:effectLst/>
              <a:latin typeface="Roboto" panose="02000000000000000000" pitchFamily="2" charset="0"/>
            </a:endParaRPr>
          </a:p>
          <a:p>
            <a:r>
              <a:rPr lang="en-US" sz="1600" b="0" i="0" dirty="0">
                <a:solidFill>
                  <a:srgbClr val="212121"/>
                </a:solidFill>
                <a:effectLst/>
                <a:latin typeface="Roboto" panose="02000000000000000000" pitchFamily="2" charset="0"/>
              </a:rPr>
              <a:t>To present the data that in which hotel more booking have been done</a:t>
            </a:r>
            <a:r>
              <a:rPr lang="en-US" b="0" i="0" dirty="0">
                <a:solidFill>
                  <a:srgbClr val="212121"/>
                </a:solidFill>
                <a:effectLst/>
                <a:latin typeface="Roboto" panose="02000000000000000000" pitchFamily="2" charset="0"/>
              </a:rPr>
              <a:t>`</a:t>
            </a:r>
          </a:p>
          <a:p>
            <a:r>
              <a:rPr lang="en-US" sz="1600" b="1" i="0" dirty="0">
                <a:solidFill>
                  <a:srgbClr val="212121"/>
                </a:solidFill>
                <a:effectLst/>
                <a:latin typeface="Roboto" panose="02000000000000000000" pitchFamily="2" charset="0"/>
              </a:rPr>
              <a:t>2. What is/are the insight(s) found from the chart?</a:t>
            </a:r>
          </a:p>
          <a:p>
            <a:r>
              <a:rPr lang="en-US" sz="1600" b="0" i="0" dirty="0">
                <a:solidFill>
                  <a:srgbClr val="212121"/>
                </a:solidFill>
                <a:effectLst/>
                <a:latin typeface="Roboto" panose="02000000000000000000" pitchFamily="2" charset="0"/>
              </a:rPr>
              <a:t>Here, we found that the booking number is Higher in City Hotel which is 61.12% than Resort Hotel which is 38.87%. Hence we can say that City hotel has more consumption</a:t>
            </a:r>
          </a:p>
          <a:p>
            <a:pPr algn="l"/>
            <a:r>
              <a:rPr lang="en-US" sz="1600" b="1" i="0" dirty="0">
                <a:solidFill>
                  <a:srgbClr val="212121"/>
                </a:solidFill>
                <a:effectLst/>
                <a:latin typeface="Roboto" panose="02000000000000000000" pitchFamily="2" charset="0"/>
              </a:rPr>
              <a:t>3. Will the gained insights help creating a positive business impact?</a:t>
            </a:r>
            <a:endParaRPr lang="en-US" sz="1600" b="0" i="0" dirty="0">
              <a:solidFill>
                <a:srgbClr val="212121"/>
              </a:solidFill>
              <a:effectLst/>
              <a:latin typeface="Roboto" panose="02000000000000000000" pitchFamily="2" charset="0"/>
            </a:endParaRPr>
          </a:p>
          <a:p>
            <a:pPr algn="l"/>
            <a:r>
              <a:rPr lang="en-US" sz="1600" b="1" i="0" dirty="0">
                <a:solidFill>
                  <a:srgbClr val="212121"/>
                </a:solidFill>
                <a:effectLst/>
                <a:latin typeface="Roboto" panose="02000000000000000000" pitchFamily="2" charset="0"/>
              </a:rPr>
              <a:t>Are there any insights that lead to negative growth? Justify with specific reason</a:t>
            </a:r>
            <a:r>
              <a:rPr lang="en-US" sz="1200" b="1" i="0" dirty="0">
                <a:solidFill>
                  <a:srgbClr val="212121"/>
                </a:solidFill>
                <a:effectLst/>
                <a:latin typeface="Roboto" panose="02000000000000000000" pitchFamily="2" charset="0"/>
              </a:rPr>
              <a:t>.</a:t>
            </a:r>
            <a:endParaRPr lang="en-US" sz="1200" b="0" i="0" dirty="0">
              <a:solidFill>
                <a:srgbClr val="212121"/>
              </a:solidFill>
              <a:effectLst/>
              <a:latin typeface="Roboto" panose="02000000000000000000" pitchFamily="2" charset="0"/>
            </a:endParaRPr>
          </a:p>
          <a:p>
            <a:pPr algn="l"/>
            <a:r>
              <a:rPr lang="en-US" sz="1600" b="0" i="0" dirty="0">
                <a:solidFill>
                  <a:srgbClr val="212121"/>
                </a:solidFill>
                <a:effectLst/>
                <a:latin typeface="Roboto" panose="02000000000000000000" pitchFamily="2" charset="0"/>
              </a:rPr>
              <a:t>Yes, for both Hotels, this data making some positive business impact : -</a:t>
            </a:r>
          </a:p>
          <a:p>
            <a:pPr algn="l"/>
            <a:r>
              <a:rPr lang="en-US" sz="1600" b="0" i="0" dirty="0">
                <a:solidFill>
                  <a:srgbClr val="212121"/>
                </a:solidFill>
                <a:effectLst/>
                <a:latin typeface="Roboto" panose="02000000000000000000" pitchFamily="2" charset="0"/>
              </a:rPr>
              <a:t>City Hotel :- Provided more services to attract more guest to increase more revenue.</a:t>
            </a:r>
          </a:p>
          <a:p>
            <a:pPr algn="l"/>
            <a:r>
              <a:rPr lang="en-US" sz="1600" b="0" i="0" dirty="0">
                <a:solidFill>
                  <a:srgbClr val="212121"/>
                </a:solidFill>
                <a:effectLst/>
                <a:latin typeface="Roboto" panose="02000000000000000000" pitchFamily="2" charset="0"/>
              </a:rPr>
              <a:t>Resort Hotel :- Find solution to attract guest and find what city hotel did to attract guest</a:t>
            </a:r>
            <a:r>
              <a:rPr lang="en-US" sz="1200" b="0" i="0" dirty="0">
                <a:solidFill>
                  <a:srgbClr val="212121"/>
                </a:solidFill>
                <a:effectLst/>
                <a:latin typeface="Roboto" panose="02000000000000000000" pitchFamily="2" charset="0"/>
              </a:rPr>
              <a:t>.</a:t>
            </a:r>
          </a:p>
          <a:p>
            <a:endParaRPr lang="en-US" sz="1600"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748355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32C2-50F8-B18E-52AE-AA8239FA84EA}"/>
              </a:ext>
            </a:extLst>
          </p:cNvPr>
          <p:cNvSpPr>
            <a:spLocks noGrp="1"/>
          </p:cNvSpPr>
          <p:nvPr>
            <p:ph type="title"/>
          </p:nvPr>
        </p:nvSpPr>
        <p:spPr>
          <a:xfrm>
            <a:off x="654424" y="1192306"/>
            <a:ext cx="11152094" cy="224118"/>
          </a:xfrm>
        </p:spPr>
        <p:txBody>
          <a:bodyPr>
            <a:normAutofit fontScale="90000"/>
          </a:bodyPr>
          <a:lstStyle/>
          <a:p>
            <a:br>
              <a:rPr lang="en-US" b="0" i="0" dirty="0">
                <a:solidFill>
                  <a:srgbClr val="212121"/>
                </a:solidFill>
                <a:effectLst/>
                <a:latin typeface="Roboto" panose="02000000000000000000" pitchFamily="2" charset="0"/>
              </a:rPr>
            </a:br>
            <a:r>
              <a:rPr lang="en-US" sz="3100" i="0" dirty="0">
                <a:solidFill>
                  <a:srgbClr val="212121"/>
                </a:solidFill>
                <a:effectLst/>
                <a:latin typeface="Tw Cen MT Condensed" panose="020B0606020104020203" pitchFamily="34" charset="0"/>
              </a:rPr>
              <a:t>chart 2-Pie chart on Cancellation Value of Hotel Booking by cancellation status</a:t>
            </a:r>
            <a:br>
              <a:rPr lang="en-US" sz="1800" b="1" i="0" dirty="0">
                <a:solidFill>
                  <a:srgbClr val="212121"/>
                </a:solidFill>
                <a:effectLst/>
                <a:latin typeface="Roboto" panose="02000000000000000000" pitchFamily="2" charset="0"/>
              </a:rPr>
            </a:br>
            <a:br>
              <a:rPr lang="en-US" sz="1800" b="1" i="0" dirty="0">
                <a:solidFill>
                  <a:srgbClr val="212121"/>
                </a:solidFill>
                <a:effectLst/>
                <a:latin typeface="var(--colab-chrome-font-family)"/>
              </a:rPr>
            </a:br>
            <a:br>
              <a:rPr lang="en-US" dirty="0"/>
            </a:br>
            <a:endParaRPr lang="en-US" dirty="0"/>
          </a:p>
        </p:txBody>
      </p:sp>
      <p:pic>
        <p:nvPicPr>
          <p:cNvPr id="13" name="Content Placeholder 12">
            <a:extLst>
              <a:ext uri="{FF2B5EF4-FFF2-40B4-BE49-F238E27FC236}">
                <a16:creationId xmlns:a16="http://schemas.microsoft.com/office/drawing/2014/main" id="{3810F6DB-7F74-888A-FC87-FB03A9F1F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7083" y="1496323"/>
            <a:ext cx="9465562" cy="5126165"/>
          </a:xfrm>
        </p:spPr>
      </p:pic>
    </p:spTree>
    <p:extLst>
      <p:ext uri="{BB962C8B-B14F-4D97-AF65-F5344CB8AC3E}">
        <p14:creationId xmlns:p14="http://schemas.microsoft.com/office/powerpoint/2010/main" val="320915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D11F4-F8C2-517A-FD6E-58C9757911EA}"/>
              </a:ext>
            </a:extLst>
          </p:cNvPr>
          <p:cNvSpPr>
            <a:spLocks noGrp="1"/>
          </p:cNvSpPr>
          <p:nvPr>
            <p:ph idx="1"/>
          </p:nvPr>
        </p:nvSpPr>
        <p:spPr>
          <a:xfrm>
            <a:off x="762000" y="815788"/>
            <a:ext cx="9982201" cy="5493572"/>
          </a:xfrm>
        </p:spPr>
        <p:txBody>
          <a:bodyPr>
            <a:normAutofit/>
          </a:bodyPr>
          <a:lstStyle/>
          <a:p>
            <a:r>
              <a:rPr lang="en-US" b="1" i="0" dirty="0">
                <a:solidFill>
                  <a:srgbClr val="212121"/>
                </a:solidFill>
                <a:effectLst/>
                <a:latin typeface="Roboto" panose="02000000000000000000" pitchFamily="2" charset="0"/>
              </a:rPr>
              <a:t>1. Why did you pick the specific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In this chart, we presented the cancellation rate of the hotels booking</a:t>
            </a:r>
          </a:p>
          <a:p>
            <a:r>
              <a:rPr lang="en-US" b="1" dirty="0"/>
              <a:t>2</a:t>
            </a:r>
            <a:r>
              <a:rPr lang="en-US" dirty="0"/>
              <a:t>.</a:t>
            </a:r>
            <a:r>
              <a:rPr lang="en-US" b="1" i="0" dirty="0">
                <a:solidFill>
                  <a:srgbClr val="212121"/>
                </a:solidFill>
                <a:effectLst/>
                <a:latin typeface="Roboto" panose="02000000000000000000" pitchFamily="2" charset="0"/>
              </a:rPr>
              <a:t>  What is/are the insight(s) found from the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Here, we found that overall more than 25% of booking got cancellation</a:t>
            </a:r>
          </a:p>
          <a:p>
            <a:pPr algn="l"/>
            <a:r>
              <a:rPr lang="en-US" b="1" i="0" dirty="0">
                <a:solidFill>
                  <a:srgbClr val="212121"/>
                </a:solidFill>
                <a:effectLst/>
                <a:latin typeface="Roboto" panose="02000000000000000000" pitchFamily="2" charset="0"/>
              </a:rPr>
              <a:t>3. Will the gained insights help creating a positive business impact?</a:t>
            </a:r>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Are there any insights that lead to negative growth? Justify with specific reason.</a:t>
            </a:r>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Here, we can see, that more than 27% booking getting cancelled.</a:t>
            </a:r>
          </a:p>
          <a:p>
            <a:pPr algn="l"/>
            <a:r>
              <a:rPr lang="en-US" b="0" i="0" dirty="0">
                <a:solidFill>
                  <a:srgbClr val="212121"/>
                </a:solidFill>
                <a:effectLst/>
                <a:latin typeface="Roboto" panose="02000000000000000000" pitchFamily="2" charset="0"/>
              </a:rPr>
              <a:t>Solution: We can check the reason of cancellation of a booking &amp; need to get this sort on business level</a:t>
            </a:r>
          </a:p>
          <a:p>
            <a:endParaRPr lang="en-US" dirty="0"/>
          </a:p>
        </p:txBody>
      </p:sp>
    </p:spTree>
    <p:extLst>
      <p:ext uri="{BB962C8B-B14F-4D97-AF65-F5344CB8AC3E}">
        <p14:creationId xmlns:p14="http://schemas.microsoft.com/office/powerpoint/2010/main" val="33392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1782-C464-880F-C3A4-10F9AD6F87AB}"/>
              </a:ext>
            </a:extLst>
          </p:cNvPr>
          <p:cNvSpPr>
            <a:spLocks noGrp="1"/>
          </p:cNvSpPr>
          <p:nvPr>
            <p:ph type="title"/>
          </p:nvPr>
        </p:nvSpPr>
        <p:spPr>
          <a:xfrm>
            <a:off x="779929" y="197224"/>
            <a:ext cx="11196918" cy="1335741"/>
          </a:xfrm>
        </p:spPr>
        <p:txBody>
          <a:bodyPr>
            <a:normAutofit/>
          </a:bodyPr>
          <a:lstStyle/>
          <a:p>
            <a:r>
              <a:rPr lang="en-US" sz="2800" b="1" dirty="0">
                <a:latin typeface="Tw Cen MT Condensed" panose="020B0606020104020203" pitchFamily="34" charset="0"/>
                <a:ea typeface="Roboto" panose="02000000000000000000" pitchFamily="2" charset="0"/>
                <a:cs typeface="Roboto" panose="02000000000000000000" pitchFamily="2" charset="0"/>
              </a:rPr>
              <a:t>Chart 3 – bar chart of hotel booking volume by Distribution   channel</a:t>
            </a:r>
          </a:p>
        </p:txBody>
      </p:sp>
      <p:pic>
        <p:nvPicPr>
          <p:cNvPr id="5" name="Content Placeholder 4">
            <a:extLst>
              <a:ext uri="{FF2B5EF4-FFF2-40B4-BE49-F238E27FC236}">
                <a16:creationId xmlns:a16="http://schemas.microsoft.com/office/drawing/2014/main" id="{99BC5B17-C00E-8DF0-4BB8-031AA74924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928" y="1599084"/>
            <a:ext cx="11295529" cy="5166370"/>
          </a:xfrm>
        </p:spPr>
      </p:pic>
    </p:spTree>
    <p:extLst>
      <p:ext uri="{BB962C8B-B14F-4D97-AF65-F5344CB8AC3E}">
        <p14:creationId xmlns:p14="http://schemas.microsoft.com/office/powerpoint/2010/main" val="87728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F4A63-7CA2-C45F-A1D7-D1E452999576}"/>
              </a:ext>
            </a:extLst>
          </p:cNvPr>
          <p:cNvSpPr>
            <a:spLocks noGrp="1"/>
          </p:cNvSpPr>
          <p:nvPr>
            <p:ph idx="1"/>
          </p:nvPr>
        </p:nvSpPr>
        <p:spPr>
          <a:xfrm>
            <a:off x="770964" y="779929"/>
            <a:ext cx="11421035" cy="5529430"/>
          </a:xfrm>
        </p:spPr>
        <p:txBody>
          <a:bodyPr/>
          <a:lstStyle/>
          <a:p>
            <a:r>
              <a:rPr lang="en-US" b="1" i="0" dirty="0">
                <a:solidFill>
                  <a:srgbClr val="212121"/>
                </a:solidFill>
                <a:effectLst/>
                <a:latin typeface="Roboto" panose="02000000000000000000" pitchFamily="2" charset="0"/>
              </a:rPr>
              <a:t>1. Why did you pick the specific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 The  following chart represent maximum volume of booking done through which channel to   represent the numbers in descending order we chose bar graph.</a:t>
            </a:r>
          </a:p>
          <a:p>
            <a:r>
              <a:rPr lang="en-US" b="1" i="0" dirty="0">
                <a:solidFill>
                  <a:srgbClr val="212121"/>
                </a:solidFill>
                <a:effectLst/>
                <a:latin typeface="Roboto" panose="02000000000000000000" pitchFamily="2" charset="0"/>
              </a:rPr>
              <a:t>2. What is/are the insight(s) found from the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As clearly seen TA/TO(Tour of Agent &amp; Tour of operator) is highest, recommending to continue booking through TA/TO</a:t>
            </a:r>
          </a:p>
          <a:p>
            <a:pPr algn="l"/>
            <a:r>
              <a:rPr lang="en-US" b="1" i="0" dirty="0">
                <a:solidFill>
                  <a:srgbClr val="212121"/>
                </a:solidFill>
                <a:effectLst/>
                <a:latin typeface="Roboto" panose="02000000000000000000" pitchFamily="2" charset="0"/>
              </a:rPr>
              <a:t>3.</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Will</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the</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gained</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insights</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help</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creating</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a</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positive</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business</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impact?</a:t>
            </a:r>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Are there any insights that lead to negative growth? Justify with specific reason.</a:t>
            </a:r>
          </a:p>
          <a:p>
            <a:pPr algn="l"/>
            <a:r>
              <a:rPr lang="en-US" b="0" i="0" dirty="0">
                <a:solidFill>
                  <a:srgbClr val="212121"/>
                </a:solidFill>
                <a:effectLst/>
                <a:latin typeface="Roboto" panose="02000000000000000000" pitchFamily="2" charset="0"/>
              </a:rPr>
              <a:t>Yes this shows positive business impact.</a:t>
            </a:r>
          </a:p>
          <a:p>
            <a:pPr algn="l"/>
            <a:r>
              <a:rPr lang="en-US" b="0" i="0" dirty="0">
                <a:solidFill>
                  <a:srgbClr val="212121"/>
                </a:solidFill>
                <a:effectLst/>
                <a:latin typeface="Roboto" panose="02000000000000000000" pitchFamily="2" charset="0"/>
              </a:rPr>
              <a:t>Higher the number of TA/TO will help to increase the revenue generation of Hotel.</a:t>
            </a:r>
          </a:p>
          <a:p>
            <a:pPr algn="l"/>
            <a:endParaRPr lang="en-US" b="0" i="0" dirty="0">
              <a:solidFill>
                <a:srgbClr val="212121"/>
              </a:solidFill>
              <a:effectLst/>
              <a:latin typeface="Roboto" panose="02000000000000000000" pitchFamily="2" charset="0"/>
            </a:endParaRPr>
          </a:p>
          <a:p>
            <a:pPr marL="0" indent="0">
              <a:buNone/>
            </a:pPr>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102561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65EA-4173-DA07-F7B5-F8A6A869DA7D}"/>
              </a:ext>
            </a:extLst>
          </p:cNvPr>
          <p:cNvSpPr>
            <a:spLocks noGrp="1"/>
          </p:cNvSpPr>
          <p:nvPr>
            <p:ph type="title"/>
          </p:nvPr>
        </p:nvSpPr>
        <p:spPr>
          <a:xfrm>
            <a:off x="762001" y="197224"/>
            <a:ext cx="11143128" cy="1326776"/>
          </a:xfrm>
        </p:spPr>
        <p:txBody>
          <a:bodyPr>
            <a:normAutofit fontScale="90000"/>
          </a:bodyPr>
          <a:lstStyle/>
          <a:p>
            <a:r>
              <a:rPr lang="en-US" dirty="0"/>
              <a:t>Chart 4 –Booking Distribution By Month In a Pie Chart</a:t>
            </a:r>
          </a:p>
        </p:txBody>
      </p:sp>
      <p:pic>
        <p:nvPicPr>
          <p:cNvPr id="5" name="Content Placeholder 4">
            <a:extLst>
              <a:ext uri="{FF2B5EF4-FFF2-40B4-BE49-F238E27FC236}">
                <a16:creationId xmlns:a16="http://schemas.microsoft.com/office/drawing/2014/main" id="{67CB773A-D5E0-C4B1-9849-51DB5E79C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682" y="1192213"/>
            <a:ext cx="10936942" cy="5665787"/>
          </a:xfrm>
        </p:spPr>
      </p:pic>
    </p:spTree>
    <p:extLst>
      <p:ext uri="{BB962C8B-B14F-4D97-AF65-F5344CB8AC3E}">
        <p14:creationId xmlns:p14="http://schemas.microsoft.com/office/powerpoint/2010/main" val="1862440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F0CD6-0607-9F24-30A7-BC4CC0003C92}"/>
              </a:ext>
            </a:extLst>
          </p:cNvPr>
          <p:cNvSpPr>
            <a:spLocks noGrp="1"/>
          </p:cNvSpPr>
          <p:nvPr>
            <p:ph idx="1"/>
          </p:nvPr>
        </p:nvSpPr>
        <p:spPr>
          <a:xfrm>
            <a:off x="797859" y="842682"/>
            <a:ext cx="11134165" cy="4975412"/>
          </a:xfrm>
        </p:spPr>
        <p:txBody>
          <a:bodyPr/>
          <a:lstStyle/>
          <a:p>
            <a:r>
              <a:rPr lang="en-US" b="1" i="0" dirty="0">
                <a:solidFill>
                  <a:srgbClr val="212121"/>
                </a:solidFill>
                <a:effectLst/>
                <a:latin typeface="Roboto" panose="02000000000000000000" pitchFamily="2" charset="0"/>
              </a:rPr>
              <a:t>1. Why did you pick the specific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To show the percentage share of booking in each </a:t>
            </a:r>
            <a:r>
              <a:rPr lang="en-US" b="0" i="0" dirty="0" err="1">
                <a:solidFill>
                  <a:srgbClr val="212121"/>
                </a:solidFill>
                <a:effectLst/>
                <a:latin typeface="Roboto" panose="02000000000000000000" pitchFamily="2" charset="0"/>
              </a:rPr>
              <a:t>month,on</a:t>
            </a:r>
            <a:r>
              <a:rPr lang="en-US" b="0" i="0" dirty="0">
                <a:solidFill>
                  <a:srgbClr val="212121"/>
                </a:solidFill>
                <a:effectLst/>
                <a:latin typeface="Roboto" panose="02000000000000000000" pitchFamily="2" charset="0"/>
              </a:rPr>
              <a:t> overall level</a:t>
            </a:r>
          </a:p>
          <a:p>
            <a:r>
              <a:rPr lang="en-US" b="1" i="0" dirty="0">
                <a:solidFill>
                  <a:srgbClr val="212121"/>
                </a:solidFill>
                <a:effectLst/>
                <a:latin typeface="Roboto" panose="02000000000000000000" pitchFamily="2" charset="0"/>
              </a:rPr>
              <a:t>2. What is/are the insight(s) found from the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The above percentage shows month May, July and Aug are the highest booking months due to holiday season. Recommending aggressive advertisement to lure more and more customers.</a:t>
            </a:r>
          </a:p>
          <a:p>
            <a:pPr algn="l"/>
            <a:r>
              <a:rPr lang="en-US" b="1" i="0" dirty="0">
                <a:solidFill>
                  <a:srgbClr val="212121"/>
                </a:solidFill>
                <a:effectLst/>
                <a:latin typeface="Roboto" panose="02000000000000000000" pitchFamily="2" charset="0"/>
              </a:rPr>
              <a:t>3. Will the gained insights help creating a positive business impact?</a:t>
            </a:r>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Are there any insights that lead to negative growth? Justify with specific reason.</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Yes, with increased volume of visitors will help hotel to manage revenue in down time, will also help employee satisfaction and retention.</a:t>
            </a:r>
          </a:p>
          <a:p>
            <a:endParaRPr lang="en-US" dirty="0"/>
          </a:p>
        </p:txBody>
      </p:sp>
    </p:spTree>
    <p:extLst>
      <p:ext uri="{BB962C8B-B14F-4D97-AF65-F5344CB8AC3E}">
        <p14:creationId xmlns:p14="http://schemas.microsoft.com/office/powerpoint/2010/main" val="187950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6EB8-7253-B28C-A6C5-E8FF995270EE}"/>
              </a:ext>
            </a:extLst>
          </p:cNvPr>
          <p:cNvSpPr>
            <a:spLocks noGrp="1"/>
          </p:cNvSpPr>
          <p:nvPr>
            <p:ph type="title"/>
          </p:nvPr>
        </p:nvSpPr>
        <p:spPr/>
        <p:txBody>
          <a:bodyPr/>
          <a:lstStyle/>
          <a:p>
            <a:r>
              <a:rPr lang="en-US" dirty="0"/>
              <a:t>Chart 5-guest Repeating status in pie chart</a:t>
            </a:r>
          </a:p>
        </p:txBody>
      </p:sp>
      <p:pic>
        <p:nvPicPr>
          <p:cNvPr id="5" name="Content Placeholder 4">
            <a:extLst>
              <a:ext uri="{FF2B5EF4-FFF2-40B4-BE49-F238E27FC236}">
                <a16:creationId xmlns:a16="http://schemas.microsoft.com/office/drawing/2014/main" id="{6C646353-825F-B361-0AD2-170476B6E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718" y="1658937"/>
            <a:ext cx="10802470" cy="4876333"/>
          </a:xfrm>
        </p:spPr>
      </p:pic>
    </p:spTree>
    <p:extLst>
      <p:ext uri="{BB962C8B-B14F-4D97-AF65-F5344CB8AC3E}">
        <p14:creationId xmlns:p14="http://schemas.microsoft.com/office/powerpoint/2010/main" val="1819972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94F8F2-5C7A-754D-2EB2-61DBF2C20D6B}"/>
              </a:ext>
            </a:extLst>
          </p:cNvPr>
          <p:cNvSpPr>
            <a:spLocks noGrp="1"/>
          </p:cNvSpPr>
          <p:nvPr>
            <p:ph idx="1"/>
          </p:nvPr>
        </p:nvSpPr>
        <p:spPr>
          <a:xfrm>
            <a:off x="779463" y="833438"/>
            <a:ext cx="11349037" cy="5475287"/>
          </a:xfrm>
        </p:spPr>
        <p:txBody>
          <a:bodyPr>
            <a:normAutofit fontScale="97500"/>
          </a:bodyPr>
          <a:lstStyle/>
          <a:p>
            <a:r>
              <a:rPr lang="en-US" b="1" i="0" dirty="0">
                <a:solidFill>
                  <a:srgbClr val="212121"/>
                </a:solidFill>
                <a:effectLst/>
                <a:latin typeface="Roboto" panose="02000000000000000000" pitchFamily="2" charset="0"/>
              </a:rPr>
              <a:t>1. Why did you pick the specific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To show the percentage share of repeated &amp; non-repeated guests.</a:t>
            </a:r>
          </a:p>
          <a:p>
            <a:r>
              <a:rPr lang="en-US" b="1" i="0" dirty="0">
                <a:solidFill>
                  <a:srgbClr val="212121"/>
                </a:solidFill>
                <a:effectLst/>
                <a:latin typeface="Roboto" panose="02000000000000000000" pitchFamily="2" charset="0"/>
              </a:rPr>
              <a:t>2. What is/are the insight(s) found from the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Here, we can see that the number of repeated guests is very less as compared to overall guests</a:t>
            </a:r>
          </a:p>
          <a:p>
            <a:pPr algn="l"/>
            <a:r>
              <a:rPr lang="en-US" b="1" i="0" dirty="0">
                <a:solidFill>
                  <a:srgbClr val="212121"/>
                </a:solidFill>
                <a:effectLst/>
                <a:latin typeface="Roboto" panose="02000000000000000000" pitchFamily="2" charset="0"/>
              </a:rPr>
              <a:t>3. Will the gained insights help creating a positive business impact?</a:t>
            </a:r>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Are there any insights that lead to negative growth? Justify with specific reason.</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We can give alluring offers to non-repetitive customers during Off seasons to enhance revenue</a:t>
            </a:r>
          </a:p>
          <a:p>
            <a:endParaRPr lang="en-US" dirty="0"/>
          </a:p>
        </p:txBody>
      </p:sp>
    </p:spTree>
    <p:extLst>
      <p:ext uri="{BB962C8B-B14F-4D97-AF65-F5344CB8AC3E}">
        <p14:creationId xmlns:p14="http://schemas.microsoft.com/office/powerpoint/2010/main" val="146643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89E4-2539-4270-19FE-33557EF6267D}"/>
              </a:ext>
            </a:extLst>
          </p:cNvPr>
          <p:cNvSpPr>
            <a:spLocks noGrp="1"/>
          </p:cNvSpPr>
          <p:nvPr>
            <p:ph type="title"/>
          </p:nvPr>
        </p:nvSpPr>
        <p:spPr>
          <a:xfrm>
            <a:off x="788894" y="585216"/>
            <a:ext cx="9955306" cy="1499616"/>
          </a:xfrm>
        </p:spPr>
        <p:txBody>
          <a:bodyPr/>
          <a:lstStyle/>
          <a:p>
            <a:r>
              <a:rPr lang="en-US" dirty="0"/>
              <a:t>Contents</a:t>
            </a:r>
          </a:p>
        </p:txBody>
      </p:sp>
      <p:sp>
        <p:nvSpPr>
          <p:cNvPr id="3" name="Content Placeholder 2">
            <a:extLst>
              <a:ext uri="{FF2B5EF4-FFF2-40B4-BE49-F238E27FC236}">
                <a16:creationId xmlns:a16="http://schemas.microsoft.com/office/drawing/2014/main" id="{94EEA345-0B72-743C-A4C1-B75A6DBEB11E}"/>
              </a:ext>
            </a:extLst>
          </p:cNvPr>
          <p:cNvSpPr>
            <a:spLocks noGrp="1"/>
          </p:cNvSpPr>
          <p:nvPr>
            <p:ph idx="1"/>
          </p:nvPr>
        </p:nvSpPr>
        <p:spPr>
          <a:xfrm>
            <a:off x="788894" y="2402540"/>
            <a:ext cx="10107703" cy="3473327"/>
          </a:xfrm>
        </p:spPr>
        <p:txBody>
          <a:bodyPr/>
          <a:lstStyle/>
          <a:p>
            <a:r>
              <a:rPr lang="en-US" sz="1400" dirty="0">
                <a:solidFill>
                  <a:srgbClr val="212121"/>
                </a:solidFill>
                <a:latin typeface="Roboto" panose="02000000000000000000" pitchFamily="2" charset="0"/>
              </a:rPr>
              <a:t>1. Objective</a:t>
            </a:r>
          </a:p>
          <a:p>
            <a:r>
              <a:rPr lang="en-US" sz="1400" dirty="0">
                <a:solidFill>
                  <a:srgbClr val="212121"/>
                </a:solidFill>
                <a:latin typeface="Roboto" panose="02000000000000000000" pitchFamily="2" charset="0"/>
              </a:rPr>
              <a:t>2.  Summary</a:t>
            </a:r>
          </a:p>
          <a:p>
            <a:r>
              <a:rPr lang="en-US" sz="1400" i="0" dirty="0">
                <a:solidFill>
                  <a:srgbClr val="212121"/>
                </a:solidFill>
                <a:effectLst/>
                <a:latin typeface="Roboto" panose="02000000000000000000" pitchFamily="2" charset="0"/>
              </a:rPr>
              <a:t>3.  Problem Statement</a:t>
            </a:r>
          </a:p>
          <a:p>
            <a:r>
              <a:rPr lang="en-US" sz="1400" dirty="0">
                <a:solidFill>
                  <a:srgbClr val="212121"/>
                </a:solidFill>
                <a:latin typeface="Roboto" panose="02000000000000000000" pitchFamily="2" charset="0"/>
              </a:rPr>
              <a:t>4. Business Objective</a:t>
            </a:r>
            <a:endParaRPr lang="en-US" sz="1400" i="0" dirty="0">
              <a:solidFill>
                <a:srgbClr val="212121"/>
              </a:solidFill>
              <a:effectLst/>
              <a:latin typeface="Roboto" panose="02000000000000000000" pitchFamily="2" charset="0"/>
            </a:endParaRPr>
          </a:p>
          <a:p>
            <a:r>
              <a:rPr lang="en-US" sz="1400" dirty="0">
                <a:solidFill>
                  <a:srgbClr val="212121"/>
                </a:solidFill>
                <a:latin typeface="Roboto" panose="02000000000000000000" pitchFamily="2" charset="0"/>
              </a:rPr>
              <a:t>5.  Description Of Data</a:t>
            </a:r>
            <a:endParaRPr lang="en-US" dirty="0">
              <a:solidFill>
                <a:srgbClr val="212121"/>
              </a:solidFill>
              <a:latin typeface="Roboto" panose="02000000000000000000" pitchFamily="2" charset="0"/>
            </a:endParaRPr>
          </a:p>
          <a:p>
            <a:r>
              <a:rPr lang="en-US" sz="1400" dirty="0">
                <a:solidFill>
                  <a:srgbClr val="212121"/>
                </a:solidFill>
                <a:latin typeface="Roboto" panose="02000000000000000000" pitchFamily="2" charset="0"/>
              </a:rPr>
              <a:t>6.  Data Cleaning</a:t>
            </a:r>
          </a:p>
          <a:p>
            <a:r>
              <a:rPr lang="en-US" sz="1400" dirty="0">
                <a:solidFill>
                  <a:srgbClr val="212121"/>
                </a:solidFill>
                <a:latin typeface="Roboto" panose="02000000000000000000" pitchFamily="2" charset="0"/>
              </a:rPr>
              <a:t>7.  Data Visualization, </a:t>
            </a:r>
            <a:r>
              <a:rPr lang="en-US" sz="1400" dirty="0">
                <a:solidFill>
                  <a:srgbClr val="212121"/>
                </a:solidFill>
                <a:effectLst/>
                <a:latin typeface="Roboto" panose="02000000000000000000" pitchFamily="2" charset="0"/>
                <a:ea typeface="Roboto" panose="02000000000000000000" pitchFamily="2" charset="0"/>
                <a:cs typeface="Roboto" panose="02000000000000000000" pitchFamily="2" charset="0"/>
              </a:rPr>
              <a:t>Storytelling &amp; Experimenting with charts : Understand the relationships between variables</a:t>
            </a:r>
            <a:endParaRPr lang="en-US" sz="1400" dirty="0">
              <a:solidFill>
                <a:srgbClr val="212121"/>
              </a:solidFill>
              <a:latin typeface="Roboto" panose="02000000000000000000" pitchFamily="2" charset="0"/>
            </a:endParaRPr>
          </a:p>
          <a:p>
            <a:r>
              <a:rPr lang="en-US" sz="1400" dirty="0">
                <a:solidFill>
                  <a:srgbClr val="212121"/>
                </a:solidFill>
                <a:latin typeface="Roboto" panose="02000000000000000000" pitchFamily="2" charset="0"/>
              </a:rPr>
              <a:t>8.  Solution To Business Objective</a:t>
            </a:r>
          </a:p>
          <a:p>
            <a:r>
              <a:rPr lang="en-US" sz="1400" dirty="0">
                <a:solidFill>
                  <a:srgbClr val="212121"/>
                </a:solidFill>
                <a:latin typeface="Roboto" panose="02000000000000000000" pitchFamily="2" charset="0"/>
              </a:rPr>
              <a:t>9.  Conclusion</a:t>
            </a:r>
            <a:endParaRPr lang="en-US" sz="1400" dirty="0"/>
          </a:p>
          <a:p>
            <a:endParaRPr lang="en-US" dirty="0"/>
          </a:p>
        </p:txBody>
      </p:sp>
    </p:spTree>
    <p:extLst>
      <p:ext uri="{BB962C8B-B14F-4D97-AF65-F5344CB8AC3E}">
        <p14:creationId xmlns:p14="http://schemas.microsoft.com/office/powerpoint/2010/main" val="4205028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96D6-F107-A403-57FE-8E8781468D99}"/>
              </a:ext>
            </a:extLst>
          </p:cNvPr>
          <p:cNvSpPr>
            <a:spLocks noGrp="1"/>
          </p:cNvSpPr>
          <p:nvPr>
            <p:ph type="title"/>
          </p:nvPr>
        </p:nvSpPr>
        <p:spPr>
          <a:xfrm>
            <a:off x="755186" y="770965"/>
            <a:ext cx="11436813" cy="1039906"/>
          </a:xfrm>
        </p:spPr>
        <p:txBody>
          <a:bodyPr>
            <a:normAutofit fontScale="90000"/>
          </a:bodyPr>
          <a:lstStyle/>
          <a:p>
            <a:r>
              <a:rPr lang="en-US" i="0" dirty="0">
                <a:solidFill>
                  <a:srgbClr val="212121"/>
                </a:solidFill>
                <a:effectLst/>
                <a:latin typeface="Tw Cen MT Condensed" panose="020B0606020104020203" pitchFamily="34" charset="0"/>
              </a:rPr>
              <a:t>Chart 6 - Room Assignment by Type in a Bar Chart</a:t>
            </a:r>
            <a:br>
              <a:rPr lang="en-US" b="0" i="0" dirty="0">
                <a:solidFill>
                  <a:srgbClr val="212121"/>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B309D4EB-6834-AD5A-7158-13D66EF0D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186" y="1811338"/>
            <a:ext cx="10513449" cy="4497387"/>
          </a:xfrm>
        </p:spPr>
      </p:pic>
    </p:spTree>
    <p:extLst>
      <p:ext uri="{BB962C8B-B14F-4D97-AF65-F5344CB8AC3E}">
        <p14:creationId xmlns:p14="http://schemas.microsoft.com/office/powerpoint/2010/main" val="95724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CFCDD4-571A-FB48-879D-A047DFF381C4}"/>
              </a:ext>
            </a:extLst>
          </p:cNvPr>
          <p:cNvSpPr>
            <a:spLocks noGrp="1"/>
          </p:cNvSpPr>
          <p:nvPr>
            <p:ph idx="1"/>
          </p:nvPr>
        </p:nvSpPr>
        <p:spPr>
          <a:xfrm>
            <a:off x="771525" y="833438"/>
            <a:ext cx="9972675" cy="5475287"/>
          </a:xfrm>
        </p:spPr>
        <p:txBody>
          <a:bodyPr>
            <a:normAutofit fontScale="97500"/>
          </a:bodyPr>
          <a:lstStyle/>
          <a:p>
            <a:r>
              <a:rPr lang="en-US" b="1" i="0" dirty="0">
                <a:solidFill>
                  <a:srgbClr val="212121"/>
                </a:solidFill>
                <a:effectLst/>
                <a:latin typeface="Roboto" panose="02000000000000000000" pitchFamily="2" charset="0"/>
              </a:rPr>
              <a:t>1. Why did you pick the specific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To show distribution by volume, which room is allotted.</a:t>
            </a:r>
          </a:p>
          <a:p>
            <a:r>
              <a:rPr lang="en-US" b="1" i="0" dirty="0">
                <a:solidFill>
                  <a:srgbClr val="212121"/>
                </a:solidFill>
                <a:effectLst/>
                <a:latin typeface="Roboto" panose="02000000000000000000" pitchFamily="2" charset="0"/>
              </a:rPr>
              <a:t>2. What is/are the insight(s) found from the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This chart shows room type 'A' is most preferred by guest.</a:t>
            </a:r>
          </a:p>
          <a:p>
            <a:pPr algn="l"/>
            <a:r>
              <a:rPr lang="en-US" b="1" i="0" dirty="0">
                <a:solidFill>
                  <a:srgbClr val="212121"/>
                </a:solidFill>
                <a:effectLst/>
                <a:latin typeface="Roboto" panose="02000000000000000000" pitchFamily="2" charset="0"/>
              </a:rPr>
              <a:t>3. Will the gained insights help creating a positive business impact?</a:t>
            </a:r>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Are there any insights that lead to negative growth? Justify with specific reason.</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Yes, Positive impact because 'A','D','E' is more preferred by guest due to better services offered in room type</a:t>
            </a:r>
          </a:p>
          <a:p>
            <a:endParaRPr lang="en-US" dirty="0"/>
          </a:p>
        </p:txBody>
      </p:sp>
    </p:spTree>
    <p:extLst>
      <p:ext uri="{BB962C8B-B14F-4D97-AF65-F5344CB8AC3E}">
        <p14:creationId xmlns:p14="http://schemas.microsoft.com/office/powerpoint/2010/main" val="2251506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3F98-1C17-D31D-858E-4C9FE1DA2F78}"/>
              </a:ext>
            </a:extLst>
          </p:cNvPr>
          <p:cNvSpPr>
            <a:spLocks noGrp="1"/>
          </p:cNvSpPr>
          <p:nvPr>
            <p:ph type="title"/>
          </p:nvPr>
        </p:nvSpPr>
        <p:spPr>
          <a:xfrm>
            <a:off x="806824" y="215153"/>
            <a:ext cx="11385176" cy="1228165"/>
          </a:xfrm>
        </p:spPr>
        <p:txBody>
          <a:bodyPr>
            <a:normAutofit/>
          </a:bodyPr>
          <a:lstStyle/>
          <a:p>
            <a:r>
              <a:rPr lang="en-US" sz="2800" b="1" i="0" dirty="0">
                <a:solidFill>
                  <a:srgbClr val="212121"/>
                </a:solidFill>
                <a:effectLst/>
                <a:latin typeface="Tw Cen MT Condensed" panose="020B0606020104020203" pitchFamily="34" charset="0"/>
              </a:rPr>
              <a:t>Chart - 7 - A bar chart to visualize the total number of guests by month</a:t>
            </a:r>
            <a:br>
              <a:rPr lang="en-US" sz="2800" b="0" i="0" dirty="0">
                <a:solidFill>
                  <a:srgbClr val="212121"/>
                </a:solidFill>
                <a:effectLst/>
                <a:latin typeface="Tw Cen MT Condensed" panose="020B0606020104020203" pitchFamily="34" charset="0"/>
              </a:rPr>
            </a:br>
            <a:endParaRPr lang="en-US" sz="2800" dirty="0">
              <a:latin typeface="Tw Cen MT Condensed" panose="020B0606020104020203" pitchFamily="34" charset="0"/>
            </a:endParaRPr>
          </a:p>
        </p:txBody>
      </p:sp>
      <p:pic>
        <p:nvPicPr>
          <p:cNvPr id="5" name="Content Placeholder 4">
            <a:extLst>
              <a:ext uri="{FF2B5EF4-FFF2-40B4-BE49-F238E27FC236}">
                <a16:creationId xmlns:a16="http://schemas.microsoft.com/office/drawing/2014/main" id="{62B764C8-1C44-A1CE-6571-E2A0FF47A5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824" y="1084263"/>
            <a:ext cx="11250705" cy="5224462"/>
          </a:xfrm>
        </p:spPr>
      </p:pic>
    </p:spTree>
    <p:extLst>
      <p:ext uri="{BB962C8B-B14F-4D97-AF65-F5344CB8AC3E}">
        <p14:creationId xmlns:p14="http://schemas.microsoft.com/office/powerpoint/2010/main" val="2711844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39945-83AD-2665-4B11-08E61F29B3F8}"/>
              </a:ext>
            </a:extLst>
          </p:cNvPr>
          <p:cNvSpPr>
            <a:spLocks noGrp="1"/>
          </p:cNvSpPr>
          <p:nvPr>
            <p:ph idx="1"/>
          </p:nvPr>
        </p:nvSpPr>
        <p:spPr>
          <a:xfrm>
            <a:off x="779930" y="851647"/>
            <a:ext cx="9964272" cy="5457713"/>
          </a:xfrm>
        </p:spPr>
        <p:txBody>
          <a:bodyPr/>
          <a:lstStyle/>
          <a:p>
            <a:r>
              <a:rPr lang="en-US" b="1" i="0" dirty="0">
                <a:solidFill>
                  <a:srgbClr val="212121"/>
                </a:solidFill>
                <a:effectLst/>
                <a:latin typeface="Roboto" panose="02000000000000000000" pitchFamily="2" charset="0"/>
              </a:rPr>
              <a:t>1. Why did you pick the specific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In this chart, we have seen market segment by which hotel has booked</a:t>
            </a:r>
          </a:p>
          <a:p>
            <a:r>
              <a:rPr lang="en-US" b="1" i="0" dirty="0">
                <a:solidFill>
                  <a:srgbClr val="212121"/>
                </a:solidFill>
                <a:effectLst/>
                <a:latin typeface="Roboto" panose="02000000000000000000" pitchFamily="2" charset="0"/>
              </a:rPr>
              <a:t>2. What is/are the insight(s) found from the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Online TA has been used most frequently to book hotel by the guest.</a:t>
            </a:r>
          </a:p>
          <a:p>
            <a:pPr algn="l"/>
            <a:r>
              <a:rPr lang="en-US" b="1" i="0" dirty="0">
                <a:solidFill>
                  <a:srgbClr val="212121"/>
                </a:solidFill>
                <a:effectLst/>
                <a:latin typeface="Roboto" panose="02000000000000000000" pitchFamily="2" charset="0"/>
              </a:rPr>
              <a:t>3. Will the gained insights help creating a positive business impact?</a:t>
            </a:r>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Are there any insights that lead to negative growth? Justify with specific reason.</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Yes, it is creating positive business impact that guests are using Online TA market segment as most </a:t>
            </a:r>
            <a:r>
              <a:rPr lang="en-US" b="0" i="0" dirty="0" err="1">
                <a:solidFill>
                  <a:srgbClr val="212121"/>
                </a:solidFill>
                <a:effectLst/>
                <a:latin typeface="Roboto" panose="02000000000000000000" pitchFamily="2" charset="0"/>
              </a:rPr>
              <a:t>prefered</a:t>
            </a:r>
            <a:r>
              <a:rPr lang="en-US" b="0" i="0" dirty="0">
                <a:solidFill>
                  <a:srgbClr val="212121"/>
                </a:solidFill>
                <a:effectLst/>
                <a:latin typeface="Roboto" panose="02000000000000000000" pitchFamily="2" charset="0"/>
              </a:rPr>
              <a:t> to book hotels.</a:t>
            </a:r>
          </a:p>
          <a:p>
            <a:endParaRPr lang="en-US" dirty="0"/>
          </a:p>
        </p:txBody>
      </p:sp>
    </p:spTree>
    <p:extLst>
      <p:ext uri="{BB962C8B-B14F-4D97-AF65-F5344CB8AC3E}">
        <p14:creationId xmlns:p14="http://schemas.microsoft.com/office/powerpoint/2010/main" val="1672691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7E44-F46D-5C61-A612-A0B88BE6999A}"/>
              </a:ext>
            </a:extLst>
          </p:cNvPr>
          <p:cNvSpPr>
            <a:spLocks noGrp="1"/>
          </p:cNvSpPr>
          <p:nvPr>
            <p:ph type="title"/>
          </p:nvPr>
        </p:nvSpPr>
        <p:spPr>
          <a:xfrm>
            <a:off x="779930" y="585216"/>
            <a:ext cx="9964270" cy="840172"/>
          </a:xfrm>
        </p:spPr>
        <p:txBody>
          <a:bodyPr>
            <a:normAutofit fontScale="90000"/>
          </a:bodyPr>
          <a:lstStyle/>
          <a:p>
            <a:r>
              <a:rPr lang="en-US" sz="4400" dirty="0"/>
              <a:t>Chart 8- </a:t>
            </a:r>
            <a:r>
              <a:rPr lang="en-US" sz="4400" i="0" dirty="0">
                <a:solidFill>
                  <a:srgbClr val="212121"/>
                </a:solidFill>
                <a:effectLst/>
                <a:latin typeface="Tw Cen MT Condensed" panose="020B0606020104020203" pitchFamily="34" charset="0"/>
              </a:rPr>
              <a:t>Top 10 Countries by Guest in a Bar Plot</a:t>
            </a:r>
            <a:br>
              <a:rPr lang="en-US" sz="4400" b="0" i="0" dirty="0">
                <a:solidFill>
                  <a:srgbClr val="212121"/>
                </a:solidFill>
                <a:effectLst/>
                <a:latin typeface="Tw Cen MT Condensed" panose="020B0606020104020203" pitchFamily="34" charset="0"/>
              </a:rPr>
            </a:br>
            <a:endParaRPr lang="en-US" sz="4400" dirty="0">
              <a:latin typeface="Tw Cen MT Condensed" panose="020B0606020104020203" pitchFamily="34" charset="0"/>
            </a:endParaRPr>
          </a:p>
        </p:txBody>
      </p:sp>
      <p:pic>
        <p:nvPicPr>
          <p:cNvPr id="5" name="Content Placeholder 4">
            <a:extLst>
              <a:ext uri="{FF2B5EF4-FFF2-40B4-BE49-F238E27FC236}">
                <a16:creationId xmlns:a16="http://schemas.microsoft.com/office/drawing/2014/main" id="{C920E70A-1F71-919F-A07E-8CADB4554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930" y="1679309"/>
            <a:ext cx="9251576" cy="4434619"/>
          </a:xfrm>
        </p:spPr>
      </p:pic>
    </p:spTree>
    <p:extLst>
      <p:ext uri="{BB962C8B-B14F-4D97-AF65-F5344CB8AC3E}">
        <p14:creationId xmlns:p14="http://schemas.microsoft.com/office/powerpoint/2010/main" val="139796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6D631-0552-9CA5-05D3-F28E6792DC89}"/>
              </a:ext>
            </a:extLst>
          </p:cNvPr>
          <p:cNvSpPr>
            <a:spLocks noGrp="1"/>
          </p:cNvSpPr>
          <p:nvPr>
            <p:ph idx="1"/>
          </p:nvPr>
        </p:nvSpPr>
        <p:spPr>
          <a:xfrm>
            <a:off x="770966" y="860612"/>
            <a:ext cx="9973236" cy="5448748"/>
          </a:xfrm>
        </p:spPr>
        <p:txBody>
          <a:bodyPr>
            <a:normAutofit lnSpcReduction="10000"/>
          </a:bodyPr>
          <a:lstStyle/>
          <a:p>
            <a:r>
              <a:rPr lang="en-US" b="1" i="0" dirty="0">
                <a:solidFill>
                  <a:srgbClr val="212121"/>
                </a:solidFill>
                <a:effectLst/>
                <a:latin typeface="Roboto" panose="02000000000000000000" pitchFamily="2" charset="0"/>
              </a:rPr>
              <a:t>1. Why did you pick the specific chart?</a:t>
            </a:r>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We have seen that mostly from which country Guests is coming</a:t>
            </a:r>
          </a:p>
          <a:p>
            <a:pPr algn="l"/>
            <a:r>
              <a:rPr lang="en-US" b="0" i="0" dirty="0">
                <a:solidFill>
                  <a:srgbClr val="212121"/>
                </a:solidFill>
                <a:effectLst/>
                <a:latin typeface="Roboto" panose="02000000000000000000" pitchFamily="2" charset="0"/>
              </a:rPr>
              <a:t>Chart is showing for top 10 country</a:t>
            </a:r>
          </a:p>
          <a:p>
            <a:r>
              <a:rPr lang="en-US" b="1" i="0" dirty="0">
                <a:solidFill>
                  <a:srgbClr val="212121"/>
                </a:solidFill>
                <a:effectLst/>
                <a:latin typeface="Roboto" panose="02000000000000000000" pitchFamily="2" charset="0"/>
              </a:rPr>
              <a:t>2. What is/are the insight(s) found from the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As we can see, that maximum guest is coming from Portugal</a:t>
            </a:r>
          </a:p>
          <a:p>
            <a:pPr algn="l"/>
            <a:r>
              <a:rPr lang="en-US" b="1" i="0" dirty="0">
                <a:solidFill>
                  <a:srgbClr val="212121"/>
                </a:solidFill>
                <a:effectLst/>
                <a:latin typeface="Roboto" panose="02000000000000000000" pitchFamily="2" charset="0"/>
              </a:rPr>
              <a:t>3. Will the gained insights help creating a positive business impact?</a:t>
            </a:r>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Are there any insights that lead to negative growth? Justify with specific reason.</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We can do more advertising &amp; can provide attractive offers to Portugal guests to enhance the customer volume</a:t>
            </a:r>
          </a:p>
          <a:p>
            <a:pPr algn="l"/>
            <a:endParaRPr lang="en-US" b="0" i="0" dirty="0">
              <a:solidFill>
                <a:srgbClr val="212121"/>
              </a:solidFill>
              <a:effectLst/>
              <a:latin typeface="var(--colab-chrome-font-family)"/>
            </a:endParaRPr>
          </a:p>
          <a:p>
            <a:br>
              <a:rPr lang="en-US" dirty="0"/>
            </a:br>
            <a:endParaRPr lang="en-US" dirty="0"/>
          </a:p>
        </p:txBody>
      </p:sp>
    </p:spTree>
    <p:extLst>
      <p:ext uri="{BB962C8B-B14F-4D97-AF65-F5344CB8AC3E}">
        <p14:creationId xmlns:p14="http://schemas.microsoft.com/office/powerpoint/2010/main" val="1190657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1973-24F2-8C09-6A5F-92A163451DB9}"/>
              </a:ext>
            </a:extLst>
          </p:cNvPr>
          <p:cNvSpPr>
            <a:spLocks noGrp="1"/>
          </p:cNvSpPr>
          <p:nvPr>
            <p:ph type="title"/>
          </p:nvPr>
        </p:nvSpPr>
        <p:spPr>
          <a:xfrm>
            <a:off x="779929" y="932329"/>
            <a:ext cx="9964271" cy="681318"/>
          </a:xfrm>
        </p:spPr>
        <p:txBody>
          <a:bodyPr>
            <a:normAutofit fontScale="90000"/>
          </a:bodyPr>
          <a:lstStyle/>
          <a:p>
            <a:r>
              <a:rPr lang="en-US" sz="4400" i="0" dirty="0">
                <a:solidFill>
                  <a:srgbClr val="212121"/>
                </a:solidFill>
                <a:effectLst/>
                <a:latin typeface="Tw Cen MT Condensed" panose="020B0606020104020203" pitchFamily="34" charset="0"/>
              </a:rPr>
              <a:t>Chart  9 - Scatter Plot of Total Stay in Nights vs ADR</a:t>
            </a:r>
            <a:br>
              <a:rPr lang="en-US" b="0" i="0" dirty="0">
                <a:solidFill>
                  <a:srgbClr val="212121"/>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DB09D808-9C45-EC2D-29F2-A39F8CB249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59" y="1757363"/>
            <a:ext cx="11788588" cy="4551362"/>
          </a:xfrm>
        </p:spPr>
      </p:pic>
    </p:spTree>
    <p:extLst>
      <p:ext uri="{BB962C8B-B14F-4D97-AF65-F5344CB8AC3E}">
        <p14:creationId xmlns:p14="http://schemas.microsoft.com/office/powerpoint/2010/main" val="3977250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64D07-3362-9739-77BB-07AA0FAD308A}"/>
              </a:ext>
            </a:extLst>
          </p:cNvPr>
          <p:cNvSpPr>
            <a:spLocks noGrp="1"/>
          </p:cNvSpPr>
          <p:nvPr>
            <p:ph idx="1"/>
          </p:nvPr>
        </p:nvSpPr>
        <p:spPr>
          <a:xfrm>
            <a:off x="791046" y="824753"/>
            <a:ext cx="9720073" cy="4023360"/>
          </a:xfrm>
        </p:spPr>
        <p:txBody>
          <a:bodyPr/>
          <a:lstStyle/>
          <a:p>
            <a:r>
              <a:rPr lang="en-US" b="1" i="0" dirty="0">
                <a:solidFill>
                  <a:srgbClr val="212121"/>
                </a:solidFill>
                <a:effectLst/>
                <a:latin typeface="Roboto" panose="02000000000000000000" pitchFamily="2" charset="0"/>
              </a:rPr>
              <a:t>1. Why did you pick the specific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To show comparison &amp; affect of total stay days vs ADR</a:t>
            </a:r>
          </a:p>
          <a:p>
            <a:r>
              <a:rPr lang="en-US" b="1" i="0" dirty="0">
                <a:solidFill>
                  <a:srgbClr val="212121"/>
                </a:solidFill>
                <a:effectLst/>
                <a:latin typeface="Roboto" panose="02000000000000000000" pitchFamily="2" charset="0"/>
              </a:rPr>
              <a:t>2. What is/are the insight(s) found from the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Here, we found that if guest's stay days is getting decreased, ADR is getting high</a:t>
            </a:r>
          </a:p>
          <a:p>
            <a:endParaRPr lang="en-US" dirty="0"/>
          </a:p>
        </p:txBody>
      </p:sp>
    </p:spTree>
    <p:extLst>
      <p:ext uri="{BB962C8B-B14F-4D97-AF65-F5344CB8AC3E}">
        <p14:creationId xmlns:p14="http://schemas.microsoft.com/office/powerpoint/2010/main" val="3237885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FA86-F99D-405C-431A-4F83FFA956F1}"/>
              </a:ext>
            </a:extLst>
          </p:cNvPr>
          <p:cNvSpPr>
            <a:spLocks noGrp="1"/>
          </p:cNvSpPr>
          <p:nvPr>
            <p:ph type="title"/>
          </p:nvPr>
        </p:nvSpPr>
        <p:spPr>
          <a:xfrm>
            <a:off x="761999" y="923364"/>
            <a:ext cx="10856259" cy="672353"/>
          </a:xfrm>
        </p:spPr>
        <p:txBody>
          <a:bodyPr>
            <a:normAutofit fontScale="90000"/>
          </a:bodyPr>
          <a:lstStyle/>
          <a:p>
            <a:r>
              <a:rPr lang="en-US" sz="3600" b="1" i="0" dirty="0">
                <a:solidFill>
                  <a:srgbClr val="212121"/>
                </a:solidFill>
                <a:effectLst/>
                <a:latin typeface="Tw Cen MT Condensed" panose="020B0606020104020203" pitchFamily="34" charset="0"/>
              </a:rPr>
              <a:t>Chart - 10 - Meal Distribution by Hotel Type in a Bar Chart</a:t>
            </a:r>
            <a:br>
              <a:rPr lang="en-US" b="0" i="0" dirty="0">
                <a:solidFill>
                  <a:srgbClr val="212121"/>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82269360-52C6-AF69-1DD1-5B53912457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1668089"/>
            <a:ext cx="9610166" cy="4595812"/>
          </a:xfrm>
        </p:spPr>
      </p:pic>
    </p:spTree>
    <p:extLst>
      <p:ext uri="{BB962C8B-B14F-4D97-AF65-F5344CB8AC3E}">
        <p14:creationId xmlns:p14="http://schemas.microsoft.com/office/powerpoint/2010/main" val="2719971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55438C-6261-DC1B-66A8-69D11D48712C}"/>
              </a:ext>
            </a:extLst>
          </p:cNvPr>
          <p:cNvSpPr>
            <a:spLocks noGrp="1"/>
          </p:cNvSpPr>
          <p:nvPr>
            <p:ph idx="1"/>
          </p:nvPr>
        </p:nvSpPr>
        <p:spPr>
          <a:xfrm>
            <a:off x="773116" y="842683"/>
            <a:ext cx="9720073" cy="4023360"/>
          </a:xfrm>
        </p:spPr>
        <p:txBody>
          <a:bodyPr/>
          <a:lstStyle/>
          <a:p>
            <a:r>
              <a:rPr lang="en-US" b="1" i="0" dirty="0">
                <a:solidFill>
                  <a:srgbClr val="212121"/>
                </a:solidFill>
                <a:effectLst/>
                <a:latin typeface="Roboto" panose="02000000000000000000" pitchFamily="2" charset="0"/>
              </a:rPr>
              <a:t>1. Why did you pick the specific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To show the meal preference of the guest hotel-wise.</a:t>
            </a:r>
          </a:p>
          <a:p>
            <a:r>
              <a:rPr lang="en-US" b="1" i="0" dirty="0">
                <a:solidFill>
                  <a:srgbClr val="212121"/>
                </a:solidFill>
                <a:effectLst/>
                <a:latin typeface="Roboto" panose="02000000000000000000" pitchFamily="2" charset="0"/>
              </a:rPr>
              <a:t>2. What is/are the insight(s) found from the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As we can see, BB (Bed &amp; breakfast) meal is most preferred by guests in both the hotels. So Hotel can give more delicious dishes in this meal to get customer repeat &amp; attract new customer.</a:t>
            </a:r>
          </a:p>
          <a:p>
            <a:endParaRPr lang="en-US" dirty="0"/>
          </a:p>
        </p:txBody>
      </p:sp>
    </p:spTree>
    <p:extLst>
      <p:ext uri="{BB962C8B-B14F-4D97-AF65-F5344CB8AC3E}">
        <p14:creationId xmlns:p14="http://schemas.microsoft.com/office/powerpoint/2010/main" val="3217112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E06F-1A0B-BF20-F9B6-F9143167E39F}"/>
              </a:ext>
            </a:extLst>
          </p:cNvPr>
          <p:cNvSpPr>
            <a:spLocks noGrp="1"/>
          </p:cNvSpPr>
          <p:nvPr>
            <p:ph type="title"/>
          </p:nvPr>
        </p:nvSpPr>
        <p:spPr>
          <a:xfrm>
            <a:off x="4312024" y="0"/>
            <a:ext cx="6763868" cy="672353"/>
          </a:xfrm>
        </p:spPr>
        <p:txBody>
          <a:bodyPr>
            <a:noAutofit/>
          </a:bodyPr>
          <a:lstStyle/>
          <a:p>
            <a:r>
              <a:rPr lang="en-US" sz="4800" dirty="0"/>
              <a:t>Objective</a:t>
            </a:r>
          </a:p>
        </p:txBody>
      </p:sp>
      <p:sp>
        <p:nvSpPr>
          <p:cNvPr id="4" name="Rectangle 1">
            <a:extLst>
              <a:ext uri="{FF2B5EF4-FFF2-40B4-BE49-F238E27FC236}">
                <a16:creationId xmlns:a16="http://schemas.microsoft.com/office/drawing/2014/main" id="{BDB6D6B5-4607-7E7F-2653-3437E840176A}"/>
              </a:ext>
            </a:extLst>
          </p:cNvPr>
          <p:cNvSpPr>
            <a:spLocks noGrp="1" noChangeArrowheads="1"/>
          </p:cNvSpPr>
          <p:nvPr>
            <p:ph idx="1"/>
          </p:nvPr>
        </p:nvSpPr>
        <p:spPr bwMode="auto">
          <a:xfrm>
            <a:off x="788894" y="1410105"/>
            <a:ext cx="10183905" cy="565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1400" b="0" i="0" dirty="0">
                <a:solidFill>
                  <a:srgbClr val="374151"/>
                </a:solidFill>
                <a:effectLst/>
                <a:latin typeface="Söhne"/>
              </a:rPr>
              <a:t>The objectives of hotel booking analysis are as follows:</a:t>
            </a:r>
          </a:p>
          <a:p>
            <a:pPr algn="l">
              <a:buFont typeface="+mj-lt"/>
              <a:buAutoNum type="arabicPeriod"/>
            </a:pPr>
            <a:r>
              <a:rPr lang="en-US" sz="1400" b="0" i="0" dirty="0">
                <a:solidFill>
                  <a:srgbClr val="374151"/>
                </a:solidFill>
                <a:effectLst/>
                <a:latin typeface="Söhne"/>
              </a:rPr>
              <a:t>Understand Guest Preferences: Hotel booking analysis aims to gain insights into guest preferences, including their preferred room types, amenities, services, and booking channels. By understanding these preferences, hotels can tailor their offerings to meet customer expectations and provide a personalized experience.</a:t>
            </a:r>
          </a:p>
          <a:p>
            <a:pPr algn="l">
              <a:buFont typeface="+mj-lt"/>
              <a:buAutoNum type="arabicPeriod"/>
            </a:pPr>
            <a:r>
              <a:rPr lang="en-US" sz="1400" b="0" i="0" dirty="0">
                <a:solidFill>
                  <a:srgbClr val="374151"/>
                </a:solidFill>
                <a:effectLst/>
                <a:latin typeface="Söhne"/>
              </a:rPr>
              <a:t>Identify High-Demand Periods: Analysis of booking data helps identify peak seasons, holidays, and other periods of high demand. This information allows hotels to optimize pricing strategies, manage inventory effectively, and allocate resources efficiently during busy periods.</a:t>
            </a:r>
          </a:p>
          <a:p>
            <a:pPr algn="l">
              <a:buFont typeface="+mj-lt"/>
              <a:buAutoNum type="arabicPeriod"/>
            </a:pPr>
            <a:r>
              <a:rPr lang="en-US" sz="1400" b="0" i="0" dirty="0">
                <a:solidFill>
                  <a:srgbClr val="374151"/>
                </a:solidFill>
                <a:effectLst/>
                <a:latin typeface="Söhne"/>
              </a:rPr>
              <a:t>Optimize Room Allocation: By analyzing booking patterns, hotels can optimize room allocation strategies. This includes identifying the most popular room types, determining the optimal room mix, and allocating rooms based on guest preferences, ensuring maximum occupancy and revenue generation.</a:t>
            </a:r>
          </a:p>
          <a:p>
            <a:pPr algn="l">
              <a:buFont typeface="+mj-lt"/>
              <a:buAutoNum type="arabicPeriod"/>
            </a:pPr>
            <a:r>
              <a:rPr lang="en-US" sz="1400" b="0" i="0" dirty="0">
                <a:solidFill>
                  <a:srgbClr val="374151"/>
                </a:solidFill>
                <a:effectLst/>
                <a:latin typeface="Söhne"/>
              </a:rPr>
              <a:t>Forecast Demand: Accurate demand forecasting is crucial for hotels to plan staffing, inventory, and revenue management strategies effectively. Hotel booking analysis helps predict future booking trends, allowing hotels to make informed decisions and adjust their operations accordingly.</a:t>
            </a:r>
          </a:p>
          <a:p>
            <a:pPr algn="l">
              <a:buFont typeface="+mj-lt"/>
              <a:buAutoNum type="arabicPeriod"/>
            </a:pPr>
            <a:r>
              <a:rPr lang="en-US" sz="1400" b="0" i="0" dirty="0">
                <a:solidFill>
                  <a:srgbClr val="374151"/>
                </a:solidFill>
                <a:effectLst/>
                <a:latin typeface="Söhne"/>
              </a:rPr>
              <a:t>Reduce Cancellations: Cancellations can negatively impact hotel revenue and occupancy rates. By analyzing cancellation patterns and identifying the underlying reasons, hotels can implement strategies to minimize cancellations, such as flexible cancellation policies, targeted marketing campaigns, and improved customer service.</a:t>
            </a:r>
          </a:p>
          <a:p>
            <a:pPr algn="l">
              <a:buFont typeface="+mj-lt"/>
              <a:buAutoNum type="arabicPeriod"/>
            </a:pPr>
            <a:r>
              <a:rPr lang="en-US" sz="1400" b="0" i="0" dirty="0">
                <a:solidFill>
                  <a:srgbClr val="374151"/>
                </a:solidFill>
                <a:effectLst/>
                <a:latin typeface="Söhne"/>
              </a:rPr>
              <a:t>Maximize Revenue: Hotel booking analysis helps identify revenue opportunities and optimize pricing strategies. By understanding price sensitivity, demand patterns, and market trends, hotels can set optimal room rates, implement dynamic pricing strategies, and identify cross-selling and upselling opportunities to maximize revenue.</a:t>
            </a:r>
          </a:p>
          <a:p>
            <a:pPr algn="l">
              <a:buFont typeface="+mj-lt"/>
              <a:buAutoNum type="arabicPeriod"/>
            </a:pPr>
            <a:r>
              <a:rPr lang="en-US" sz="1400" b="0" i="0" dirty="0">
                <a:solidFill>
                  <a:srgbClr val="374151"/>
                </a:solidFill>
                <a:effectLst/>
                <a:latin typeface="Söhne"/>
              </a:rPr>
              <a:t>Enhance Customer Satisfaction: Analysis of guest feedback and reviews can provide insights into areas for improvement and enhance overall customer satisfaction. By addressing common pain points, hotels can enhance the guest experience and build a positive reputation, leading to repeat bookings and positive word-of-mouth recommendations.</a:t>
            </a:r>
          </a:p>
          <a:p>
            <a:pPr algn="l">
              <a:buFont typeface="+mj-lt"/>
              <a:buAutoNum type="arabicPeriod"/>
            </a:pPr>
            <a:r>
              <a:rPr lang="en-US" sz="1400" b="0" i="0" dirty="0">
                <a:solidFill>
                  <a:srgbClr val="374151"/>
                </a:solidFill>
                <a:effectLst/>
                <a:latin typeface="Söhne"/>
              </a:rPr>
              <a:t>Evaluate Marketing Effectiveness: Hotel booking analysis allows evaluation of marketing and promotional campaigns' effectiveness. By tracking booking sources, analyzing conversion rates, and measuring return on investment, hotels can optimize their marketing strategies and allocate resources to the most successful channels.</a:t>
            </a:r>
          </a:p>
          <a:p>
            <a:pPr algn="l"/>
            <a:r>
              <a:rPr lang="en-US" sz="1400" b="0" i="0" dirty="0">
                <a:solidFill>
                  <a:srgbClr val="374151"/>
                </a:solidFill>
                <a:effectLst/>
                <a:latin typeface="Söhne"/>
              </a:rPr>
              <a:t>Overall, the objective of hotel booking analysis is to leverage data-driven insights to optimize operations, improve revenue, enhance guest satisfaction, and drive positive business impact in the highly competitive hospitality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385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E247-58ED-BAB9-A653-DC8B35127601}"/>
              </a:ext>
            </a:extLst>
          </p:cNvPr>
          <p:cNvSpPr>
            <a:spLocks noGrp="1"/>
          </p:cNvSpPr>
          <p:nvPr>
            <p:ph type="title"/>
          </p:nvPr>
        </p:nvSpPr>
        <p:spPr>
          <a:xfrm>
            <a:off x="779930" y="609600"/>
            <a:ext cx="11295529" cy="986118"/>
          </a:xfrm>
        </p:spPr>
        <p:txBody>
          <a:bodyPr>
            <a:normAutofit/>
          </a:bodyPr>
          <a:lstStyle/>
          <a:p>
            <a:r>
              <a:rPr lang="en-US" sz="3200" b="1" i="0" dirty="0">
                <a:solidFill>
                  <a:srgbClr val="212121"/>
                </a:solidFill>
                <a:effectLst/>
                <a:latin typeface="Tw Cen MT Condensed" panose="020B0606020104020203" pitchFamily="34" charset="0"/>
              </a:rPr>
              <a:t>Chart 11 - Correlation Heatmap of Booking Features</a:t>
            </a:r>
            <a:br>
              <a:rPr lang="en-US" sz="1050" b="0" i="0" dirty="0">
                <a:solidFill>
                  <a:srgbClr val="212121"/>
                </a:solidFill>
                <a:effectLst/>
                <a:latin typeface="Roboto" panose="02000000000000000000" pitchFamily="2" charset="0"/>
              </a:rPr>
            </a:br>
            <a:endParaRPr lang="en-US" sz="3200" dirty="0"/>
          </a:p>
        </p:txBody>
      </p:sp>
      <p:pic>
        <p:nvPicPr>
          <p:cNvPr id="5" name="Content Placeholder 4">
            <a:extLst>
              <a:ext uri="{FF2B5EF4-FFF2-40B4-BE49-F238E27FC236}">
                <a16:creationId xmlns:a16="http://schemas.microsoft.com/office/drawing/2014/main" id="{6384C679-926E-6234-5A3B-1CD2E4EADC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930" y="1524000"/>
            <a:ext cx="11107270" cy="5226050"/>
          </a:xfrm>
        </p:spPr>
      </p:pic>
    </p:spTree>
    <p:extLst>
      <p:ext uri="{BB962C8B-B14F-4D97-AF65-F5344CB8AC3E}">
        <p14:creationId xmlns:p14="http://schemas.microsoft.com/office/powerpoint/2010/main" val="383969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5FA199-EFBC-2C8E-532A-5B3E5CBCF3D0}"/>
              </a:ext>
            </a:extLst>
          </p:cNvPr>
          <p:cNvSpPr>
            <a:spLocks noGrp="1"/>
          </p:cNvSpPr>
          <p:nvPr>
            <p:ph idx="1"/>
          </p:nvPr>
        </p:nvSpPr>
        <p:spPr>
          <a:xfrm>
            <a:off x="779930" y="860612"/>
            <a:ext cx="9964272" cy="5448748"/>
          </a:xfrm>
        </p:spPr>
        <p:txBody>
          <a:bodyPr/>
          <a:lstStyle/>
          <a:p>
            <a:r>
              <a:rPr lang="en-US" b="1" i="0" dirty="0">
                <a:solidFill>
                  <a:srgbClr val="212121"/>
                </a:solidFill>
                <a:effectLst/>
                <a:latin typeface="Roboto" panose="02000000000000000000" pitchFamily="2" charset="0"/>
              </a:rPr>
              <a:t>1. Why did you pick the specific chart?</a:t>
            </a:r>
            <a:endParaRPr lang="en-US" b="0" i="0" dirty="0">
              <a:solidFill>
                <a:srgbClr val="212121"/>
              </a:solidFill>
              <a:effectLst/>
              <a:latin typeface="Roboto" panose="02000000000000000000" pitchFamily="2" charset="0"/>
            </a:endParaRPr>
          </a:p>
          <a:p>
            <a:r>
              <a:rPr lang="en-US" dirty="0">
                <a:solidFill>
                  <a:srgbClr val="212121"/>
                </a:solidFill>
                <a:latin typeface="Roboto" panose="02000000000000000000" pitchFamily="2" charset="0"/>
              </a:rPr>
              <a:t>T</a:t>
            </a:r>
            <a:r>
              <a:rPr lang="en-US" b="0" i="0" dirty="0">
                <a:solidFill>
                  <a:srgbClr val="212121"/>
                </a:solidFill>
                <a:effectLst/>
                <a:latin typeface="Roboto" panose="02000000000000000000" pitchFamily="2" charset="0"/>
              </a:rPr>
              <a:t>o understand the relationship between different numerical value</a:t>
            </a:r>
          </a:p>
          <a:p>
            <a:r>
              <a:rPr lang="en-US" b="1" i="0" dirty="0">
                <a:solidFill>
                  <a:srgbClr val="212121"/>
                </a:solidFill>
                <a:effectLst/>
                <a:latin typeface="Roboto" panose="02000000000000000000" pitchFamily="2" charset="0"/>
              </a:rPr>
              <a:t>2. What is/are the insight(s) found from the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Highest correlation value between axis is 39% positive &amp; lowest </a:t>
            </a:r>
            <a:r>
              <a:rPr lang="en-US" b="0" i="0" dirty="0" err="1">
                <a:solidFill>
                  <a:srgbClr val="212121"/>
                </a:solidFill>
                <a:effectLst/>
                <a:latin typeface="Roboto" panose="02000000000000000000" pitchFamily="2" charset="0"/>
              </a:rPr>
              <a:t>corelation</a:t>
            </a:r>
            <a:r>
              <a:rPr lang="en-US" b="0" i="0" dirty="0">
                <a:solidFill>
                  <a:srgbClr val="212121"/>
                </a:solidFill>
                <a:effectLst/>
                <a:latin typeface="Roboto" panose="02000000000000000000" pitchFamily="2" charset="0"/>
              </a:rPr>
              <a:t> value between the axis is -9% negative.</a:t>
            </a:r>
          </a:p>
          <a:p>
            <a:endParaRPr lang="en-US" dirty="0"/>
          </a:p>
        </p:txBody>
      </p:sp>
    </p:spTree>
    <p:extLst>
      <p:ext uri="{BB962C8B-B14F-4D97-AF65-F5344CB8AC3E}">
        <p14:creationId xmlns:p14="http://schemas.microsoft.com/office/powerpoint/2010/main" val="3406853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1CA-3D7E-4461-13FA-03803535E2F7}"/>
              </a:ext>
            </a:extLst>
          </p:cNvPr>
          <p:cNvSpPr>
            <a:spLocks noGrp="1"/>
          </p:cNvSpPr>
          <p:nvPr>
            <p:ph type="title"/>
          </p:nvPr>
        </p:nvSpPr>
        <p:spPr/>
        <p:txBody>
          <a:bodyPr>
            <a:normAutofit/>
          </a:bodyPr>
          <a:lstStyle/>
          <a:p>
            <a:r>
              <a:rPr lang="en-US" sz="4400" dirty="0"/>
              <a:t>Chart 12- Month Wise booking on line chart</a:t>
            </a:r>
          </a:p>
        </p:txBody>
      </p:sp>
      <p:pic>
        <p:nvPicPr>
          <p:cNvPr id="5" name="Content Placeholder 4">
            <a:extLst>
              <a:ext uri="{FF2B5EF4-FFF2-40B4-BE49-F238E27FC236}">
                <a16:creationId xmlns:a16="http://schemas.microsoft.com/office/drawing/2014/main" id="{40CA321C-7D59-C25B-4A3C-6ABE060BFC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247" y="2286000"/>
            <a:ext cx="10291482" cy="4204447"/>
          </a:xfrm>
        </p:spPr>
      </p:pic>
    </p:spTree>
    <p:extLst>
      <p:ext uri="{BB962C8B-B14F-4D97-AF65-F5344CB8AC3E}">
        <p14:creationId xmlns:p14="http://schemas.microsoft.com/office/powerpoint/2010/main" val="1339462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DB93DE-817F-4FF2-EC09-58B386FD9D5A}"/>
              </a:ext>
            </a:extLst>
          </p:cNvPr>
          <p:cNvSpPr>
            <a:spLocks noGrp="1"/>
          </p:cNvSpPr>
          <p:nvPr>
            <p:ph idx="1"/>
          </p:nvPr>
        </p:nvSpPr>
        <p:spPr>
          <a:xfrm>
            <a:off x="779930" y="860612"/>
            <a:ext cx="9964272" cy="5448748"/>
          </a:xfrm>
        </p:spPr>
        <p:txBody>
          <a:bodyPr/>
          <a:lstStyle/>
          <a:p>
            <a:r>
              <a:rPr lang="en-US" b="1" i="0" dirty="0">
                <a:solidFill>
                  <a:srgbClr val="212121"/>
                </a:solidFill>
                <a:effectLst/>
                <a:latin typeface="Roboto" panose="02000000000000000000" pitchFamily="2" charset="0"/>
              </a:rPr>
              <a:t>1. Why did you pick the specific chart ?</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To specify the average ADR for both hotels</a:t>
            </a:r>
          </a:p>
          <a:p>
            <a:r>
              <a:rPr lang="en-US" b="1" i="0" dirty="0">
                <a:solidFill>
                  <a:srgbClr val="212121"/>
                </a:solidFill>
                <a:effectLst/>
                <a:latin typeface="Roboto" panose="02000000000000000000" pitchFamily="2" charset="0"/>
              </a:rPr>
              <a:t>2. What is/are the insight(s) found from the chart?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As we can see the average ADR of City hotel is higher than Resort hotel, so the profit and revenue will be higher for city hotel</a:t>
            </a:r>
          </a:p>
          <a:p>
            <a:r>
              <a:rPr lang="en-US" b="1" i="0" dirty="0">
                <a:solidFill>
                  <a:srgbClr val="212121"/>
                </a:solidFill>
                <a:effectLst/>
                <a:latin typeface="Roboto" panose="02000000000000000000" pitchFamily="2" charset="0"/>
              </a:rPr>
              <a:t>3. Will the gained insights help creating a positive business impact?</a:t>
            </a:r>
            <a:endParaRPr lang="en-US" b="0" i="0" dirty="0">
              <a:solidFill>
                <a:srgbClr val="212121"/>
              </a:solidFill>
              <a:effectLst/>
              <a:latin typeface="Roboto" panose="02000000000000000000" pitchFamily="2" charset="0"/>
            </a:endParaRPr>
          </a:p>
          <a:p>
            <a:r>
              <a:rPr lang="en-US" b="1" i="0" dirty="0">
                <a:solidFill>
                  <a:srgbClr val="212121"/>
                </a:solidFill>
                <a:effectLst/>
                <a:latin typeface="Roboto" panose="02000000000000000000" pitchFamily="2" charset="0"/>
              </a:rPr>
              <a:t>Are there any insights that lead to negative growth? Justify with specific reason.</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here, we can do more advertising for City hotel to get more customer, which result higher profit</a:t>
            </a:r>
          </a:p>
          <a:p>
            <a:endParaRPr lang="en-US" dirty="0"/>
          </a:p>
        </p:txBody>
      </p:sp>
    </p:spTree>
    <p:extLst>
      <p:ext uri="{BB962C8B-B14F-4D97-AF65-F5344CB8AC3E}">
        <p14:creationId xmlns:p14="http://schemas.microsoft.com/office/powerpoint/2010/main" val="186031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1D27-A48E-D947-ED6E-11150B179FAF}"/>
              </a:ext>
            </a:extLst>
          </p:cNvPr>
          <p:cNvSpPr>
            <a:spLocks noGrp="1"/>
          </p:cNvSpPr>
          <p:nvPr>
            <p:ph type="title"/>
          </p:nvPr>
        </p:nvSpPr>
        <p:spPr>
          <a:xfrm>
            <a:off x="1062138" y="548640"/>
            <a:ext cx="9720072" cy="204395"/>
          </a:xfrm>
        </p:spPr>
        <p:txBody>
          <a:bodyPr>
            <a:normAutofit fontScale="90000"/>
          </a:bodyPr>
          <a:lstStyle/>
          <a:p>
            <a:r>
              <a:rPr lang="en-US" sz="3100" b="1" i="0" dirty="0">
                <a:solidFill>
                  <a:srgbClr val="212121"/>
                </a:solidFill>
                <a:effectLst/>
                <a:latin typeface="Roboto" panose="02000000000000000000" pitchFamily="2" charset="0"/>
              </a:rPr>
              <a:t>Solution to Business Objective</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9BC45964-8E6A-37DF-9A21-88DAE96AE907}"/>
              </a:ext>
            </a:extLst>
          </p:cNvPr>
          <p:cNvSpPr>
            <a:spLocks noGrp="1"/>
          </p:cNvSpPr>
          <p:nvPr>
            <p:ph idx="1"/>
          </p:nvPr>
        </p:nvSpPr>
        <p:spPr>
          <a:xfrm>
            <a:off x="779930" y="548640"/>
            <a:ext cx="11331388" cy="6228678"/>
          </a:xfrm>
        </p:spPr>
        <p:txBody>
          <a:bodyPr>
            <a:normAutofit fontScale="92500" lnSpcReduction="10000"/>
          </a:bodyPr>
          <a:lstStyle/>
          <a:p>
            <a:pPr algn="l"/>
            <a:r>
              <a:rPr lang="en-US" sz="2600" b="1" i="0" dirty="0">
                <a:solidFill>
                  <a:srgbClr val="212121"/>
                </a:solidFill>
                <a:effectLst/>
                <a:latin typeface="Roboto" panose="02000000000000000000" pitchFamily="2" charset="0"/>
              </a:rPr>
              <a:t>What do you suggest the client to achieve Business Objective ?</a:t>
            </a:r>
            <a:endParaRPr lang="en-US" sz="2600" b="0" i="0" dirty="0">
              <a:solidFill>
                <a:srgbClr val="212121"/>
              </a:solidFill>
              <a:effectLst/>
              <a:latin typeface="Roboto" panose="02000000000000000000" pitchFamily="2" charset="0"/>
            </a:endParaRPr>
          </a:p>
          <a:p>
            <a:pPr algn="l"/>
            <a:r>
              <a:rPr lang="en-US" sz="2600" b="1" i="0" dirty="0">
                <a:solidFill>
                  <a:srgbClr val="212121"/>
                </a:solidFill>
                <a:effectLst/>
                <a:latin typeface="Roboto" panose="02000000000000000000" pitchFamily="2" charset="0"/>
              </a:rPr>
              <a:t>Explain Briefly.</a:t>
            </a:r>
            <a:endParaRPr lang="en-US" sz="2600"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Business objective attained as follows:</a:t>
            </a:r>
          </a:p>
          <a:p>
            <a:pPr algn="l"/>
            <a:r>
              <a:rPr lang="en-US" b="0" i="0" dirty="0">
                <a:solidFill>
                  <a:srgbClr val="212121"/>
                </a:solidFill>
                <a:effectLst/>
                <a:latin typeface="Roboto" panose="02000000000000000000" pitchFamily="2" charset="0"/>
              </a:rPr>
              <a:t>1.For hotel business to flourish few things which we need to consider is high revenue generation, customers satisfaction and employee retention.</a:t>
            </a:r>
          </a:p>
          <a:p>
            <a:pPr algn="l"/>
            <a:r>
              <a:rPr lang="en-US" b="0" i="0" dirty="0">
                <a:solidFill>
                  <a:srgbClr val="212121"/>
                </a:solidFill>
                <a:effectLst/>
                <a:latin typeface="Roboto" panose="02000000000000000000" pitchFamily="2" charset="0"/>
              </a:rPr>
              <a:t>2.We are able achieve the same by showing the client which are the months which are high in revenue generation by pie chart distribution</a:t>
            </a:r>
          </a:p>
          <a:p>
            <a:pPr algn="l"/>
            <a:r>
              <a:rPr lang="en-US" b="0" i="0" dirty="0">
                <a:solidFill>
                  <a:srgbClr val="212121"/>
                </a:solidFill>
                <a:effectLst/>
                <a:latin typeface="Roboto" panose="02000000000000000000" pitchFamily="2" charset="0"/>
              </a:rPr>
              <a:t>3.Increasing the revenue achieved by bar chart distribution of which type room are most reserved and what are the months likely for visitors</a:t>
            </a:r>
          </a:p>
          <a:p>
            <a:pPr algn="l"/>
            <a:r>
              <a:rPr lang="en-US" b="0" i="0" dirty="0">
                <a:solidFill>
                  <a:srgbClr val="212121"/>
                </a:solidFill>
                <a:effectLst/>
                <a:latin typeface="Roboto" panose="02000000000000000000" pitchFamily="2" charset="0"/>
              </a:rPr>
              <a:t>4.So for these the client can be well prepare in advance so that minimum grievances would be faced by clients in long run and would help in further enhancement of their hospitality.</a:t>
            </a:r>
          </a:p>
          <a:p>
            <a:pPr algn="l"/>
            <a:r>
              <a:rPr lang="en-US" b="0" i="0" dirty="0">
                <a:solidFill>
                  <a:srgbClr val="212121"/>
                </a:solidFill>
                <a:effectLst/>
                <a:latin typeface="Roboto" panose="02000000000000000000" pitchFamily="2" charset="0"/>
              </a:rPr>
              <a:t>5.Outliers like higher the visitor then adr has reduced drastically was shown in scattered plot so in off season client can engage with offices for bulk booking this will also help extra revenue generation</a:t>
            </a:r>
          </a:p>
          <a:p>
            <a:pPr algn="l"/>
            <a:r>
              <a:rPr lang="en-US" b="0" i="0" dirty="0">
                <a:solidFill>
                  <a:srgbClr val="212121"/>
                </a:solidFill>
                <a:effectLst/>
                <a:latin typeface="Roboto" panose="02000000000000000000" pitchFamily="2" charset="0"/>
              </a:rPr>
              <a:t>6.We are able to show the trend of arrivals of visitor at client locations through which client engaged visitor well advance for there entertainment and leisure activities</a:t>
            </a:r>
          </a:p>
          <a:p>
            <a:pPr algn="l"/>
            <a:r>
              <a:rPr lang="en-US" b="0" i="0" dirty="0">
                <a:solidFill>
                  <a:srgbClr val="212121"/>
                </a:solidFill>
                <a:effectLst/>
                <a:latin typeface="Roboto" panose="02000000000000000000" pitchFamily="2" charset="0"/>
              </a:rPr>
              <a:t>7.We where also able to co relate the values showing the max and min percentage between them so that the percentage lying those numbers can be enhanced by various medium</a:t>
            </a:r>
          </a:p>
          <a:p>
            <a:endParaRPr lang="en-US" dirty="0"/>
          </a:p>
        </p:txBody>
      </p:sp>
    </p:spTree>
    <p:extLst>
      <p:ext uri="{BB962C8B-B14F-4D97-AF65-F5344CB8AC3E}">
        <p14:creationId xmlns:p14="http://schemas.microsoft.com/office/powerpoint/2010/main" val="735209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3A8B-F6AF-AB42-7919-15B14546AF3B}"/>
              </a:ext>
            </a:extLst>
          </p:cNvPr>
          <p:cNvSpPr>
            <a:spLocks noGrp="1"/>
          </p:cNvSpPr>
          <p:nvPr>
            <p:ph type="title"/>
          </p:nvPr>
        </p:nvSpPr>
        <p:spPr>
          <a:xfrm>
            <a:off x="4428564" y="398929"/>
            <a:ext cx="7503459" cy="367553"/>
          </a:xfrm>
        </p:spPr>
        <p:txBody>
          <a:bodyPr>
            <a:normAutofit fontScale="90000"/>
          </a:bodyPr>
          <a:lstStyle/>
          <a:p>
            <a:r>
              <a:rPr lang="en-US" sz="4400" b="1" i="0" dirty="0">
                <a:solidFill>
                  <a:srgbClr val="212121"/>
                </a:solidFill>
                <a:effectLst/>
                <a:latin typeface="Roboto" panose="02000000000000000000" pitchFamily="2" charset="0"/>
              </a:rPr>
              <a:t>Conclusion</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AA63B49-32EA-5C65-9ABE-C2DF93FACAE8}"/>
              </a:ext>
            </a:extLst>
          </p:cNvPr>
          <p:cNvSpPr>
            <a:spLocks noGrp="1"/>
          </p:cNvSpPr>
          <p:nvPr>
            <p:ph idx="1"/>
          </p:nvPr>
        </p:nvSpPr>
        <p:spPr>
          <a:xfrm>
            <a:off x="782081" y="582706"/>
            <a:ext cx="11293378" cy="6275294"/>
          </a:xfrm>
        </p:spPr>
        <p:txBody>
          <a:bodyPr>
            <a:normAutofit fontScale="92500"/>
          </a:bodyPr>
          <a:lstStyle/>
          <a:p>
            <a:pPr algn="l"/>
            <a:r>
              <a:rPr lang="en-US" b="0" i="0" dirty="0">
                <a:solidFill>
                  <a:srgbClr val="212121"/>
                </a:solidFill>
                <a:effectLst/>
                <a:latin typeface="Roboto" panose="02000000000000000000" pitchFamily="2" charset="0"/>
              </a:rPr>
              <a:t>1.City Hotel seems to be more preferred among traveler's and it also generates more revenue &amp; profit.</a:t>
            </a:r>
          </a:p>
          <a:p>
            <a:pPr algn="l"/>
            <a:r>
              <a:rPr lang="en-US" b="0" i="0" dirty="0">
                <a:solidFill>
                  <a:srgbClr val="212121"/>
                </a:solidFill>
                <a:effectLst/>
                <a:latin typeface="Roboto" panose="02000000000000000000" pitchFamily="2" charset="0"/>
              </a:rPr>
              <a:t>2.Most number of bookings are made in July and August as compared rest of the months.</a:t>
            </a:r>
          </a:p>
          <a:p>
            <a:pPr algn="l"/>
            <a:r>
              <a:rPr lang="en-US" b="0" i="0" dirty="0">
                <a:solidFill>
                  <a:srgbClr val="212121"/>
                </a:solidFill>
                <a:effectLst/>
                <a:latin typeface="Roboto" panose="02000000000000000000" pitchFamily="2" charset="0"/>
              </a:rPr>
              <a:t>3.Room Type A is the most preferred room type among traveler's.</a:t>
            </a:r>
          </a:p>
          <a:p>
            <a:pPr algn="l"/>
            <a:r>
              <a:rPr lang="en-US" b="0" i="0" dirty="0">
                <a:solidFill>
                  <a:srgbClr val="212121"/>
                </a:solidFill>
                <a:effectLst/>
                <a:latin typeface="Roboto" panose="02000000000000000000" pitchFamily="2" charset="0"/>
              </a:rPr>
              <a:t>4.Most number of bookings are made from Portugal &amp; Great Britain.</a:t>
            </a:r>
          </a:p>
          <a:p>
            <a:pPr algn="l"/>
            <a:r>
              <a:rPr lang="en-US" b="0" i="0" dirty="0">
                <a:solidFill>
                  <a:srgbClr val="212121"/>
                </a:solidFill>
                <a:effectLst/>
                <a:latin typeface="Roboto" panose="02000000000000000000" pitchFamily="2" charset="0"/>
              </a:rPr>
              <a:t>5.Most of the guest stays for 1-4 days in the hotels.</a:t>
            </a:r>
          </a:p>
          <a:p>
            <a:pPr algn="l"/>
            <a:r>
              <a:rPr lang="en-US" b="0" i="0" dirty="0">
                <a:solidFill>
                  <a:srgbClr val="212121"/>
                </a:solidFill>
                <a:effectLst/>
                <a:latin typeface="Roboto" panose="02000000000000000000" pitchFamily="2" charset="0"/>
              </a:rPr>
              <a:t>6.City Hotel retains more number of guests.</a:t>
            </a:r>
          </a:p>
          <a:p>
            <a:pPr algn="l"/>
            <a:r>
              <a:rPr lang="en-US" b="0" i="0" dirty="0">
                <a:solidFill>
                  <a:srgbClr val="212121"/>
                </a:solidFill>
                <a:effectLst/>
                <a:latin typeface="Roboto" panose="02000000000000000000" pitchFamily="2" charset="0"/>
              </a:rPr>
              <a:t>7.Around one-fourth of the total bookings gets cancelled. More cancellations are from City Hotel.</a:t>
            </a:r>
          </a:p>
          <a:p>
            <a:pPr algn="l"/>
            <a:r>
              <a:rPr lang="en-US" b="0" i="0" dirty="0">
                <a:solidFill>
                  <a:srgbClr val="212121"/>
                </a:solidFill>
                <a:effectLst/>
                <a:latin typeface="Roboto" panose="02000000000000000000" pitchFamily="2" charset="0"/>
              </a:rPr>
              <a:t>8.New guest tends to cancel bookings more than repeated customers.</a:t>
            </a:r>
          </a:p>
          <a:p>
            <a:pPr algn="l"/>
            <a:r>
              <a:rPr lang="en-US" b="0" i="0" dirty="0">
                <a:solidFill>
                  <a:srgbClr val="212121"/>
                </a:solidFill>
                <a:effectLst/>
                <a:latin typeface="Roboto" panose="02000000000000000000" pitchFamily="2" charset="0"/>
              </a:rPr>
              <a:t>9.Lead time, number of days in waiting list or assignation of reserved room to customer does not affect cancellation of bookings.</a:t>
            </a:r>
          </a:p>
          <a:p>
            <a:pPr algn="l"/>
            <a:r>
              <a:rPr lang="en-US" b="0" i="0" dirty="0">
                <a:solidFill>
                  <a:srgbClr val="212121"/>
                </a:solidFill>
                <a:effectLst/>
                <a:latin typeface="Roboto" panose="02000000000000000000" pitchFamily="2" charset="0"/>
              </a:rPr>
              <a:t>10.Corporate has the most percentage of repeated guests while TA/TO has the least whereas in the case of cancelled bookings TA/TO has the most percentage while Corporate has the least.</a:t>
            </a:r>
          </a:p>
          <a:p>
            <a:pPr algn="l"/>
            <a:r>
              <a:rPr lang="en-US" b="0" i="0" dirty="0">
                <a:solidFill>
                  <a:srgbClr val="212121"/>
                </a:solidFill>
                <a:effectLst/>
                <a:latin typeface="Roboto" panose="02000000000000000000" pitchFamily="2" charset="0"/>
              </a:rPr>
              <a:t>11.The length of the stay decreases as ADR increases probably to reduce the cost.</a:t>
            </a:r>
          </a:p>
          <a:p>
            <a:endParaRPr lang="en-US" dirty="0"/>
          </a:p>
        </p:txBody>
      </p:sp>
    </p:spTree>
    <p:extLst>
      <p:ext uri="{BB962C8B-B14F-4D97-AF65-F5344CB8AC3E}">
        <p14:creationId xmlns:p14="http://schemas.microsoft.com/office/powerpoint/2010/main" val="368723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D60A-40F1-5D0F-F2D6-3A92BB54C7F9}"/>
              </a:ext>
            </a:extLst>
          </p:cNvPr>
          <p:cNvSpPr>
            <a:spLocks noGrp="1"/>
          </p:cNvSpPr>
          <p:nvPr>
            <p:ph type="title"/>
          </p:nvPr>
        </p:nvSpPr>
        <p:spPr>
          <a:xfrm>
            <a:off x="4625788" y="0"/>
            <a:ext cx="6118412" cy="842682"/>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BA6E2872-5BF9-70C2-6851-48BDA8523B01}"/>
              </a:ext>
            </a:extLst>
          </p:cNvPr>
          <p:cNvSpPr>
            <a:spLocks noGrp="1"/>
          </p:cNvSpPr>
          <p:nvPr>
            <p:ph idx="1"/>
          </p:nvPr>
        </p:nvSpPr>
        <p:spPr>
          <a:xfrm>
            <a:off x="779929" y="842682"/>
            <a:ext cx="11349317" cy="5943600"/>
          </a:xfrm>
        </p:spPr>
        <p:txBody>
          <a:bodyPr>
            <a:normAutofit/>
          </a:bodyPr>
          <a:lstStyle/>
          <a:p>
            <a:pPr algn="l"/>
            <a:r>
              <a:rPr lang="en-US" sz="2000" b="0" i="0" dirty="0">
                <a:solidFill>
                  <a:srgbClr val="212121"/>
                </a:solidFill>
                <a:effectLst/>
                <a:latin typeface="Roboto" panose="02000000000000000000" pitchFamily="2" charset="0"/>
              </a:rPr>
              <a:t>This project is related to Hotel Booking having two hotel description </a:t>
            </a:r>
            <a:r>
              <a:rPr lang="en-US" sz="2000" b="0" i="0" dirty="0" err="1">
                <a:solidFill>
                  <a:srgbClr val="212121"/>
                </a:solidFill>
                <a:effectLst/>
                <a:latin typeface="Roboto" panose="02000000000000000000" pitchFamily="2" charset="0"/>
              </a:rPr>
              <a:t>i.e</a:t>
            </a:r>
            <a:r>
              <a:rPr lang="en-US" sz="2000" b="0" i="0" dirty="0">
                <a:solidFill>
                  <a:srgbClr val="212121"/>
                </a:solidFill>
                <a:effectLst/>
                <a:latin typeface="Roboto" panose="02000000000000000000" pitchFamily="2" charset="0"/>
              </a:rPr>
              <a:t>  City Hotel and Resort Hotel. In this dataset contains total rows 119390 and 32 columns. In this we divide data manipulation workflow in three category Data Collection ,Data cleaning and manipulation and EDA(Exploratory Data Analysis).As Further moved </a:t>
            </a:r>
            <a:r>
              <a:rPr lang="en-US" sz="2000" b="0" i="0" dirty="0" err="1">
                <a:solidFill>
                  <a:srgbClr val="212121"/>
                </a:solidFill>
                <a:effectLst/>
                <a:latin typeface="Roboto" panose="02000000000000000000" pitchFamily="2" charset="0"/>
              </a:rPr>
              <a:t>i.e</a:t>
            </a:r>
            <a:r>
              <a:rPr lang="en-US" sz="2000" b="0" i="0" dirty="0">
                <a:solidFill>
                  <a:srgbClr val="212121"/>
                </a:solidFill>
                <a:effectLst/>
                <a:latin typeface="Roboto" panose="02000000000000000000" pitchFamily="2" charset="0"/>
              </a:rPr>
              <a:t> Data collections first step to find different columns which is done by coding Head(), tail(), info(), describe(), columns() and some others method used for data collections, some of the columns name is updated here </a:t>
            </a:r>
            <a:r>
              <a:rPr lang="en-US" sz="2000" b="0" i="0" dirty="0" err="1">
                <a:solidFill>
                  <a:srgbClr val="212121"/>
                </a:solidFill>
                <a:effectLst/>
                <a:latin typeface="Roboto" panose="02000000000000000000" pitchFamily="2" charset="0"/>
              </a:rPr>
              <a:t>i.e</a:t>
            </a:r>
            <a:r>
              <a:rPr lang="en-US" sz="2000" b="0" i="0" dirty="0">
                <a:solidFill>
                  <a:srgbClr val="212121"/>
                </a:solidFill>
                <a:effectLst/>
                <a:latin typeface="Roboto" panose="02000000000000000000" pitchFamily="2" charset="0"/>
              </a:rPr>
              <a:t> hotel,is_canceled,lead_time,arrival_date_year,arrival_date_month,arrival_date_week_number,arrival_date_day_of_month,stays_in_weekend_nights.As we further moved we find unique value of each columns and generate a list in tabular form and also check the dataset type of each columns’ find some columns not in accurate data types which correct it later done in Data cleaning part and as well as duplicates data items must be removed as we find duplicates items equal to 87396 which is dropped from dataset later.</a:t>
            </a:r>
          </a:p>
          <a:p>
            <a:pPr algn="l"/>
            <a:r>
              <a:rPr lang="en-US" sz="2000" b="0" i="0" dirty="0">
                <a:solidFill>
                  <a:srgbClr val="212121"/>
                </a:solidFill>
                <a:effectLst/>
                <a:latin typeface="Roboto" panose="02000000000000000000" pitchFamily="2" charset="0"/>
              </a:rPr>
              <a:t>Before visualize any data from the data set we have to do data wrangling. For that, we are checked the null value of all the columns. After checking, when we are getting a column which has more number of null values, dropped that column by using the 'drop' method. In this way, we are dropped the 'company' column. When we are find minimal number of null values, filling these null values with necesary values as per requirement by using .fillna()</a:t>
            </a:r>
          </a:p>
          <a:p>
            <a:pPr algn="l"/>
            <a:r>
              <a:rPr lang="en-US" sz="2000" b="0" i="0" dirty="0">
                <a:solidFill>
                  <a:srgbClr val="212121"/>
                </a:solidFill>
                <a:effectLst/>
                <a:latin typeface="Roboto" panose="02000000000000000000" pitchFamily="2" charset="0"/>
              </a:rPr>
              <a:t>Different charts are used for data visualization so that better insights and Business objective is attained.</a:t>
            </a:r>
          </a:p>
          <a:p>
            <a:endParaRPr lang="en-US" dirty="0"/>
          </a:p>
        </p:txBody>
      </p:sp>
    </p:spTree>
    <p:extLst>
      <p:ext uri="{BB962C8B-B14F-4D97-AF65-F5344CB8AC3E}">
        <p14:creationId xmlns:p14="http://schemas.microsoft.com/office/powerpoint/2010/main" val="275704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01F3-077F-0B16-B5DE-034378930ED8}"/>
              </a:ext>
            </a:extLst>
          </p:cNvPr>
          <p:cNvSpPr>
            <a:spLocks noGrp="1"/>
          </p:cNvSpPr>
          <p:nvPr>
            <p:ph type="title"/>
          </p:nvPr>
        </p:nvSpPr>
        <p:spPr>
          <a:xfrm>
            <a:off x="3558988" y="585216"/>
            <a:ext cx="7185212" cy="598125"/>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620E3E34-6783-17EF-3FDB-D1D5E2C86BE3}"/>
              </a:ext>
            </a:extLst>
          </p:cNvPr>
          <p:cNvSpPr>
            <a:spLocks noGrp="1"/>
          </p:cNvSpPr>
          <p:nvPr>
            <p:ph idx="1"/>
          </p:nvPr>
        </p:nvSpPr>
        <p:spPr>
          <a:xfrm>
            <a:off x="779929" y="1470212"/>
            <a:ext cx="9964273" cy="4839148"/>
          </a:xfrm>
        </p:spPr>
        <p:txBody>
          <a:bodyPr>
            <a:normAutofit/>
          </a:bodyPr>
          <a:lstStyle/>
          <a:p>
            <a:r>
              <a:rPr lang="en-US" b="0" i="0" dirty="0">
                <a:solidFill>
                  <a:srgbClr val="212121"/>
                </a:solidFill>
                <a:effectLst/>
                <a:latin typeface="Roboto" panose="02000000000000000000" pitchFamily="2"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analyze the data to discover important factors that govern the bookings.</a:t>
            </a:r>
          </a:p>
          <a:p>
            <a:endParaRPr lang="en-US" dirty="0"/>
          </a:p>
        </p:txBody>
      </p:sp>
    </p:spTree>
    <p:extLst>
      <p:ext uri="{BB962C8B-B14F-4D97-AF65-F5344CB8AC3E}">
        <p14:creationId xmlns:p14="http://schemas.microsoft.com/office/powerpoint/2010/main" val="160930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9100-CDE2-A9D6-6D1B-13D440744456}"/>
              </a:ext>
            </a:extLst>
          </p:cNvPr>
          <p:cNvSpPr>
            <a:spLocks noGrp="1"/>
          </p:cNvSpPr>
          <p:nvPr>
            <p:ph type="title"/>
          </p:nvPr>
        </p:nvSpPr>
        <p:spPr>
          <a:xfrm>
            <a:off x="3514164" y="585216"/>
            <a:ext cx="7230035" cy="1499616"/>
          </a:xfrm>
        </p:spPr>
        <p:txBody>
          <a:bodyPr/>
          <a:lstStyle/>
          <a:p>
            <a:r>
              <a:rPr lang="en-US" dirty="0"/>
              <a:t>Business Objective</a:t>
            </a:r>
          </a:p>
        </p:txBody>
      </p:sp>
      <p:sp>
        <p:nvSpPr>
          <p:cNvPr id="3" name="Content Placeholder 2">
            <a:extLst>
              <a:ext uri="{FF2B5EF4-FFF2-40B4-BE49-F238E27FC236}">
                <a16:creationId xmlns:a16="http://schemas.microsoft.com/office/drawing/2014/main" id="{B752A881-F90E-0F30-3BCD-BB3E5DC879B0}"/>
              </a:ext>
            </a:extLst>
          </p:cNvPr>
          <p:cNvSpPr>
            <a:spLocks noGrp="1"/>
          </p:cNvSpPr>
          <p:nvPr>
            <p:ph idx="1"/>
          </p:nvPr>
        </p:nvSpPr>
        <p:spPr>
          <a:xfrm>
            <a:off x="744072" y="2286000"/>
            <a:ext cx="10000130" cy="4023360"/>
          </a:xfrm>
        </p:spPr>
        <p:txBody>
          <a:bodyPr/>
          <a:lstStyle/>
          <a:p>
            <a:r>
              <a:rPr lang="en-US" b="0" i="0" dirty="0">
                <a:solidFill>
                  <a:srgbClr val="212121"/>
                </a:solidFill>
                <a:effectLst/>
                <a:latin typeface="Roboto" panose="02000000000000000000" pitchFamily="2" charset="0"/>
              </a:rPr>
              <a:t>Analyse the data on bookings of City Hotel and Resort Hotel to gain insights on the different factors that affect the booking. This is undertaken as an individual project.</a:t>
            </a:r>
          </a:p>
          <a:p>
            <a:endParaRPr lang="en-US" dirty="0"/>
          </a:p>
        </p:txBody>
      </p:sp>
    </p:spTree>
    <p:extLst>
      <p:ext uri="{BB962C8B-B14F-4D97-AF65-F5344CB8AC3E}">
        <p14:creationId xmlns:p14="http://schemas.microsoft.com/office/powerpoint/2010/main" val="20261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2D2F-D915-A310-9B1E-088C0CBC2DF1}"/>
              </a:ext>
            </a:extLst>
          </p:cNvPr>
          <p:cNvSpPr>
            <a:spLocks noGrp="1"/>
          </p:cNvSpPr>
          <p:nvPr>
            <p:ph type="title"/>
          </p:nvPr>
        </p:nvSpPr>
        <p:spPr>
          <a:xfrm>
            <a:off x="3218328" y="0"/>
            <a:ext cx="7525871" cy="546847"/>
          </a:xfrm>
        </p:spPr>
        <p:txBody>
          <a:bodyPr>
            <a:normAutofit fontScale="90000"/>
          </a:bodyPr>
          <a:lstStyle/>
          <a:p>
            <a:r>
              <a:rPr lang="en-US" dirty="0"/>
              <a:t>Description Of Data</a:t>
            </a:r>
          </a:p>
        </p:txBody>
      </p:sp>
      <p:sp>
        <p:nvSpPr>
          <p:cNvPr id="3" name="Content Placeholder 2">
            <a:extLst>
              <a:ext uri="{FF2B5EF4-FFF2-40B4-BE49-F238E27FC236}">
                <a16:creationId xmlns:a16="http://schemas.microsoft.com/office/drawing/2014/main" id="{3282A9FE-91C9-F116-5DC3-9C063552DB2E}"/>
              </a:ext>
            </a:extLst>
          </p:cNvPr>
          <p:cNvSpPr>
            <a:spLocks noGrp="1"/>
          </p:cNvSpPr>
          <p:nvPr>
            <p:ph idx="1"/>
          </p:nvPr>
        </p:nvSpPr>
        <p:spPr>
          <a:xfrm>
            <a:off x="770965" y="430306"/>
            <a:ext cx="11358282" cy="6427694"/>
          </a:xfrm>
        </p:spPr>
        <p:txBody>
          <a:bodyPr>
            <a:normAutofit fontScale="25000" lnSpcReduction="20000"/>
          </a:bodyPr>
          <a:lstStyle/>
          <a:p>
            <a:pPr algn="l"/>
            <a:r>
              <a:rPr lang="en-US" sz="6400" b="0" i="0" dirty="0">
                <a:solidFill>
                  <a:srgbClr val="212121"/>
                </a:solidFill>
                <a:effectLst/>
                <a:latin typeface="Roboto" panose="02000000000000000000" pitchFamily="2" charset="0"/>
              </a:rPr>
              <a:t>The columns and the data it represents are listed below:</a:t>
            </a:r>
          </a:p>
          <a:p>
            <a:pPr algn="l"/>
            <a:r>
              <a:rPr lang="en-US" sz="6400" b="0" i="0" dirty="0">
                <a:solidFill>
                  <a:srgbClr val="212121"/>
                </a:solidFill>
                <a:effectLst/>
                <a:latin typeface="Roboto" panose="02000000000000000000" pitchFamily="2" charset="0"/>
              </a:rPr>
              <a:t>1.</a:t>
            </a:r>
            <a:r>
              <a:rPr lang="en-US" sz="6400" b="1" i="0" dirty="0">
                <a:solidFill>
                  <a:srgbClr val="212121"/>
                </a:solidFill>
                <a:effectLst/>
                <a:latin typeface="Roboto" panose="02000000000000000000" pitchFamily="2" charset="0"/>
              </a:rPr>
              <a:t>hotel</a:t>
            </a:r>
            <a:r>
              <a:rPr lang="en-US" sz="6400" b="0" i="0" dirty="0">
                <a:solidFill>
                  <a:srgbClr val="212121"/>
                </a:solidFill>
                <a:effectLst/>
                <a:latin typeface="Roboto" panose="02000000000000000000" pitchFamily="2" charset="0"/>
              </a:rPr>
              <a:t> : Name of the hotel (Resort Hotel or City Hotel)</a:t>
            </a:r>
          </a:p>
          <a:p>
            <a:pPr algn="l"/>
            <a:r>
              <a:rPr lang="en-US" sz="6400" b="0" i="0" dirty="0">
                <a:solidFill>
                  <a:srgbClr val="212121"/>
                </a:solidFill>
                <a:effectLst/>
                <a:latin typeface="Roboto" panose="02000000000000000000" pitchFamily="2" charset="0"/>
              </a:rPr>
              <a:t>2.</a:t>
            </a:r>
            <a:r>
              <a:rPr lang="en-US" sz="6400" b="1" i="0" dirty="0">
                <a:solidFill>
                  <a:srgbClr val="212121"/>
                </a:solidFill>
                <a:effectLst/>
                <a:latin typeface="Roboto" panose="02000000000000000000" pitchFamily="2" charset="0"/>
              </a:rPr>
              <a:t>is_canceled</a:t>
            </a:r>
            <a:r>
              <a:rPr lang="en-US" sz="6400" b="0" i="0" dirty="0">
                <a:solidFill>
                  <a:srgbClr val="212121"/>
                </a:solidFill>
                <a:effectLst/>
                <a:latin typeface="Roboto" panose="02000000000000000000" pitchFamily="2" charset="0"/>
              </a:rPr>
              <a:t> : If the booking was canceled (1) or not (0)</a:t>
            </a:r>
          </a:p>
          <a:p>
            <a:pPr algn="l"/>
            <a:r>
              <a:rPr lang="en-US" sz="6400" b="0" i="0" dirty="0">
                <a:solidFill>
                  <a:srgbClr val="212121"/>
                </a:solidFill>
                <a:effectLst/>
                <a:latin typeface="Roboto" panose="02000000000000000000" pitchFamily="2" charset="0"/>
              </a:rPr>
              <a:t>3.</a:t>
            </a:r>
            <a:r>
              <a:rPr lang="en-US" sz="6400" b="1" i="0" dirty="0">
                <a:solidFill>
                  <a:srgbClr val="212121"/>
                </a:solidFill>
                <a:effectLst/>
                <a:latin typeface="Roboto" panose="02000000000000000000" pitchFamily="2" charset="0"/>
              </a:rPr>
              <a:t>lead_time</a:t>
            </a:r>
            <a:r>
              <a:rPr lang="en-US" sz="6400" b="0" i="0" dirty="0">
                <a:solidFill>
                  <a:srgbClr val="212121"/>
                </a:solidFill>
                <a:effectLst/>
                <a:latin typeface="Roboto" panose="02000000000000000000" pitchFamily="2" charset="0"/>
              </a:rPr>
              <a:t>: Number of days before the actual arrival of the guests</a:t>
            </a:r>
          </a:p>
          <a:p>
            <a:pPr algn="l"/>
            <a:r>
              <a:rPr lang="en-US" sz="6400" b="0" i="0" dirty="0">
                <a:solidFill>
                  <a:srgbClr val="212121"/>
                </a:solidFill>
                <a:effectLst/>
                <a:latin typeface="Roboto" panose="02000000000000000000" pitchFamily="2" charset="0"/>
              </a:rPr>
              <a:t>4.</a:t>
            </a:r>
            <a:r>
              <a:rPr lang="en-US" sz="6400" b="1" i="0" dirty="0">
                <a:solidFill>
                  <a:srgbClr val="212121"/>
                </a:solidFill>
                <a:effectLst/>
                <a:latin typeface="Roboto" panose="02000000000000000000" pitchFamily="2" charset="0"/>
              </a:rPr>
              <a:t>arrival_date_year</a:t>
            </a:r>
            <a:r>
              <a:rPr lang="en-US" sz="6400" b="0" i="0" dirty="0">
                <a:solidFill>
                  <a:srgbClr val="212121"/>
                </a:solidFill>
                <a:effectLst/>
                <a:latin typeface="Roboto" panose="02000000000000000000" pitchFamily="2" charset="0"/>
              </a:rPr>
              <a:t> : Year of arrival date</a:t>
            </a:r>
          </a:p>
          <a:p>
            <a:pPr algn="l"/>
            <a:r>
              <a:rPr lang="en-US" sz="6400" b="0" i="0" dirty="0">
                <a:solidFill>
                  <a:srgbClr val="212121"/>
                </a:solidFill>
                <a:effectLst/>
                <a:latin typeface="Roboto" panose="02000000000000000000" pitchFamily="2" charset="0"/>
              </a:rPr>
              <a:t>5.</a:t>
            </a:r>
            <a:r>
              <a:rPr lang="en-US" sz="6400" b="1" i="0" dirty="0">
                <a:solidFill>
                  <a:srgbClr val="212121"/>
                </a:solidFill>
                <a:effectLst/>
                <a:latin typeface="Roboto" panose="02000000000000000000" pitchFamily="2" charset="0"/>
              </a:rPr>
              <a:t>arrival_date_month</a:t>
            </a:r>
            <a:r>
              <a:rPr lang="en-US" sz="6400" b="0" i="0" dirty="0">
                <a:solidFill>
                  <a:srgbClr val="212121"/>
                </a:solidFill>
                <a:effectLst/>
                <a:latin typeface="Roboto" panose="02000000000000000000" pitchFamily="2" charset="0"/>
              </a:rPr>
              <a:t> : Month of month arrival date</a:t>
            </a:r>
          </a:p>
          <a:p>
            <a:pPr algn="l"/>
            <a:r>
              <a:rPr lang="en-US" sz="6400" b="0" i="0" dirty="0">
                <a:solidFill>
                  <a:srgbClr val="212121"/>
                </a:solidFill>
                <a:effectLst/>
                <a:latin typeface="Roboto" panose="02000000000000000000" pitchFamily="2" charset="0"/>
              </a:rPr>
              <a:t>6.</a:t>
            </a:r>
            <a:r>
              <a:rPr lang="en-US" sz="6400" b="1" i="0" dirty="0">
                <a:solidFill>
                  <a:srgbClr val="212121"/>
                </a:solidFill>
                <a:effectLst/>
                <a:latin typeface="Roboto" panose="02000000000000000000" pitchFamily="2" charset="0"/>
              </a:rPr>
              <a:t>arrival_date_week_number</a:t>
            </a:r>
            <a:r>
              <a:rPr lang="en-US" sz="6400" b="0" i="0" dirty="0">
                <a:solidFill>
                  <a:srgbClr val="212121"/>
                </a:solidFill>
                <a:effectLst/>
                <a:latin typeface="Roboto" panose="02000000000000000000" pitchFamily="2" charset="0"/>
              </a:rPr>
              <a:t> : Week number of year for arrival date</a:t>
            </a:r>
          </a:p>
          <a:p>
            <a:pPr algn="l"/>
            <a:r>
              <a:rPr lang="en-US" sz="6400" b="0" i="0" dirty="0">
                <a:solidFill>
                  <a:srgbClr val="212121"/>
                </a:solidFill>
                <a:effectLst/>
                <a:latin typeface="Roboto" panose="02000000000000000000" pitchFamily="2" charset="0"/>
              </a:rPr>
              <a:t>7.</a:t>
            </a:r>
            <a:r>
              <a:rPr lang="en-US" sz="6400" b="1" i="0" dirty="0">
                <a:solidFill>
                  <a:srgbClr val="212121"/>
                </a:solidFill>
                <a:effectLst/>
                <a:latin typeface="Roboto" panose="02000000000000000000" pitchFamily="2" charset="0"/>
              </a:rPr>
              <a:t>arrival_date_day_of_month</a:t>
            </a:r>
            <a:r>
              <a:rPr lang="en-US" sz="6400" b="0" i="0" dirty="0">
                <a:solidFill>
                  <a:srgbClr val="212121"/>
                </a:solidFill>
                <a:effectLst/>
                <a:latin typeface="Roboto" panose="02000000000000000000" pitchFamily="2" charset="0"/>
              </a:rPr>
              <a:t> : Day of arrival date</a:t>
            </a:r>
          </a:p>
          <a:p>
            <a:pPr algn="l"/>
            <a:r>
              <a:rPr lang="en-US" sz="6400" b="0" i="0" dirty="0">
                <a:solidFill>
                  <a:srgbClr val="212121"/>
                </a:solidFill>
                <a:effectLst/>
                <a:latin typeface="Roboto" panose="02000000000000000000" pitchFamily="2" charset="0"/>
              </a:rPr>
              <a:t>8.</a:t>
            </a:r>
            <a:r>
              <a:rPr lang="en-US" sz="6400" b="1" i="0" dirty="0">
                <a:solidFill>
                  <a:srgbClr val="212121"/>
                </a:solidFill>
                <a:effectLst/>
                <a:latin typeface="Roboto" panose="02000000000000000000" pitchFamily="2" charset="0"/>
              </a:rPr>
              <a:t>stays_in_weekend_nights</a:t>
            </a:r>
            <a:r>
              <a:rPr lang="en-US" sz="6400" b="0" i="0" dirty="0">
                <a:solidFill>
                  <a:srgbClr val="212121"/>
                </a:solidFill>
                <a:effectLst/>
                <a:latin typeface="Roboto" panose="02000000000000000000" pitchFamily="2" charset="0"/>
              </a:rPr>
              <a:t> : Number of weekend nights (Saturday or Sunday) spent at the hotel by the guests.</a:t>
            </a:r>
          </a:p>
          <a:p>
            <a:pPr algn="l"/>
            <a:r>
              <a:rPr lang="en-US" sz="6400" b="0" i="0" dirty="0">
                <a:solidFill>
                  <a:srgbClr val="212121"/>
                </a:solidFill>
                <a:effectLst/>
                <a:latin typeface="Roboto" panose="02000000000000000000" pitchFamily="2" charset="0"/>
              </a:rPr>
              <a:t>8.</a:t>
            </a:r>
            <a:r>
              <a:rPr lang="en-US" sz="6400" b="1" i="0" dirty="0">
                <a:solidFill>
                  <a:srgbClr val="212121"/>
                </a:solidFill>
                <a:effectLst/>
                <a:latin typeface="Roboto" panose="02000000000000000000" pitchFamily="2" charset="0"/>
              </a:rPr>
              <a:t>stays_in_week_nights</a:t>
            </a:r>
            <a:r>
              <a:rPr lang="en-US" sz="6400" b="0" i="0" dirty="0">
                <a:solidFill>
                  <a:srgbClr val="212121"/>
                </a:solidFill>
                <a:effectLst/>
                <a:latin typeface="Roboto" panose="02000000000000000000" pitchFamily="2" charset="0"/>
              </a:rPr>
              <a:t> : Number of weeknights (Monday to Friday) spent at the hotel by the guests.</a:t>
            </a:r>
          </a:p>
          <a:p>
            <a:pPr algn="l"/>
            <a:r>
              <a:rPr lang="en-US" sz="6400" b="0" i="0" dirty="0">
                <a:solidFill>
                  <a:srgbClr val="212121"/>
                </a:solidFill>
                <a:effectLst/>
                <a:latin typeface="Roboto" panose="02000000000000000000" pitchFamily="2" charset="0"/>
              </a:rPr>
              <a:t>9.</a:t>
            </a:r>
            <a:r>
              <a:rPr lang="en-US" sz="6400" b="1" i="0" dirty="0">
                <a:solidFill>
                  <a:srgbClr val="212121"/>
                </a:solidFill>
                <a:effectLst/>
                <a:latin typeface="Roboto" panose="02000000000000000000" pitchFamily="2" charset="0"/>
              </a:rPr>
              <a:t>adults</a:t>
            </a:r>
            <a:r>
              <a:rPr lang="en-US" sz="6400" b="0" i="0" dirty="0">
                <a:solidFill>
                  <a:srgbClr val="212121"/>
                </a:solidFill>
                <a:effectLst/>
                <a:latin typeface="Roboto" panose="02000000000000000000" pitchFamily="2" charset="0"/>
              </a:rPr>
              <a:t> : Number of adults among guests</a:t>
            </a:r>
          </a:p>
          <a:p>
            <a:pPr algn="l"/>
            <a:r>
              <a:rPr lang="en-US" sz="6400" b="0" i="0" dirty="0">
                <a:solidFill>
                  <a:srgbClr val="212121"/>
                </a:solidFill>
                <a:effectLst/>
                <a:latin typeface="Roboto" panose="02000000000000000000" pitchFamily="2" charset="0"/>
              </a:rPr>
              <a:t>10.</a:t>
            </a:r>
            <a:r>
              <a:rPr lang="en-US" sz="6400" b="1" i="0" dirty="0">
                <a:solidFill>
                  <a:srgbClr val="212121"/>
                </a:solidFill>
                <a:effectLst/>
                <a:latin typeface="Roboto" panose="02000000000000000000" pitchFamily="2" charset="0"/>
              </a:rPr>
              <a:t>children</a:t>
            </a:r>
            <a:r>
              <a:rPr lang="en-US" sz="6400" b="0" i="0" dirty="0">
                <a:solidFill>
                  <a:srgbClr val="212121"/>
                </a:solidFill>
                <a:effectLst/>
                <a:latin typeface="Roboto" panose="02000000000000000000" pitchFamily="2" charset="0"/>
              </a:rPr>
              <a:t> : Number of children among guests</a:t>
            </a:r>
          </a:p>
          <a:p>
            <a:pPr algn="l"/>
            <a:r>
              <a:rPr lang="en-US" sz="6400" b="0" i="0" dirty="0">
                <a:solidFill>
                  <a:srgbClr val="212121"/>
                </a:solidFill>
                <a:effectLst/>
                <a:latin typeface="Roboto" panose="02000000000000000000" pitchFamily="2" charset="0"/>
              </a:rPr>
              <a:t>11.</a:t>
            </a:r>
            <a:r>
              <a:rPr lang="en-US" sz="6400" b="1" i="0" dirty="0">
                <a:solidFill>
                  <a:srgbClr val="212121"/>
                </a:solidFill>
                <a:effectLst/>
                <a:latin typeface="Roboto" panose="02000000000000000000" pitchFamily="2" charset="0"/>
              </a:rPr>
              <a:t>babies</a:t>
            </a:r>
            <a:r>
              <a:rPr lang="en-US" sz="6400" b="0" i="0" dirty="0">
                <a:solidFill>
                  <a:srgbClr val="212121"/>
                </a:solidFill>
                <a:effectLst/>
                <a:latin typeface="Roboto" panose="02000000000000000000" pitchFamily="2" charset="0"/>
              </a:rPr>
              <a:t> : Number of babies among guests</a:t>
            </a:r>
          </a:p>
          <a:p>
            <a:pPr algn="l"/>
            <a:r>
              <a:rPr lang="en-US" sz="6400" b="0" i="0" dirty="0">
                <a:solidFill>
                  <a:srgbClr val="212121"/>
                </a:solidFill>
                <a:effectLst/>
                <a:latin typeface="Roboto" panose="02000000000000000000" pitchFamily="2" charset="0"/>
              </a:rPr>
              <a:t>12.</a:t>
            </a:r>
            <a:r>
              <a:rPr lang="en-US" sz="6400" b="1" i="0" dirty="0">
                <a:solidFill>
                  <a:srgbClr val="212121"/>
                </a:solidFill>
                <a:effectLst/>
                <a:latin typeface="Roboto" panose="02000000000000000000" pitchFamily="2" charset="0"/>
              </a:rPr>
              <a:t>meal</a:t>
            </a:r>
            <a:r>
              <a:rPr lang="en-US" sz="6400" b="0" i="0" dirty="0">
                <a:solidFill>
                  <a:srgbClr val="212121"/>
                </a:solidFill>
                <a:effectLst/>
                <a:latin typeface="Roboto" panose="02000000000000000000" pitchFamily="2" charset="0"/>
              </a:rPr>
              <a:t> : Type of meal booked</a:t>
            </a:r>
          </a:p>
          <a:p>
            <a:pPr algn="l"/>
            <a:r>
              <a:rPr lang="en-US" sz="6400" b="0" i="0" dirty="0">
                <a:solidFill>
                  <a:srgbClr val="212121"/>
                </a:solidFill>
                <a:effectLst/>
                <a:latin typeface="Roboto" panose="02000000000000000000" pitchFamily="2" charset="0"/>
              </a:rPr>
              <a:t>13.</a:t>
            </a:r>
            <a:r>
              <a:rPr lang="en-US" sz="6400" b="1" i="0" dirty="0">
                <a:solidFill>
                  <a:srgbClr val="212121"/>
                </a:solidFill>
                <a:effectLst/>
                <a:latin typeface="Roboto" panose="02000000000000000000" pitchFamily="2" charset="0"/>
              </a:rPr>
              <a:t>country</a:t>
            </a:r>
            <a:r>
              <a:rPr lang="en-US" sz="6400" b="0" i="0" dirty="0">
                <a:solidFill>
                  <a:srgbClr val="212121"/>
                </a:solidFill>
                <a:effectLst/>
                <a:latin typeface="Roboto" panose="02000000000000000000" pitchFamily="2" charset="0"/>
              </a:rPr>
              <a:t> : Country of guests</a:t>
            </a:r>
          </a:p>
          <a:p>
            <a:pPr algn="l"/>
            <a:r>
              <a:rPr lang="en-US" sz="6400" b="0" i="0" dirty="0">
                <a:solidFill>
                  <a:srgbClr val="212121"/>
                </a:solidFill>
                <a:effectLst/>
                <a:latin typeface="Roboto" panose="02000000000000000000" pitchFamily="2" charset="0"/>
              </a:rPr>
              <a:t>14.</a:t>
            </a:r>
            <a:r>
              <a:rPr lang="en-US" sz="6400" b="1" i="0" dirty="0">
                <a:solidFill>
                  <a:srgbClr val="212121"/>
                </a:solidFill>
                <a:effectLst/>
                <a:latin typeface="Roboto" panose="02000000000000000000" pitchFamily="2" charset="0"/>
              </a:rPr>
              <a:t>market_segment</a:t>
            </a:r>
            <a:r>
              <a:rPr lang="en-US" sz="6400" b="0" i="0" dirty="0">
                <a:solidFill>
                  <a:srgbClr val="212121"/>
                </a:solidFill>
                <a:effectLst/>
                <a:latin typeface="Roboto" panose="02000000000000000000" pitchFamily="2" charset="0"/>
              </a:rPr>
              <a:t> : Designation of market segment</a:t>
            </a:r>
          </a:p>
          <a:p>
            <a:pPr algn="l"/>
            <a:r>
              <a:rPr lang="en-US" sz="6400" b="0" i="0" dirty="0">
                <a:solidFill>
                  <a:srgbClr val="212121"/>
                </a:solidFill>
                <a:effectLst/>
                <a:latin typeface="Roboto" panose="02000000000000000000" pitchFamily="2" charset="0"/>
              </a:rPr>
              <a:t>15.</a:t>
            </a:r>
            <a:r>
              <a:rPr lang="en-US" sz="6400" b="1" i="0" dirty="0">
                <a:solidFill>
                  <a:srgbClr val="212121"/>
                </a:solidFill>
                <a:effectLst/>
                <a:latin typeface="Roboto" panose="02000000000000000000" pitchFamily="2" charset="0"/>
              </a:rPr>
              <a:t>distribution_channel</a:t>
            </a:r>
            <a:r>
              <a:rPr lang="en-US" sz="6400" b="0" i="0" dirty="0">
                <a:solidFill>
                  <a:srgbClr val="212121"/>
                </a:solidFill>
                <a:effectLst/>
                <a:latin typeface="Roboto" panose="02000000000000000000" pitchFamily="2" charset="0"/>
              </a:rPr>
              <a:t> : Name of booking distribution channel</a:t>
            </a:r>
          </a:p>
          <a:p>
            <a:pPr algn="l"/>
            <a:r>
              <a:rPr lang="en-US" sz="6400" b="0" i="0" dirty="0">
                <a:solidFill>
                  <a:srgbClr val="212121"/>
                </a:solidFill>
                <a:effectLst/>
                <a:latin typeface="Roboto" panose="02000000000000000000" pitchFamily="2" charset="0"/>
              </a:rPr>
              <a:t>16.</a:t>
            </a:r>
            <a:r>
              <a:rPr lang="en-US" sz="6400" b="1" i="0" dirty="0">
                <a:solidFill>
                  <a:srgbClr val="212121"/>
                </a:solidFill>
                <a:effectLst/>
                <a:latin typeface="Roboto" panose="02000000000000000000" pitchFamily="2" charset="0"/>
              </a:rPr>
              <a:t>is_repeated_guest</a:t>
            </a:r>
            <a:r>
              <a:rPr lang="en-US" sz="6400" b="0" i="0" dirty="0">
                <a:solidFill>
                  <a:srgbClr val="212121"/>
                </a:solidFill>
                <a:effectLst/>
                <a:latin typeface="Roboto" panose="02000000000000000000" pitchFamily="2" charset="0"/>
              </a:rPr>
              <a:t> : If the booking was from a repeated guest (1) or not (0)</a:t>
            </a: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315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631D8-E18E-E3F3-65C6-489DDD059273}"/>
              </a:ext>
            </a:extLst>
          </p:cNvPr>
          <p:cNvSpPr>
            <a:spLocks noGrp="1"/>
          </p:cNvSpPr>
          <p:nvPr>
            <p:ph idx="1"/>
          </p:nvPr>
        </p:nvSpPr>
        <p:spPr>
          <a:xfrm>
            <a:off x="770965" y="98612"/>
            <a:ext cx="11322423" cy="6759388"/>
          </a:xfrm>
        </p:spPr>
        <p:txBody>
          <a:bodyPr>
            <a:normAutofit fontScale="92500" lnSpcReduction="10000"/>
          </a:bodyPr>
          <a:lstStyle/>
          <a:p>
            <a:pPr algn="l"/>
            <a:r>
              <a:rPr lang="en-US" sz="1900" b="0" i="0" dirty="0">
                <a:solidFill>
                  <a:srgbClr val="212121"/>
                </a:solidFill>
                <a:effectLst/>
                <a:latin typeface="Roboto" panose="02000000000000000000" pitchFamily="2" charset="0"/>
              </a:rPr>
              <a:t>17.</a:t>
            </a:r>
            <a:r>
              <a:rPr lang="en-US" sz="1900" b="1" i="0" dirty="0">
                <a:solidFill>
                  <a:srgbClr val="212121"/>
                </a:solidFill>
                <a:effectLst/>
                <a:latin typeface="Roboto" panose="02000000000000000000" pitchFamily="2" charset="0"/>
              </a:rPr>
              <a:t>previous_cancellations</a:t>
            </a:r>
            <a:r>
              <a:rPr lang="en-US" sz="1900" b="0" i="0" dirty="0">
                <a:solidFill>
                  <a:srgbClr val="212121"/>
                </a:solidFill>
                <a:effectLst/>
                <a:latin typeface="Roboto" panose="02000000000000000000" pitchFamily="2" charset="0"/>
              </a:rPr>
              <a:t> : Number of previous bookings that were cancelled by the customer prior to the current booking</a:t>
            </a:r>
          </a:p>
          <a:p>
            <a:pPr algn="l"/>
            <a:r>
              <a:rPr lang="en-US" sz="1900" b="0" i="0" dirty="0">
                <a:solidFill>
                  <a:srgbClr val="212121"/>
                </a:solidFill>
                <a:effectLst/>
                <a:latin typeface="Roboto" panose="02000000000000000000" pitchFamily="2" charset="0"/>
              </a:rPr>
              <a:t>18.</a:t>
            </a:r>
            <a:r>
              <a:rPr lang="en-US" sz="1900" b="1" i="0" dirty="0">
                <a:solidFill>
                  <a:srgbClr val="212121"/>
                </a:solidFill>
                <a:effectLst/>
                <a:latin typeface="Roboto" panose="02000000000000000000" pitchFamily="2" charset="0"/>
              </a:rPr>
              <a:t>previous_bookings_not_canceled</a:t>
            </a:r>
            <a:r>
              <a:rPr lang="en-US" sz="1900" b="0" i="0" dirty="0">
                <a:solidFill>
                  <a:srgbClr val="212121"/>
                </a:solidFill>
                <a:effectLst/>
                <a:latin typeface="Roboto" panose="02000000000000000000" pitchFamily="2" charset="0"/>
              </a:rPr>
              <a:t> : Number of previous bookings not cancelled by the customer prior to the current booking</a:t>
            </a:r>
          </a:p>
          <a:p>
            <a:pPr algn="l"/>
            <a:r>
              <a:rPr lang="en-US" sz="1900" b="0" i="0" dirty="0">
                <a:solidFill>
                  <a:srgbClr val="212121"/>
                </a:solidFill>
                <a:effectLst/>
                <a:latin typeface="Roboto" panose="02000000000000000000" pitchFamily="2" charset="0"/>
              </a:rPr>
              <a:t>19.</a:t>
            </a:r>
            <a:r>
              <a:rPr lang="en-US" sz="1900" b="1" i="0" dirty="0">
                <a:solidFill>
                  <a:srgbClr val="212121"/>
                </a:solidFill>
                <a:effectLst/>
                <a:latin typeface="Roboto" panose="02000000000000000000" pitchFamily="2" charset="0"/>
              </a:rPr>
              <a:t>reserved_room_type</a:t>
            </a:r>
            <a:r>
              <a:rPr lang="en-US" sz="1900" b="0" i="0" dirty="0">
                <a:solidFill>
                  <a:srgbClr val="212121"/>
                </a:solidFill>
                <a:effectLst/>
                <a:latin typeface="Roboto" panose="02000000000000000000" pitchFamily="2" charset="0"/>
              </a:rPr>
              <a:t> : Code of room type reserved</a:t>
            </a:r>
          </a:p>
          <a:p>
            <a:pPr algn="l"/>
            <a:r>
              <a:rPr lang="en-US" sz="1900" b="0" i="0" dirty="0">
                <a:solidFill>
                  <a:srgbClr val="212121"/>
                </a:solidFill>
                <a:effectLst/>
                <a:latin typeface="Roboto" panose="02000000000000000000" pitchFamily="2" charset="0"/>
              </a:rPr>
              <a:t>20.</a:t>
            </a:r>
            <a:r>
              <a:rPr lang="en-US" sz="1900" b="1" i="0" dirty="0">
                <a:solidFill>
                  <a:srgbClr val="212121"/>
                </a:solidFill>
                <a:effectLst/>
                <a:latin typeface="Roboto" panose="02000000000000000000" pitchFamily="2" charset="0"/>
              </a:rPr>
              <a:t>assigned_room_type</a:t>
            </a:r>
            <a:r>
              <a:rPr lang="en-US" sz="1900" b="0" i="0" dirty="0">
                <a:solidFill>
                  <a:srgbClr val="212121"/>
                </a:solidFill>
                <a:effectLst/>
                <a:latin typeface="Roboto" panose="02000000000000000000" pitchFamily="2" charset="0"/>
              </a:rPr>
              <a:t> : Code of room type assigned</a:t>
            </a:r>
          </a:p>
          <a:p>
            <a:pPr algn="l"/>
            <a:r>
              <a:rPr lang="en-US" sz="1900" b="0" i="0" dirty="0">
                <a:solidFill>
                  <a:srgbClr val="212121"/>
                </a:solidFill>
                <a:effectLst/>
                <a:latin typeface="Roboto" panose="02000000000000000000" pitchFamily="2" charset="0"/>
              </a:rPr>
              <a:t>21.</a:t>
            </a:r>
            <a:r>
              <a:rPr lang="en-US" sz="1900" b="1" i="0" dirty="0">
                <a:solidFill>
                  <a:srgbClr val="212121"/>
                </a:solidFill>
                <a:effectLst/>
                <a:latin typeface="Roboto" panose="02000000000000000000" pitchFamily="2" charset="0"/>
              </a:rPr>
              <a:t>booking_changes</a:t>
            </a:r>
            <a:r>
              <a:rPr lang="en-US" sz="1900" b="0" i="0" dirty="0">
                <a:solidFill>
                  <a:srgbClr val="212121"/>
                </a:solidFill>
                <a:effectLst/>
                <a:latin typeface="Roboto" panose="02000000000000000000" pitchFamily="2" charset="0"/>
              </a:rPr>
              <a:t> : Number of changes/amendments made to the booking</a:t>
            </a:r>
          </a:p>
          <a:p>
            <a:pPr algn="l"/>
            <a:r>
              <a:rPr lang="en-US" sz="1900" b="0" i="0" dirty="0">
                <a:solidFill>
                  <a:srgbClr val="212121"/>
                </a:solidFill>
                <a:effectLst/>
                <a:latin typeface="Roboto" panose="02000000000000000000" pitchFamily="2" charset="0"/>
              </a:rPr>
              <a:t>22.</a:t>
            </a:r>
            <a:r>
              <a:rPr lang="en-US" sz="1900" b="1" i="0" dirty="0">
                <a:solidFill>
                  <a:srgbClr val="212121"/>
                </a:solidFill>
                <a:effectLst/>
                <a:latin typeface="Roboto" panose="02000000000000000000" pitchFamily="2" charset="0"/>
              </a:rPr>
              <a:t>deposit_type</a:t>
            </a:r>
            <a:r>
              <a:rPr lang="en-US" sz="1900" b="0" i="0" dirty="0">
                <a:solidFill>
                  <a:srgbClr val="212121"/>
                </a:solidFill>
                <a:effectLst/>
                <a:latin typeface="Roboto" panose="02000000000000000000" pitchFamily="2" charset="0"/>
              </a:rPr>
              <a:t> : Type of the deposit made by the guest</a:t>
            </a:r>
          </a:p>
          <a:p>
            <a:pPr algn="l"/>
            <a:r>
              <a:rPr lang="en-US" sz="1900" b="0" i="0" dirty="0">
                <a:solidFill>
                  <a:srgbClr val="212121"/>
                </a:solidFill>
                <a:effectLst/>
                <a:latin typeface="Roboto" panose="02000000000000000000" pitchFamily="2" charset="0"/>
              </a:rPr>
              <a:t>23.</a:t>
            </a:r>
            <a:r>
              <a:rPr lang="en-US" sz="1900" b="1" i="0" dirty="0">
                <a:solidFill>
                  <a:srgbClr val="212121"/>
                </a:solidFill>
                <a:effectLst/>
                <a:latin typeface="Roboto" panose="02000000000000000000" pitchFamily="2" charset="0"/>
              </a:rPr>
              <a:t>agent</a:t>
            </a:r>
            <a:r>
              <a:rPr lang="en-US" sz="1900" b="0" i="0" dirty="0">
                <a:solidFill>
                  <a:srgbClr val="212121"/>
                </a:solidFill>
                <a:effectLst/>
                <a:latin typeface="Roboto" panose="02000000000000000000" pitchFamily="2" charset="0"/>
              </a:rPr>
              <a:t> : ID of travel agent who made the booking</a:t>
            </a:r>
          </a:p>
          <a:p>
            <a:pPr algn="l"/>
            <a:r>
              <a:rPr lang="en-US" sz="1900" b="0" i="0" dirty="0">
                <a:solidFill>
                  <a:srgbClr val="212121"/>
                </a:solidFill>
                <a:effectLst/>
                <a:latin typeface="Roboto" panose="02000000000000000000" pitchFamily="2" charset="0"/>
              </a:rPr>
              <a:t>24.</a:t>
            </a:r>
            <a:r>
              <a:rPr lang="en-US" sz="1900" b="1" i="0" dirty="0">
                <a:solidFill>
                  <a:srgbClr val="212121"/>
                </a:solidFill>
                <a:effectLst/>
                <a:latin typeface="Roboto" panose="02000000000000000000" pitchFamily="2" charset="0"/>
              </a:rPr>
              <a:t>company</a:t>
            </a:r>
            <a:r>
              <a:rPr lang="en-US" sz="1900" b="0" i="0" dirty="0">
                <a:solidFill>
                  <a:srgbClr val="212121"/>
                </a:solidFill>
                <a:effectLst/>
                <a:latin typeface="Roboto" panose="02000000000000000000" pitchFamily="2" charset="0"/>
              </a:rPr>
              <a:t> : ID of the company that made the booking</a:t>
            </a:r>
          </a:p>
          <a:p>
            <a:pPr algn="l"/>
            <a:r>
              <a:rPr lang="en-US" sz="1900" b="0" i="0" dirty="0">
                <a:solidFill>
                  <a:srgbClr val="212121"/>
                </a:solidFill>
                <a:effectLst/>
                <a:latin typeface="Roboto" panose="02000000000000000000" pitchFamily="2" charset="0"/>
              </a:rPr>
              <a:t>25.</a:t>
            </a:r>
            <a:r>
              <a:rPr lang="en-US" sz="1900" b="1" i="0" dirty="0">
                <a:solidFill>
                  <a:srgbClr val="212121"/>
                </a:solidFill>
                <a:effectLst/>
                <a:latin typeface="Roboto" panose="02000000000000000000" pitchFamily="2" charset="0"/>
              </a:rPr>
              <a:t>days_in_waiting_list</a:t>
            </a:r>
            <a:r>
              <a:rPr lang="en-US" sz="1900" b="0" i="0" dirty="0">
                <a:solidFill>
                  <a:srgbClr val="212121"/>
                </a:solidFill>
                <a:effectLst/>
                <a:latin typeface="Roboto" panose="02000000000000000000" pitchFamily="2" charset="0"/>
              </a:rPr>
              <a:t> : Number of days the booking was in the waiting list</a:t>
            </a:r>
          </a:p>
          <a:p>
            <a:pPr algn="l"/>
            <a:r>
              <a:rPr lang="en-US" sz="1900" b="0" i="0" dirty="0">
                <a:solidFill>
                  <a:srgbClr val="212121"/>
                </a:solidFill>
                <a:effectLst/>
                <a:latin typeface="Roboto" panose="02000000000000000000" pitchFamily="2" charset="0"/>
              </a:rPr>
              <a:t>26.</a:t>
            </a:r>
            <a:r>
              <a:rPr lang="en-US" sz="1900" b="1" i="0" dirty="0">
                <a:solidFill>
                  <a:srgbClr val="212121"/>
                </a:solidFill>
                <a:effectLst/>
                <a:latin typeface="Roboto" panose="02000000000000000000" pitchFamily="2" charset="0"/>
              </a:rPr>
              <a:t>customer_type</a:t>
            </a:r>
            <a:r>
              <a:rPr lang="en-US" sz="1900" b="0" i="0" dirty="0">
                <a:solidFill>
                  <a:srgbClr val="212121"/>
                </a:solidFill>
                <a:effectLst/>
                <a:latin typeface="Roboto" panose="02000000000000000000" pitchFamily="2" charset="0"/>
              </a:rPr>
              <a:t> : Type of customer, assuming one of four categories</a:t>
            </a:r>
          </a:p>
          <a:p>
            <a:pPr algn="l"/>
            <a:r>
              <a:rPr lang="en-US" sz="1900" b="0" i="0" dirty="0">
                <a:solidFill>
                  <a:srgbClr val="212121"/>
                </a:solidFill>
                <a:effectLst/>
                <a:latin typeface="Roboto" panose="02000000000000000000" pitchFamily="2" charset="0"/>
              </a:rPr>
              <a:t>27.</a:t>
            </a:r>
            <a:r>
              <a:rPr lang="en-US" sz="1900" b="1" i="0" dirty="0">
                <a:solidFill>
                  <a:srgbClr val="212121"/>
                </a:solidFill>
                <a:effectLst/>
                <a:latin typeface="Roboto" panose="02000000000000000000" pitchFamily="2" charset="0"/>
              </a:rPr>
              <a:t>adr</a:t>
            </a:r>
            <a:r>
              <a:rPr lang="en-US" sz="1900" b="0" i="0" dirty="0">
                <a:solidFill>
                  <a:srgbClr val="212121"/>
                </a:solidFill>
                <a:effectLst/>
                <a:latin typeface="Roboto" panose="02000000000000000000" pitchFamily="2" charset="0"/>
              </a:rPr>
              <a:t> : Average Daily Rate, as defined by dividing the sum of all lodging transactions by the total number of staying nights</a:t>
            </a:r>
          </a:p>
          <a:p>
            <a:pPr algn="l"/>
            <a:r>
              <a:rPr lang="en-US" sz="1900" b="0" i="0" dirty="0">
                <a:solidFill>
                  <a:srgbClr val="212121"/>
                </a:solidFill>
                <a:effectLst/>
                <a:latin typeface="Roboto" panose="02000000000000000000" pitchFamily="2" charset="0"/>
              </a:rPr>
              <a:t>28.</a:t>
            </a:r>
            <a:r>
              <a:rPr lang="en-US" sz="1900" b="1" i="0" dirty="0">
                <a:solidFill>
                  <a:srgbClr val="212121"/>
                </a:solidFill>
                <a:effectLst/>
                <a:latin typeface="Roboto" panose="02000000000000000000" pitchFamily="2" charset="0"/>
              </a:rPr>
              <a:t>required_car_parking_spaces</a:t>
            </a:r>
            <a:r>
              <a:rPr lang="en-US" sz="1900" b="0" i="0" dirty="0">
                <a:solidFill>
                  <a:srgbClr val="212121"/>
                </a:solidFill>
                <a:effectLst/>
                <a:latin typeface="Roboto" panose="02000000000000000000" pitchFamily="2" charset="0"/>
              </a:rPr>
              <a:t> : Number of car parking spaces required by the customer</a:t>
            </a:r>
          </a:p>
          <a:p>
            <a:pPr algn="l"/>
            <a:r>
              <a:rPr lang="en-US" sz="1900" b="0" i="0" dirty="0">
                <a:solidFill>
                  <a:srgbClr val="212121"/>
                </a:solidFill>
                <a:effectLst/>
                <a:latin typeface="Roboto" panose="02000000000000000000" pitchFamily="2" charset="0"/>
              </a:rPr>
              <a:t>29.</a:t>
            </a:r>
            <a:r>
              <a:rPr lang="en-US" sz="1900" b="1" i="0" dirty="0">
                <a:solidFill>
                  <a:srgbClr val="212121"/>
                </a:solidFill>
                <a:effectLst/>
                <a:latin typeface="Roboto" panose="02000000000000000000" pitchFamily="2" charset="0"/>
              </a:rPr>
              <a:t>total_of_special_requests</a:t>
            </a:r>
            <a:r>
              <a:rPr lang="en-US" sz="1900" b="0" i="0" dirty="0">
                <a:solidFill>
                  <a:srgbClr val="212121"/>
                </a:solidFill>
                <a:effectLst/>
                <a:latin typeface="Roboto" panose="02000000000000000000" pitchFamily="2" charset="0"/>
              </a:rPr>
              <a:t> : Number of special requests made by the customer</a:t>
            </a:r>
          </a:p>
          <a:p>
            <a:pPr algn="l"/>
            <a:r>
              <a:rPr lang="en-US" sz="1900" b="0" i="0" dirty="0">
                <a:solidFill>
                  <a:srgbClr val="212121"/>
                </a:solidFill>
                <a:effectLst/>
                <a:latin typeface="Roboto" panose="02000000000000000000" pitchFamily="2" charset="0"/>
              </a:rPr>
              <a:t>30.</a:t>
            </a:r>
            <a:r>
              <a:rPr lang="en-US" sz="1900" b="1" i="0" dirty="0">
                <a:solidFill>
                  <a:srgbClr val="212121"/>
                </a:solidFill>
                <a:effectLst/>
                <a:latin typeface="Roboto" panose="02000000000000000000" pitchFamily="2" charset="0"/>
              </a:rPr>
              <a:t>reservation_status</a:t>
            </a:r>
            <a:r>
              <a:rPr lang="en-US" sz="1900" b="0" i="0" dirty="0">
                <a:solidFill>
                  <a:srgbClr val="212121"/>
                </a:solidFill>
                <a:effectLst/>
                <a:latin typeface="Roboto" panose="02000000000000000000" pitchFamily="2" charset="0"/>
              </a:rPr>
              <a:t> : Reservation status (Canceled, Check-Out or No-Show)</a:t>
            </a:r>
          </a:p>
          <a:p>
            <a:pPr algn="l"/>
            <a:r>
              <a:rPr lang="en-US" sz="1900" b="0" i="0" dirty="0">
                <a:solidFill>
                  <a:srgbClr val="212121"/>
                </a:solidFill>
                <a:effectLst/>
                <a:latin typeface="Roboto" panose="02000000000000000000" pitchFamily="2" charset="0"/>
              </a:rPr>
              <a:t>31.</a:t>
            </a:r>
            <a:r>
              <a:rPr lang="en-US" sz="1900" b="1" i="0" dirty="0">
                <a:solidFill>
                  <a:srgbClr val="212121"/>
                </a:solidFill>
                <a:effectLst/>
                <a:latin typeface="Roboto" panose="02000000000000000000" pitchFamily="2" charset="0"/>
              </a:rPr>
              <a:t>reservation_status_date</a:t>
            </a:r>
            <a:r>
              <a:rPr lang="en-US" sz="1900" b="0" i="0" dirty="0">
                <a:solidFill>
                  <a:srgbClr val="212121"/>
                </a:solidFill>
                <a:effectLst/>
                <a:latin typeface="Roboto" panose="02000000000000000000" pitchFamily="2" charset="0"/>
              </a:rPr>
              <a:t> : Date at which the last reservation status was updated</a:t>
            </a:r>
          </a:p>
          <a:p>
            <a:endParaRPr lang="en-US" dirty="0"/>
          </a:p>
        </p:txBody>
      </p:sp>
    </p:spTree>
    <p:extLst>
      <p:ext uri="{BB962C8B-B14F-4D97-AF65-F5344CB8AC3E}">
        <p14:creationId xmlns:p14="http://schemas.microsoft.com/office/powerpoint/2010/main" val="361580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29FC-EAC0-DD24-16D8-14EA7C12649D}"/>
              </a:ext>
            </a:extLst>
          </p:cNvPr>
          <p:cNvSpPr>
            <a:spLocks noGrp="1"/>
          </p:cNvSpPr>
          <p:nvPr>
            <p:ph type="title"/>
          </p:nvPr>
        </p:nvSpPr>
        <p:spPr>
          <a:xfrm>
            <a:off x="4338918" y="-143436"/>
            <a:ext cx="6656292" cy="699247"/>
          </a:xfrm>
        </p:spPr>
        <p:txBody>
          <a:bodyPr>
            <a:normAutofit fontScale="90000"/>
          </a:bodyPr>
          <a:lstStyle/>
          <a:p>
            <a:r>
              <a:rPr lang="en-US" sz="3600" dirty="0"/>
              <a:t>Data</a:t>
            </a:r>
            <a:r>
              <a:rPr lang="en-US" dirty="0"/>
              <a:t> </a:t>
            </a:r>
            <a:r>
              <a:rPr lang="en-US" sz="3600" dirty="0"/>
              <a:t>Cleaning</a:t>
            </a:r>
          </a:p>
        </p:txBody>
      </p:sp>
      <p:sp>
        <p:nvSpPr>
          <p:cNvPr id="3" name="Content Placeholder 2">
            <a:extLst>
              <a:ext uri="{FF2B5EF4-FFF2-40B4-BE49-F238E27FC236}">
                <a16:creationId xmlns:a16="http://schemas.microsoft.com/office/drawing/2014/main" id="{1AF963C1-BDA4-05C5-CBA4-DF5AB5CAC184}"/>
              </a:ext>
            </a:extLst>
          </p:cNvPr>
          <p:cNvSpPr>
            <a:spLocks noGrp="1"/>
          </p:cNvSpPr>
          <p:nvPr>
            <p:ph idx="1"/>
          </p:nvPr>
        </p:nvSpPr>
        <p:spPr>
          <a:xfrm>
            <a:off x="762000" y="367553"/>
            <a:ext cx="11331388" cy="6427694"/>
          </a:xfrm>
        </p:spPr>
        <p:txBody>
          <a:bodyPr>
            <a:normAutofit fontScale="32500" lnSpcReduction="20000"/>
          </a:bodyPr>
          <a:lstStyle/>
          <a:p>
            <a:pPr algn="l"/>
            <a:r>
              <a:rPr lang="en-US" sz="5600" b="0" i="0" dirty="0">
                <a:solidFill>
                  <a:srgbClr val="374151"/>
                </a:solidFill>
                <a:effectLst/>
                <a:latin typeface="Söhne"/>
              </a:rPr>
              <a:t>Data cleaning is a crucial step in the data analysis process that involves identifying and correcting or removing errors, inconsistencies, and inaccuracies in the dataset. The objective of data cleaning is to ensure that the data is accurate, complete, and reliable for analysis. Here is a brief overview of the data cleaning process:</a:t>
            </a:r>
          </a:p>
          <a:p>
            <a:pPr algn="l">
              <a:buFont typeface="+mj-lt"/>
              <a:buAutoNum type="arabicPeriod"/>
            </a:pPr>
            <a:r>
              <a:rPr lang="en-US" sz="5600" b="0" i="0" dirty="0">
                <a:solidFill>
                  <a:srgbClr val="374151"/>
                </a:solidFill>
                <a:effectLst/>
                <a:latin typeface="Söhne"/>
              </a:rPr>
              <a:t>Handling Missing Values: Missing values are common in datasets and can occur due to various reasons. Data cleaning involves identifying missing values and deciding how to handle them. This can include imputing missing values with appropriate techniques such as mean, median, or mode, or removing records or variables with excessive missing data.</a:t>
            </a:r>
          </a:p>
          <a:p>
            <a:pPr algn="l">
              <a:buFont typeface="+mj-lt"/>
              <a:buAutoNum type="arabicPeriod"/>
            </a:pPr>
            <a:r>
              <a:rPr lang="en-US" sz="5600" b="0" i="0" dirty="0">
                <a:solidFill>
                  <a:srgbClr val="374151"/>
                </a:solidFill>
                <a:effectLst/>
                <a:latin typeface="Söhne"/>
              </a:rPr>
              <a:t>Removing Duplicates: Duplicates occur when there are identical or very similar records in the dataset. Data cleaning involves identifying and removing duplicate records to avoid redundancy and ensure data integrity.</a:t>
            </a:r>
          </a:p>
          <a:p>
            <a:pPr algn="l">
              <a:buFont typeface="+mj-lt"/>
              <a:buAutoNum type="arabicPeriod"/>
            </a:pPr>
            <a:r>
              <a:rPr lang="en-US" sz="5600" b="0" i="0" dirty="0">
                <a:solidFill>
                  <a:srgbClr val="374151"/>
                </a:solidFill>
                <a:effectLst/>
                <a:latin typeface="Söhne"/>
              </a:rPr>
              <a:t>Dealing with Inconsistent Values: Inconsistent values can arise due to data entry errors or different conventions used during data collection. Data cleaning involves standardizing and correcting inconsistent values, such as formatting dates, ensuring consistent units of measurement, and resolving discrepancies in categorical variables.</a:t>
            </a:r>
          </a:p>
          <a:p>
            <a:pPr algn="l">
              <a:buFont typeface="+mj-lt"/>
              <a:buAutoNum type="arabicPeriod"/>
            </a:pPr>
            <a:r>
              <a:rPr lang="en-US" sz="5600" b="0" i="0" dirty="0">
                <a:solidFill>
                  <a:srgbClr val="374151"/>
                </a:solidFill>
                <a:effectLst/>
                <a:latin typeface="Söhne"/>
              </a:rPr>
              <a:t>Addressing Outliers: Outliers are extreme values that deviate significantly from the rest of the data. Data cleaning includes identifying and handling outliers appropriately. Depending on the analysis context, outliers can be corrected, removed, or treated separately to avoid distorting the analysis results.</a:t>
            </a:r>
          </a:p>
          <a:p>
            <a:pPr algn="l">
              <a:buFont typeface="+mj-lt"/>
              <a:buAutoNum type="arabicPeriod"/>
            </a:pPr>
            <a:r>
              <a:rPr lang="en-US" sz="5600" b="0" i="0" dirty="0">
                <a:solidFill>
                  <a:srgbClr val="374151"/>
                </a:solidFill>
                <a:effectLst/>
                <a:latin typeface="Söhne"/>
              </a:rPr>
              <a:t>Standardizing and Transforming Data: Data cleaning may involve standardizing variables by converting them to a common scale or transforming variables to meet the assumptions of the analysis techniques to be applied. This can include log transformations, scaling, or normalization of variables.</a:t>
            </a:r>
          </a:p>
          <a:p>
            <a:pPr algn="l">
              <a:buFont typeface="+mj-lt"/>
              <a:buAutoNum type="arabicPeriod"/>
            </a:pPr>
            <a:r>
              <a:rPr lang="en-US" sz="5600" b="0" i="0" dirty="0">
                <a:solidFill>
                  <a:srgbClr val="374151"/>
                </a:solidFill>
                <a:effectLst/>
                <a:latin typeface="Söhne"/>
              </a:rPr>
              <a:t>Validating Data Integrity: Data cleaning also involves validating data integrity by performing sanity checks and cross-validating the data against external sources or known benchmarks. This helps ensure that the data accurately represents the real-world phenomenon under study.</a:t>
            </a:r>
          </a:p>
          <a:p>
            <a:pPr algn="l">
              <a:buFont typeface="+mj-lt"/>
              <a:buAutoNum type="arabicPeriod"/>
            </a:pPr>
            <a:r>
              <a:rPr lang="en-US" sz="5600" b="0" i="0" dirty="0">
                <a:solidFill>
                  <a:srgbClr val="374151"/>
                </a:solidFill>
                <a:effectLst/>
                <a:latin typeface="Söhne"/>
              </a:rPr>
              <a:t>Documentation and Record-keeping: Throughout the data cleaning process, it is essential to document the steps taken, decisions made, and any changes made to the dataset. This documentation helps maintain transparency, reproducibility, and enables others to understand and replicate the data cleaning process.</a:t>
            </a:r>
          </a:p>
          <a:p>
            <a:endParaRPr lang="en-US" dirty="0"/>
          </a:p>
        </p:txBody>
      </p:sp>
    </p:spTree>
    <p:extLst>
      <p:ext uri="{BB962C8B-B14F-4D97-AF65-F5344CB8AC3E}">
        <p14:creationId xmlns:p14="http://schemas.microsoft.com/office/powerpoint/2010/main" val="3276634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275</TotalTime>
  <Words>3714</Words>
  <Application>Microsoft Office PowerPoint</Application>
  <PresentationFormat>Widescreen</PresentationFormat>
  <Paragraphs>194</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Roboto</vt:lpstr>
      <vt:lpstr>Söhne</vt:lpstr>
      <vt:lpstr>Tw Cen MT</vt:lpstr>
      <vt:lpstr>Tw Cen MT Condensed</vt:lpstr>
      <vt:lpstr>var(--colab-chrome-font-family)</vt:lpstr>
      <vt:lpstr>Wingdings 3</vt:lpstr>
      <vt:lpstr>Integral</vt:lpstr>
      <vt:lpstr>Capstone Project 1 Hotel Booking Analysis</vt:lpstr>
      <vt:lpstr>Contents</vt:lpstr>
      <vt:lpstr>Objective</vt:lpstr>
      <vt:lpstr>Summary</vt:lpstr>
      <vt:lpstr>Problem Statement</vt:lpstr>
      <vt:lpstr>Business Objective</vt:lpstr>
      <vt:lpstr>Description Of Data</vt:lpstr>
      <vt:lpstr>PowerPoint Presentation</vt:lpstr>
      <vt:lpstr>Data Cleaning</vt:lpstr>
      <vt:lpstr>Data Vizualization, Storytelling &amp; Experimenting with charts :Understand the relationships between variables </vt:lpstr>
      <vt:lpstr>PowerPoint Presentation</vt:lpstr>
      <vt:lpstr> chart 2-Pie chart on Cancellation Value of Hotel Booking by cancellation status   </vt:lpstr>
      <vt:lpstr>PowerPoint Presentation</vt:lpstr>
      <vt:lpstr>Chart 3 – bar chart of hotel booking volume by Distribution   channel</vt:lpstr>
      <vt:lpstr>PowerPoint Presentation</vt:lpstr>
      <vt:lpstr>Chart 4 –Booking Distribution By Month In a Pie Chart</vt:lpstr>
      <vt:lpstr>PowerPoint Presentation</vt:lpstr>
      <vt:lpstr>Chart 5-guest Repeating status in pie chart</vt:lpstr>
      <vt:lpstr>PowerPoint Presentation</vt:lpstr>
      <vt:lpstr>Chart 6 - Room Assignment by Type in a Bar Chart </vt:lpstr>
      <vt:lpstr>PowerPoint Presentation</vt:lpstr>
      <vt:lpstr>Chart - 7 - A bar chart to visualize the total number of guests by month </vt:lpstr>
      <vt:lpstr>PowerPoint Presentation</vt:lpstr>
      <vt:lpstr>Chart 8- Top 10 Countries by Guest in a Bar Plot </vt:lpstr>
      <vt:lpstr>PowerPoint Presentation</vt:lpstr>
      <vt:lpstr>Chart  9 - Scatter Plot of Total Stay in Nights vs ADR </vt:lpstr>
      <vt:lpstr>PowerPoint Presentation</vt:lpstr>
      <vt:lpstr>Chart - 10 - Meal Distribution by Hotel Type in a Bar Chart </vt:lpstr>
      <vt:lpstr>PowerPoint Presentation</vt:lpstr>
      <vt:lpstr>Chart 11 - Correlation Heatmap of Booking Features </vt:lpstr>
      <vt:lpstr>PowerPoint Presentation</vt:lpstr>
      <vt:lpstr>Chart 12- Month Wise booking on line chart</vt:lpstr>
      <vt:lpstr>PowerPoint Presentation</vt:lpstr>
      <vt:lpstr>Solution to Business Objective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Hotel Booking Analysis</dc:title>
  <dc:creator>Ashutosh Mishra</dc:creator>
  <cp:lastModifiedBy>Ashutosh Mishra</cp:lastModifiedBy>
  <cp:revision>3</cp:revision>
  <dcterms:created xsi:type="dcterms:W3CDTF">2023-06-12T13:58:37Z</dcterms:created>
  <dcterms:modified xsi:type="dcterms:W3CDTF">2023-06-12T18:34:34Z</dcterms:modified>
</cp:coreProperties>
</file>