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21"/>
  </p:notesMasterIdLst>
  <p:sldIdLst>
    <p:sldId id="256" r:id="rId2"/>
    <p:sldId id="287" r:id="rId3"/>
    <p:sldId id="257" r:id="rId4"/>
    <p:sldId id="279" r:id="rId5"/>
    <p:sldId id="281" r:id="rId6"/>
    <p:sldId id="266" r:id="rId7"/>
    <p:sldId id="267" r:id="rId8"/>
    <p:sldId id="269" r:id="rId9"/>
    <p:sldId id="268" r:id="rId10"/>
    <p:sldId id="270" r:id="rId11"/>
    <p:sldId id="271" r:id="rId12"/>
    <p:sldId id="274" r:id="rId13"/>
    <p:sldId id="272" r:id="rId14"/>
    <p:sldId id="273" r:id="rId15"/>
    <p:sldId id="276" r:id="rId16"/>
    <p:sldId id="284" r:id="rId17"/>
    <p:sldId id="285" r:id="rId18"/>
    <p:sldId id="286" r:id="rId19"/>
    <p:sldId id="28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2006"/>
    <a:srgbClr val="000000"/>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9" autoAdjust="0"/>
    <p:restoredTop sz="94660"/>
  </p:normalViewPr>
  <p:slideViewPr>
    <p:cSldViewPr snapToGrid="0">
      <p:cViewPr varScale="1">
        <p:scale>
          <a:sx n="65" d="100"/>
          <a:sy n="65" d="100"/>
        </p:scale>
        <p:origin x="62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6B5F0A-3A77-444E-888C-B3AD8C78DAE1}" type="datetimeFigureOut">
              <a:rPr lang="en-IN" smtClean="0"/>
              <a:t>26-09-2023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FDB968-25E4-40EB-9791-32FE7EAD4F53}" type="slidenum">
              <a:rPr lang="en-IN" smtClean="0"/>
              <a:t>‹#›</a:t>
            </a:fld>
            <a:endParaRPr lang="en-IN"/>
          </a:p>
        </p:txBody>
      </p:sp>
    </p:spTree>
    <p:extLst>
      <p:ext uri="{BB962C8B-B14F-4D97-AF65-F5344CB8AC3E}">
        <p14:creationId xmlns:p14="http://schemas.microsoft.com/office/powerpoint/2010/main" val="3544310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3FDB968-25E4-40EB-9791-32FE7EAD4F53}" type="slidenum">
              <a:rPr lang="en-IN" smtClean="0"/>
              <a:t>3</a:t>
            </a:fld>
            <a:endParaRPr lang="en-IN"/>
          </a:p>
        </p:txBody>
      </p:sp>
    </p:spTree>
    <p:extLst>
      <p:ext uri="{BB962C8B-B14F-4D97-AF65-F5344CB8AC3E}">
        <p14:creationId xmlns:p14="http://schemas.microsoft.com/office/powerpoint/2010/main" val="8084864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33C6056-2855-491C-BA7E-2A91A33D014B}"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3F50CB6F-A6B0-441A-8136-EE4B745EB068}" type="slidenum">
              <a:rPr lang="en-IN" smtClean="0"/>
              <a:t>‹#›</a:t>
            </a:fld>
            <a:endParaRPr lang="en-IN"/>
          </a:p>
        </p:txBody>
      </p:sp>
    </p:spTree>
    <p:extLst>
      <p:ext uri="{BB962C8B-B14F-4D97-AF65-F5344CB8AC3E}">
        <p14:creationId xmlns:p14="http://schemas.microsoft.com/office/powerpoint/2010/main" val="1935077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3C6056-2855-491C-BA7E-2A91A33D014B}" type="datetimeFigureOut">
              <a:rPr lang="en-IN" smtClean="0"/>
              <a:t>26-09-2023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3F50CB6F-A6B0-441A-8136-EE4B745EB068}" type="slidenum">
              <a:rPr lang="en-IN" smtClean="0"/>
              <a:t>‹#›</a:t>
            </a:fld>
            <a:endParaRPr lang="en-IN"/>
          </a:p>
        </p:txBody>
      </p:sp>
    </p:spTree>
    <p:extLst>
      <p:ext uri="{BB962C8B-B14F-4D97-AF65-F5344CB8AC3E}">
        <p14:creationId xmlns:p14="http://schemas.microsoft.com/office/powerpoint/2010/main" val="3609075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3C6056-2855-491C-BA7E-2A91A33D014B}" type="datetimeFigureOut">
              <a:rPr lang="en-IN" smtClean="0"/>
              <a:t>26-09-2023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3F50CB6F-A6B0-441A-8136-EE4B745EB068}" type="slidenum">
              <a:rPr lang="en-IN" smtClean="0"/>
              <a:t>‹#›</a:t>
            </a:fld>
            <a:endParaRPr lang="en-IN"/>
          </a:p>
        </p:txBody>
      </p:sp>
    </p:spTree>
    <p:extLst>
      <p:ext uri="{BB962C8B-B14F-4D97-AF65-F5344CB8AC3E}">
        <p14:creationId xmlns:p14="http://schemas.microsoft.com/office/powerpoint/2010/main" val="3873517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3C6056-2855-491C-BA7E-2A91A33D014B}" type="datetimeFigureOut">
              <a:rPr lang="en-IN" smtClean="0"/>
              <a:t>26-09-2023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3F50CB6F-A6B0-441A-8136-EE4B745EB068}"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59643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3C6056-2855-491C-BA7E-2A91A33D014B}" type="datetimeFigureOut">
              <a:rPr lang="en-IN" smtClean="0"/>
              <a:t>26-09-2023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3F50CB6F-A6B0-441A-8136-EE4B745EB068}" type="slidenum">
              <a:rPr lang="en-IN" smtClean="0"/>
              <a:t>‹#›</a:t>
            </a:fld>
            <a:endParaRPr lang="en-IN"/>
          </a:p>
        </p:txBody>
      </p:sp>
    </p:spTree>
    <p:extLst>
      <p:ext uri="{BB962C8B-B14F-4D97-AF65-F5344CB8AC3E}">
        <p14:creationId xmlns:p14="http://schemas.microsoft.com/office/powerpoint/2010/main" val="1755592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33C6056-2855-491C-BA7E-2A91A33D014B}" type="datetimeFigureOut">
              <a:rPr lang="en-IN" smtClean="0"/>
              <a:t>26-09-2023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50CB6F-A6B0-441A-8136-EE4B745EB068}" type="slidenum">
              <a:rPr lang="en-IN" smtClean="0"/>
              <a:t>‹#›</a:t>
            </a:fld>
            <a:endParaRPr lang="en-IN"/>
          </a:p>
        </p:txBody>
      </p:sp>
    </p:spTree>
    <p:extLst>
      <p:ext uri="{BB962C8B-B14F-4D97-AF65-F5344CB8AC3E}">
        <p14:creationId xmlns:p14="http://schemas.microsoft.com/office/powerpoint/2010/main" val="3173183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33C6056-2855-491C-BA7E-2A91A33D014B}" type="datetimeFigureOut">
              <a:rPr lang="en-IN" smtClean="0"/>
              <a:t>26-09-2023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50CB6F-A6B0-441A-8136-EE4B745EB068}" type="slidenum">
              <a:rPr lang="en-IN" smtClean="0"/>
              <a:t>‹#›</a:t>
            </a:fld>
            <a:endParaRPr lang="en-IN"/>
          </a:p>
        </p:txBody>
      </p:sp>
    </p:spTree>
    <p:extLst>
      <p:ext uri="{BB962C8B-B14F-4D97-AF65-F5344CB8AC3E}">
        <p14:creationId xmlns:p14="http://schemas.microsoft.com/office/powerpoint/2010/main" val="4119824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C6056-2855-491C-BA7E-2A91A33D014B}"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50CB6F-A6B0-441A-8136-EE4B745EB068}" type="slidenum">
              <a:rPr lang="en-IN" smtClean="0"/>
              <a:t>‹#›</a:t>
            </a:fld>
            <a:endParaRPr lang="en-IN"/>
          </a:p>
        </p:txBody>
      </p:sp>
    </p:spTree>
    <p:extLst>
      <p:ext uri="{BB962C8B-B14F-4D97-AF65-F5344CB8AC3E}">
        <p14:creationId xmlns:p14="http://schemas.microsoft.com/office/powerpoint/2010/main" val="2641652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33C6056-2855-491C-BA7E-2A91A33D014B}" type="datetimeFigureOut">
              <a:rPr lang="en-IN" smtClean="0"/>
              <a:t>26-09-2023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F50CB6F-A6B0-441A-8136-EE4B745EB068}" type="slidenum">
              <a:rPr lang="en-IN" smtClean="0"/>
              <a:t>‹#›</a:t>
            </a:fld>
            <a:endParaRPr lang="en-IN"/>
          </a:p>
        </p:txBody>
      </p:sp>
    </p:spTree>
    <p:extLst>
      <p:ext uri="{BB962C8B-B14F-4D97-AF65-F5344CB8AC3E}">
        <p14:creationId xmlns:p14="http://schemas.microsoft.com/office/powerpoint/2010/main" val="3060811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C6056-2855-491C-BA7E-2A91A33D014B}"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50CB6F-A6B0-441A-8136-EE4B745EB068}" type="slidenum">
              <a:rPr lang="en-IN" smtClean="0"/>
              <a:t>‹#›</a:t>
            </a:fld>
            <a:endParaRPr lang="en-IN"/>
          </a:p>
        </p:txBody>
      </p:sp>
    </p:spTree>
    <p:extLst>
      <p:ext uri="{BB962C8B-B14F-4D97-AF65-F5344CB8AC3E}">
        <p14:creationId xmlns:p14="http://schemas.microsoft.com/office/powerpoint/2010/main" val="2339594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3C6056-2855-491C-BA7E-2A91A33D014B}"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3F50CB6F-A6B0-441A-8136-EE4B745EB068}" type="slidenum">
              <a:rPr lang="en-IN" smtClean="0"/>
              <a:t>‹#›</a:t>
            </a:fld>
            <a:endParaRPr lang="en-IN"/>
          </a:p>
        </p:txBody>
      </p:sp>
    </p:spTree>
    <p:extLst>
      <p:ext uri="{BB962C8B-B14F-4D97-AF65-F5344CB8AC3E}">
        <p14:creationId xmlns:p14="http://schemas.microsoft.com/office/powerpoint/2010/main" val="4144605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C6056-2855-491C-BA7E-2A91A33D014B}" type="datetimeFigureOut">
              <a:rPr lang="en-IN" smtClean="0"/>
              <a:t>26-09-2023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50CB6F-A6B0-441A-8136-EE4B745EB068}" type="slidenum">
              <a:rPr lang="en-IN" smtClean="0"/>
              <a:t>‹#›</a:t>
            </a:fld>
            <a:endParaRPr lang="en-IN"/>
          </a:p>
        </p:txBody>
      </p:sp>
    </p:spTree>
    <p:extLst>
      <p:ext uri="{BB962C8B-B14F-4D97-AF65-F5344CB8AC3E}">
        <p14:creationId xmlns:p14="http://schemas.microsoft.com/office/powerpoint/2010/main" val="2139947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C6056-2855-491C-BA7E-2A91A33D014B}" type="datetimeFigureOut">
              <a:rPr lang="en-IN" smtClean="0"/>
              <a:t>26-09-2023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50CB6F-A6B0-441A-8136-EE4B745EB068}" type="slidenum">
              <a:rPr lang="en-IN" smtClean="0"/>
              <a:t>‹#›</a:t>
            </a:fld>
            <a:endParaRPr lang="en-IN"/>
          </a:p>
        </p:txBody>
      </p:sp>
    </p:spTree>
    <p:extLst>
      <p:ext uri="{BB962C8B-B14F-4D97-AF65-F5344CB8AC3E}">
        <p14:creationId xmlns:p14="http://schemas.microsoft.com/office/powerpoint/2010/main" val="1041730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C6056-2855-491C-BA7E-2A91A33D014B}" type="datetimeFigureOut">
              <a:rPr lang="en-IN" smtClean="0"/>
              <a:t>26-09-2023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50CB6F-A6B0-441A-8136-EE4B745EB068}" type="slidenum">
              <a:rPr lang="en-IN" smtClean="0"/>
              <a:t>‹#›</a:t>
            </a:fld>
            <a:endParaRPr lang="en-IN"/>
          </a:p>
        </p:txBody>
      </p:sp>
    </p:spTree>
    <p:extLst>
      <p:ext uri="{BB962C8B-B14F-4D97-AF65-F5344CB8AC3E}">
        <p14:creationId xmlns:p14="http://schemas.microsoft.com/office/powerpoint/2010/main" val="1618769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33C6056-2855-491C-BA7E-2A91A33D014B}" type="datetimeFigureOut">
              <a:rPr lang="en-IN" smtClean="0"/>
              <a:t>26-09-2023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50CB6F-A6B0-441A-8136-EE4B745EB068}" type="slidenum">
              <a:rPr lang="en-IN" smtClean="0"/>
              <a:t>‹#›</a:t>
            </a:fld>
            <a:endParaRPr lang="en-IN"/>
          </a:p>
        </p:txBody>
      </p:sp>
    </p:spTree>
    <p:extLst>
      <p:ext uri="{BB962C8B-B14F-4D97-AF65-F5344CB8AC3E}">
        <p14:creationId xmlns:p14="http://schemas.microsoft.com/office/powerpoint/2010/main" val="97474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3C6056-2855-491C-BA7E-2A91A33D014B}" type="datetimeFigureOut">
              <a:rPr lang="en-IN" smtClean="0"/>
              <a:t>26-09-2023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50CB6F-A6B0-441A-8136-EE4B745EB068}" type="slidenum">
              <a:rPr lang="en-IN" smtClean="0"/>
              <a:t>‹#›</a:t>
            </a:fld>
            <a:endParaRPr lang="en-IN"/>
          </a:p>
        </p:txBody>
      </p:sp>
    </p:spTree>
    <p:extLst>
      <p:ext uri="{BB962C8B-B14F-4D97-AF65-F5344CB8AC3E}">
        <p14:creationId xmlns:p14="http://schemas.microsoft.com/office/powerpoint/2010/main" val="3706509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3C6056-2855-491C-BA7E-2A91A33D014B}" type="datetimeFigureOut">
              <a:rPr lang="en-IN" smtClean="0"/>
              <a:t>26-09-2023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50CB6F-A6B0-441A-8136-EE4B745EB068}" type="slidenum">
              <a:rPr lang="en-IN" smtClean="0"/>
              <a:t>‹#›</a:t>
            </a:fld>
            <a:endParaRPr lang="en-IN"/>
          </a:p>
        </p:txBody>
      </p:sp>
    </p:spTree>
    <p:extLst>
      <p:ext uri="{BB962C8B-B14F-4D97-AF65-F5344CB8AC3E}">
        <p14:creationId xmlns:p14="http://schemas.microsoft.com/office/powerpoint/2010/main" val="259578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33C6056-2855-491C-BA7E-2A91A33D014B}" type="datetimeFigureOut">
              <a:rPr lang="en-IN" smtClean="0"/>
              <a:t>26-09-2023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F50CB6F-A6B0-441A-8136-EE4B745EB068}" type="slidenum">
              <a:rPr lang="en-IN" smtClean="0"/>
              <a:t>‹#›</a:t>
            </a:fld>
            <a:endParaRPr lang="en-IN"/>
          </a:p>
        </p:txBody>
      </p:sp>
    </p:spTree>
    <p:extLst>
      <p:ext uri="{BB962C8B-B14F-4D97-AF65-F5344CB8AC3E}">
        <p14:creationId xmlns:p14="http://schemas.microsoft.com/office/powerpoint/2010/main" val="4091361510"/>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3844" y="2457555"/>
            <a:ext cx="8144134" cy="1373070"/>
          </a:xfrm>
        </p:spPr>
        <p:txBody>
          <a:bodyPr>
            <a:normAutofit/>
          </a:bodyPr>
          <a:lstStyle/>
          <a:p>
            <a:pPr algn="ctr"/>
            <a:r>
              <a:rPr lang="en-US" dirty="0" smtClean="0"/>
              <a:t>OLYMPIC DATA ANALYSIS</a:t>
            </a:r>
            <a:endParaRPr lang="en-IN" dirty="0"/>
          </a:p>
        </p:txBody>
      </p:sp>
      <p:sp>
        <p:nvSpPr>
          <p:cNvPr id="4" name="Subtitle 2"/>
          <p:cNvSpPr txBox="1">
            <a:spLocks/>
          </p:cNvSpPr>
          <p:nvPr/>
        </p:nvSpPr>
        <p:spPr>
          <a:xfrm>
            <a:off x="9094839" y="3473433"/>
            <a:ext cx="2733368" cy="689237"/>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i="1" dirty="0" smtClean="0">
                <a:solidFill>
                  <a:schemeClr val="tx2">
                    <a:lumMod val="50000"/>
                  </a:schemeClr>
                </a:solidFill>
              </a:rPr>
              <a:t>PROJECT GUIDE:</a:t>
            </a:r>
          </a:p>
          <a:p>
            <a:pPr algn="l"/>
            <a:r>
              <a:rPr lang="en-US" sz="1600" dirty="0" smtClean="0"/>
              <a:t>Venkata S. Billa (DE Expert)</a:t>
            </a:r>
          </a:p>
          <a:p>
            <a:pPr algn="l"/>
            <a:endParaRPr lang="en-IN" sz="1600" dirty="0"/>
          </a:p>
        </p:txBody>
      </p:sp>
      <p:pic>
        <p:nvPicPr>
          <p:cNvPr id="2054" name="Picture 6" descr="Databricks - Striim 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9769" y="91389"/>
            <a:ext cx="2366166" cy="2366166"/>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5"/>
          <p:cNvSpPr>
            <a:spLocks noGrp="1"/>
          </p:cNvSpPr>
          <p:nvPr>
            <p:ph type="subTitle" idx="1"/>
          </p:nvPr>
        </p:nvSpPr>
        <p:spPr>
          <a:xfrm>
            <a:off x="9094839" y="2585247"/>
            <a:ext cx="3097161" cy="1117687"/>
          </a:xfrm>
        </p:spPr>
        <p:txBody>
          <a:bodyPr>
            <a:normAutofit/>
          </a:bodyPr>
          <a:lstStyle/>
          <a:p>
            <a:pPr algn="l"/>
            <a:r>
              <a:rPr lang="en-US" sz="1800" dirty="0" smtClean="0"/>
              <a:t>BY</a:t>
            </a:r>
          </a:p>
          <a:p>
            <a:pPr algn="l"/>
            <a:r>
              <a:rPr lang="en-US" sz="1800" dirty="0" smtClean="0"/>
              <a:t>ASHUTOSH MORE</a:t>
            </a:r>
            <a:endParaRPr lang="en-IN" sz="1800" dirty="0"/>
          </a:p>
        </p:txBody>
      </p:sp>
    </p:spTree>
    <p:extLst>
      <p:ext uri="{BB962C8B-B14F-4D97-AF65-F5344CB8AC3E}">
        <p14:creationId xmlns:p14="http://schemas.microsoft.com/office/powerpoint/2010/main" val="1225009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5891" y="139881"/>
            <a:ext cx="10371975" cy="369332"/>
          </a:xfrm>
          <a:prstGeom prst="rect">
            <a:avLst/>
          </a:prstGeom>
          <a:solidFill>
            <a:srgbClr val="A42006"/>
          </a:solidFill>
          <a:ln>
            <a:solidFill>
              <a:schemeClr val="tx1"/>
            </a:solidFill>
          </a:ln>
        </p:spPr>
        <p:txBody>
          <a:bodyPr wrap="square" rtlCol="0">
            <a:spAutoFit/>
          </a:bodyPr>
          <a:lstStyle/>
          <a:p>
            <a:r>
              <a:rPr lang="en-US" dirty="0" smtClean="0"/>
              <a:t>Q. In which Sport/event, India has won highest medals.</a:t>
            </a:r>
            <a:endParaRPr lang="en-IN" dirty="0"/>
          </a:p>
        </p:txBody>
      </p:sp>
      <p:sp>
        <p:nvSpPr>
          <p:cNvPr id="8" name="TextBox 7"/>
          <p:cNvSpPr txBox="1"/>
          <p:nvPr/>
        </p:nvSpPr>
        <p:spPr>
          <a:xfrm>
            <a:off x="11131408" y="3135158"/>
            <a:ext cx="946385" cy="369332"/>
          </a:xfrm>
          <a:prstGeom prst="rect">
            <a:avLst/>
          </a:prstGeom>
          <a:solidFill>
            <a:srgbClr val="A42006"/>
          </a:solidFill>
          <a:ln>
            <a:solidFill>
              <a:schemeClr val="tx1"/>
            </a:solidFill>
          </a:ln>
        </p:spPr>
        <p:txBody>
          <a:bodyPr wrap="square" rtlCol="0">
            <a:spAutoFit/>
          </a:bodyPr>
          <a:lstStyle/>
          <a:p>
            <a:r>
              <a:rPr lang="en-US" dirty="0" smtClean="0"/>
              <a:t>Output</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91" y="633335"/>
            <a:ext cx="4902509" cy="257260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4474" y="3632200"/>
            <a:ext cx="10783319" cy="2994189"/>
          </a:xfrm>
          <a:prstGeom prst="rect">
            <a:avLst/>
          </a:prstGeom>
        </p:spPr>
      </p:pic>
    </p:spTree>
    <p:extLst>
      <p:ext uri="{BB962C8B-B14F-4D97-AF65-F5344CB8AC3E}">
        <p14:creationId xmlns:p14="http://schemas.microsoft.com/office/powerpoint/2010/main" val="18301555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07531" y="940969"/>
            <a:ext cx="3337831" cy="369332"/>
          </a:xfrm>
          <a:prstGeom prst="rect">
            <a:avLst/>
          </a:prstGeom>
          <a:solidFill>
            <a:srgbClr val="A42006"/>
          </a:solidFill>
          <a:ln>
            <a:solidFill>
              <a:schemeClr val="tx1"/>
            </a:solidFill>
          </a:ln>
        </p:spPr>
        <p:txBody>
          <a:bodyPr wrap="square" rtlCol="0">
            <a:spAutoFit/>
          </a:bodyPr>
          <a:lstStyle/>
          <a:p>
            <a:r>
              <a:rPr lang="en-US" dirty="0" smtClean="0"/>
              <a:t>Creating file format</a:t>
            </a:r>
            <a:endParaRPr lang="en-IN" dirty="0"/>
          </a:p>
        </p:txBody>
      </p:sp>
      <p:sp>
        <p:nvSpPr>
          <p:cNvPr id="13" name="TextBox 12"/>
          <p:cNvSpPr txBox="1"/>
          <p:nvPr/>
        </p:nvSpPr>
        <p:spPr>
          <a:xfrm>
            <a:off x="507531" y="2642827"/>
            <a:ext cx="3337831" cy="369332"/>
          </a:xfrm>
          <a:prstGeom prst="rect">
            <a:avLst/>
          </a:prstGeom>
          <a:solidFill>
            <a:srgbClr val="A42006"/>
          </a:solidFill>
          <a:ln>
            <a:solidFill>
              <a:schemeClr val="tx1"/>
            </a:solidFill>
          </a:ln>
        </p:spPr>
        <p:txBody>
          <a:bodyPr wrap="square" rtlCol="0">
            <a:spAutoFit/>
          </a:bodyPr>
          <a:lstStyle/>
          <a:p>
            <a:r>
              <a:rPr lang="en-US" dirty="0" smtClean="0"/>
              <a:t>Creating storage integration</a:t>
            </a:r>
            <a:endParaRPr lang="en-IN" dirty="0"/>
          </a:p>
        </p:txBody>
      </p:sp>
      <p:sp>
        <p:nvSpPr>
          <p:cNvPr id="15" name="TextBox 14"/>
          <p:cNvSpPr txBox="1"/>
          <p:nvPr/>
        </p:nvSpPr>
        <p:spPr>
          <a:xfrm>
            <a:off x="507533" y="3984899"/>
            <a:ext cx="3337831" cy="374450"/>
          </a:xfrm>
          <a:prstGeom prst="rect">
            <a:avLst/>
          </a:prstGeom>
          <a:solidFill>
            <a:srgbClr val="A42006"/>
          </a:solidFill>
          <a:ln>
            <a:solidFill>
              <a:schemeClr val="tx1"/>
            </a:solidFill>
          </a:ln>
        </p:spPr>
        <p:txBody>
          <a:bodyPr wrap="square" rtlCol="0">
            <a:spAutoFit/>
          </a:bodyPr>
          <a:lstStyle/>
          <a:p>
            <a:r>
              <a:rPr lang="en-US" dirty="0" smtClean="0"/>
              <a:t>Creating stage</a:t>
            </a:r>
            <a:endParaRPr lang="en-IN" dirty="0"/>
          </a:p>
        </p:txBody>
      </p:sp>
      <p:pic>
        <p:nvPicPr>
          <p:cNvPr id="9" name="Picture 8"/>
          <p:cNvPicPr/>
          <p:nvPr/>
        </p:nvPicPr>
        <p:blipFill>
          <a:blip r:embed="rId2"/>
          <a:stretch>
            <a:fillRect/>
          </a:stretch>
        </p:blipFill>
        <p:spPr>
          <a:xfrm>
            <a:off x="5715488" y="161395"/>
            <a:ext cx="6212285" cy="1928480"/>
          </a:xfrm>
          <a:prstGeom prst="rect">
            <a:avLst/>
          </a:prstGeom>
          <a:noFill/>
          <a:ln>
            <a:noFill/>
          </a:ln>
        </p:spPr>
      </p:pic>
      <p:pic>
        <p:nvPicPr>
          <p:cNvPr id="10" name="Picture 9"/>
          <p:cNvPicPr/>
          <p:nvPr/>
        </p:nvPicPr>
        <p:blipFill>
          <a:blip r:embed="rId3"/>
          <a:stretch>
            <a:fillRect/>
          </a:stretch>
        </p:blipFill>
        <p:spPr>
          <a:xfrm>
            <a:off x="5715488" y="2231302"/>
            <a:ext cx="6212285" cy="1192382"/>
          </a:xfrm>
          <a:prstGeom prst="rect">
            <a:avLst/>
          </a:prstGeom>
          <a:noFill/>
          <a:ln>
            <a:noFill/>
          </a:ln>
        </p:spPr>
      </p:pic>
      <p:pic>
        <p:nvPicPr>
          <p:cNvPr id="16" name="Picture 15"/>
          <p:cNvPicPr/>
          <p:nvPr/>
        </p:nvPicPr>
        <p:blipFill>
          <a:blip r:embed="rId4"/>
          <a:stretch>
            <a:fillRect/>
          </a:stretch>
        </p:blipFill>
        <p:spPr>
          <a:xfrm>
            <a:off x="5715488" y="3565111"/>
            <a:ext cx="6212285" cy="1208908"/>
          </a:xfrm>
          <a:prstGeom prst="rect">
            <a:avLst/>
          </a:prstGeom>
          <a:noFill/>
          <a:ln>
            <a:noFill/>
          </a:ln>
        </p:spPr>
      </p:pic>
      <p:pic>
        <p:nvPicPr>
          <p:cNvPr id="17" name="Picture 16"/>
          <p:cNvPicPr/>
          <p:nvPr/>
        </p:nvPicPr>
        <p:blipFill>
          <a:blip r:embed="rId5"/>
          <a:stretch>
            <a:fillRect/>
          </a:stretch>
        </p:blipFill>
        <p:spPr>
          <a:xfrm>
            <a:off x="5715488" y="4915445"/>
            <a:ext cx="6212285" cy="1698005"/>
          </a:xfrm>
          <a:prstGeom prst="rect">
            <a:avLst/>
          </a:prstGeom>
          <a:noFill/>
          <a:ln>
            <a:noFill/>
          </a:ln>
        </p:spPr>
      </p:pic>
      <p:sp>
        <p:nvSpPr>
          <p:cNvPr id="18" name="TextBox 17"/>
          <p:cNvSpPr txBox="1"/>
          <p:nvPr/>
        </p:nvSpPr>
        <p:spPr>
          <a:xfrm>
            <a:off x="507532" y="5577222"/>
            <a:ext cx="3337831" cy="374450"/>
          </a:xfrm>
          <a:prstGeom prst="rect">
            <a:avLst/>
          </a:prstGeom>
          <a:solidFill>
            <a:srgbClr val="A42006"/>
          </a:solidFill>
          <a:ln>
            <a:solidFill>
              <a:schemeClr val="tx1"/>
            </a:solidFill>
          </a:ln>
        </p:spPr>
        <p:txBody>
          <a:bodyPr wrap="square" rtlCol="0">
            <a:spAutoFit/>
          </a:bodyPr>
          <a:lstStyle/>
          <a:p>
            <a:r>
              <a:rPr lang="en-US" dirty="0" smtClean="0"/>
              <a:t>Creating snowpipe</a:t>
            </a:r>
            <a:endParaRPr lang="en-IN" dirty="0"/>
          </a:p>
        </p:txBody>
      </p:sp>
      <p:cxnSp>
        <p:nvCxnSpPr>
          <p:cNvPr id="3" name="Straight Arrow Connector 2"/>
          <p:cNvCxnSpPr/>
          <p:nvPr/>
        </p:nvCxnSpPr>
        <p:spPr>
          <a:xfrm>
            <a:off x="2192594" y="1494503"/>
            <a:ext cx="0" cy="10127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2192594" y="3069723"/>
            <a:ext cx="0" cy="7845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192594" y="4486026"/>
            <a:ext cx="0" cy="10003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083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891" y="139881"/>
            <a:ext cx="11736881" cy="369332"/>
          </a:xfrm>
          <a:prstGeom prst="rect">
            <a:avLst/>
          </a:prstGeom>
          <a:solidFill>
            <a:srgbClr val="A42006"/>
          </a:solidFill>
          <a:ln>
            <a:solidFill>
              <a:schemeClr val="tx1"/>
            </a:solidFill>
          </a:ln>
        </p:spPr>
        <p:txBody>
          <a:bodyPr wrap="square" rtlCol="0">
            <a:spAutoFit/>
          </a:bodyPr>
          <a:lstStyle/>
          <a:p>
            <a:r>
              <a:rPr lang="en-US" dirty="0" smtClean="0"/>
              <a:t>Q. Fetch the top 5 athletes who have won the most gold medals.</a:t>
            </a:r>
            <a:endParaRPr lang="en-IN" dirty="0"/>
          </a:p>
        </p:txBody>
      </p:sp>
      <p:pic>
        <p:nvPicPr>
          <p:cNvPr id="4" name="Picture 3"/>
          <p:cNvPicPr/>
          <p:nvPr/>
        </p:nvPicPr>
        <p:blipFill>
          <a:blip r:embed="rId2"/>
          <a:stretch>
            <a:fillRect/>
          </a:stretch>
        </p:blipFill>
        <p:spPr>
          <a:xfrm>
            <a:off x="75891" y="702672"/>
            <a:ext cx="6569458" cy="2455198"/>
          </a:xfrm>
          <a:prstGeom prst="rect">
            <a:avLst/>
          </a:prstGeom>
          <a:noFill/>
          <a:ln>
            <a:noFill/>
          </a:ln>
        </p:spPr>
      </p:pic>
      <p:sp>
        <p:nvSpPr>
          <p:cNvPr id="5" name="TextBox 4"/>
          <p:cNvSpPr txBox="1"/>
          <p:nvPr/>
        </p:nvSpPr>
        <p:spPr>
          <a:xfrm>
            <a:off x="75891" y="3428885"/>
            <a:ext cx="11736881" cy="369332"/>
          </a:xfrm>
          <a:prstGeom prst="rect">
            <a:avLst/>
          </a:prstGeom>
          <a:solidFill>
            <a:srgbClr val="A42006"/>
          </a:solidFill>
          <a:ln>
            <a:solidFill>
              <a:schemeClr val="tx1"/>
            </a:solidFill>
          </a:ln>
        </p:spPr>
        <p:txBody>
          <a:bodyPr wrap="square" rtlCol="0">
            <a:spAutoFit/>
          </a:bodyPr>
          <a:lstStyle/>
          <a:p>
            <a:pPr algn="r"/>
            <a:r>
              <a:rPr lang="en-US" dirty="0" smtClean="0"/>
              <a:t>Q. Fetch the top 5 most successful countries in Olympics. Success is defined by no of medals won.</a:t>
            </a:r>
            <a:endParaRPr lang="en-IN" dirty="0"/>
          </a:p>
        </p:txBody>
      </p:sp>
      <p:pic>
        <p:nvPicPr>
          <p:cNvPr id="6" name="Picture 5"/>
          <p:cNvPicPr/>
          <p:nvPr/>
        </p:nvPicPr>
        <p:blipFill>
          <a:blip r:embed="rId3"/>
          <a:stretch>
            <a:fillRect/>
          </a:stretch>
        </p:blipFill>
        <p:spPr>
          <a:xfrm>
            <a:off x="4508206" y="3902150"/>
            <a:ext cx="7591660" cy="2866390"/>
          </a:xfrm>
          <a:prstGeom prst="rect">
            <a:avLst/>
          </a:prstGeom>
          <a:noFill/>
          <a:ln>
            <a:noFill/>
          </a:ln>
        </p:spPr>
      </p:pic>
    </p:spTree>
    <p:extLst>
      <p:ext uri="{BB962C8B-B14F-4D97-AF65-F5344CB8AC3E}">
        <p14:creationId xmlns:p14="http://schemas.microsoft.com/office/powerpoint/2010/main" val="14460762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5891" y="139881"/>
            <a:ext cx="11736881" cy="369332"/>
          </a:xfrm>
          <a:prstGeom prst="rect">
            <a:avLst/>
          </a:prstGeom>
          <a:solidFill>
            <a:srgbClr val="A42006"/>
          </a:solidFill>
          <a:ln>
            <a:solidFill>
              <a:schemeClr val="tx1"/>
            </a:solidFill>
          </a:ln>
        </p:spPr>
        <p:txBody>
          <a:bodyPr wrap="square" rtlCol="0">
            <a:spAutoFit/>
          </a:bodyPr>
          <a:lstStyle/>
          <a:p>
            <a:r>
              <a:rPr lang="en-US" dirty="0" smtClean="0"/>
              <a:t>Q. List down total gold, silver and bronze medals won by each country corresponding to each olympic games.</a:t>
            </a:r>
            <a:endParaRPr lang="en-IN" dirty="0"/>
          </a:p>
        </p:txBody>
      </p:sp>
      <p:pic>
        <p:nvPicPr>
          <p:cNvPr id="9" name="Picture 8"/>
          <p:cNvPicPr/>
          <p:nvPr/>
        </p:nvPicPr>
        <p:blipFill>
          <a:blip r:embed="rId2"/>
          <a:stretch>
            <a:fillRect/>
          </a:stretch>
        </p:blipFill>
        <p:spPr>
          <a:xfrm>
            <a:off x="75891" y="684537"/>
            <a:ext cx="7069188" cy="2749779"/>
          </a:xfrm>
          <a:prstGeom prst="rect">
            <a:avLst/>
          </a:prstGeom>
          <a:noFill/>
          <a:ln>
            <a:noFill/>
          </a:ln>
        </p:spPr>
      </p:pic>
      <p:pic>
        <p:nvPicPr>
          <p:cNvPr id="13" name="Picture 12"/>
          <p:cNvPicPr/>
          <p:nvPr/>
        </p:nvPicPr>
        <p:blipFill>
          <a:blip r:embed="rId3"/>
          <a:stretch>
            <a:fillRect/>
          </a:stretch>
        </p:blipFill>
        <p:spPr>
          <a:xfrm>
            <a:off x="4512104" y="3609640"/>
            <a:ext cx="7555850" cy="3035758"/>
          </a:xfrm>
          <a:prstGeom prst="rect">
            <a:avLst/>
          </a:prstGeom>
          <a:noFill/>
          <a:ln>
            <a:noFill/>
          </a:ln>
        </p:spPr>
      </p:pic>
      <p:sp>
        <p:nvSpPr>
          <p:cNvPr id="14" name="TextBox 13"/>
          <p:cNvSpPr txBox="1"/>
          <p:nvPr/>
        </p:nvSpPr>
        <p:spPr>
          <a:xfrm>
            <a:off x="11121569" y="3152646"/>
            <a:ext cx="946385" cy="369332"/>
          </a:xfrm>
          <a:prstGeom prst="rect">
            <a:avLst/>
          </a:prstGeom>
          <a:solidFill>
            <a:srgbClr val="A42006"/>
          </a:solidFill>
          <a:ln>
            <a:solidFill>
              <a:schemeClr val="tx1"/>
            </a:solidFill>
          </a:ln>
        </p:spPr>
        <p:txBody>
          <a:bodyPr wrap="square" rtlCol="0">
            <a:spAutoFit/>
          </a:bodyPr>
          <a:lstStyle/>
          <a:p>
            <a:r>
              <a:rPr lang="en-US" dirty="0" smtClean="0"/>
              <a:t>Output</a:t>
            </a:r>
            <a:endParaRPr lang="en-IN" dirty="0"/>
          </a:p>
        </p:txBody>
      </p:sp>
    </p:spTree>
    <p:extLst>
      <p:ext uri="{BB962C8B-B14F-4D97-AF65-F5344CB8AC3E}">
        <p14:creationId xmlns:p14="http://schemas.microsoft.com/office/powerpoint/2010/main" val="22587276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5891" y="139881"/>
            <a:ext cx="11736881" cy="369332"/>
          </a:xfrm>
          <a:prstGeom prst="rect">
            <a:avLst/>
          </a:prstGeom>
          <a:solidFill>
            <a:srgbClr val="A42006"/>
          </a:solidFill>
          <a:ln>
            <a:solidFill>
              <a:schemeClr val="tx1"/>
            </a:solidFill>
          </a:ln>
        </p:spPr>
        <p:txBody>
          <a:bodyPr wrap="square" rtlCol="0">
            <a:spAutoFit/>
          </a:bodyPr>
          <a:lstStyle/>
          <a:p>
            <a:r>
              <a:rPr lang="en-US" dirty="0" smtClean="0"/>
              <a:t>Q. List down total gold, silver and bronze medals won by each country.</a:t>
            </a:r>
            <a:endParaRPr lang="en-IN" dirty="0"/>
          </a:p>
        </p:txBody>
      </p:sp>
      <p:sp>
        <p:nvSpPr>
          <p:cNvPr id="14" name="TextBox 13"/>
          <p:cNvSpPr txBox="1"/>
          <p:nvPr/>
        </p:nvSpPr>
        <p:spPr>
          <a:xfrm>
            <a:off x="7953155" y="2262545"/>
            <a:ext cx="3274828" cy="646331"/>
          </a:xfrm>
          <a:prstGeom prst="rect">
            <a:avLst/>
          </a:prstGeom>
          <a:solidFill>
            <a:srgbClr val="A42006"/>
          </a:solidFill>
          <a:ln>
            <a:solidFill>
              <a:schemeClr val="tx1"/>
            </a:solidFill>
          </a:ln>
        </p:spPr>
        <p:txBody>
          <a:bodyPr wrap="square" rtlCol="0">
            <a:spAutoFit/>
          </a:bodyPr>
          <a:lstStyle/>
          <a:p>
            <a:pPr algn="r"/>
            <a:r>
              <a:rPr lang="en-US" dirty="0" smtClean="0"/>
              <a:t>Output with previously created view</a:t>
            </a:r>
            <a:endParaRPr lang="en-IN" dirty="0"/>
          </a:p>
        </p:txBody>
      </p:sp>
      <p:pic>
        <p:nvPicPr>
          <p:cNvPr id="6" name="Picture 5"/>
          <p:cNvPicPr/>
          <p:nvPr/>
        </p:nvPicPr>
        <p:blipFill>
          <a:blip r:embed="rId2"/>
          <a:stretch>
            <a:fillRect/>
          </a:stretch>
        </p:blipFill>
        <p:spPr>
          <a:xfrm>
            <a:off x="75891" y="686737"/>
            <a:ext cx="7374780" cy="3151616"/>
          </a:xfrm>
          <a:prstGeom prst="rect">
            <a:avLst/>
          </a:prstGeom>
          <a:noFill/>
          <a:ln>
            <a:noFill/>
          </a:ln>
        </p:spPr>
      </p:pic>
      <p:pic>
        <p:nvPicPr>
          <p:cNvPr id="7" name="Picture 6"/>
          <p:cNvPicPr/>
          <p:nvPr/>
        </p:nvPicPr>
        <p:blipFill>
          <a:blip r:embed="rId3"/>
          <a:stretch>
            <a:fillRect/>
          </a:stretch>
        </p:blipFill>
        <p:spPr>
          <a:xfrm>
            <a:off x="4848447" y="3912781"/>
            <a:ext cx="7220156" cy="2844025"/>
          </a:xfrm>
          <a:prstGeom prst="rect">
            <a:avLst/>
          </a:prstGeom>
          <a:noFill/>
          <a:ln>
            <a:noFill/>
          </a:ln>
        </p:spPr>
      </p:pic>
      <p:sp>
        <p:nvSpPr>
          <p:cNvPr id="8" name="TextBox 7"/>
          <p:cNvSpPr txBox="1"/>
          <p:nvPr/>
        </p:nvSpPr>
        <p:spPr>
          <a:xfrm>
            <a:off x="800987" y="5011627"/>
            <a:ext cx="3274828" cy="646331"/>
          </a:xfrm>
          <a:prstGeom prst="rect">
            <a:avLst/>
          </a:prstGeom>
          <a:solidFill>
            <a:srgbClr val="A42006"/>
          </a:solidFill>
          <a:ln>
            <a:solidFill>
              <a:schemeClr val="tx1"/>
            </a:solidFill>
          </a:ln>
        </p:spPr>
        <p:txBody>
          <a:bodyPr wrap="square" rtlCol="0">
            <a:spAutoFit/>
          </a:bodyPr>
          <a:lstStyle/>
          <a:p>
            <a:r>
              <a:rPr lang="en-US" dirty="0" smtClean="0"/>
              <a:t>Output without previously created view</a:t>
            </a:r>
            <a:endParaRPr lang="en-IN" dirty="0"/>
          </a:p>
        </p:txBody>
      </p:sp>
    </p:spTree>
    <p:extLst>
      <p:ext uri="{BB962C8B-B14F-4D97-AF65-F5344CB8AC3E}">
        <p14:creationId xmlns:p14="http://schemas.microsoft.com/office/powerpoint/2010/main" val="1791874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2"/>
          <a:stretch>
            <a:fillRect/>
          </a:stretch>
        </p:blipFill>
        <p:spPr>
          <a:xfrm>
            <a:off x="161890" y="833307"/>
            <a:ext cx="9547189" cy="5906540"/>
          </a:xfrm>
          <a:prstGeom prst="rect">
            <a:avLst/>
          </a:prstGeom>
        </p:spPr>
      </p:pic>
      <p:sp>
        <p:nvSpPr>
          <p:cNvPr id="2" name="TextBox 1"/>
          <p:cNvSpPr txBox="1"/>
          <p:nvPr/>
        </p:nvSpPr>
        <p:spPr>
          <a:xfrm>
            <a:off x="161890" y="203653"/>
            <a:ext cx="2011039" cy="400110"/>
          </a:xfrm>
          <a:prstGeom prst="rect">
            <a:avLst/>
          </a:prstGeom>
          <a:solidFill>
            <a:srgbClr val="A42006"/>
          </a:solidFill>
          <a:ln>
            <a:solidFill>
              <a:schemeClr val="tx1"/>
            </a:solidFill>
          </a:ln>
        </p:spPr>
        <p:txBody>
          <a:bodyPr wrap="square" rtlCol="0">
            <a:spAutoFit/>
          </a:bodyPr>
          <a:lstStyle/>
          <a:p>
            <a:r>
              <a:rPr lang="en-US" sz="2000" dirty="0" smtClean="0"/>
              <a:t>Cleaning Data</a:t>
            </a:r>
            <a:endParaRPr lang="en-IN" sz="2000" dirty="0"/>
          </a:p>
        </p:txBody>
      </p:sp>
    </p:spTree>
    <p:extLst>
      <p:ext uri="{BB962C8B-B14F-4D97-AF65-F5344CB8AC3E}">
        <p14:creationId xmlns:p14="http://schemas.microsoft.com/office/powerpoint/2010/main" val="23394505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475" y="1084887"/>
            <a:ext cx="8124825" cy="5629275"/>
          </a:xfrm>
          <a:prstGeom prst="rect">
            <a:avLst/>
          </a:prstGeom>
        </p:spPr>
      </p:pic>
      <p:sp>
        <p:nvSpPr>
          <p:cNvPr id="3" name="TextBox 2"/>
          <p:cNvSpPr txBox="1"/>
          <p:nvPr/>
        </p:nvSpPr>
        <p:spPr>
          <a:xfrm>
            <a:off x="162475" y="275296"/>
            <a:ext cx="4316703" cy="400110"/>
          </a:xfrm>
          <a:prstGeom prst="rect">
            <a:avLst/>
          </a:prstGeom>
          <a:solidFill>
            <a:srgbClr val="A42006"/>
          </a:solidFill>
          <a:ln>
            <a:solidFill>
              <a:schemeClr val="tx1"/>
            </a:solidFill>
          </a:ln>
        </p:spPr>
        <p:txBody>
          <a:bodyPr wrap="square" rtlCol="0">
            <a:spAutoFit/>
          </a:bodyPr>
          <a:lstStyle/>
          <a:p>
            <a:r>
              <a:rPr lang="en-US" sz="2000" dirty="0" smtClean="0"/>
              <a:t>Importing Data into MySQL Server</a:t>
            </a:r>
            <a:endParaRPr lang="en-IN" sz="2000" dirty="0"/>
          </a:p>
        </p:txBody>
      </p:sp>
    </p:spTree>
    <p:extLst>
      <p:ext uri="{BB962C8B-B14F-4D97-AF65-F5344CB8AC3E}">
        <p14:creationId xmlns:p14="http://schemas.microsoft.com/office/powerpoint/2010/main" val="29710375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137" y="172277"/>
            <a:ext cx="4592008" cy="707886"/>
          </a:xfrm>
          <a:prstGeom prst="rect">
            <a:avLst/>
          </a:prstGeom>
          <a:solidFill>
            <a:srgbClr val="A42006"/>
          </a:solidFill>
          <a:ln>
            <a:solidFill>
              <a:schemeClr val="tx1"/>
            </a:solidFill>
          </a:ln>
        </p:spPr>
        <p:txBody>
          <a:bodyPr wrap="square" rtlCol="0">
            <a:spAutoFit/>
          </a:bodyPr>
          <a:lstStyle/>
          <a:p>
            <a:r>
              <a:rPr lang="en-IN" sz="2000" dirty="0"/>
              <a:t>Creating table in HBase and Importing data from remote MySQL server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36" y="1072846"/>
            <a:ext cx="9803321" cy="5523163"/>
          </a:xfrm>
          <a:prstGeom prst="rect">
            <a:avLst/>
          </a:prstGeom>
        </p:spPr>
      </p:pic>
    </p:spTree>
    <p:extLst>
      <p:ext uri="{BB962C8B-B14F-4D97-AF65-F5344CB8AC3E}">
        <p14:creationId xmlns:p14="http://schemas.microsoft.com/office/powerpoint/2010/main" val="27858544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149" y="207617"/>
            <a:ext cx="4316703" cy="707886"/>
          </a:xfrm>
          <a:prstGeom prst="rect">
            <a:avLst/>
          </a:prstGeom>
          <a:solidFill>
            <a:srgbClr val="A42006"/>
          </a:solidFill>
          <a:ln>
            <a:solidFill>
              <a:schemeClr val="tx1"/>
            </a:solidFill>
          </a:ln>
        </p:spPr>
        <p:txBody>
          <a:bodyPr wrap="square" rtlCol="0">
            <a:spAutoFit/>
          </a:bodyPr>
          <a:lstStyle/>
          <a:p>
            <a:r>
              <a:rPr lang="en-IN" sz="2000" dirty="0"/>
              <a:t>Connecting an HIVE table to already </a:t>
            </a:r>
            <a:r>
              <a:rPr lang="en-IN" sz="2000" dirty="0" smtClean="0"/>
              <a:t>existing </a:t>
            </a:r>
            <a:r>
              <a:rPr lang="en-IN" sz="2000" dirty="0"/>
              <a:t>HBase table</a:t>
            </a:r>
          </a:p>
        </p:txBody>
      </p:sp>
      <p:pic>
        <p:nvPicPr>
          <p:cNvPr id="3" name="Picture 2"/>
          <p:cNvPicPr/>
          <p:nvPr/>
        </p:nvPicPr>
        <p:blipFill>
          <a:blip r:embed="rId2"/>
          <a:stretch>
            <a:fillRect/>
          </a:stretch>
        </p:blipFill>
        <p:spPr>
          <a:xfrm>
            <a:off x="88149" y="1209368"/>
            <a:ext cx="10186219" cy="5250425"/>
          </a:xfrm>
          <a:prstGeom prst="rect">
            <a:avLst/>
          </a:prstGeom>
        </p:spPr>
      </p:pic>
    </p:spTree>
    <p:extLst>
      <p:ext uri="{BB962C8B-B14F-4D97-AF65-F5344CB8AC3E}">
        <p14:creationId xmlns:p14="http://schemas.microsoft.com/office/powerpoint/2010/main" val="19675154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BI DASHBOARD </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8169" y="2248406"/>
            <a:ext cx="7423532" cy="422931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064" y="3017236"/>
            <a:ext cx="4068808" cy="2691989"/>
          </a:xfrm>
          <a:prstGeom prst="rect">
            <a:avLst/>
          </a:prstGeom>
        </p:spPr>
      </p:pic>
    </p:spTree>
    <p:extLst>
      <p:ext uri="{BB962C8B-B14F-4D97-AF65-F5344CB8AC3E}">
        <p14:creationId xmlns:p14="http://schemas.microsoft.com/office/powerpoint/2010/main" val="874921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 &amp; Objective</a:t>
            </a:r>
            <a:endParaRPr lang="en-IN" dirty="0"/>
          </a:p>
        </p:txBody>
      </p:sp>
      <p:sp>
        <p:nvSpPr>
          <p:cNvPr id="3" name="Content Placeholder 2"/>
          <p:cNvSpPr>
            <a:spLocks noGrp="1"/>
          </p:cNvSpPr>
          <p:nvPr>
            <p:ph idx="1"/>
          </p:nvPr>
        </p:nvSpPr>
        <p:spPr>
          <a:xfrm>
            <a:off x="680321" y="2336873"/>
            <a:ext cx="10626776" cy="3857450"/>
          </a:xfrm>
        </p:spPr>
        <p:txBody>
          <a:bodyPr>
            <a:normAutofit/>
          </a:bodyPr>
          <a:lstStyle/>
          <a:p>
            <a:pPr marL="0" indent="0" algn="just">
              <a:buNone/>
            </a:pPr>
            <a:r>
              <a:rPr lang="en-US" sz="2800" dirty="0"/>
              <a:t>The Olympic Games Data Engineering Project aims to create a robust and scalable data infrastructure for managing and analyzing historical data related to the Olympic Games. This project is designed to support researchers, analysts, and sports enthusiasts in gaining valuable insights into the history of the Olympics, tracking athlete performance, and exploring various aspects of this global sporting event.</a:t>
            </a:r>
            <a:endParaRPr lang="en-IN" sz="2800" dirty="0"/>
          </a:p>
        </p:txBody>
      </p:sp>
    </p:spTree>
    <p:extLst>
      <p:ext uri="{BB962C8B-B14F-4D97-AF65-F5344CB8AC3E}">
        <p14:creationId xmlns:p14="http://schemas.microsoft.com/office/powerpoint/2010/main" val="1549897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9098512" y="2489100"/>
            <a:ext cx="2716934" cy="3984859"/>
          </a:xfrm>
          <a:prstGeom prst="rect">
            <a:avLst/>
          </a:prstGeom>
          <a:solidFill>
            <a:srgbClr val="F2F2F2">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a:off x="6015731" y="2480975"/>
            <a:ext cx="3014289" cy="3974575"/>
          </a:xfrm>
          <a:prstGeom prst="rect">
            <a:avLst/>
          </a:prstGeom>
          <a:solidFill>
            <a:srgbClr val="F2F2F2">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3044621" y="2480977"/>
            <a:ext cx="2936893" cy="3974573"/>
          </a:xfrm>
          <a:prstGeom prst="rect">
            <a:avLst/>
          </a:prstGeom>
          <a:solidFill>
            <a:srgbClr val="F2F2F2">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15503" y="753228"/>
            <a:ext cx="10178679" cy="1080938"/>
          </a:xfrm>
        </p:spPr>
        <p:txBody>
          <a:bodyPr/>
          <a:lstStyle/>
          <a:p>
            <a:r>
              <a:rPr lang="en-US" dirty="0" smtClean="0"/>
              <a:t>END TO END IMPLEMENTATIONS OF DE PIPELINE</a:t>
            </a:r>
            <a:endParaRPr lang="en-IN" dirty="0"/>
          </a:p>
        </p:txBody>
      </p:sp>
      <p:sp>
        <p:nvSpPr>
          <p:cNvPr id="5" name="Rectangle 4"/>
          <p:cNvSpPr/>
          <p:nvPr/>
        </p:nvSpPr>
        <p:spPr>
          <a:xfrm>
            <a:off x="314526" y="2470691"/>
            <a:ext cx="2686166" cy="3984859"/>
          </a:xfrm>
          <a:prstGeom prst="rect">
            <a:avLst/>
          </a:prstGeom>
          <a:solidFill>
            <a:srgbClr val="F2F2F2">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30" name="Picture 6" descr="MySql Logo PNG Transparent &amp; SVG Vector - Freebie Suppl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7346" y="2932632"/>
            <a:ext cx="1484300" cy="1029114"/>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Azure has a new logo, but where do you download it? Her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37826" y="5544693"/>
            <a:ext cx="833914" cy="83391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tting Up AWS S3 for Open edX - Blo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1644" y="4101949"/>
            <a:ext cx="1482174" cy="1111630"/>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File:Apache Sqoop logo.svg - Wikipedi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48304" y="3447190"/>
            <a:ext cx="1885599" cy="48318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295667" y="4414982"/>
            <a:ext cx="2470366" cy="523220"/>
          </a:xfrm>
          <a:prstGeom prst="rect">
            <a:avLst/>
          </a:prstGeom>
          <a:noFill/>
        </p:spPr>
        <p:txBody>
          <a:bodyPr wrap="square" rtlCol="0">
            <a:spAutoFit/>
          </a:bodyPr>
          <a:lstStyle/>
          <a:p>
            <a:r>
              <a:rPr lang="en-US" sz="28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eflection blurRad="6350" stA="60000" endA="900" endPos="58000" dir="5400000" sy="-100000" algn="bl" rotWithShape="0"/>
                </a:effectLst>
                <a:latin typeface="Comic Sans MS" panose="030F0702030302020204" pitchFamily="66" charset="0"/>
              </a:rPr>
              <a:t>COPY INTO</a:t>
            </a:r>
            <a:endParaRPr lang="en-IN"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eflection blurRad="6350" stA="60000" endA="900" endPos="58000" dir="5400000" sy="-100000" algn="bl" rotWithShape="0"/>
              </a:effectLst>
              <a:latin typeface="Comic Sans MS" panose="030F0702030302020204" pitchFamily="66" charset="0"/>
            </a:endParaRPr>
          </a:p>
        </p:txBody>
      </p:sp>
      <p:pic>
        <p:nvPicPr>
          <p:cNvPr id="1058" name="Picture 34" descr="Group: Snowpip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29103" y="5199650"/>
            <a:ext cx="1524000" cy="1524001"/>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44" descr="Apache hive Icon | Simpleicons Brands Iconpack | Simpleicons Tea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25477" y="3044682"/>
            <a:ext cx="1196126" cy="1196126"/>
          </a:xfrm>
          <a:prstGeom prst="rect">
            <a:avLst/>
          </a:prstGeom>
          <a:noFill/>
          <a:extLst>
            <a:ext uri="{909E8E84-426E-40DD-AFC4-6F175D3DCCD1}">
              <a14:hiddenFill xmlns:a14="http://schemas.microsoft.com/office/drawing/2010/main">
                <a:solidFill>
                  <a:srgbClr val="FFFFFF"/>
                </a:solidFill>
              </a14:hiddenFill>
            </a:ext>
          </a:extLst>
        </p:spPr>
      </p:pic>
      <p:pic>
        <p:nvPicPr>
          <p:cNvPr id="1074" name="Picture 50" descr="Hbase Logo transparent PNG - Stick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23029" y="5464202"/>
            <a:ext cx="1122686" cy="885694"/>
          </a:xfrm>
          <a:prstGeom prst="rect">
            <a:avLst/>
          </a:prstGeom>
          <a:noFill/>
          <a:extLst>
            <a:ext uri="{909E8E84-426E-40DD-AFC4-6F175D3DCCD1}">
              <a14:hiddenFill xmlns:a14="http://schemas.microsoft.com/office/drawing/2010/main">
                <a:solidFill>
                  <a:srgbClr val="FFFFFF"/>
                </a:solidFill>
              </a14:hiddenFill>
            </a:ext>
          </a:extLst>
        </p:spPr>
      </p:pic>
      <p:pic>
        <p:nvPicPr>
          <p:cNvPr id="1076" name="Picture 52" descr="File:New Power BI Logo.svg - Wikimedia Common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000578" y="3914752"/>
            <a:ext cx="1272049" cy="1272049"/>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p:nvPr/>
        </p:nvCxnSpPr>
        <p:spPr>
          <a:xfrm>
            <a:off x="2341115" y="3544403"/>
            <a:ext cx="1086708" cy="0"/>
          </a:xfrm>
          <a:prstGeom prst="straightConnector1">
            <a:avLst/>
          </a:prstGeom>
          <a:ln w="38100"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Straight Arrow Connector 46"/>
          <p:cNvCxnSpPr/>
          <p:nvPr/>
        </p:nvCxnSpPr>
        <p:spPr>
          <a:xfrm>
            <a:off x="5563441" y="3544403"/>
            <a:ext cx="1362036" cy="0"/>
          </a:xfrm>
          <a:prstGeom prst="straightConnector1">
            <a:avLst/>
          </a:prstGeom>
          <a:ln w="38100"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Straight Arrow Connector 48"/>
          <p:cNvCxnSpPr/>
          <p:nvPr/>
        </p:nvCxnSpPr>
        <p:spPr>
          <a:xfrm>
            <a:off x="8245715" y="3764180"/>
            <a:ext cx="1677929" cy="547938"/>
          </a:xfrm>
          <a:prstGeom prst="straightConnector1">
            <a:avLst/>
          </a:prstGeom>
          <a:ln w="38100"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Straight Arrow Connector 50"/>
          <p:cNvCxnSpPr/>
          <p:nvPr/>
        </p:nvCxnSpPr>
        <p:spPr>
          <a:xfrm flipV="1">
            <a:off x="2158768" y="4667939"/>
            <a:ext cx="1140877" cy="12465"/>
          </a:xfrm>
          <a:prstGeom prst="straightConnector1">
            <a:avLst/>
          </a:prstGeom>
          <a:ln w="38100" cap="flat" cmpd="sng" algn="ctr">
            <a:solidFill>
              <a:srgbClr val="92D050"/>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3" name="Straight Arrow Connector 52"/>
          <p:cNvCxnSpPr/>
          <p:nvPr/>
        </p:nvCxnSpPr>
        <p:spPr>
          <a:xfrm>
            <a:off x="5659802" y="4684630"/>
            <a:ext cx="740996" cy="0"/>
          </a:xfrm>
          <a:prstGeom prst="straightConnector1">
            <a:avLst/>
          </a:prstGeom>
          <a:ln w="38100" cap="flat" cmpd="sng" algn="ctr">
            <a:solidFill>
              <a:srgbClr val="92D050"/>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 name="Straight Arrow Connector 55"/>
          <p:cNvCxnSpPr/>
          <p:nvPr/>
        </p:nvCxnSpPr>
        <p:spPr>
          <a:xfrm flipV="1">
            <a:off x="8680027" y="4646000"/>
            <a:ext cx="1140877" cy="12465"/>
          </a:xfrm>
          <a:prstGeom prst="straightConnector1">
            <a:avLst/>
          </a:prstGeom>
          <a:ln w="38100" cap="flat" cmpd="sng" algn="ctr">
            <a:solidFill>
              <a:srgbClr val="92D050"/>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1" name="Straight Arrow Connector 60"/>
          <p:cNvCxnSpPr/>
          <p:nvPr/>
        </p:nvCxnSpPr>
        <p:spPr>
          <a:xfrm flipV="1">
            <a:off x="2125582" y="5949185"/>
            <a:ext cx="1442689" cy="12466"/>
          </a:xfrm>
          <a:prstGeom prst="straightConnector1">
            <a:avLst/>
          </a:prstGeom>
          <a:ln w="38100" cap="flat" cmpd="sng" algn="ctr">
            <a:solidFill>
              <a:schemeClr val="tx1">
                <a:lumMod val="95000"/>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3" name="Straight Arrow Connector 62"/>
          <p:cNvCxnSpPr/>
          <p:nvPr/>
        </p:nvCxnSpPr>
        <p:spPr>
          <a:xfrm flipV="1">
            <a:off x="5253103" y="4980371"/>
            <a:ext cx="1147695" cy="987513"/>
          </a:xfrm>
          <a:prstGeom prst="straightConnector1">
            <a:avLst/>
          </a:prstGeom>
          <a:ln w="38100" cap="flat" cmpd="sng" algn="ctr">
            <a:solidFill>
              <a:schemeClr val="tx1">
                <a:lumMod val="95000"/>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6" name="Straight Arrow Connector 65"/>
          <p:cNvCxnSpPr/>
          <p:nvPr/>
        </p:nvCxnSpPr>
        <p:spPr>
          <a:xfrm flipV="1">
            <a:off x="8675060" y="4801031"/>
            <a:ext cx="1140877" cy="12465"/>
          </a:xfrm>
          <a:prstGeom prst="straightConnector1">
            <a:avLst/>
          </a:prstGeom>
          <a:ln w="38100" cap="flat" cmpd="sng" algn="ctr">
            <a:solidFill>
              <a:schemeClr val="tx1"/>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7" name="Straight Arrow Connector 66"/>
          <p:cNvCxnSpPr/>
          <p:nvPr/>
        </p:nvCxnSpPr>
        <p:spPr>
          <a:xfrm>
            <a:off x="2341115" y="3699109"/>
            <a:ext cx="1086708" cy="0"/>
          </a:xfrm>
          <a:prstGeom prst="straightConnector1">
            <a:avLst/>
          </a:prstGeom>
          <a:ln w="38100" cap="flat" cmpd="sng" algn="ctr">
            <a:solidFill>
              <a:srgbClr val="FFFF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8" name="Straight Arrow Connector 67"/>
          <p:cNvCxnSpPr/>
          <p:nvPr/>
        </p:nvCxnSpPr>
        <p:spPr>
          <a:xfrm>
            <a:off x="5557550" y="3699109"/>
            <a:ext cx="1642145" cy="1927636"/>
          </a:xfrm>
          <a:prstGeom prst="straightConnector1">
            <a:avLst/>
          </a:prstGeom>
          <a:ln w="38100" cap="flat" cmpd="sng" algn="ctr">
            <a:solidFill>
              <a:srgbClr val="FFFF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1" name="Straight Arrow Connector 70"/>
          <p:cNvCxnSpPr/>
          <p:nvPr/>
        </p:nvCxnSpPr>
        <p:spPr>
          <a:xfrm flipV="1">
            <a:off x="7684372" y="4312118"/>
            <a:ext cx="0" cy="1162010"/>
          </a:xfrm>
          <a:prstGeom prst="straightConnector1">
            <a:avLst/>
          </a:prstGeom>
          <a:ln w="38100" cap="flat" cmpd="sng" algn="ctr">
            <a:solidFill>
              <a:srgbClr val="FFFF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5" name="Straight Arrow Connector 74"/>
          <p:cNvCxnSpPr/>
          <p:nvPr/>
        </p:nvCxnSpPr>
        <p:spPr>
          <a:xfrm>
            <a:off x="8176604" y="3914752"/>
            <a:ext cx="1677929" cy="547938"/>
          </a:xfrm>
          <a:prstGeom prst="straightConnector1">
            <a:avLst/>
          </a:prstGeom>
          <a:ln w="38100" cap="flat" cmpd="sng" algn="ctr">
            <a:solidFill>
              <a:srgbClr val="FFFF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070" name="Picture 46" descr="File:Snowflake Logo.svg - Wikipedia"/>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542857" y="4481530"/>
            <a:ext cx="1961365" cy="468889"/>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1127251" y="2480975"/>
            <a:ext cx="944489" cy="369332"/>
          </a:xfrm>
          <a:prstGeom prst="rect">
            <a:avLst/>
          </a:prstGeom>
          <a:noFill/>
        </p:spPr>
        <p:txBody>
          <a:bodyPr wrap="none" rtlCol="0">
            <a:spAutoFit/>
          </a:bodyPr>
          <a:lstStyle/>
          <a:p>
            <a:r>
              <a:rPr lang="en-US" dirty="0" smtClean="0">
                <a:solidFill>
                  <a:schemeClr val="bg1"/>
                </a:solidFill>
                <a:latin typeface="Consolas" panose="020B0609020204030204" pitchFamily="49" charset="0"/>
              </a:rPr>
              <a:t>Source</a:t>
            </a:r>
            <a:endParaRPr lang="en-IN" dirty="0">
              <a:solidFill>
                <a:schemeClr val="bg1"/>
              </a:solidFill>
              <a:latin typeface="Consolas" panose="020B0609020204030204" pitchFamily="49" charset="0"/>
            </a:endParaRPr>
          </a:p>
        </p:txBody>
      </p:sp>
      <p:sp>
        <p:nvSpPr>
          <p:cNvPr id="77" name="TextBox 76"/>
          <p:cNvSpPr txBox="1"/>
          <p:nvPr/>
        </p:nvSpPr>
        <p:spPr>
          <a:xfrm>
            <a:off x="3427823" y="2453549"/>
            <a:ext cx="2084225" cy="369332"/>
          </a:xfrm>
          <a:prstGeom prst="rect">
            <a:avLst/>
          </a:prstGeom>
          <a:noFill/>
        </p:spPr>
        <p:txBody>
          <a:bodyPr wrap="none" rtlCol="0">
            <a:spAutoFit/>
          </a:bodyPr>
          <a:lstStyle/>
          <a:p>
            <a:r>
              <a:rPr lang="en-US" dirty="0" smtClean="0">
                <a:solidFill>
                  <a:schemeClr val="bg1"/>
                </a:solidFill>
                <a:latin typeface="Consolas" panose="020B0609020204030204" pitchFamily="49" charset="0"/>
              </a:rPr>
              <a:t>Ingestion / ETL</a:t>
            </a:r>
            <a:endParaRPr lang="en-IN" dirty="0">
              <a:solidFill>
                <a:schemeClr val="bg1"/>
              </a:solidFill>
              <a:latin typeface="Consolas" panose="020B0609020204030204" pitchFamily="49" charset="0"/>
            </a:endParaRPr>
          </a:p>
        </p:txBody>
      </p:sp>
      <p:sp>
        <p:nvSpPr>
          <p:cNvPr id="78" name="TextBox 77"/>
          <p:cNvSpPr txBox="1"/>
          <p:nvPr/>
        </p:nvSpPr>
        <p:spPr>
          <a:xfrm>
            <a:off x="6290807" y="2428223"/>
            <a:ext cx="2464136" cy="369332"/>
          </a:xfrm>
          <a:prstGeom prst="rect">
            <a:avLst/>
          </a:prstGeom>
          <a:noFill/>
        </p:spPr>
        <p:txBody>
          <a:bodyPr wrap="none" rtlCol="0">
            <a:spAutoFit/>
          </a:bodyPr>
          <a:lstStyle/>
          <a:p>
            <a:r>
              <a:rPr lang="en-US" dirty="0" smtClean="0">
                <a:solidFill>
                  <a:schemeClr val="bg1"/>
                </a:solidFill>
                <a:latin typeface="Consolas" panose="020B0609020204030204" pitchFamily="49" charset="0"/>
              </a:rPr>
              <a:t>Storage / Analysis</a:t>
            </a:r>
            <a:endParaRPr lang="en-IN" dirty="0">
              <a:solidFill>
                <a:schemeClr val="bg1"/>
              </a:solidFill>
              <a:latin typeface="Consolas" panose="020B0609020204030204" pitchFamily="49" charset="0"/>
            </a:endParaRPr>
          </a:p>
        </p:txBody>
      </p:sp>
      <p:sp>
        <p:nvSpPr>
          <p:cNvPr id="79" name="TextBox 78"/>
          <p:cNvSpPr txBox="1"/>
          <p:nvPr/>
        </p:nvSpPr>
        <p:spPr>
          <a:xfrm>
            <a:off x="10311503" y="2461337"/>
            <a:ext cx="437940" cy="369332"/>
          </a:xfrm>
          <a:prstGeom prst="rect">
            <a:avLst/>
          </a:prstGeom>
          <a:noFill/>
        </p:spPr>
        <p:txBody>
          <a:bodyPr wrap="none" rtlCol="0">
            <a:spAutoFit/>
          </a:bodyPr>
          <a:lstStyle/>
          <a:p>
            <a:r>
              <a:rPr lang="en-US" dirty="0" smtClean="0">
                <a:solidFill>
                  <a:schemeClr val="bg1"/>
                </a:solidFill>
                <a:latin typeface="Consolas" panose="020B0609020204030204" pitchFamily="49" charset="0"/>
              </a:rPr>
              <a:t>BI</a:t>
            </a:r>
            <a:endParaRPr lang="en-IN" dirty="0">
              <a:solidFill>
                <a:schemeClr val="bg1"/>
              </a:solidFill>
              <a:latin typeface="Consolas" panose="020B0609020204030204" pitchFamily="49" charset="0"/>
            </a:endParaRPr>
          </a:p>
        </p:txBody>
      </p:sp>
      <p:pic>
        <p:nvPicPr>
          <p:cNvPr id="4" name="Picture 3"/>
          <p:cNvPicPr>
            <a:picLocks noChangeAspect="1"/>
          </p:cNvPicPr>
          <p:nvPr/>
        </p:nvPicPr>
        <p:blipFill rotWithShape="1">
          <a:blip r:embed="rId12">
            <a:extLst>
              <a:ext uri="{28A0092B-C50C-407E-A947-70E740481C1C}">
                <a14:useLocalDpi xmlns:a14="http://schemas.microsoft.com/office/drawing/2010/main" val="0"/>
              </a:ext>
            </a:extLst>
          </a:blip>
          <a:srcRect l="23950" t="31280" r="9970" b="10330"/>
          <a:stretch/>
        </p:blipFill>
        <p:spPr>
          <a:xfrm>
            <a:off x="314526" y="2489099"/>
            <a:ext cx="11500920" cy="4077421"/>
          </a:xfrm>
          <a:prstGeom prst="rect">
            <a:avLst/>
          </a:prstGeom>
        </p:spPr>
      </p:pic>
    </p:spTree>
    <p:extLst>
      <p:ext uri="{BB962C8B-B14F-4D97-AF65-F5344CB8AC3E}">
        <p14:creationId xmlns:p14="http://schemas.microsoft.com/office/powerpoint/2010/main" val="10492037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7433" y="175320"/>
            <a:ext cx="6838789" cy="369332"/>
          </a:xfrm>
          <a:prstGeom prst="rect">
            <a:avLst/>
          </a:prstGeom>
          <a:solidFill>
            <a:srgbClr val="A42006"/>
          </a:solidFill>
          <a:ln>
            <a:solidFill>
              <a:schemeClr val="tx1"/>
            </a:solidFill>
          </a:ln>
        </p:spPr>
        <p:txBody>
          <a:bodyPr wrap="square" rtlCol="0">
            <a:spAutoFit/>
          </a:bodyPr>
          <a:lstStyle/>
          <a:p>
            <a:r>
              <a:rPr lang="en-US" dirty="0" smtClean="0"/>
              <a:t>Partitioned </a:t>
            </a:r>
            <a:r>
              <a:rPr lang="en-US" dirty="0" smtClean="0"/>
              <a:t>table creation in hive for optimized analysis</a:t>
            </a:r>
            <a:endParaRPr lang="en-IN" dirty="0"/>
          </a:p>
        </p:txBody>
      </p:sp>
      <p:pic>
        <p:nvPicPr>
          <p:cNvPr id="4" name="Picture 3"/>
          <p:cNvPicPr/>
          <p:nvPr/>
        </p:nvPicPr>
        <p:blipFill>
          <a:blip r:embed="rId2"/>
          <a:stretch>
            <a:fillRect/>
          </a:stretch>
        </p:blipFill>
        <p:spPr>
          <a:xfrm>
            <a:off x="157434" y="744280"/>
            <a:ext cx="11909028" cy="5997878"/>
          </a:xfrm>
          <a:prstGeom prst="rect">
            <a:avLst/>
          </a:prstGeom>
        </p:spPr>
      </p:pic>
    </p:spTree>
    <p:extLst>
      <p:ext uri="{BB962C8B-B14F-4D97-AF65-F5344CB8AC3E}">
        <p14:creationId xmlns:p14="http://schemas.microsoft.com/office/powerpoint/2010/main" val="2766999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5891" y="139881"/>
            <a:ext cx="10371975" cy="369332"/>
          </a:xfrm>
          <a:prstGeom prst="rect">
            <a:avLst/>
          </a:prstGeom>
          <a:solidFill>
            <a:srgbClr val="A42006"/>
          </a:solidFill>
          <a:ln>
            <a:solidFill>
              <a:schemeClr val="tx1"/>
            </a:solidFill>
          </a:ln>
        </p:spPr>
        <p:txBody>
          <a:bodyPr wrap="square" rtlCol="0">
            <a:spAutoFit/>
          </a:bodyPr>
          <a:lstStyle/>
          <a:p>
            <a:r>
              <a:rPr lang="en-US" dirty="0" smtClean="0"/>
              <a:t>Q. How many Olympics games have been held?</a:t>
            </a:r>
            <a:endParaRPr lang="en-IN" dirty="0"/>
          </a:p>
        </p:txBody>
      </p:sp>
      <p:sp>
        <p:nvSpPr>
          <p:cNvPr id="9" name="TextBox 8"/>
          <p:cNvSpPr txBox="1"/>
          <p:nvPr/>
        </p:nvSpPr>
        <p:spPr>
          <a:xfrm>
            <a:off x="75891" y="1126310"/>
            <a:ext cx="3615070" cy="1754326"/>
          </a:xfrm>
          <a:prstGeom prst="rect">
            <a:avLst/>
          </a:prstGeom>
          <a:solidFill>
            <a:srgbClr val="A42006"/>
          </a:solidFill>
          <a:ln>
            <a:solidFill>
              <a:schemeClr val="tx1"/>
            </a:solidFill>
          </a:ln>
        </p:spPr>
        <p:txBody>
          <a:bodyPr wrap="square" rtlCol="0">
            <a:spAutoFit/>
          </a:bodyPr>
          <a:lstStyle/>
          <a:p>
            <a:r>
              <a:rPr lang="en-IN" dirty="0"/>
              <a:t>CREATE EXTERNAL TABLE IF NOT EXISTS a2(</a:t>
            </a:r>
          </a:p>
          <a:p>
            <a:r>
              <a:rPr lang="en-IN" dirty="0"/>
              <a:t>    answer STRING </a:t>
            </a:r>
          </a:p>
          <a:p>
            <a:r>
              <a:rPr lang="en-IN" dirty="0"/>
              <a:t>)</a:t>
            </a:r>
          </a:p>
          <a:p>
            <a:r>
              <a:rPr lang="en-IN" dirty="0"/>
              <a:t>ROW FORMAT DELIMITED</a:t>
            </a:r>
          </a:p>
          <a:p>
            <a:r>
              <a:rPr lang="en-IN" dirty="0"/>
              <a:t>FIELDS TERMINATED BY ' </a:t>
            </a:r>
            <a:r>
              <a:rPr lang="en-IN" dirty="0" smtClean="0"/>
              <a:t>‘;</a:t>
            </a:r>
            <a:endParaRPr lang="en-IN" dirty="0"/>
          </a:p>
        </p:txBody>
      </p:sp>
      <p:sp>
        <p:nvSpPr>
          <p:cNvPr id="11" name="TextBox 10"/>
          <p:cNvSpPr txBox="1"/>
          <p:nvPr/>
        </p:nvSpPr>
        <p:spPr>
          <a:xfrm>
            <a:off x="75891" y="3221241"/>
            <a:ext cx="3615070" cy="1264642"/>
          </a:xfrm>
          <a:prstGeom prst="rect">
            <a:avLst/>
          </a:prstGeom>
          <a:solidFill>
            <a:srgbClr val="A42006"/>
          </a:solidFill>
          <a:ln>
            <a:solidFill>
              <a:schemeClr val="tx1"/>
            </a:solidFill>
          </a:ln>
        </p:spPr>
        <p:txBody>
          <a:bodyPr wrap="square" rtlCol="0">
            <a:spAutoFit/>
          </a:bodyPr>
          <a:lstStyle/>
          <a:p>
            <a:pPr>
              <a:lnSpc>
                <a:spcPct val="107000"/>
              </a:lnSpc>
              <a:spcAft>
                <a:spcPts val="800"/>
              </a:spcAft>
            </a:pPr>
            <a:r>
              <a:rPr lang="en-IN" dirty="0" smtClean="0">
                <a:latin typeface="Calibri" panose="020F0502020204030204" pitchFamily="34" charset="0"/>
                <a:ea typeface="Calibri" panose="020F0502020204030204" pitchFamily="34" charset="0"/>
                <a:cs typeface="Times New Roman" panose="02020603050405020304" pitchFamily="18" charset="0"/>
              </a:rPr>
              <a:t>insert overwrite table a2 SELECT COUNT(DISTINCT games) AS total_games FROM olympics_history1;</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3496" y="748977"/>
            <a:ext cx="8220662" cy="5732953"/>
          </a:xfrm>
          <a:prstGeom prst="rect">
            <a:avLst/>
          </a:prstGeom>
        </p:spPr>
      </p:pic>
    </p:spTree>
    <p:extLst>
      <p:ext uri="{BB962C8B-B14F-4D97-AF65-F5344CB8AC3E}">
        <p14:creationId xmlns:p14="http://schemas.microsoft.com/office/powerpoint/2010/main" val="19901011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253" y="83637"/>
            <a:ext cx="6257732" cy="1948364"/>
          </a:xfrm>
          <a:prstGeom prst="rect">
            <a:avLst/>
          </a:prstGeom>
        </p:spPr>
      </p:pic>
      <p:sp>
        <p:nvSpPr>
          <p:cNvPr id="11" name="TextBox 10"/>
          <p:cNvSpPr txBox="1"/>
          <p:nvPr/>
        </p:nvSpPr>
        <p:spPr>
          <a:xfrm>
            <a:off x="7471860" y="873153"/>
            <a:ext cx="2589196" cy="369332"/>
          </a:xfrm>
          <a:prstGeom prst="rect">
            <a:avLst/>
          </a:prstGeom>
          <a:solidFill>
            <a:srgbClr val="A42006"/>
          </a:solidFill>
          <a:ln>
            <a:solidFill>
              <a:schemeClr val="tx1"/>
            </a:solidFill>
          </a:ln>
        </p:spPr>
        <p:txBody>
          <a:bodyPr wrap="square" rtlCol="0">
            <a:spAutoFit/>
          </a:bodyPr>
          <a:lstStyle/>
          <a:p>
            <a:pPr algn="r"/>
            <a:r>
              <a:rPr lang="en-US" dirty="0" smtClean="0"/>
              <a:t>Creating file format</a:t>
            </a:r>
            <a:endParaRPr lang="en-IN"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1300" y="2096085"/>
            <a:ext cx="6694352" cy="2012889"/>
          </a:xfrm>
          <a:prstGeom prst="rect">
            <a:avLst/>
          </a:prstGeom>
        </p:spPr>
      </p:pic>
      <p:sp>
        <p:nvSpPr>
          <p:cNvPr id="13" name="TextBox 12"/>
          <p:cNvSpPr txBox="1"/>
          <p:nvPr/>
        </p:nvSpPr>
        <p:spPr>
          <a:xfrm>
            <a:off x="1077294" y="2939785"/>
            <a:ext cx="3243963" cy="369332"/>
          </a:xfrm>
          <a:prstGeom prst="rect">
            <a:avLst/>
          </a:prstGeom>
          <a:solidFill>
            <a:srgbClr val="A42006"/>
          </a:solidFill>
          <a:ln>
            <a:solidFill>
              <a:schemeClr val="tx1"/>
            </a:solidFill>
          </a:ln>
        </p:spPr>
        <p:txBody>
          <a:bodyPr wrap="square" rtlCol="0">
            <a:spAutoFit/>
          </a:bodyPr>
          <a:lstStyle/>
          <a:p>
            <a:r>
              <a:rPr lang="en-US" dirty="0" smtClean="0"/>
              <a:t>Creating storage integration</a:t>
            </a:r>
            <a:endParaRPr lang="en-IN" dirty="0"/>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252" y="4216901"/>
            <a:ext cx="5244048" cy="2552496"/>
          </a:xfrm>
          <a:prstGeom prst="rect">
            <a:avLst/>
          </a:prstGeom>
        </p:spPr>
      </p:pic>
      <p:sp>
        <p:nvSpPr>
          <p:cNvPr id="15" name="TextBox 14"/>
          <p:cNvSpPr txBox="1"/>
          <p:nvPr/>
        </p:nvSpPr>
        <p:spPr>
          <a:xfrm>
            <a:off x="7471860" y="5308483"/>
            <a:ext cx="2589196" cy="369332"/>
          </a:xfrm>
          <a:prstGeom prst="rect">
            <a:avLst/>
          </a:prstGeom>
          <a:solidFill>
            <a:srgbClr val="A42006"/>
          </a:solidFill>
          <a:ln>
            <a:solidFill>
              <a:schemeClr val="tx1"/>
            </a:solidFill>
          </a:ln>
        </p:spPr>
        <p:txBody>
          <a:bodyPr wrap="square" rtlCol="0">
            <a:spAutoFit/>
          </a:bodyPr>
          <a:lstStyle/>
          <a:p>
            <a:pPr algn="r"/>
            <a:r>
              <a:rPr lang="en-US" dirty="0" smtClean="0"/>
              <a:t>Creating stages</a:t>
            </a:r>
            <a:endParaRPr lang="en-IN" dirty="0"/>
          </a:p>
        </p:txBody>
      </p:sp>
    </p:spTree>
    <p:extLst>
      <p:ext uri="{BB962C8B-B14F-4D97-AF65-F5344CB8AC3E}">
        <p14:creationId xmlns:p14="http://schemas.microsoft.com/office/powerpoint/2010/main" val="27360603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90" y="834955"/>
            <a:ext cx="10058400" cy="227587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390" y="3860712"/>
            <a:ext cx="10058400" cy="2837527"/>
          </a:xfrm>
          <a:prstGeom prst="rect">
            <a:avLst/>
          </a:prstGeom>
        </p:spPr>
      </p:pic>
      <p:sp>
        <p:nvSpPr>
          <p:cNvPr id="10" name="TextBox 9"/>
          <p:cNvSpPr txBox="1"/>
          <p:nvPr/>
        </p:nvSpPr>
        <p:spPr>
          <a:xfrm>
            <a:off x="266390" y="275347"/>
            <a:ext cx="3499870" cy="369332"/>
          </a:xfrm>
          <a:prstGeom prst="rect">
            <a:avLst/>
          </a:prstGeom>
          <a:solidFill>
            <a:srgbClr val="A42006"/>
          </a:solidFill>
          <a:ln>
            <a:solidFill>
              <a:schemeClr val="tx1"/>
            </a:solidFill>
          </a:ln>
        </p:spPr>
        <p:txBody>
          <a:bodyPr wrap="square" rtlCol="0">
            <a:spAutoFit/>
          </a:bodyPr>
          <a:lstStyle/>
          <a:p>
            <a:r>
              <a:rPr lang="en-US" dirty="0" smtClean="0"/>
              <a:t>copy into </a:t>
            </a:r>
            <a:r>
              <a:rPr lang="en-US" i="1" dirty="0" smtClean="0"/>
              <a:t>olympic_history</a:t>
            </a:r>
            <a:endParaRPr lang="en-IN" dirty="0"/>
          </a:p>
        </p:txBody>
      </p:sp>
      <p:sp>
        <p:nvSpPr>
          <p:cNvPr id="14" name="TextBox 13"/>
          <p:cNvSpPr txBox="1"/>
          <p:nvPr/>
        </p:nvSpPr>
        <p:spPr>
          <a:xfrm>
            <a:off x="5727700" y="3316616"/>
            <a:ext cx="4597090" cy="366384"/>
          </a:xfrm>
          <a:prstGeom prst="rect">
            <a:avLst/>
          </a:prstGeom>
          <a:solidFill>
            <a:srgbClr val="A42006"/>
          </a:solidFill>
          <a:ln>
            <a:solidFill>
              <a:schemeClr val="tx1"/>
            </a:solidFill>
          </a:ln>
        </p:spPr>
        <p:txBody>
          <a:bodyPr wrap="square" rtlCol="0">
            <a:spAutoFit/>
          </a:bodyPr>
          <a:lstStyle/>
          <a:p>
            <a:pPr algn="r"/>
            <a:r>
              <a:rPr lang="en-US" dirty="0" smtClean="0"/>
              <a:t>copy into </a:t>
            </a:r>
            <a:r>
              <a:rPr lang="en-US" i="1" dirty="0" smtClean="0"/>
              <a:t>olympic_history_noc_regions</a:t>
            </a:r>
            <a:endParaRPr lang="en-IN" dirty="0"/>
          </a:p>
        </p:txBody>
      </p:sp>
    </p:spTree>
    <p:extLst>
      <p:ext uri="{BB962C8B-B14F-4D97-AF65-F5344CB8AC3E}">
        <p14:creationId xmlns:p14="http://schemas.microsoft.com/office/powerpoint/2010/main" val="29684664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5891" y="139881"/>
            <a:ext cx="10371975" cy="646331"/>
          </a:xfrm>
          <a:prstGeom prst="rect">
            <a:avLst/>
          </a:prstGeom>
          <a:solidFill>
            <a:srgbClr val="A42006"/>
          </a:solidFill>
          <a:ln>
            <a:solidFill>
              <a:schemeClr val="tx1"/>
            </a:solidFill>
          </a:ln>
        </p:spPr>
        <p:txBody>
          <a:bodyPr wrap="square" rtlCol="0">
            <a:spAutoFit/>
          </a:bodyPr>
          <a:lstStyle/>
          <a:p>
            <a:r>
              <a:rPr lang="en-US" dirty="0" smtClean="0"/>
              <a:t>Q. Identify which country won the most gold, most silver and most bronze medals in each olympic games.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91" y="870955"/>
            <a:ext cx="10417098" cy="245938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9333" y="3801542"/>
            <a:ext cx="9413065" cy="2906794"/>
          </a:xfrm>
          <a:prstGeom prst="rect">
            <a:avLst/>
          </a:prstGeom>
        </p:spPr>
      </p:pic>
      <p:sp>
        <p:nvSpPr>
          <p:cNvPr id="7" name="TextBox 6"/>
          <p:cNvSpPr txBox="1"/>
          <p:nvPr/>
        </p:nvSpPr>
        <p:spPr>
          <a:xfrm>
            <a:off x="11176013" y="3330341"/>
            <a:ext cx="946385" cy="369332"/>
          </a:xfrm>
          <a:prstGeom prst="rect">
            <a:avLst/>
          </a:prstGeom>
          <a:solidFill>
            <a:srgbClr val="A42006"/>
          </a:solidFill>
          <a:ln>
            <a:solidFill>
              <a:schemeClr val="tx1"/>
            </a:solidFill>
          </a:ln>
        </p:spPr>
        <p:txBody>
          <a:bodyPr wrap="square" rtlCol="0">
            <a:spAutoFit/>
          </a:bodyPr>
          <a:lstStyle/>
          <a:p>
            <a:r>
              <a:rPr lang="en-US" dirty="0" smtClean="0"/>
              <a:t>Output</a:t>
            </a:r>
            <a:endParaRPr lang="en-IN" dirty="0"/>
          </a:p>
        </p:txBody>
      </p:sp>
    </p:spTree>
    <p:extLst>
      <p:ext uri="{BB962C8B-B14F-4D97-AF65-F5344CB8AC3E}">
        <p14:creationId xmlns:p14="http://schemas.microsoft.com/office/powerpoint/2010/main" val="3454204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5891" y="139881"/>
            <a:ext cx="10371975" cy="369332"/>
          </a:xfrm>
          <a:prstGeom prst="rect">
            <a:avLst/>
          </a:prstGeom>
          <a:solidFill>
            <a:srgbClr val="A42006"/>
          </a:solidFill>
          <a:ln>
            <a:solidFill>
              <a:schemeClr val="tx1"/>
            </a:solidFill>
          </a:ln>
        </p:spPr>
        <p:txBody>
          <a:bodyPr wrap="square" rtlCol="0">
            <a:spAutoFit/>
          </a:bodyPr>
          <a:lstStyle/>
          <a:p>
            <a:r>
              <a:rPr lang="en-US" dirty="0" smtClean="0"/>
              <a:t>Q. Which countries have never won gold medal but have won silver/bronze medals?</a:t>
            </a:r>
            <a:endParaRPr lang="en-IN" dirty="0"/>
          </a:p>
        </p:txBody>
      </p:sp>
      <p:sp>
        <p:nvSpPr>
          <p:cNvPr id="8" name="TextBox 7"/>
          <p:cNvSpPr txBox="1"/>
          <p:nvPr/>
        </p:nvSpPr>
        <p:spPr>
          <a:xfrm>
            <a:off x="11131408" y="3264078"/>
            <a:ext cx="946385" cy="369332"/>
          </a:xfrm>
          <a:prstGeom prst="rect">
            <a:avLst/>
          </a:prstGeom>
          <a:solidFill>
            <a:srgbClr val="A42006"/>
          </a:solidFill>
          <a:ln>
            <a:solidFill>
              <a:schemeClr val="tx1"/>
            </a:solidFill>
          </a:ln>
        </p:spPr>
        <p:txBody>
          <a:bodyPr wrap="square" rtlCol="0">
            <a:spAutoFit/>
          </a:bodyPr>
          <a:lstStyle/>
          <a:p>
            <a:r>
              <a:rPr lang="en-US" dirty="0" smtClean="0"/>
              <a:t>Output</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91" y="640403"/>
            <a:ext cx="5066081" cy="248780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3399" y="3769277"/>
            <a:ext cx="9614394" cy="2921150"/>
          </a:xfrm>
          <a:prstGeom prst="rect">
            <a:avLst/>
          </a:prstGeom>
        </p:spPr>
      </p:pic>
    </p:spTree>
    <p:extLst>
      <p:ext uri="{BB962C8B-B14F-4D97-AF65-F5344CB8AC3E}">
        <p14:creationId xmlns:p14="http://schemas.microsoft.com/office/powerpoint/2010/main" val="3109313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704</TotalTime>
  <Words>344</Words>
  <Application>Microsoft Office PowerPoint</Application>
  <PresentationFormat>Widescreen</PresentationFormat>
  <Paragraphs>49</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Comic Sans MS</vt:lpstr>
      <vt:lpstr>Consolas</vt:lpstr>
      <vt:lpstr>Times New Roman</vt:lpstr>
      <vt:lpstr>Trebuchet MS</vt:lpstr>
      <vt:lpstr>Berlin</vt:lpstr>
      <vt:lpstr>OLYMPIC DATA ANALYSIS</vt:lpstr>
      <vt:lpstr>Project Description &amp; Objective</vt:lpstr>
      <vt:lpstr>END TO END IMPLEMENTATIONS OF DE PIPELINE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 BI DASHBOARD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OLYMPICS GAMES  DATA ENGG. PROJECT</dc:title>
  <dc:creator>Futurense</dc:creator>
  <cp:lastModifiedBy>Futurense</cp:lastModifiedBy>
  <cp:revision>56</cp:revision>
  <dcterms:created xsi:type="dcterms:W3CDTF">2023-09-20T12:09:14Z</dcterms:created>
  <dcterms:modified xsi:type="dcterms:W3CDTF">2023-09-26T17:11:56Z</dcterms:modified>
</cp:coreProperties>
</file>