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3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39" name="PlaceHolder 5"/>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4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41" name="PlaceHolder 7"/>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79"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80" name="PlaceHolder 5"/>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81"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82" name="PlaceHolder 7"/>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Line 1"/>
          <p:cNvSpPr/>
          <p:nvPr/>
        </p:nvSpPr>
        <p:spPr>
          <a:xfrm>
            <a:off x="567000" y="1158120"/>
            <a:ext cx="9513360" cy="2880"/>
          </a:xfrm>
          <a:prstGeom prst="line">
            <a:avLst/>
          </a:prstGeom>
          <a:ln w="9360">
            <a:solidFill>
              <a:srgbClr val="f0a22e"/>
            </a:solidFill>
            <a:round/>
          </a:ln>
        </p:spPr>
        <p:style>
          <a:lnRef idx="0"/>
          <a:fillRef idx="0"/>
          <a:effectRef idx="0"/>
          <a:fontRef idx="minor"/>
        </p:style>
      </p:sp>
      <p:sp>
        <p:nvSpPr>
          <p:cNvPr id="1" name="Line 2"/>
          <p:cNvSpPr/>
          <p:nvPr/>
        </p:nvSpPr>
        <p:spPr>
          <a:xfrm>
            <a:off x="567000" y="1158120"/>
            <a:ext cx="9513360" cy="2880"/>
          </a:xfrm>
          <a:prstGeom prst="line">
            <a:avLst/>
          </a:prstGeom>
          <a:ln w="9360">
            <a:solidFill>
              <a:srgbClr val="f0a22e"/>
            </a:solidFill>
            <a:round/>
          </a:ln>
        </p:spPr>
        <p:style>
          <a:lnRef idx="0"/>
          <a:fillRef idx="0"/>
          <a:effectRef idx="0"/>
          <a:fontRef idx="minor"/>
        </p:style>
      </p:sp>
      <p:sp>
        <p:nvSpPr>
          <p:cNvPr id="2" name="Line 3"/>
          <p:cNvSpPr/>
          <p:nvPr/>
        </p:nvSpPr>
        <p:spPr>
          <a:xfrm>
            <a:off x="567000" y="1166040"/>
            <a:ext cx="9513360" cy="2520"/>
          </a:xfrm>
          <a:prstGeom prst="line">
            <a:avLst/>
          </a:prstGeom>
          <a:ln w="9360">
            <a:solidFill>
              <a:srgbClr val="f0a22e"/>
            </a:solidFill>
            <a:round/>
          </a:ln>
        </p:spPr>
        <p:style>
          <a:lnRef idx="0"/>
          <a:fillRef idx="0"/>
          <a:effectRef idx="0"/>
          <a:fontRef idx="minor"/>
        </p:style>
      </p:sp>
      <p:sp>
        <p:nvSpPr>
          <p:cNvPr id="3" name="Line 4"/>
          <p:cNvSpPr/>
          <p:nvPr/>
        </p:nvSpPr>
        <p:spPr>
          <a:xfrm>
            <a:off x="567000" y="5897160"/>
            <a:ext cx="9513360" cy="2520"/>
          </a:xfrm>
          <a:prstGeom prst="line">
            <a:avLst/>
          </a:prstGeom>
          <a:ln w="9360">
            <a:solidFill>
              <a:srgbClr val="f0a22e"/>
            </a:solidFill>
            <a:round/>
          </a:ln>
        </p:spPr>
        <p:style>
          <a:lnRef idx="0"/>
          <a:fillRef idx="0"/>
          <a:effectRef idx="0"/>
          <a:fontRef idx="minor"/>
        </p:style>
      </p:sp>
      <p:sp>
        <p:nvSpPr>
          <p:cNvPr id="4" name="PlaceHolder 5"/>
          <p:cNvSpPr>
            <a:spLocks noGrp="1"/>
          </p:cNvSpPr>
          <p:nvPr>
            <p:ph type="title"/>
          </p:nvPr>
        </p:nvSpPr>
        <p:spPr>
          <a:xfrm>
            <a:off x="335880" y="504000"/>
            <a:ext cx="9576000" cy="923400"/>
          </a:xfrm>
          <a:prstGeom prst="rect">
            <a:avLst/>
          </a:prstGeom>
        </p:spPr>
        <p:txBody>
          <a:bodyPr lIns="0" rIns="0" tIns="0" bIns="0" anchor="ctr"/>
          <a:p>
            <a:r>
              <a:rPr b="0" lang="en-IN" sz="1800" spc="-1" strike="noStrike">
                <a:solidFill>
                  <a:srgbClr val="000000"/>
                </a:solidFill>
                <a:uFill>
                  <a:solidFill>
                    <a:srgbClr val="ffffff"/>
                  </a:solidFill>
                </a:uFill>
                <a:latin typeface="Arial"/>
              </a:rPr>
              <a:t>Click to edit the title text format</a:t>
            </a:r>
            <a:endParaRPr b="0" lang="en-IN" sz="1800" spc="-1" strike="noStrike">
              <a:solidFill>
                <a:srgbClr val="000000"/>
              </a:solidFill>
              <a:uFill>
                <a:solidFill>
                  <a:srgbClr val="ffffff"/>
                </a:solidFill>
              </a:uFill>
              <a:latin typeface="Arial"/>
            </a:endParaRPr>
          </a:p>
        </p:txBody>
      </p:sp>
      <p:sp>
        <p:nvSpPr>
          <p:cNvPr id="5"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42" name="Line 1"/>
          <p:cNvSpPr/>
          <p:nvPr/>
        </p:nvSpPr>
        <p:spPr>
          <a:xfrm>
            <a:off x="567000" y="1158120"/>
            <a:ext cx="9513360" cy="2880"/>
          </a:xfrm>
          <a:prstGeom prst="line">
            <a:avLst/>
          </a:prstGeom>
          <a:ln w="9360">
            <a:solidFill>
              <a:srgbClr val="f0a22e"/>
            </a:solidFill>
            <a:round/>
          </a:ln>
        </p:spPr>
        <p:style>
          <a:lnRef idx="0"/>
          <a:fillRef idx="0"/>
          <a:effectRef idx="0"/>
          <a:fontRef idx="minor"/>
        </p:style>
      </p:sp>
      <p:sp>
        <p:nvSpPr>
          <p:cNvPr id="43" name="Line 2"/>
          <p:cNvSpPr/>
          <p:nvPr/>
        </p:nvSpPr>
        <p:spPr>
          <a:xfrm>
            <a:off x="567000" y="1158120"/>
            <a:ext cx="9513360" cy="2880"/>
          </a:xfrm>
          <a:prstGeom prst="line">
            <a:avLst/>
          </a:prstGeom>
          <a:ln w="9360">
            <a:solidFill>
              <a:srgbClr val="f0a22e"/>
            </a:solidFill>
            <a:round/>
          </a:ln>
        </p:spPr>
        <p:style>
          <a:lnRef idx="0"/>
          <a:fillRef idx="0"/>
          <a:effectRef idx="0"/>
          <a:fontRef idx="minor"/>
        </p:style>
      </p:sp>
      <p:sp>
        <p:nvSpPr>
          <p:cNvPr id="44" name="Line 3"/>
          <p:cNvSpPr/>
          <p:nvPr/>
        </p:nvSpPr>
        <p:spPr>
          <a:xfrm>
            <a:off x="567000" y="1166040"/>
            <a:ext cx="9513360" cy="2520"/>
          </a:xfrm>
          <a:prstGeom prst="line">
            <a:avLst/>
          </a:prstGeom>
          <a:ln w="9360">
            <a:solidFill>
              <a:srgbClr val="f0a22e"/>
            </a:solidFill>
            <a:round/>
          </a:ln>
        </p:spPr>
        <p:style>
          <a:lnRef idx="0"/>
          <a:fillRef idx="0"/>
          <a:effectRef idx="0"/>
          <a:fontRef idx="minor"/>
        </p:style>
      </p:sp>
      <p:sp>
        <p:nvSpPr>
          <p:cNvPr id="45" name="PlaceHolder 4"/>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44000" y="72000"/>
            <a:ext cx="9791280" cy="18745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Variable Precision Arithmetic Circuits for FPGA-Based Multimedia Processor</a:t>
            </a:r>
            <a:endParaRPr b="0" lang="en-IN" sz="4400" spc="-1" strike="noStrike">
              <a:solidFill>
                <a:srgbClr val="000000"/>
              </a:solidFill>
              <a:uFill>
                <a:solidFill>
                  <a:srgbClr val="ffffff"/>
                </a:solidFill>
              </a:uFill>
              <a:latin typeface="Arial"/>
            </a:endParaRPr>
          </a:p>
        </p:txBody>
      </p:sp>
      <p:sp>
        <p:nvSpPr>
          <p:cNvPr id="84" name="CustomShape 2"/>
          <p:cNvSpPr/>
          <p:nvPr/>
        </p:nvSpPr>
        <p:spPr>
          <a:xfrm>
            <a:off x="288720" y="2560680"/>
            <a:ext cx="9791280" cy="4383720"/>
          </a:xfrm>
          <a:prstGeom prst="rect">
            <a:avLst/>
          </a:prstGeom>
          <a:noFill/>
          <a:ln>
            <a:noFill/>
          </a:ln>
        </p:spPr>
        <p:style>
          <a:lnRef idx="0"/>
          <a:fillRef idx="0"/>
          <a:effectRef idx="0"/>
          <a:fontRef idx="minor"/>
        </p:style>
        <p:txBody>
          <a:bodyPr lIns="0" rIns="0" tIns="0" bIns="0"/>
          <a:p>
            <a:pPr algn="ctr">
              <a:lnSpc>
                <a:spcPct val="100000"/>
              </a:lnSpc>
            </a:pPr>
            <a:r>
              <a:rPr b="0" lang="en-IN" sz="3200" spc="-1" strike="noStrike">
                <a:solidFill>
                  <a:srgbClr val="000000"/>
                </a:solidFill>
                <a:uFill>
                  <a:solidFill>
                    <a:srgbClr val="ffffff"/>
                  </a:solidFill>
                </a:uFill>
                <a:latin typeface="Arial"/>
                <a:ea typeface="DejaVu Sans"/>
              </a:rPr>
              <a:t>Group 7</a:t>
            </a:r>
            <a:endParaRPr b="0" lang="en-IN" sz="3200" spc="-1" strike="noStrike">
              <a:solidFill>
                <a:srgbClr val="000000"/>
              </a:solidFill>
              <a:uFill>
                <a:solidFill>
                  <a:srgbClr val="ffffff"/>
                </a:solidFill>
              </a:uFill>
              <a:latin typeface="Arial"/>
            </a:endParaRPr>
          </a:p>
          <a:p>
            <a:pPr algn="ctr">
              <a:lnSpc>
                <a:spcPct val="100000"/>
              </a:lnSpc>
            </a:pPr>
            <a:endParaRPr b="0" lang="en-IN" sz="3200" spc="-1" strike="noStrike">
              <a:solidFill>
                <a:srgbClr val="000000"/>
              </a:solidFill>
              <a:uFill>
                <a:solidFill>
                  <a:srgbClr val="ffffff"/>
                </a:solidFill>
              </a:uFill>
              <a:latin typeface="Arial"/>
            </a:endParaRPr>
          </a:p>
          <a:p>
            <a:pPr algn="ctr">
              <a:lnSpc>
                <a:spcPct val="100000"/>
              </a:lnSpc>
            </a:pPr>
            <a:r>
              <a:rPr b="0" lang="en-IN" sz="3200" spc="-1" strike="noStrike">
                <a:solidFill>
                  <a:srgbClr val="000000"/>
                </a:solidFill>
                <a:uFill>
                  <a:solidFill>
                    <a:srgbClr val="ffffff"/>
                  </a:solidFill>
                </a:uFill>
                <a:latin typeface="Arial"/>
                <a:ea typeface="DejaVu Sans"/>
              </a:rPr>
              <a:t>Members:</a:t>
            </a:r>
            <a:endParaRPr b="0" lang="en-IN" sz="3200" spc="-1" strike="noStrike">
              <a:solidFill>
                <a:srgbClr val="000000"/>
              </a:solidFill>
              <a:uFill>
                <a:solidFill>
                  <a:srgbClr val="ffffff"/>
                </a:solidFill>
              </a:uFill>
              <a:latin typeface="Arial"/>
            </a:endParaRPr>
          </a:p>
          <a:p>
            <a:pPr algn="ctr">
              <a:lnSpc>
                <a:spcPct val="100000"/>
              </a:lnSpc>
            </a:pPr>
            <a:r>
              <a:rPr b="0" lang="en-IN" sz="3200" spc="-1" strike="noStrike">
                <a:solidFill>
                  <a:srgbClr val="000000"/>
                </a:solidFill>
                <a:uFill>
                  <a:solidFill>
                    <a:srgbClr val="ffffff"/>
                  </a:solidFill>
                </a:uFill>
                <a:latin typeface="Arial"/>
                <a:ea typeface="DejaVu Sans"/>
              </a:rPr>
              <a:t>A S Akil Arif Ibrahim</a:t>
            </a:r>
            <a:r>
              <a:rPr b="1" lang="en-IN" sz="3200" spc="-1" strike="noStrike">
                <a:solidFill>
                  <a:srgbClr val="000000"/>
                </a:solidFill>
                <a:uFill>
                  <a:solidFill>
                    <a:srgbClr val="ffffff"/>
                  </a:solidFill>
                </a:uFill>
                <a:latin typeface="Franklin Gothic Book"/>
                <a:ea typeface="DejaVu Sans"/>
              </a:rPr>
              <a:t>(15116001)</a:t>
            </a:r>
            <a:endParaRPr b="0" lang="en-IN" sz="3200" spc="-1" strike="noStrike">
              <a:solidFill>
                <a:srgbClr val="000000"/>
              </a:solidFill>
              <a:uFill>
                <a:solidFill>
                  <a:srgbClr val="ffffff"/>
                </a:solidFill>
              </a:uFill>
              <a:latin typeface="Arial"/>
            </a:endParaRPr>
          </a:p>
          <a:p>
            <a:pPr algn="ctr">
              <a:lnSpc>
                <a:spcPct val="100000"/>
              </a:lnSpc>
            </a:pPr>
            <a:r>
              <a:rPr b="0" lang="en-IN" sz="3200" spc="-1" strike="noStrike">
                <a:solidFill>
                  <a:srgbClr val="000000"/>
                </a:solidFill>
                <a:uFill>
                  <a:solidFill>
                    <a:srgbClr val="ffffff"/>
                  </a:solidFill>
                </a:uFill>
                <a:latin typeface="Arial"/>
                <a:ea typeface="DejaVu Sans"/>
              </a:rPr>
              <a:t>Arshdeep Singh</a:t>
            </a:r>
            <a:r>
              <a:rPr b="1" lang="en-IN" sz="3200" spc="-1" strike="noStrike">
                <a:solidFill>
                  <a:srgbClr val="000000"/>
                </a:solidFill>
                <a:uFill>
                  <a:solidFill>
                    <a:srgbClr val="ffffff"/>
                  </a:solidFill>
                </a:uFill>
                <a:latin typeface="Franklin Gothic Book"/>
                <a:ea typeface="DejaVu Sans"/>
              </a:rPr>
              <a:t>(15116009)</a:t>
            </a:r>
            <a:endParaRPr b="0" lang="en-IN" sz="3200" spc="-1" strike="noStrike">
              <a:solidFill>
                <a:srgbClr val="000000"/>
              </a:solidFill>
              <a:uFill>
                <a:solidFill>
                  <a:srgbClr val="ffffff"/>
                </a:solidFill>
              </a:uFill>
              <a:latin typeface="Arial"/>
            </a:endParaRPr>
          </a:p>
          <a:p>
            <a:pPr algn="ctr">
              <a:lnSpc>
                <a:spcPct val="100000"/>
              </a:lnSpc>
            </a:pPr>
            <a:r>
              <a:rPr b="0" lang="en-IN" sz="3200" spc="-1" strike="noStrike">
                <a:solidFill>
                  <a:srgbClr val="000000"/>
                </a:solidFill>
                <a:uFill>
                  <a:solidFill>
                    <a:srgbClr val="ffffff"/>
                  </a:solidFill>
                </a:uFill>
                <a:latin typeface="Arial"/>
                <a:ea typeface="DejaVu Sans"/>
              </a:rPr>
              <a:t>Ashutosh Parija</a:t>
            </a:r>
            <a:r>
              <a:rPr b="1" lang="en-IN" sz="3200" spc="-1" strike="noStrike">
                <a:solidFill>
                  <a:srgbClr val="000000"/>
                </a:solidFill>
                <a:uFill>
                  <a:solidFill>
                    <a:srgbClr val="ffffff"/>
                  </a:solidFill>
                </a:uFill>
                <a:latin typeface="Franklin Gothic Book"/>
                <a:ea typeface="DejaVu Sans"/>
              </a:rPr>
              <a:t>(15116010)</a:t>
            </a:r>
            <a:endParaRPr b="0" lang="en-IN" sz="3200" spc="-1" strike="noStrike">
              <a:solidFill>
                <a:srgbClr val="000000"/>
              </a:solidFill>
              <a:uFill>
                <a:solidFill>
                  <a:srgbClr val="ffffff"/>
                </a:solidFill>
              </a:uFill>
              <a:latin typeface="Arial"/>
            </a:endParaRPr>
          </a:p>
          <a:p>
            <a:pPr algn="ctr">
              <a:lnSpc>
                <a:spcPct val="100000"/>
              </a:lnSpc>
            </a:pPr>
            <a:r>
              <a:rPr b="0" lang="en-IN" sz="3200" spc="-1" strike="noStrike">
                <a:solidFill>
                  <a:srgbClr val="000000"/>
                </a:solidFill>
                <a:uFill>
                  <a:solidFill>
                    <a:srgbClr val="ffffff"/>
                  </a:solidFill>
                </a:uFill>
                <a:latin typeface="Arial"/>
                <a:ea typeface="DejaVu Sans"/>
              </a:rPr>
              <a:t>Gourav Dhar</a:t>
            </a:r>
            <a:r>
              <a:rPr b="1" lang="en-IN" sz="3200" spc="-1" strike="noStrike">
                <a:solidFill>
                  <a:srgbClr val="000000"/>
                </a:solidFill>
                <a:uFill>
                  <a:solidFill>
                    <a:srgbClr val="ffffff"/>
                  </a:solidFill>
                </a:uFill>
                <a:latin typeface="Franklin Gothic Book"/>
                <a:ea typeface="DejaVu Sans"/>
              </a:rPr>
              <a:t>(15116021)</a:t>
            </a:r>
            <a:endParaRPr b="0" lang="en-IN" sz="3200" spc="-1" strike="noStrike">
              <a:solidFill>
                <a:srgbClr val="000000"/>
              </a:solidFill>
              <a:uFill>
                <a:solidFill>
                  <a:srgbClr val="ffffff"/>
                </a:solidFill>
              </a:uFill>
              <a:latin typeface="Arial"/>
            </a:endParaRPr>
          </a:p>
          <a:p>
            <a:pPr algn="ctr">
              <a:lnSpc>
                <a:spcPct val="100000"/>
              </a:lnSpc>
            </a:pPr>
            <a:endParaRPr b="0" lang="en-IN" sz="3200" spc="-1" strike="noStrike">
              <a:solidFill>
                <a:srgbClr val="000000"/>
              </a:solidFill>
              <a:uFill>
                <a:solidFill>
                  <a:srgbClr val="ffffff"/>
                </a:solidFill>
              </a:uFill>
              <a:latin typeface="Arial"/>
            </a:endParaRPr>
          </a:p>
          <a:p>
            <a:pPr>
              <a:lnSpc>
                <a:spcPct val="100000"/>
              </a:lnSpc>
            </a:pPr>
            <a:endParaRPr b="0" lang="en-IN" sz="3200" spc="-1" strike="noStrike">
              <a:solidFill>
                <a:srgbClr val="000000"/>
              </a:solidFill>
              <a:uFill>
                <a:solidFill>
                  <a:srgbClr val="ffffff"/>
                </a:solidFill>
              </a:uFill>
              <a:latin typeface="Arial"/>
            </a:endParaRPr>
          </a:p>
          <a:p>
            <a:pPr>
              <a:lnSpc>
                <a:spcPct val="100000"/>
              </a:lnSpc>
            </a:pP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35880" y="504000"/>
            <a:ext cx="9576000" cy="923400"/>
          </a:xfrm>
          <a:prstGeom prst="rect">
            <a:avLst/>
          </a:prstGeom>
          <a:noFill/>
          <a:ln>
            <a:noFill/>
          </a:ln>
        </p:spPr>
        <p:style>
          <a:lnRef idx="0"/>
          <a:fillRef idx="0"/>
          <a:effectRef idx="0"/>
          <a:fontRef idx="minor"/>
        </p:style>
        <p:txBody>
          <a:bodyPr lIns="100800" rIns="100800" tIns="50400" bIns="50400" anchor="ctr"/>
          <a:p>
            <a:pPr algn="ctr">
              <a:lnSpc>
                <a:spcPct val="100000"/>
              </a:lnSpc>
            </a:pPr>
            <a:r>
              <a:rPr b="0" lang="en-IN" sz="4000" spc="-1" strike="noStrike" cap="all">
                <a:solidFill>
                  <a:srgbClr val="4e3b30"/>
                </a:solidFill>
                <a:uFill>
                  <a:solidFill>
                    <a:srgbClr val="ffffff"/>
                  </a:solidFill>
                </a:uFill>
                <a:latin typeface="Franklin Gothic Medium"/>
              </a:rPr>
              <a:t>Working</a:t>
            </a:r>
            <a:endParaRPr b="0" lang="en-IN" sz="4000" spc="-1" strike="noStrike">
              <a:solidFill>
                <a:srgbClr val="000000"/>
              </a:solidFill>
              <a:uFill>
                <a:solidFill>
                  <a:srgbClr val="ffffff"/>
                </a:solidFill>
              </a:uFill>
              <a:latin typeface="Arial"/>
            </a:endParaRPr>
          </a:p>
        </p:txBody>
      </p:sp>
      <p:sp>
        <p:nvSpPr>
          <p:cNvPr id="102" name="CustomShape 2"/>
          <p:cNvSpPr/>
          <p:nvPr/>
        </p:nvSpPr>
        <p:spPr>
          <a:xfrm>
            <a:off x="335880" y="1713240"/>
            <a:ext cx="9576000" cy="4988160"/>
          </a:xfrm>
          <a:prstGeom prst="rect">
            <a:avLst/>
          </a:prstGeom>
          <a:noFill/>
          <a:ln>
            <a:noFill/>
          </a:ln>
        </p:spPr>
        <p:style>
          <a:lnRef idx="0"/>
          <a:fillRef idx="0"/>
          <a:effectRef idx="0"/>
          <a:fontRef idx="minor"/>
        </p:style>
        <p:txBody>
          <a:bodyPr lIns="100800" rIns="100800" tIns="50400" bIns="50400">
            <a:normAutofit/>
          </a:bodyPr>
          <a:p>
            <a:pPr marL="378000" indent="-377280">
              <a:lnSpc>
                <a:spcPct val="100000"/>
              </a:lnSpc>
              <a:spcBef>
                <a:spcPts val="720"/>
              </a:spcBef>
              <a:buClr>
                <a:srgbClr val="f0a22e"/>
              </a:buClr>
              <a:buSzPct val="70000"/>
              <a:buFont typeface="Wingdings 2" charset="2"/>
              <a:buChar char=""/>
            </a:pPr>
            <a:r>
              <a:rPr b="0" lang="en-IN" sz="3600" spc="-1" strike="noStrike">
                <a:solidFill>
                  <a:srgbClr val="000000"/>
                </a:solidFill>
                <a:uFill>
                  <a:solidFill>
                    <a:srgbClr val="ffffff"/>
                  </a:solidFill>
                </a:uFill>
                <a:latin typeface="Arial"/>
              </a:rPr>
              <a:t>In order to orchestrate the extension of the operands, subwords and the dataflow through the blocks MUXj , with j = 1; . . . ; 6 the CU generates appropriate control signals. samsb, sammsb, samlsb, salsb, salmsb, and sallsb indicate if the modules for extension S32E have to treat the subwords A[31:16]; A[31:24]; A[23:16]; A[15:0]; A[15:8] , and A[7:0] , respectively, as signed or unsigned numbers. Analogously, sbmmsb, sbmlsb, sblmsb, and sbllsb indicate if the modules S9E must consider the subwords B[31:24]; B[23:16]; B[15:8], and B[7:0], respectively, as signed or unsigned numbers. The CU also generates the signals Sj and SAMi . The former are used as the select input of the multiplexing blocks MUXj , whereas the latter indicate if the data InAi input to the multipliers Mi are signed or unsigned numbers. The above control signals allow the required operation to be matched and the appropriate data flow to be set as summarized in Table I.</a:t>
            </a:r>
            <a:endParaRPr b="0" lang="en-IN" sz="3600" spc="-1" strike="noStrike">
              <a:solidFill>
                <a:srgbClr val="000000"/>
              </a:solidFill>
              <a:uFill>
                <a:solidFill>
                  <a:srgbClr val="ffffff"/>
                </a:solidFill>
              </a:uFill>
              <a:latin typeface="Arial"/>
            </a:endParaRPr>
          </a:p>
          <a:p>
            <a:pPr>
              <a:lnSpc>
                <a:spcPct val="100000"/>
              </a:lnSpc>
              <a:spcBef>
                <a:spcPts val="700"/>
              </a:spcBef>
            </a:pPr>
            <a:endParaRPr b="0" lang="en-IN" sz="36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880" y="504000"/>
            <a:ext cx="9576000" cy="923400"/>
          </a:xfrm>
          <a:prstGeom prst="rect">
            <a:avLst/>
          </a:prstGeom>
          <a:noFill/>
          <a:ln>
            <a:noFill/>
          </a:ln>
        </p:spPr>
        <p:style>
          <a:lnRef idx="0"/>
          <a:fillRef idx="0"/>
          <a:effectRef idx="0"/>
          <a:fontRef idx="minor"/>
        </p:style>
        <p:txBody>
          <a:bodyPr lIns="100800" rIns="100800" tIns="50400" bIns="50400" anchor="ctr"/>
          <a:p>
            <a:pPr algn="ctr">
              <a:lnSpc>
                <a:spcPct val="100000"/>
              </a:lnSpc>
            </a:pPr>
            <a:r>
              <a:rPr b="0" lang="en-IN" sz="4000" spc="-1" strike="noStrike" cap="all">
                <a:solidFill>
                  <a:srgbClr val="4e3b30"/>
                </a:solidFill>
                <a:uFill>
                  <a:solidFill>
                    <a:srgbClr val="ffffff"/>
                  </a:solidFill>
                </a:uFill>
                <a:latin typeface="Franklin Gothic Medium"/>
              </a:rPr>
              <a:t>Working</a:t>
            </a:r>
            <a:endParaRPr b="0" lang="en-IN" sz="4000" spc="-1" strike="noStrike">
              <a:solidFill>
                <a:srgbClr val="000000"/>
              </a:solidFill>
              <a:uFill>
                <a:solidFill>
                  <a:srgbClr val="ffffff"/>
                </a:solidFill>
              </a:uFill>
              <a:latin typeface="Arial"/>
            </a:endParaRPr>
          </a:p>
        </p:txBody>
      </p:sp>
      <p:sp>
        <p:nvSpPr>
          <p:cNvPr id="104" name="CustomShape 2"/>
          <p:cNvSpPr/>
          <p:nvPr/>
        </p:nvSpPr>
        <p:spPr>
          <a:xfrm>
            <a:off x="335880" y="1713240"/>
            <a:ext cx="9576000" cy="4988160"/>
          </a:xfrm>
          <a:prstGeom prst="rect">
            <a:avLst/>
          </a:prstGeom>
          <a:noFill/>
          <a:ln>
            <a:noFill/>
          </a:ln>
        </p:spPr>
        <p:style>
          <a:lnRef idx="0"/>
          <a:fillRef idx="0"/>
          <a:effectRef idx="0"/>
          <a:fontRef idx="minor"/>
        </p:style>
        <p:txBody>
          <a:bodyPr lIns="100800" rIns="100800" tIns="50400" bIns="50400">
            <a:normAutofit/>
          </a:bodyPr>
          <a:p>
            <a:pPr marL="432000" indent="-323280">
              <a:lnSpc>
                <a:spcPct val="100000"/>
              </a:lnSpc>
              <a:spcBef>
                <a:spcPts val="720"/>
              </a:spcBef>
              <a:buClr>
                <a:srgbClr val="000000"/>
              </a:buClr>
              <a:buSzPct val="45000"/>
              <a:buFont typeface="Wingdings" charset="2"/>
              <a:buChar char=""/>
            </a:pPr>
            <a:r>
              <a:rPr b="0" lang="en-IN" sz="3600" spc="-1" strike="noStrike">
                <a:solidFill>
                  <a:srgbClr val="000000"/>
                </a:solidFill>
                <a:uFill>
                  <a:solidFill>
                    <a:srgbClr val="ffffff"/>
                  </a:solidFill>
                </a:uFill>
                <a:latin typeface="Arial"/>
              </a:rPr>
              <a:t>When 32*32 multiplications are executed, the multipliers M1–M4 calculate in parallel the products between the operand A and the subwords B[31:24]; B[23:16]; B[15:8], and B[7:0] all extended to 9 bits. Then, the 40-bit results PR1 and PR3 are left shifted by 8-bipositions, whereas the 40-bit products PR2 and PR4 are extended to 48 bits. The two 48-bit words Ris1 and Ris2 obtained in this way are added by means of the carry-propagate adder CPA1, which generates the 48-bit word SUM1. At the same time, Ris3 and Ris4 are added by CPA2 forming the word SUM2. Then, SUM1 is left shifted by 16-bit positions, thus forming the 64-bit partial result PPR1, whereas SUM2 is extended to 64-bit, thus forming the partial result PPR2. To generate the final 64-bit result OUT[63 : 0], PPR1 and PPR2 are added by CPA3.</a:t>
            </a:r>
            <a:endParaRPr b="0" lang="en-IN" sz="36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35880" y="504000"/>
            <a:ext cx="9576000" cy="923400"/>
          </a:xfrm>
          <a:prstGeom prst="rect">
            <a:avLst/>
          </a:prstGeom>
          <a:noFill/>
          <a:ln>
            <a:noFill/>
          </a:ln>
        </p:spPr>
        <p:style>
          <a:lnRef idx="0"/>
          <a:fillRef idx="0"/>
          <a:effectRef idx="0"/>
          <a:fontRef idx="minor"/>
        </p:style>
        <p:txBody>
          <a:bodyPr lIns="100800" rIns="100800" tIns="50400" bIns="50400" anchor="ctr"/>
          <a:p>
            <a:pPr algn="ctr">
              <a:lnSpc>
                <a:spcPct val="100000"/>
              </a:lnSpc>
            </a:pPr>
            <a:r>
              <a:rPr b="0" lang="en-IN" sz="4000" spc="-1" strike="noStrike" cap="all">
                <a:solidFill>
                  <a:srgbClr val="4e3b30"/>
                </a:solidFill>
                <a:uFill>
                  <a:solidFill>
                    <a:srgbClr val="ffffff"/>
                  </a:solidFill>
                </a:uFill>
                <a:latin typeface="Franklin Gothic Medium"/>
              </a:rPr>
              <a:t>Working</a:t>
            </a:r>
            <a:endParaRPr b="0" lang="en-IN" sz="4000" spc="-1" strike="noStrike">
              <a:solidFill>
                <a:srgbClr val="000000"/>
              </a:solidFill>
              <a:uFill>
                <a:solidFill>
                  <a:srgbClr val="ffffff"/>
                </a:solidFill>
              </a:uFill>
              <a:latin typeface="Arial"/>
            </a:endParaRPr>
          </a:p>
        </p:txBody>
      </p:sp>
      <p:sp>
        <p:nvSpPr>
          <p:cNvPr id="106" name="CustomShape 2"/>
          <p:cNvSpPr/>
          <p:nvPr/>
        </p:nvSpPr>
        <p:spPr>
          <a:xfrm>
            <a:off x="316080" y="1341360"/>
            <a:ext cx="9576000" cy="4988160"/>
          </a:xfrm>
          <a:prstGeom prst="rect">
            <a:avLst/>
          </a:prstGeom>
          <a:noFill/>
          <a:ln>
            <a:noFill/>
          </a:ln>
        </p:spPr>
        <p:style>
          <a:lnRef idx="0"/>
          <a:fillRef idx="0"/>
          <a:effectRef idx="0"/>
          <a:fontRef idx="minor"/>
        </p:style>
        <p:txBody>
          <a:bodyPr lIns="100800" rIns="100800" tIns="50400" bIns="50400"/>
          <a:p>
            <a:pPr marL="432000" indent="-323280">
              <a:lnSpc>
                <a:spcPct val="100000"/>
              </a:lnSpc>
              <a:spcBef>
                <a:spcPts val="439"/>
              </a:spcBef>
              <a:buClr>
                <a:srgbClr val="000000"/>
              </a:buClr>
              <a:buSzPct val="45000"/>
              <a:buFont typeface="Wingdings" charset="2"/>
              <a:buChar char=""/>
            </a:pPr>
            <a:r>
              <a:rPr b="0" lang="en-IN" sz="2200" spc="-1" strike="noStrike">
                <a:solidFill>
                  <a:srgbClr val="000000"/>
                </a:solidFill>
                <a:uFill>
                  <a:solidFill>
                    <a:srgbClr val="ffffff"/>
                  </a:solidFill>
                </a:uFill>
                <a:latin typeface="Arial"/>
              </a:rPr>
              <a:t> </a:t>
            </a:r>
            <a:r>
              <a:rPr b="0" lang="en-IN" sz="2200" spc="-1" strike="noStrike">
                <a:solidFill>
                  <a:srgbClr val="000000"/>
                </a:solidFill>
                <a:uFill>
                  <a:solidFill>
                    <a:srgbClr val="ffffff"/>
                  </a:solidFill>
                </a:uFill>
                <a:latin typeface="Arial"/>
              </a:rPr>
              <a:t>It can be noted, that the hardware used could support the execution of two 32 *16 multiplications. However, a 64-bit output register is used, thus only one 32*16 multiplication result can be accommodated in this register. When this operation is required just two multipliers must operate, whereas the others can be stopped. We have chosen to make the multipliers M3 and M4 able to go into action and to stop M1 and M2. To control this particular case the signals able1 and able2 are used. When able1 is low, all the 40 bits of PR1 and PR2 (and consequently, also the 48 bits of Ris1 and Ris2) are forced to zero. Therefore, the whole result OUT[63 : 0] is equal to PPR2, which is directly outputted by means of MUX5 and MUX6, without passing through CPA3. When operations on 16-bit data are executed, MUX4 and MUX6 allow the less significant 32-bit of the independent results SUM1 and SUM2 to be directly outputted without passing through CPA3. Analogously, when multiplications on 8-bit data are requested, MUX4 and MUX6 allow the less significant 16-bit of the independent results PR1, PR2, PR3, and PR4 to be directly outputted without passing through the addition modules CPA1, CPA2, and CPA3.</a:t>
            </a:r>
            <a:endParaRPr b="0" lang="en-IN" sz="22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35880" y="1285560"/>
            <a:ext cx="9576000" cy="4988160"/>
          </a:xfrm>
          <a:prstGeom prst="rect">
            <a:avLst/>
          </a:prstGeom>
          <a:noFill/>
          <a:ln>
            <a:noFill/>
          </a:ln>
        </p:spPr>
        <p:style>
          <a:lnRef idx="0"/>
          <a:fillRef idx="0"/>
          <a:effectRef idx="0"/>
          <a:fontRef idx="minor"/>
        </p:style>
        <p:txBody>
          <a:bodyPr lIns="100800" rIns="100800" tIns="50400" bIns="50400" anchor="ctr"/>
          <a:p>
            <a:pPr marL="378000" indent="-377280" algn="ctr">
              <a:lnSpc>
                <a:spcPct val="100000"/>
              </a:lnSpc>
              <a:spcBef>
                <a:spcPts val="700"/>
              </a:spcBef>
              <a:buClr>
                <a:srgbClr val="f0a22e"/>
              </a:buClr>
              <a:buSzPct val="70000"/>
              <a:buFont typeface="Wingdings 2" charset="2"/>
              <a:buChar char=""/>
            </a:pPr>
            <a:r>
              <a:rPr b="1" lang="en-IN" sz="4400" spc="-1" strike="noStrike">
                <a:solidFill>
                  <a:srgbClr val="4e3b30"/>
                </a:solidFill>
                <a:uFill>
                  <a:solidFill>
                    <a:srgbClr val="ffffff"/>
                  </a:solidFill>
                </a:uFill>
                <a:latin typeface="Franklin Gothic Book"/>
              </a:rPr>
              <a:t>Thank You!</a:t>
            </a:r>
            <a:endParaRPr b="0" lang="en-IN" sz="44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marL="216000" indent="-215280" algn="ctr">
              <a:lnSpc>
                <a:spcPct val="100000"/>
              </a:lnSpc>
            </a:pPr>
            <a:r>
              <a:rPr b="0" lang="en-IN" sz="4400" spc="-1" strike="noStrike">
                <a:solidFill>
                  <a:srgbClr val="000000"/>
                </a:solidFill>
                <a:uFill>
                  <a:solidFill>
                    <a:srgbClr val="ffffff"/>
                  </a:solidFill>
                </a:uFill>
                <a:latin typeface="Arial"/>
                <a:ea typeface="DejaVu Sans"/>
              </a:rPr>
              <a:t>Abstract</a:t>
            </a:r>
            <a:endParaRPr b="0" lang="en-IN" sz="4400" spc="-1" strike="noStrike">
              <a:solidFill>
                <a:srgbClr val="000000"/>
              </a:solidFill>
              <a:uFill>
                <a:solidFill>
                  <a:srgbClr val="ffffff"/>
                </a:solidFill>
              </a:uFill>
              <a:latin typeface="Arial"/>
            </a:endParaRPr>
          </a:p>
        </p:txBody>
      </p:sp>
      <p:sp>
        <p:nvSpPr>
          <p:cNvPr id="86"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This brief describes new efficient variable precision arithmetic circuits for field programmable gate array (FPGA)-based processors. The proposed circuits can adapt themselves to different data word lengths, avoiding time and power consuming reconfiguration. This is made possible thanks to the introduction of on purpose designed auxiliary logic, which enables the new circuits to operate in single instruction multiple data (SIMD) fashion and allows high parallelism levels to be guaranteed when operations on lower precisions are executed. The new SIMD structures have been designed to optimally exploit the resources of a widely used family of SRAM-based FPGAs, but their architectures can be easily adapted to any either SRAM-based or antifuse-based FPGA chips.</a:t>
            </a:r>
            <a:endParaRPr b="0" lang="en-IN" sz="2400" spc="-1" strike="noStrike">
              <a:solidFill>
                <a:srgbClr val="000000"/>
              </a:solidFill>
              <a:uFill>
                <a:solidFill>
                  <a:srgbClr val="ffffff"/>
                </a:solidFill>
              </a:uFill>
              <a:latin typeface="Arial"/>
            </a:endParaRPr>
          </a:p>
          <a:p>
            <a:pPr marL="432000" indent="-323280">
              <a:lnSpc>
                <a:spcPct val="100000"/>
              </a:lnSpc>
            </a:pPr>
            <a:r>
              <a:rPr b="0" lang="en-IN" sz="3200" spc="-1" strike="noStrike">
                <a:solidFill>
                  <a:srgbClr val="000000"/>
                </a:solidFill>
                <a:uFill>
                  <a:solidFill>
                    <a:srgbClr val="ffffff"/>
                  </a:solidFill>
                </a:uFill>
                <a:latin typeface="Arial"/>
                <a:ea typeface="DejaVu Sans"/>
              </a:rPr>
              <a:t> </a:t>
            </a:r>
            <a:endParaRPr b="0" lang="en-IN"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ea typeface="DejaVu Sans"/>
              </a:rPr>
              <a:t>Motivation</a:t>
            </a:r>
            <a:endParaRPr b="0" lang="en-IN" sz="4400" spc="-1" strike="noStrike">
              <a:solidFill>
                <a:srgbClr val="000000"/>
              </a:solidFill>
              <a:uFill>
                <a:solidFill>
                  <a:srgbClr val="ffffff"/>
                </a:solidFill>
              </a:uFill>
              <a:latin typeface="Arial"/>
            </a:endParaRPr>
          </a:p>
        </p:txBody>
      </p:sp>
      <p:sp>
        <p:nvSpPr>
          <p:cNvPr id="88"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Today multimedia applications are one of the major drivers for electronics products. Most multimedia tasks have high computational requirements, real-time throughput constraints and complex data-flows which vary significantly versus the specific application.</a:t>
            </a:r>
            <a:endParaRPr b="0" lang="en-IN" sz="2400" spc="-1" strike="noStrike">
              <a:solidFill>
                <a:srgbClr val="000000"/>
              </a:solidFill>
              <a:uFill>
                <a:solidFill>
                  <a:srgbClr val="ffffff"/>
                </a:solidFill>
              </a:uFill>
              <a:latin typeface="Arial"/>
            </a:endParaRPr>
          </a:p>
          <a:p>
            <a:pPr>
              <a:lnSpc>
                <a:spcPct val="100000"/>
              </a:lnSpc>
            </a:pPr>
            <a:endParaRPr b="0" lang="en-IN" sz="2400" spc="-1" strike="noStrike">
              <a:solidFill>
                <a:srgbClr val="000000"/>
              </a:solidFill>
              <a:uFill>
                <a:solidFill>
                  <a:srgbClr val="ffffff"/>
                </a:solidFill>
              </a:uFill>
              <a:latin typeface="Arial"/>
            </a:endParaRPr>
          </a:p>
          <a:p>
            <a:pPr>
              <a:lnSpc>
                <a:spcPct val="100000"/>
              </a:lnSpc>
            </a:pPr>
            <a:endParaRPr b="0" lang="en-IN" sz="24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Arial"/>
                <a:ea typeface="DejaVu Sans"/>
              </a:rPr>
              <a:t>The performance of multimedia processors is usually improved with the single instruction multiple data (SIMD) processing [9]–[13]. SIMD circuits should have the ability to dynamically vary their precision. However, often they are realized by trivially replicating computational processing elements with fixed functionality. This approach leads to a consistent waste of resources and power.</a:t>
            </a:r>
            <a:endParaRPr b="0" lang="en-IN" sz="2400" spc="-1" strike="noStrike">
              <a:solidFill>
                <a:srgbClr val="000000"/>
              </a:solidFill>
              <a:uFill>
                <a:solidFill>
                  <a:srgbClr val="ffffff"/>
                </a:solidFill>
              </a:uFill>
              <a:latin typeface="Arial"/>
            </a:endParaRPr>
          </a:p>
          <a:p>
            <a:pPr marL="432000" indent="-323280">
              <a:lnSpc>
                <a:spcPct val="100000"/>
              </a:lnSpc>
            </a:pPr>
            <a:endParaRPr b="0" lang="en-IN" sz="2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47" descr=""/>
          <p:cNvPicPr/>
          <p:nvPr/>
        </p:nvPicPr>
        <p:blipFill>
          <a:blip r:embed="rId1"/>
          <a:stretch/>
        </p:blipFill>
        <p:spPr>
          <a:xfrm>
            <a:off x="3744000" y="49320"/>
            <a:ext cx="6263280" cy="7440120"/>
          </a:xfrm>
          <a:prstGeom prst="rect">
            <a:avLst/>
          </a:prstGeom>
          <a:ln>
            <a:noFill/>
          </a:ln>
        </p:spPr>
      </p:pic>
      <p:pic>
        <p:nvPicPr>
          <p:cNvPr id="90" name="Picture 48" descr=""/>
          <p:cNvPicPr/>
          <p:nvPr/>
        </p:nvPicPr>
        <p:blipFill>
          <a:blip r:embed="rId2"/>
          <a:stretch/>
        </p:blipFill>
        <p:spPr>
          <a:xfrm>
            <a:off x="216000" y="2952000"/>
            <a:ext cx="3151440" cy="1871280"/>
          </a:xfrm>
          <a:prstGeom prst="rect">
            <a:avLst/>
          </a:prstGeom>
          <a:ln>
            <a:noFill/>
          </a:ln>
        </p:spPr>
      </p:pic>
      <p:pic>
        <p:nvPicPr>
          <p:cNvPr id="91" name="Picture 49" descr=""/>
          <p:cNvPicPr/>
          <p:nvPr/>
        </p:nvPicPr>
        <p:blipFill>
          <a:blip r:embed="rId3"/>
          <a:stretch/>
        </p:blipFill>
        <p:spPr>
          <a:xfrm>
            <a:off x="432000" y="5167440"/>
            <a:ext cx="2951280" cy="18158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Picture 50" descr=""/>
          <p:cNvPicPr/>
          <p:nvPr/>
        </p:nvPicPr>
        <p:blipFill>
          <a:blip r:embed="rId1"/>
          <a:stretch/>
        </p:blipFill>
        <p:spPr>
          <a:xfrm>
            <a:off x="44280" y="605520"/>
            <a:ext cx="10035000" cy="59752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35880" y="504000"/>
            <a:ext cx="9576000" cy="923400"/>
          </a:xfrm>
          <a:prstGeom prst="rect">
            <a:avLst/>
          </a:prstGeom>
          <a:noFill/>
          <a:ln>
            <a:noFill/>
          </a:ln>
        </p:spPr>
        <p:style>
          <a:lnRef idx="0"/>
          <a:fillRef idx="0"/>
          <a:effectRef idx="0"/>
          <a:fontRef idx="minor"/>
        </p:style>
        <p:txBody>
          <a:bodyPr lIns="100800" rIns="100800" tIns="50400" bIns="50400" anchor="ctr"/>
          <a:p>
            <a:pPr algn="ctr">
              <a:lnSpc>
                <a:spcPct val="100000"/>
              </a:lnSpc>
            </a:pPr>
            <a:r>
              <a:rPr b="0" lang="en-IN" sz="4000" spc="-1" strike="noStrike" cap="all">
                <a:solidFill>
                  <a:srgbClr val="4e3b30"/>
                </a:solidFill>
                <a:uFill>
                  <a:solidFill>
                    <a:srgbClr val="ffffff"/>
                  </a:solidFill>
                </a:uFill>
                <a:latin typeface="Franklin Gothic Medium"/>
              </a:rPr>
              <a:t>WORKING</a:t>
            </a:r>
            <a:endParaRPr b="0" lang="en-IN" sz="4000" spc="-1" strike="noStrike">
              <a:solidFill>
                <a:srgbClr val="000000"/>
              </a:solidFill>
              <a:uFill>
                <a:solidFill>
                  <a:srgbClr val="ffffff"/>
                </a:solidFill>
              </a:uFill>
              <a:latin typeface="Arial"/>
            </a:endParaRPr>
          </a:p>
        </p:txBody>
      </p:sp>
      <p:sp>
        <p:nvSpPr>
          <p:cNvPr id="94" name="CustomShape 2"/>
          <p:cNvSpPr/>
          <p:nvPr/>
        </p:nvSpPr>
        <p:spPr>
          <a:xfrm>
            <a:off x="335880" y="1713240"/>
            <a:ext cx="9576000" cy="4988160"/>
          </a:xfrm>
          <a:prstGeom prst="rect">
            <a:avLst/>
          </a:prstGeom>
          <a:noFill/>
          <a:ln>
            <a:noFill/>
          </a:ln>
        </p:spPr>
        <p:style>
          <a:lnRef idx="0"/>
          <a:fillRef idx="0"/>
          <a:effectRef idx="0"/>
          <a:fontRef idx="minor"/>
        </p:style>
        <p:txBody>
          <a:bodyPr lIns="100800" rIns="100800" tIns="50400" bIns="50400">
            <a:normAutofit/>
          </a:bodyPr>
          <a:p>
            <a:pPr marL="432000" indent="-323280">
              <a:lnSpc>
                <a:spcPct val="100000"/>
              </a:lnSpc>
              <a:spcBef>
                <a:spcPts val="621"/>
              </a:spcBef>
              <a:buClr>
                <a:srgbClr val="000000"/>
              </a:buClr>
              <a:buSzPct val="45000"/>
              <a:buFont typeface="Wingdings" charset="2"/>
              <a:buChar char=""/>
            </a:pPr>
            <a:r>
              <a:rPr b="0" lang="en-IN" sz="3100" spc="-1" strike="noStrike">
                <a:solidFill>
                  <a:srgbClr val="000000"/>
                </a:solidFill>
                <a:uFill>
                  <a:solidFill>
                    <a:srgbClr val="ffffff"/>
                  </a:solidFill>
                </a:uFill>
                <a:latin typeface="Arial"/>
              </a:rPr>
              <a:t>LINK --&gt; Concatenation action</a:t>
            </a:r>
            <a:endParaRPr b="0" lang="en-IN" sz="3100" spc="-1" strike="noStrike">
              <a:solidFill>
                <a:srgbClr val="000000"/>
              </a:solidFill>
              <a:uFill>
                <a:solidFill>
                  <a:srgbClr val="ffffff"/>
                </a:solidFill>
              </a:uFill>
              <a:latin typeface="Arial"/>
            </a:endParaRPr>
          </a:p>
          <a:p>
            <a:pPr marL="432000" indent="-323280">
              <a:lnSpc>
                <a:spcPct val="100000"/>
              </a:lnSpc>
              <a:spcBef>
                <a:spcPts val="621"/>
              </a:spcBef>
              <a:buClr>
                <a:srgbClr val="000000"/>
              </a:buClr>
              <a:buSzPct val="45000"/>
              <a:buFont typeface="Wingdings" charset="2"/>
              <a:buChar char=""/>
            </a:pPr>
            <a:r>
              <a:rPr b="0" lang="en-IN" sz="3100" spc="-1" strike="noStrike">
                <a:solidFill>
                  <a:srgbClr val="000000"/>
                </a:solidFill>
                <a:uFill>
                  <a:solidFill>
                    <a:srgbClr val="ffffff"/>
                  </a:solidFill>
                </a:uFill>
                <a:latin typeface="Arial"/>
              </a:rPr>
              <a:t>SHy L --&gt; Lefshift by y bits </a:t>
            </a:r>
            <a:endParaRPr b="0" lang="en-IN" sz="3100" spc="-1" strike="noStrike">
              <a:solidFill>
                <a:srgbClr val="000000"/>
              </a:solidFill>
              <a:uFill>
                <a:solidFill>
                  <a:srgbClr val="ffffff"/>
                </a:solidFill>
              </a:uFill>
              <a:latin typeface="Arial"/>
            </a:endParaRPr>
          </a:p>
          <a:p>
            <a:pPr marL="432000" indent="-323280">
              <a:lnSpc>
                <a:spcPct val="100000"/>
              </a:lnSpc>
              <a:spcBef>
                <a:spcPts val="621"/>
              </a:spcBef>
              <a:buClr>
                <a:srgbClr val="000000"/>
              </a:buClr>
              <a:buSzPct val="45000"/>
              <a:buFont typeface="Wingdings" charset="2"/>
              <a:buChar char=""/>
            </a:pPr>
            <a:r>
              <a:rPr b="0" lang="en-IN" sz="3100" spc="-1" strike="noStrike">
                <a:solidFill>
                  <a:srgbClr val="000000"/>
                </a:solidFill>
                <a:uFill>
                  <a:solidFill>
                    <a:srgbClr val="ffffff"/>
                  </a:solidFill>
                </a:uFill>
                <a:latin typeface="Arial"/>
              </a:rPr>
              <a:t>SzE --&gt; Extension to z bits</a:t>
            </a:r>
            <a:endParaRPr b="0" lang="en-IN" sz="3100" spc="-1" strike="noStrike">
              <a:solidFill>
                <a:srgbClr val="000000"/>
              </a:solidFill>
              <a:uFill>
                <a:solidFill>
                  <a:srgbClr val="ffffff"/>
                </a:solidFill>
              </a:uFill>
              <a:latin typeface="Arial"/>
            </a:endParaRPr>
          </a:p>
          <a:p>
            <a:pPr marL="432000" indent="-323280">
              <a:lnSpc>
                <a:spcPct val="100000"/>
              </a:lnSpc>
              <a:spcBef>
                <a:spcPts val="621"/>
              </a:spcBef>
            </a:pPr>
            <a:endParaRPr b="0" lang="en-IN" sz="3100" spc="-1" strike="noStrike">
              <a:solidFill>
                <a:srgbClr val="000000"/>
              </a:solidFill>
              <a:uFill>
                <a:solidFill>
                  <a:srgbClr val="ffffff"/>
                </a:solidFill>
              </a:uFill>
              <a:latin typeface="Arial"/>
            </a:endParaRPr>
          </a:p>
          <a:p>
            <a:pPr marL="432000" indent="-323280">
              <a:lnSpc>
                <a:spcPct val="100000"/>
              </a:lnSpc>
              <a:spcBef>
                <a:spcPts val="621"/>
              </a:spcBef>
              <a:buClr>
                <a:srgbClr val="000000"/>
              </a:buClr>
              <a:buSzPct val="45000"/>
              <a:buFont typeface="Wingdings" charset="2"/>
              <a:buChar char=""/>
            </a:pPr>
            <a:r>
              <a:rPr b="0" lang="en-IN" sz="3100" spc="-1" strike="noStrike">
                <a:solidFill>
                  <a:srgbClr val="000000"/>
                </a:solidFill>
                <a:uFill>
                  <a:solidFill>
                    <a:srgbClr val="ffffff"/>
                  </a:solidFill>
                </a:uFill>
                <a:latin typeface="Arial"/>
              </a:rPr>
              <a:t>A n-bit number can be easily extended to (n + h) bits. </a:t>
            </a:r>
            <a:endParaRPr b="0" lang="en-IN" sz="3100" spc="-1" strike="noStrike">
              <a:solidFill>
                <a:srgbClr val="000000"/>
              </a:solidFill>
              <a:uFill>
                <a:solidFill>
                  <a:srgbClr val="ffffff"/>
                </a:solidFill>
              </a:uFill>
              <a:latin typeface="Arial"/>
            </a:endParaRPr>
          </a:p>
          <a:p>
            <a:pPr>
              <a:lnSpc>
                <a:spcPct val="100000"/>
              </a:lnSpc>
              <a:spcBef>
                <a:spcPts val="621"/>
              </a:spcBef>
            </a:pPr>
            <a:endParaRPr b="0" lang="en-IN" sz="3100" spc="-1" strike="noStrike">
              <a:solidFill>
                <a:srgbClr val="000000"/>
              </a:solidFill>
              <a:uFill>
                <a:solidFill>
                  <a:srgbClr val="ffffff"/>
                </a:solidFill>
              </a:uFill>
              <a:latin typeface="Arial"/>
            </a:endParaRPr>
          </a:p>
          <a:p>
            <a:pPr marL="432000" indent="-323280">
              <a:lnSpc>
                <a:spcPct val="100000"/>
              </a:lnSpc>
              <a:spcBef>
                <a:spcPts val="621"/>
              </a:spcBef>
              <a:buClr>
                <a:srgbClr val="000000"/>
              </a:buClr>
              <a:buSzPct val="45000"/>
              <a:buFont typeface="Wingdings" charset="2"/>
              <a:buChar char=""/>
            </a:pPr>
            <a:r>
              <a:rPr b="0" lang="en-IN" sz="3100" spc="-1" strike="noStrike">
                <a:solidFill>
                  <a:srgbClr val="000000"/>
                </a:solidFill>
                <a:uFill>
                  <a:solidFill>
                    <a:srgbClr val="ffffff"/>
                  </a:solidFill>
                </a:uFill>
                <a:latin typeface="Arial"/>
              </a:rPr>
              <a:t>1) A n-bit unsigned number can be represented as a positive (n + h)-bit signed number having all the h additional bits set to 0.</a:t>
            </a:r>
            <a:endParaRPr b="0" lang="en-IN" sz="3100" spc="-1" strike="noStrike">
              <a:solidFill>
                <a:srgbClr val="000000"/>
              </a:solidFill>
              <a:uFill>
                <a:solidFill>
                  <a:srgbClr val="ffffff"/>
                </a:solidFill>
              </a:uFill>
              <a:latin typeface="Arial"/>
            </a:endParaRPr>
          </a:p>
          <a:p>
            <a:pPr>
              <a:lnSpc>
                <a:spcPct val="100000"/>
              </a:lnSpc>
              <a:spcBef>
                <a:spcPts val="621"/>
              </a:spcBef>
            </a:pPr>
            <a:endParaRPr b="0" lang="en-IN" sz="3100" spc="-1" strike="noStrike">
              <a:solidFill>
                <a:srgbClr val="000000"/>
              </a:solidFill>
              <a:uFill>
                <a:solidFill>
                  <a:srgbClr val="ffffff"/>
                </a:solidFill>
              </a:uFill>
              <a:latin typeface="Arial"/>
            </a:endParaRPr>
          </a:p>
          <a:p>
            <a:pPr marL="432000" indent="-323280">
              <a:lnSpc>
                <a:spcPct val="100000"/>
              </a:lnSpc>
              <a:spcBef>
                <a:spcPts val="621"/>
              </a:spcBef>
              <a:buClr>
                <a:srgbClr val="000000"/>
              </a:buClr>
              <a:buSzPct val="45000"/>
              <a:buFont typeface="Wingdings" charset="2"/>
              <a:buChar char=""/>
            </a:pPr>
            <a:r>
              <a:rPr b="0" lang="en-IN" sz="3100" spc="-1" strike="noStrike">
                <a:solidFill>
                  <a:srgbClr val="000000"/>
                </a:solidFill>
                <a:uFill>
                  <a:solidFill>
                    <a:srgbClr val="ffffff"/>
                  </a:solidFill>
                </a:uFill>
                <a:latin typeface="Arial"/>
              </a:rPr>
              <a:t>2) A n-bit signed number can be represented as a signed (n + h)-bit number having all the h additional bits equal to the nth.</a:t>
            </a:r>
            <a:endParaRPr b="0" lang="en-IN" sz="3100" spc="-1" strike="noStrike">
              <a:solidFill>
                <a:srgbClr val="000000"/>
              </a:solidFill>
              <a:uFill>
                <a:solidFill>
                  <a:srgbClr val="ffffff"/>
                </a:solidFill>
              </a:uFill>
              <a:latin typeface="Arial"/>
            </a:endParaRPr>
          </a:p>
          <a:p>
            <a:pPr>
              <a:lnSpc>
                <a:spcPct val="100000"/>
              </a:lnSpc>
              <a:spcBef>
                <a:spcPts val="700"/>
              </a:spcBef>
            </a:pPr>
            <a:endParaRPr b="0" lang="en-IN" sz="31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35880" y="504000"/>
            <a:ext cx="9576000" cy="923400"/>
          </a:xfrm>
          <a:prstGeom prst="rect">
            <a:avLst/>
          </a:prstGeom>
          <a:noFill/>
          <a:ln>
            <a:noFill/>
          </a:ln>
        </p:spPr>
        <p:style>
          <a:lnRef idx="0"/>
          <a:fillRef idx="0"/>
          <a:effectRef idx="0"/>
          <a:fontRef idx="minor"/>
        </p:style>
        <p:txBody>
          <a:bodyPr lIns="100800" rIns="100800" tIns="50400" bIns="50400" anchor="ctr"/>
          <a:p>
            <a:pPr algn="ctr">
              <a:lnSpc>
                <a:spcPct val="100000"/>
              </a:lnSpc>
            </a:pPr>
            <a:r>
              <a:rPr b="0" lang="en-IN" sz="4000" spc="-1" strike="noStrike" cap="all">
                <a:solidFill>
                  <a:srgbClr val="4e3b30"/>
                </a:solidFill>
                <a:uFill>
                  <a:solidFill>
                    <a:srgbClr val="ffffff"/>
                  </a:solidFill>
                </a:uFill>
                <a:latin typeface="Franklin Gothic Medium"/>
              </a:rPr>
              <a:t>Working</a:t>
            </a:r>
            <a:endParaRPr b="0" lang="en-IN" sz="4000" spc="-1" strike="noStrike">
              <a:solidFill>
                <a:srgbClr val="000000"/>
              </a:solidFill>
              <a:uFill>
                <a:solidFill>
                  <a:srgbClr val="ffffff"/>
                </a:solidFill>
              </a:uFill>
              <a:latin typeface="Arial"/>
            </a:endParaRPr>
          </a:p>
        </p:txBody>
      </p:sp>
      <p:sp>
        <p:nvSpPr>
          <p:cNvPr id="96" name="CustomShape 2"/>
          <p:cNvSpPr/>
          <p:nvPr/>
        </p:nvSpPr>
        <p:spPr>
          <a:xfrm>
            <a:off x="335880" y="1713240"/>
            <a:ext cx="9576000" cy="4988160"/>
          </a:xfrm>
          <a:prstGeom prst="rect">
            <a:avLst/>
          </a:prstGeom>
          <a:noFill/>
          <a:ln>
            <a:noFill/>
          </a:ln>
        </p:spPr>
        <p:style>
          <a:lnRef idx="0"/>
          <a:fillRef idx="0"/>
          <a:effectRef idx="0"/>
          <a:fontRef idx="minor"/>
        </p:style>
        <p:txBody>
          <a:bodyPr lIns="100800" rIns="100800" tIns="50400" bIns="50400">
            <a:normAutofit/>
          </a:bodyPr>
          <a:p>
            <a:pPr>
              <a:lnSpc>
                <a:spcPct val="100000"/>
              </a:lnSpc>
              <a:spcBef>
                <a:spcPts val="720"/>
              </a:spcBef>
            </a:pPr>
            <a:endParaRPr b="0" lang="en-IN" sz="1800" spc="-1" strike="noStrike">
              <a:solidFill>
                <a:srgbClr val="000000"/>
              </a:solidFill>
              <a:uFill>
                <a:solidFill>
                  <a:srgbClr val="ffffff"/>
                </a:solidFill>
              </a:uFill>
              <a:latin typeface="Arial"/>
            </a:endParaRPr>
          </a:p>
          <a:p>
            <a:pPr marL="432000" indent="-323280">
              <a:lnSpc>
                <a:spcPct val="100000"/>
              </a:lnSpc>
              <a:spcBef>
                <a:spcPts val="621"/>
              </a:spcBef>
              <a:buClr>
                <a:srgbClr val="000000"/>
              </a:buClr>
              <a:buSzPct val="45000"/>
              <a:buFont typeface="Wingdings" charset="2"/>
              <a:buChar char=""/>
            </a:pPr>
            <a:r>
              <a:rPr b="0" lang="en-IN" sz="3100" spc="-1" strike="noStrike">
                <a:solidFill>
                  <a:srgbClr val="000000"/>
                </a:solidFill>
                <a:uFill>
                  <a:solidFill>
                    <a:srgbClr val="ffffff"/>
                  </a:solidFill>
                </a:uFill>
                <a:latin typeface="Arial"/>
              </a:rPr>
              <a:t>(1) A[31:0] * B[31:0] = SH16L(A[31:0] * B[31:16]) + S64E(A[31:0] * B[15:0])</a:t>
            </a:r>
            <a:endParaRPr b="0" lang="en-IN" sz="3100" spc="-1" strike="noStrike">
              <a:solidFill>
                <a:srgbClr val="000000"/>
              </a:solidFill>
              <a:uFill>
                <a:solidFill>
                  <a:srgbClr val="ffffff"/>
                </a:solidFill>
              </a:uFill>
              <a:latin typeface="Arial"/>
            </a:endParaRPr>
          </a:p>
          <a:p>
            <a:pPr marL="432000" indent="-323280">
              <a:lnSpc>
                <a:spcPct val="100000"/>
              </a:lnSpc>
              <a:spcBef>
                <a:spcPts val="621"/>
              </a:spcBef>
            </a:pPr>
            <a:endParaRPr b="0" lang="en-IN" sz="3100" spc="-1" strike="noStrike">
              <a:solidFill>
                <a:srgbClr val="000000"/>
              </a:solidFill>
              <a:uFill>
                <a:solidFill>
                  <a:srgbClr val="ffffff"/>
                </a:solidFill>
              </a:uFill>
              <a:latin typeface="Arial"/>
            </a:endParaRPr>
          </a:p>
          <a:p>
            <a:pPr marL="432000" indent="-323280">
              <a:lnSpc>
                <a:spcPct val="100000"/>
              </a:lnSpc>
              <a:spcBef>
                <a:spcPts val="621"/>
              </a:spcBef>
              <a:buClr>
                <a:srgbClr val="000000"/>
              </a:buClr>
              <a:buSzPct val="45000"/>
              <a:buFont typeface="Wingdings" charset="2"/>
              <a:buChar char=""/>
            </a:pPr>
            <a:r>
              <a:rPr b="0" lang="en-IN" sz="3100" spc="-1" strike="noStrike">
                <a:solidFill>
                  <a:srgbClr val="000000"/>
                </a:solidFill>
                <a:uFill>
                  <a:solidFill>
                    <a:srgbClr val="ffffff"/>
                  </a:solidFill>
                </a:uFill>
                <a:latin typeface="Arial"/>
              </a:rPr>
              <a:t>(2) A[31:0] * B[31:0] = (A[31:16] * B[31:16]) LINK (A[15:0] * B[15:0]) </a:t>
            </a:r>
            <a:endParaRPr b="0" lang="en-IN" sz="3100" spc="-1" strike="noStrike">
              <a:solidFill>
                <a:srgbClr val="000000"/>
              </a:solidFill>
              <a:uFill>
                <a:solidFill>
                  <a:srgbClr val="ffffff"/>
                </a:solidFill>
              </a:uFill>
              <a:latin typeface="Arial"/>
            </a:endParaRPr>
          </a:p>
          <a:p>
            <a:pPr marL="432000" indent="-323280">
              <a:lnSpc>
                <a:spcPct val="100000"/>
              </a:lnSpc>
              <a:spcBef>
                <a:spcPts val="621"/>
              </a:spcBef>
              <a:buClr>
                <a:srgbClr val="000000"/>
              </a:buClr>
              <a:buSzPct val="45000"/>
              <a:buFont typeface="Wingdings" charset="2"/>
              <a:buChar char=""/>
            </a:pPr>
            <a:r>
              <a:rPr b="0" lang="en-IN" sz="3100" spc="-1" strike="noStrike">
                <a:solidFill>
                  <a:srgbClr val="000000"/>
                </a:solidFill>
                <a:uFill>
                  <a:solidFill>
                    <a:srgbClr val="ffffff"/>
                  </a:solidFill>
                </a:uFill>
                <a:latin typeface="Arial"/>
              </a:rPr>
              <a:t>+ SH16L (S64E(A[31:16] * B[15:0]) + S64E(A[15:0] * B[31:16]))</a:t>
            </a:r>
            <a:endParaRPr b="0" lang="en-IN" sz="3100" spc="-1" strike="noStrike">
              <a:solidFill>
                <a:srgbClr val="000000"/>
              </a:solidFill>
              <a:uFill>
                <a:solidFill>
                  <a:srgbClr val="ffffff"/>
                </a:solidFill>
              </a:uFill>
              <a:latin typeface="Arial"/>
            </a:endParaRPr>
          </a:p>
          <a:p>
            <a:pPr marL="432000" indent="-323280">
              <a:lnSpc>
                <a:spcPct val="100000"/>
              </a:lnSpc>
              <a:spcBef>
                <a:spcPts val="621"/>
              </a:spcBef>
            </a:pPr>
            <a:r>
              <a:rPr b="0" lang="en-IN" sz="3100" spc="-1" strike="noStrike">
                <a:solidFill>
                  <a:srgbClr val="000000"/>
                </a:solidFill>
                <a:uFill>
                  <a:solidFill>
                    <a:srgbClr val="ffffff"/>
                  </a:solidFill>
                </a:uFill>
                <a:latin typeface="Arial"/>
              </a:rPr>
              <a:t> </a:t>
            </a:r>
            <a:endParaRPr b="0" lang="en-IN" sz="3100" spc="-1" strike="noStrike">
              <a:solidFill>
                <a:srgbClr val="000000"/>
              </a:solidFill>
              <a:uFill>
                <a:solidFill>
                  <a:srgbClr val="ffffff"/>
                </a:solidFill>
              </a:uFill>
              <a:latin typeface="Arial"/>
            </a:endParaRPr>
          </a:p>
          <a:p>
            <a:pPr marL="432000" indent="-323280">
              <a:lnSpc>
                <a:spcPct val="100000"/>
              </a:lnSpc>
              <a:spcBef>
                <a:spcPts val="621"/>
              </a:spcBef>
              <a:buClr>
                <a:srgbClr val="000000"/>
              </a:buClr>
              <a:buSzPct val="45000"/>
              <a:buFont typeface="Wingdings" charset="2"/>
              <a:buChar char=""/>
            </a:pPr>
            <a:r>
              <a:rPr b="0" lang="en-IN" sz="3100" spc="-1" strike="noStrike">
                <a:solidFill>
                  <a:srgbClr val="000000"/>
                </a:solidFill>
                <a:uFill>
                  <a:solidFill>
                    <a:srgbClr val="ffffff"/>
                  </a:solidFill>
                </a:uFill>
                <a:latin typeface="Arial"/>
              </a:rPr>
              <a:t>(3) A[31:0] * B[31:0] = SH16L (SH8L(A[31:0] * B[31:24]) + S48E(A[31:0] * B[23:16]))</a:t>
            </a:r>
            <a:endParaRPr b="0" lang="en-IN" sz="3100" spc="-1" strike="noStrike">
              <a:solidFill>
                <a:srgbClr val="000000"/>
              </a:solidFill>
              <a:uFill>
                <a:solidFill>
                  <a:srgbClr val="ffffff"/>
                </a:solidFill>
              </a:uFill>
              <a:latin typeface="Arial"/>
            </a:endParaRPr>
          </a:p>
          <a:p>
            <a:pPr marL="432000" indent="-323280">
              <a:lnSpc>
                <a:spcPct val="100000"/>
              </a:lnSpc>
              <a:spcBef>
                <a:spcPts val="621"/>
              </a:spcBef>
            </a:pPr>
            <a:r>
              <a:rPr b="0" lang="en-IN" sz="3100" spc="-1" strike="noStrike">
                <a:solidFill>
                  <a:srgbClr val="000000"/>
                </a:solidFill>
                <a:uFill>
                  <a:solidFill>
                    <a:srgbClr val="ffffff"/>
                  </a:solidFill>
                </a:uFill>
                <a:latin typeface="Arial"/>
              </a:rPr>
              <a:t>+ S64E (SH8L(A[31:0] * B[15:8]) + S48E(A[31:0] * B[7:0]))</a:t>
            </a:r>
            <a:endParaRPr b="0" lang="en-IN" sz="3100" spc="-1" strike="noStrike">
              <a:solidFill>
                <a:srgbClr val="000000"/>
              </a:solidFill>
              <a:uFill>
                <a:solidFill>
                  <a:srgbClr val="ffffff"/>
                </a:solidFill>
              </a:uFill>
              <a:latin typeface="Arial"/>
            </a:endParaRPr>
          </a:p>
          <a:p>
            <a:pPr marL="432000" indent="-323280">
              <a:lnSpc>
                <a:spcPct val="100000"/>
              </a:lnSpc>
              <a:spcBef>
                <a:spcPts val="700"/>
              </a:spcBef>
            </a:pPr>
            <a:endParaRPr b="0" lang="en-IN" sz="31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35880" y="504000"/>
            <a:ext cx="9576000" cy="923400"/>
          </a:xfrm>
          <a:prstGeom prst="rect">
            <a:avLst/>
          </a:prstGeom>
          <a:noFill/>
          <a:ln>
            <a:noFill/>
          </a:ln>
        </p:spPr>
        <p:style>
          <a:lnRef idx="0"/>
          <a:fillRef idx="0"/>
          <a:effectRef idx="0"/>
          <a:fontRef idx="minor"/>
        </p:style>
        <p:txBody>
          <a:bodyPr lIns="100800" rIns="100800" tIns="50400" bIns="50400" anchor="ctr"/>
          <a:p>
            <a:pPr algn="ctr">
              <a:lnSpc>
                <a:spcPct val="100000"/>
              </a:lnSpc>
            </a:pPr>
            <a:r>
              <a:rPr b="0" lang="en-IN" sz="4000" spc="-1" strike="noStrike" cap="all">
                <a:solidFill>
                  <a:srgbClr val="4e3b30"/>
                </a:solidFill>
                <a:uFill>
                  <a:solidFill>
                    <a:srgbClr val="ffffff"/>
                  </a:solidFill>
                </a:uFill>
                <a:latin typeface="Franklin Gothic Medium"/>
              </a:rPr>
              <a:t>Working</a:t>
            </a:r>
            <a:endParaRPr b="0" lang="en-IN" sz="4000" spc="-1" strike="noStrike">
              <a:solidFill>
                <a:srgbClr val="000000"/>
              </a:solidFill>
              <a:uFill>
                <a:solidFill>
                  <a:srgbClr val="ffffff"/>
                </a:solidFill>
              </a:uFill>
              <a:latin typeface="Arial"/>
            </a:endParaRPr>
          </a:p>
        </p:txBody>
      </p:sp>
      <p:sp>
        <p:nvSpPr>
          <p:cNvPr id="98" name="CustomShape 2"/>
          <p:cNvSpPr/>
          <p:nvPr/>
        </p:nvSpPr>
        <p:spPr>
          <a:xfrm>
            <a:off x="335880" y="1713240"/>
            <a:ext cx="9576000" cy="4988160"/>
          </a:xfrm>
          <a:prstGeom prst="rect">
            <a:avLst/>
          </a:prstGeom>
          <a:noFill/>
          <a:ln>
            <a:noFill/>
          </a:ln>
        </p:spPr>
        <p:style>
          <a:lnRef idx="0"/>
          <a:fillRef idx="0"/>
          <a:effectRef idx="0"/>
          <a:fontRef idx="minor"/>
        </p:style>
        <p:txBody>
          <a:bodyPr lIns="100800" rIns="100800" tIns="50400" bIns="50400">
            <a:normAutofit/>
          </a:bodyPr>
          <a:p>
            <a:pPr marL="432000" indent="-323280">
              <a:lnSpc>
                <a:spcPct val="100000"/>
              </a:lnSpc>
              <a:spcBef>
                <a:spcPts val="720"/>
              </a:spcBef>
              <a:buClr>
                <a:srgbClr val="000000"/>
              </a:buClr>
              <a:buSzPct val="45000"/>
              <a:buFont typeface="Wingdings" charset="2"/>
              <a:buChar char=""/>
            </a:pPr>
            <a:r>
              <a:rPr b="0" lang="en-IN" sz="3600" spc="-1" strike="noStrike">
                <a:solidFill>
                  <a:srgbClr val="000000"/>
                </a:solidFill>
                <a:uFill>
                  <a:solidFill>
                    <a:srgbClr val="ffffff"/>
                  </a:solidFill>
                </a:uFill>
                <a:latin typeface="Arial"/>
              </a:rPr>
              <a:t>In Fig. 1, the block diagram of the new variable precision SIMD multiplier is depicted. It can be seen that its main building modules are: a control unit (CU) needed to properly set the computational flow on the basis of the required precision; four 32*9 CBPxS multipliers (M1, M2, M3, and M4) each generating 40-bit output;2 two 48-bit and one 64-bit carry propagate adders (CPA1, CPA2, and CPA3).</a:t>
            </a:r>
            <a:endParaRPr b="0" lang="en-IN" sz="3600" spc="-1" strike="noStrike">
              <a:solidFill>
                <a:srgbClr val="000000"/>
              </a:solidFill>
              <a:uFill>
                <a:solidFill>
                  <a:srgbClr val="ffffff"/>
                </a:solidFill>
              </a:uFill>
              <a:latin typeface="Arial"/>
            </a:endParaRPr>
          </a:p>
          <a:p>
            <a:pPr marL="432000" indent="-323280">
              <a:lnSpc>
                <a:spcPct val="100000"/>
              </a:lnSpc>
              <a:spcBef>
                <a:spcPts val="720"/>
              </a:spcBef>
              <a:buClr>
                <a:srgbClr val="000000"/>
              </a:buClr>
              <a:buSzPct val="45000"/>
              <a:buFont typeface="Wingdings" charset="2"/>
              <a:buChar char=""/>
            </a:pPr>
            <a:r>
              <a:rPr b="0" lang="en-IN" sz="3600" spc="-1" strike="noStrike">
                <a:solidFill>
                  <a:srgbClr val="000000"/>
                </a:solidFill>
                <a:uFill>
                  <a:solidFill>
                    <a:srgbClr val="ffffff"/>
                  </a:solidFill>
                </a:uFill>
                <a:latin typeface="Arial"/>
              </a:rPr>
              <a:t>CBPxS: The multiplier in which the data type of the operand A is controlled by pin whereas that of the operand B is fixed. In the new architectures, the operand B is always signed. Thus, in the following, this kind of multipliers is referenced as a controlled by pin x signed (CBPxS). An nxm CBPxS macro can be used to perform signed–signed, unsigned–unsigned, or signed–unsigned multiplications extending the operands to (n + 1) and to (m + 1) bits, respectively. </a:t>
            </a:r>
            <a:endParaRPr b="0" lang="en-IN" sz="3600" spc="-1" strike="noStrike">
              <a:solidFill>
                <a:srgbClr val="000000"/>
              </a:solidFill>
              <a:uFill>
                <a:solidFill>
                  <a:srgbClr val="ffffff"/>
                </a:solidFill>
              </a:uFill>
              <a:latin typeface="Arial"/>
            </a:endParaRPr>
          </a:p>
          <a:p>
            <a:pPr>
              <a:lnSpc>
                <a:spcPct val="100000"/>
              </a:lnSpc>
              <a:spcBef>
                <a:spcPts val="700"/>
              </a:spcBef>
            </a:pPr>
            <a:endParaRPr b="0" lang="en-IN" sz="36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35880" y="504000"/>
            <a:ext cx="9576000" cy="923400"/>
          </a:xfrm>
          <a:prstGeom prst="rect">
            <a:avLst/>
          </a:prstGeom>
          <a:noFill/>
          <a:ln>
            <a:noFill/>
          </a:ln>
        </p:spPr>
        <p:style>
          <a:lnRef idx="0"/>
          <a:fillRef idx="0"/>
          <a:effectRef idx="0"/>
          <a:fontRef idx="minor"/>
        </p:style>
        <p:txBody>
          <a:bodyPr lIns="100800" rIns="100800" tIns="50400" bIns="50400" anchor="ctr"/>
          <a:p>
            <a:pPr algn="ctr">
              <a:lnSpc>
                <a:spcPct val="100000"/>
              </a:lnSpc>
            </a:pPr>
            <a:r>
              <a:rPr b="0" lang="en-IN" sz="4000" spc="-1" strike="noStrike" cap="all">
                <a:solidFill>
                  <a:srgbClr val="4e3b30"/>
                </a:solidFill>
                <a:uFill>
                  <a:solidFill>
                    <a:srgbClr val="ffffff"/>
                  </a:solidFill>
                </a:uFill>
                <a:latin typeface="Franklin Gothic Medium"/>
              </a:rPr>
              <a:t>Working</a:t>
            </a:r>
            <a:endParaRPr b="0" lang="en-IN" sz="4000" spc="-1" strike="noStrike">
              <a:solidFill>
                <a:srgbClr val="000000"/>
              </a:solidFill>
              <a:uFill>
                <a:solidFill>
                  <a:srgbClr val="ffffff"/>
                </a:solidFill>
              </a:uFill>
              <a:latin typeface="Arial"/>
            </a:endParaRPr>
          </a:p>
        </p:txBody>
      </p:sp>
      <p:sp>
        <p:nvSpPr>
          <p:cNvPr id="100" name="CustomShape 2"/>
          <p:cNvSpPr/>
          <p:nvPr/>
        </p:nvSpPr>
        <p:spPr>
          <a:xfrm>
            <a:off x="316080" y="1265400"/>
            <a:ext cx="9576000" cy="5845680"/>
          </a:xfrm>
          <a:prstGeom prst="rect">
            <a:avLst/>
          </a:prstGeom>
          <a:noFill/>
          <a:ln>
            <a:noFill/>
          </a:ln>
        </p:spPr>
        <p:style>
          <a:lnRef idx="0"/>
          <a:fillRef idx="0"/>
          <a:effectRef idx="0"/>
          <a:fontRef idx="minor"/>
        </p:style>
        <p:txBody>
          <a:bodyPr lIns="100800" rIns="100800" tIns="50400" bIns="50400">
            <a:normAutofit/>
          </a:bodyPr>
          <a:p>
            <a:pPr marL="432000" indent="-323280">
              <a:lnSpc>
                <a:spcPct val="100000"/>
              </a:lnSpc>
              <a:spcBef>
                <a:spcPts val="1919"/>
              </a:spcBef>
              <a:buClr>
                <a:srgbClr val="000000"/>
              </a:buClr>
              <a:buSzPct val="45000"/>
              <a:buFont typeface="Wingdings" charset="2"/>
              <a:buChar char=""/>
            </a:pPr>
            <a:r>
              <a:rPr b="0" lang="en-IN" sz="9600" spc="-1" strike="noStrike">
                <a:solidFill>
                  <a:srgbClr val="000000"/>
                </a:solidFill>
                <a:uFill>
                  <a:solidFill>
                    <a:srgbClr val="ffffff"/>
                  </a:solidFill>
                </a:uFill>
                <a:latin typeface="Arial"/>
              </a:rPr>
              <a:t>The CU receives the signals prec1, prec0, SA, and SB as input and generates all the signals needed to orchestrate extensions and dataflow as summarized in Table I. The signal SA indicates if the operand A is a signed (SA = 1) or an unsigned (SA = 0) number. The same occurs for the operand B on the basis of SB . Conversely, the signals prec1 and prec0 serve to establish the required precision, as shown in Table I.</a:t>
            </a:r>
            <a:endParaRPr b="0" lang="en-IN" sz="9600" spc="-1" strike="noStrike">
              <a:solidFill>
                <a:srgbClr val="000000"/>
              </a:solidFill>
              <a:uFill>
                <a:solidFill>
                  <a:srgbClr val="ffffff"/>
                </a:solidFill>
              </a:uFill>
              <a:latin typeface="Arial"/>
            </a:endParaRPr>
          </a:p>
          <a:p>
            <a:pPr marL="432000" indent="-323280">
              <a:lnSpc>
                <a:spcPct val="100000"/>
              </a:lnSpc>
              <a:spcBef>
                <a:spcPts val="1919"/>
              </a:spcBef>
            </a:pPr>
            <a:endParaRPr b="0" lang="en-IN" sz="9600" spc="-1" strike="noStrike">
              <a:solidFill>
                <a:srgbClr val="000000"/>
              </a:solidFill>
              <a:uFill>
                <a:solidFill>
                  <a:srgbClr val="ffffff"/>
                </a:solidFill>
              </a:uFill>
              <a:latin typeface="Arial"/>
            </a:endParaRPr>
          </a:p>
          <a:p>
            <a:pPr marL="432000" indent="-323280">
              <a:lnSpc>
                <a:spcPct val="100000"/>
              </a:lnSpc>
              <a:spcBef>
                <a:spcPts val="1919"/>
              </a:spcBef>
              <a:buClr>
                <a:srgbClr val="000000"/>
              </a:buClr>
              <a:buSzPct val="45000"/>
              <a:buFont typeface="Wingdings" charset="2"/>
              <a:buChar char=""/>
            </a:pPr>
            <a:r>
              <a:rPr b="0" lang="en-IN" sz="9600" spc="-1" strike="noStrike">
                <a:solidFill>
                  <a:srgbClr val="000000"/>
                </a:solidFill>
                <a:uFill>
                  <a:solidFill>
                    <a:srgbClr val="ffffff"/>
                  </a:solidFill>
                </a:uFill>
                <a:latin typeface="Arial"/>
              </a:rPr>
              <a:t>From Fig. 1, it can be seen that to correctly form the data InAi and InBi input to the multipliers Mi (for i = 1; . . . ; 4 ), the 16-bit and the 8-bit subwords of operand A are extended to 32 bits, whereas the 8-bit subwords of the operand B are extended to 9 bits. For any required precision, the extended subwords of operand B have to be input to the four multipliers. Conversely, for operand A, different conditions occur depending on the required precision. When operations on lower precision data have to be executed, the multiplexing blocks MUX1, MUX2, and MUX3 allow the extended subwords of operand A to be input to the multipliers. On the contrary, when the highest precision multiplication has to be executed those multiplexing blocks select the entire operand A as input for all the multipliers. </a:t>
            </a:r>
            <a:endParaRPr b="0" lang="en-IN" sz="9600" spc="-1" strike="noStrike">
              <a:solidFill>
                <a:srgbClr val="000000"/>
              </a:solidFill>
              <a:uFill>
                <a:solidFill>
                  <a:srgbClr val="ffffff"/>
                </a:solidFill>
              </a:uFill>
              <a:latin typeface="Arial"/>
            </a:endParaRPr>
          </a:p>
          <a:p>
            <a:pPr>
              <a:lnSpc>
                <a:spcPct val="100000"/>
              </a:lnSpc>
              <a:spcBef>
                <a:spcPts val="700"/>
              </a:spcBef>
            </a:pPr>
            <a:endParaRPr b="0" lang="en-IN" sz="96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Trek</Template>
  <TotalTime>69</TotalTime>
  <Application>LibreOffice/5.3.2.2$Linux_X86_64 LibreOffice_project/30m0$Build-2</Application>
  <Words>1457</Words>
  <Paragraphs>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2017-02-12T10:26:55Z</dcterms:created>
  <dc:creator/>
  <dc:description/>
  <dc:language>en-IN</dc:language>
  <cp:lastModifiedBy/>
  <dcterms:modified xsi:type="dcterms:W3CDTF">2017-04-10T18:18:09Z</dcterms:modified>
  <cp:revision>23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