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3" r:id="rId3"/>
  </p:sldMasterIdLst>
  <p:notesMasterIdLst>
    <p:notesMasterId r:id="rId5"/>
  </p:notesMasterIdLst>
  <p:sldIdLst>
    <p:sldId id="256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149" name="Google Shape;149;p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fb0c0ad89_0_2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16" name="Google Shape;316;g19fb0c0ad89_0_2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e61b08bc4_0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22" name="Google Shape;322;g1ae61b08bc4_0_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481ea2c6f_0_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27" name="Google Shape;327;g1b481ea2c6f_0_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fb0c0ad89_0_2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33" name="Google Shape;333;g19fb0c0ad89_0_2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e61b08bc4_0_2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40" name="Google Shape;340;g1ae61b08bc4_0_2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47" name="Google Shape;347;p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4a51edf30_4_2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59" name="Google Shape;359;g1b4a51edf30_4_2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ae61b08bc4_0_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71" name="Google Shape;371;g1ae61b08bc4_0_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ae61b08bc4_0_2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80" name="Google Shape;380;g1ae61b08bc4_0_2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4a51edf30_4_4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89" name="Google Shape;389;g1b4a51edf30_4_4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263" name="Google Shape;263;p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4a51edf30_4_5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98" name="Google Shape;398;g1b4a51edf30_4_5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b4a51edf30_4_5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07" name="Google Shape;407;g1b4a51edf30_4_5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43daaeee4_0_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15" name="Google Shape;415;g1c43daaeee4_0_1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43daaeee4_0_2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24" name="Google Shape;424;g1c43daaeee4_0_2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c43daaeee4_0_2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32" name="Google Shape;432;g1c43daaeee4_0_2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40" name="Google Shape;440;p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b4a51edf30_4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46" name="Google Shape;446;g1b4a51edf30_4_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53" name="Google Shape;453;p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b4a51edf30_4_4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459" name="Google Shape;459;g1b4a51edf30_4_4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269" name="Google Shape;269;p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481ea2c6f_0_1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277" name="Google Shape;277;g1b481ea2c6f_0_1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284" name="Google Shape;284;p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292" name="Google Shape;292;p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43daaeee4_0_5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298" name="Google Shape;298;g1c43daaeee4_0_5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fb0c0ad89_0_1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04" name="Google Shape;304;g19fb0c0ad89_0_1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fb0c0ad89_0_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309" name="Google Shape;309;g19fb0c0ad89_0_1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Blank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ftr" idx="11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type="dt" idx="10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type="sldNum" idx="12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type="body" idx="1"/>
          </p:nvPr>
        </p:nvSpPr>
        <p:spPr>
          <a:xfrm>
            <a:off x="471933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type="ftr" idx="11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type="dt" idx="10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type="sldNum" idx="12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type="ftr" idx="11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type="dt" idx="10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type="sldNum" idx="12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type="body" idx="1"/>
          </p:nvPr>
        </p:nvSpPr>
        <p:spPr>
          <a:xfrm>
            <a:off x="45720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type="body" idx="2"/>
          </p:nvPr>
        </p:nvSpPr>
        <p:spPr>
          <a:xfrm>
            <a:off x="470916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type="ftr" idx="11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dt" idx="10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type="sldNum" idx="12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type="body" idx="1"/>
          </p:nvPr>
        </p:nvSpPr>
        <p:spPr>
          <a:xfrm>
            <a:off x="471932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type="sldNum" idx="12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Blank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type="sldNum" idx="12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type="sldNum" idx="12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type="body" idx="1"/>
          </p:nvPr>
        </p:nvSpPr>
        <p:spPr>
          <a:xfrm>
            <a:off x="45720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type="body" idx="2"/>
          </p:nvPr>
        </p:nvSpPr>
        <p:spPr>
          <a:xfrm>
            <a:off x="470916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type="sldNum" idx="12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2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type="body" idx="1"/>
          </p:nvPr>
        </p:nvSpPr>
        <p:spPr>
          <a:xfrm>
            <a:off x="471933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type="ftr" idx="11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type="dt" idx="10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type="sldNum" idx="12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2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type="body" idx="1"/>
          </p:nvPr>
        </p:nvSpPr>
        <p:spPr>
          <a:xfrm>
            <a:off x="471932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type="sldNum" idx="12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/>
        </p:nvSpPr>
        <p:spPr>
          <a:xfrm>
            <a:off x="3036155" y="5057614"/>
            <a:ext cx="58446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329180" marR="5080" lvl="0" indent="-231711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sz="4400" b="1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Diamond Price</a:t>
            </a:r>
            <a:r>
              <a:rPr lang="en-IN" sz="4400" b="1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4400" b="1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endParaRPr sz="4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"/>
            <a:ext cx="9144000" cy="48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/>
        </p:nvSpPr>
        <p:spPr>
          <a:xfrm>
            <a:off x="192350" y="5147400"/>
            <a:ext cx="21639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</a:t>
            </a:r>
            <a:r>
              <a:rPr lang="en-IN" sz="20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20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IN" sz="20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Ashwini Patil</a:t>
            </a:r>
            <a:endParaRPr lang="en-GB" altLang="en-IN" sz="20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fb0c0ad89_0_23"/>
          <p:cNvSpPr txBox="1"/>
          <p:nvPr>
            <p:ph type="title"/>
          </p:nvPr>
        </p:nvSpPr>
        <p:spPr>
          <a:xfrm>
            <a:off x="273089" y="216562"/>
            <a:ext cx="612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Outlier </a:t>
            </a:r>
            <a:r>
              <a:rPr lang="en-IN" b="1"/>
              <a:t>Handling</a:t>
            </a:r>
            <a:endParaRPr b="1"/>
          </a:p>
        </p:txBody>
      </p:sp>
      <p:pic>
        <p:nvPicPr>
          <p:cNvPr id="319" name="Google Shape;319;g19fb0c0ad89_0_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00213" y="863062"/>
            <a:ext cx="5743575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ae61b08bc4_0_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52588" y="595313"/>
            <a:ext cx="5838825" cy="5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481ea2c6f_0_3"/>
          <p:cNvSpPr txBox="1"/>
          <p:nvPr/>
        </p:nvSpPr>
        <p:spPr>
          <a:xfrm>
            <a:off x="415750" y="146875"/>
            <a:ext cx="7384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After Outlier Handling:</a:t>
            </a:r>
            <a:endParaRPr sz="26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0" name="Google Shape;330;g1b481ea2c6f_0_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00550" y="731875"/>
            <a:ext cx="5982525" cy="582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fb0c0ad89_0_28"/>
          <p:cNvSpPr txBox="1"/>
          <p:nvPr>
            <p:ph type="title"/>
          </p:nvPr>
        </p:nvSpPr>
        <p:spPr>
          <a:xfrm>
            <a:off x="770601" y="439400"/>
            <a:ext cx="687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Categorical</a:t>
            </a:r>
            <a:r>
              <a:rPr lang="en-IN"/>
              <a:t> Data Conversion</a:t>
            </a:r>
            <a:endParaRPr sz="4100"/>
          </a:p>
        </p:txBody>
      </p:sp>
      <p:pic>
        <p:nvPicPr>
          <p:cNvPr id="336" name="Google Shape;336;g19fb0c0ad89_0_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47850" y="1290812"/>
            <a:ext cx="52482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9fb0c0ad89_0_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47850" y="3907850"/>
            <a:ext cx="52482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e61b08bc4_0_25"/>
          <p:cNvSpPr txBox="1"/>
          <p:nvPr/>
        </p:nvSpPr>
        <p:spPr>
          <a:xfrm>
            <a:off x="632725" y="653150"/>
            <a:ext cx="74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3" name="Google Shape;343;g1ae61b08bc4_0_25"/>
          <p:cNvSpPr txBox="1"/>
          <p:nvPr/>
        </p:nvSpPr>
        <p:spPr>
          <a:xfrm>
            <a:off x="520500" y="1747525"/>
            <a:ext cx="81030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IN" sz="1800">
                <a:solidFill>
                  <a:srgbClr val="FFFFFF"/>
                </a:solidFill>
              </a:rPr>
              <a:t>We have implemented various machine learning algorithms such as Linear Regression, Decision Tree ,Random Forest  and Adaptive Boosting and Voting Regressor in order to identify the most optimal model.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IN" sz="1800">
                <a:solidFill>
                  <a:srgbClr val="FFFFFF"/>
                </a:solidFill>
              </a:rPr>
              <a:t>For each of these models R2_Score,MSE,RMSE,MAE were calculated.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IN" sz="1800">
                <a:solidFill>
                  <a:srgbClr val="FFFFFF"/>
                </a:solidFill>
              </a:rPr>
              <a:t>Further we found importance and results based on the models we have used.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4" name="Google Shape;344;g1ae61b08bc4_0_25"/>
          <p:cNvSpPr txBox="1"/>
          <p:nvPr/>
        </p:nvSpPr>
        <p:spPr>
          <a:xfrm>
            <a:off x="520500" y="530700"/>
            <a:ext cx="789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Building &amp; prediction</a:t>
            </a:r>
            <a:endParaRPr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"/>
          <p:cNvSpPr txBox="1"/>
          <p:nvPr>
            <p:ph type="title"/>
          </p:nvPr>
        </p:nvSpPr>
        <p:spPr>
          <a:xfrm>
            <a:off x="628189" y="367462"/>
            <a:ext cx="612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Simple Linear Regression</a:t>
            </a:r>
            <a:endParaRPr b="1"/>
          </a:p>
        </p:txBody>
      </p:sp>
      <p:sp>
        <p:nvSpPr>
          <p:cNvPr id="350" name="Google Shape;350;p7"/>
          <p:cNvSpPr txBox="1"/>
          <p:nvPr/>
        </p:nvSpPr>
        <p:spPr>
          <a:xfrm>
            <a:off x="628200" y="1222400"/>
            <a:ext cx="7887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IN" sz="2300">
                <a:solidFill>
                  <a:schemeClr val="lt1"/>
                </a:solidFill>
              </a:rPr>
              <a:t>Independent Variable: Carat</a:t>
            </a:r>
            <a:endParaRPr sz="2300"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IN" sz="2300">
                <a:solidFill>
                  <a:schemeClr val="lt1"/>
                </a:solidFill>
              </a:rPr>
              <a:t>Dependent Variable: Price</a:t>
            </a:r>
            <a:endParaRPr sz="230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877400" y="2723850"/>
            <a:ext cx="3694500" cy="224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7"/>
          <p:cNvSpPr txBox="1"/>
          <p:nvPr/>
        </p:nvSpPr>
        <p:spPr>
          <a:xfrm>
            <a:off x="1009250" y="3019875"/>
            <a:ext cx="343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6666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&amp; Test size/shape</a:t>
            </a:r>
            <a:endParaRPr sz="2200" b="1">
              <a:solidFill>
                <a:srgbClr val="6666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3" name="Google Shape;353;p7"/>
          <p:cNvSpPr txBox="1"/>
          <p:nvPr/>
        </p:nvSpPr>
        <p:spPr>
          <a:xfrm>
            <a:off x="1092225" y="3412550"/>
            <a:ext cx="2613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Size: 43152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Shape:(43152,1)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Size: 10788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Shape:(10788,1)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5134050" y="2989900"/>
            <a:ext cx="3276900" cy="91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7"/>
          <p:cNvSpPr txBox="1"/>
          <p:nvPr/>
        </p:nvSpPr>
        <p:spPr>
          <a:xfrm>
            <a:off x="5238900" y="2998050"/>
            <a:ext cx="327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0.5254</a:t>
            </a:r>
            <a:endParaRPr sz="2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 : 0.5169</a:t>
            </a:r>
            <a:endParaRPr sz="2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5156925" y="4386975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0.56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0.54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b4a51edf30_4_23"/>
          <p:cNvSpPr txBox="1"/>
          <p:nvPr>
            <p:ph type="title"/>
          </p:nvPr>
        </p:nvSpPr>
        <p:spPr>
          <a:xfrm>
            <a:off x="628202" y="367450"/>
            <a:ext cx="728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Multiple Linear Regression</a:t>
            </a:r>
            <a:endParaRPr b="1"/>
          </a:p>
        </p:txBody>
      </p:sp>
      <p:sp>
        <p:nvSpPr>
          <p:cNvPr id="362" name="Google Shape;362;g1b4a51edf30_4_23"/>
          <p:cNvSpPr txBox="1"/>
          <p:nvPr/>
        </p:nvSpPr>
        <p:spPr>
          <a:xfrm>
            <a:off x="628200" y="1222400"/>
            <a:ext cx="7887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IN" sz="2100">
                <a:solidFill>
                  <a:schemeClr val="lt1"/>
                </a:solidFill>
              </a:rPr>
              <a:t>Independent Variables: Carat,X,Y,Z,depth,table,cut, color, clarity</a:t>
            </a:r>
            <a:endParaRPr sz="210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IN" sz="2100">
                <a:solidFill>
                  <a:schemeClr val="lt1"/>
                </a:solidFill>
              </a:rPr>
              <a:t>Dependent Variable: Price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63" name="Google Shape;363;g1b4a51edf30_4_23"/>
          <p:cNvSpPr/>
          <p:nvPr/>
        </p:nvSpPr>
        <p:spPr>
          <a:xfrm>
            <a:off x="5264375" y="3294700"/>
            <a:ext cx="3527700" cy="91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" name="Google Shape;364;g1b4a51edf30_4_23"/>
          <p:cNvSpPr txBox="1"/>
          <p:nvPr/>
        </p:nvSpPr>
        <p:spPr>
          <a:xfrm>
            <a:off x="5478850" y="3294700"/>
            <a:ext cx="309780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0.8</a:t>
            </a:r>
            <a:r>
              <a:rPr lang="en-GB" altLang="en-IN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431</a:t>
            </a:r>
            <a:endParaRPr sz="2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 : 0.8</a:t>
            </a:r>
            <a:r>
              <a:rPr lang="en-GB" altLang="en-IN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406</a:t>
            </a:r>
            <a:endParaRPr lang="en-GB" altLang="en-IN" sz="2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5" name="Google Shape;365;g1b4a51edf30_4_23"/>
          <p:cNvSpPr/>
          <p:nvPr/>
        </p:nvSpPr>
        <p:spPr>
          <a:xfrm>
            <a:off x="1060875" y="2738550"/>
            <a:ext cx="3684300" cy="216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g1b4a51edf30_4_23"/>
          <p:cNvSpPr txBox="1"/>
          <p:nvPr/>
        </p:nvSpPr>
        <p:spPr>
          <a:xfrm>
            <a:off x="1244625" y="2966150"/>
            <a:ext cx="3276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&amp; Test Size &amp; shape</a:t>
            </a:r>
            <a:endParaRPr sz="2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7" name="Google Shape;367;g1b4a51edf30_4_23"/>
          <p:cNvSpPr txBox="1"/>
          <p:nvPr/>
        </p:nvSpPr>
        <p:spPr>
          <a:xfrm>
            <a:off x="1244625" y="3412550"/>
            <a:ext cx="2613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Size: 388368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Shape:(43152,9)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Size: 97092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Shape:(10788,9)</a:t>
            </a:r>
            <a:endParaRPr sz="20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8" name="Google Shape;368;g1b4a51edf30_4_23"/>
          <p:cNvSpPr txBox="1"/>
          <p:nvPr/>
        </p:nvSpPr>
        <p:spPr>
          <a:xfrm>
            <a:off x="5385525" y="4615575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0.8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428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0.8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408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ae61b08bc4_0_2"/>
          <p:cNvSpPr txBox="1"/>
          <p:nvPr/>
        </p:nvSpPr>
        <p:spPr>
          <a:xfrm>
            <a:off x="295500" y="36742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Decision Tree Regressor </a:t>
            </a:r>
            <a:endParaRPr sz="4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4" name="Google Shape;374;g1ae61b08bc4_0_2"/>
          <p:cNvSpPr txBox="1"/>
          <p:nvPr/>
        </p:nvSpPr>
        <p:spPr>
          <a:xfrm>
            <a:off x="444300" y="5185750"/>
            <a:ext cx="2689200" cy="7658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0.96</a:t>
            </a:r>
            <a:r>
              <a:rPr lang="en-GB" alt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32</a:t>
            </a:r>
            <a:endParaRPr sz="1900" b="1"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0.961</a:t>
            </a:r>
            <a:r>
              <a:rPr lang="en-GB" alt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GB" altLang="en-IN" sz="1900" b="1"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5" name="Google Shape;375;g1ae61b08bc4_0_2"/>
          <p:cNvSpPr txBox="1"/>
          <p:nvPr/>
        </p:nvSpPr>
        <p:spPr>
          <a:xfrm>
            <a:off x="631100" y="1535675"/>
            <a:ext cx="7762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 panose="02020603050405020304"/>
              <a:buChar char="●"/>
            </a:pPr>
            <a:r>
              <a:rPr lang="en-IN" sz="25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Decision Tree Regressor algorithm </a:t>
            </a:r>
            <a:r>
              <a:rPr lang="en-IN" sz="25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builds</a:t>
            </a:r>
            <a:r>
              <a:rPr lang="en-IN" sz="25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 model in the form of tree structure</a:t>
            </a:r>
            <a:endParaRPr sz="25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 panose="02020603050405020304"/>
              <a:buChar char="●"/>
            </a:pPr>
            <a:r>
              <a:rPr lang="en-IN" sz="25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final prediction is the average of the value of the dependent variable in that particular child node</a:t>
            </a:r>
            <a:endParaRPr sz="25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6" name="Google Shape;376;g1ae61b08bc4_0_2"/>
          <p:cNvSpPr txBox="1"/>
          <p:nvPr/>
        </p:nvSpPr>
        <p:spPr>
          <a:xfrm>
            <a:off x="3556725" y="5148975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575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0.95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47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77" name="Google Shape;377;g1ae61b08bc4_0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1400" y="3429000"/>
            <a:ext cx="8241200" cy="12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ae61b08bc4_0_22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</a:t>
            </a: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Regressor</a:t>
            </a:r>
            <a:endParaRPr sz="4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3" name="Google Shape;383;g1ae61b08bc4_0_22"/>
          <p:cNvSpPr txBox="1"/>
          <p:nvPr/>
        </p:nvSpPr>
        <p:spPr>
          <a:xfrm>
            <a:off x="375625" y="5076125"/>
            <a:ext cx="2901300" cy="796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R2_score:0.98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01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R2_score:0.9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748</a:t>
            </a:r>
            <a:endParaRPr lang="en-GB" alt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4" name="Google Shape;384;g1ae61b08bc4_0_22"/>
          <p:cNvSpPr txBox="1"/>
          <p:nvPr/>
        </p:nvSpPr>
        <p:spPr>
          <a:xfrm>
            <a:off x="662525" y="1414575"/>
            <a:ext cx="7735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 panose="02020603050405020304"/>
              <a:buChar char="●"/>
            </a:pPr>
            <a:r>
              <a:rPr lang="en-IN" sz="21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</a:t>
            </a:r>
            <a:r>
              <a:rPr lang="en-IN" sz="21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developed version of decision tree regressor</a:t>
            </a:r>
            <a:endParaRPr sz="21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 panose="02020603050405020304"/>
              <a:buChar char="●"/>
            </a:pPr>
            <a:r>
              <a:rPr lang="en-IN" sz="21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 works on multiple decision tree model which is trained over the same data &amp; averaging the result of each model </a:t>
            </a:r>
            <a:r>
              <a:rPr lang="en-IN" sz="21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ultimately</a:t>
            </a:r>
            <a:r>
              <a:rPr lang="en-IN" sz="21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finds more powerful predictive result</a:t>
            </a:r>
            <a:endParaRPr sz="21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5" name="Google Shape;385;g1ae61b08bc4_0_22"/>
          <p:cNvSpPr txBox="1"/>
          <p:nvPr/>
        </p:nvSpPr>
        <p:spPr>
          <a:xfrm>
            <a:off x="3709125" y="5072775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0.97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39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698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86" name="Google Shape;386;g1ae61b08bc4_0_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2525" y="3080275"/>
            <a:ext cx="7735500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4a51edf30_4_46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K-Nearest Neighbors</a:t>
            </a: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Regressor</a:t>
            </a:r>
            <a:endParaRPr sz="4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2" name="Google Shape;392;g1b4a51edf30_4_46"/>
          <p:cNvSpPr txBox="1"/>
          <p:nvPr/>
        </p:nvSpPr>
        <p:spPr>
          <a:xfrm>
            <a:off x="797000" y="4667700"/>
            <a:ext cx="2640900" cy="7658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0.97</a:t>
            </a:r>
            <a:r>
              <a:rPr lang="en-GB" alt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54</a:t>
            </a:r>
            <a:endParaRPr sz="19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</a:t>
            </a:r>
            <a:r>
              <a:rPr lang="en-GB" altLang="en-IN" sz="1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601</a:t>
            </a:r>
            <a:endParaRPr lang="en-GB" altLang="en-IN" sz="19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3" name="Google Shape;393;g1b4a51edf30_4_46"/>
          <p:cNvSpPr txBox="1"/>
          <p:nvPr/>
        </p:nvSpPr>
        <p:spPr>
          <a:xfrm>
            <a:off x="411850" y="1432475"/>
            <a:ext cx="877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 panose="02020603050405020304"/>
              <a:buChar char="●"/>
            </a:pPr>
            <a:r>
              <a:rPr lang="en-IN" sz="21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non-parametric method</a:t>
            </a:r>
            <a:endParaRPr sz="21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 panose="02020603050405020304"/>
              <a:buChar char="●"/>
            </a:pPr>
            <a:r>
              <a:rPr lang="en-IN" sz="21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Averaging the observation in the same nearest neighbourhood</a:t>
            </a:r>
            <a:endParaRPr sz="21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4" name="Google Shape;394;g1b4a51edf30_4_46"/>
          <p:cNvSpPr txBox="1"/>
          <p:nvPr/>
        </p:nvSpPr>
        <p:spPr>
          <a:xfrm>
            <a:off x="3709125" y="4667700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0.95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93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471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5" name="Google Shape;395;g1b4a51edf30_4_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3825" y="2601775"/>
            <a:ext cx="7556350" cy="1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>
            <p:ph type="title"/>
          </p:nvPr>
        </p:nvSpPr>
        <p:spPr>
          <a:xfrm>
            <a:off x="979039" y="408512"/>
            <a:ext cx="612865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b="1"/>
              <a:t>Agenda</a:t>
            </a:r>
            <a:endParaRPr lang="en-IN" sz="4000" b="1"/>
          </a:p>
        </p:txBody>
      </p:sp>
      <p:sp>
        <p:nvSpPr>
          <p:cNvPr id="266" name="Google Shape;266;p3"/>
          <p:cNvSpPr txBox="1"/>
          <p:nvPr>
            <p:ph type="body" idx="1"/>
          </p:nvPr>
        </p:nvSpPr>
        <p:spPr>
          <a:xfrm>
            <a:off x="823675" y="1447800"/>
            <a:ext cx="69294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Problem Statement</a:t>
            </a:r>
            <a:endParaRPr lang="en-IN" sz="26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Data Visualization</a:t>
            </a:r>
            <a:endParaRPr lang="en-IN" sz="26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Feature Selection</a:t>
            </a:r>
            <a:endParaRPr lang="en-IN" sz="26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Model Building &amp; Predictions</a:t>
            </a:r>
            <a:endParaRPr lang="en-IN" sz="26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Model Deployment</a:t>
            </a:r>
            <a:endParaRPr lang="en-IN" sz="26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Comparison of Algorithms</a:t>
            </a:r>
            <a:endParaRPr sz="26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Predict target using original and new inputs</a:t>
            </a:r>
            <a:endParaRPr sz="4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 panose="020F0502020204030204"/>
              <a:buAutoNum type="arabicPeriod"/>
            </a:pPr>
            <a:r>
              <a:rPr lang="en-IN" sz="2600" b="1"/>
              <a:t> Conclusion</a:t>
            </a:r>
            <a:endParaRPr sz="2600" b="1"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b4a51edf30_4_57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 Vector</a:t>
            </a: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Regressor</a:t>
            </a:r>
            <a:endParaRPr sz="4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1" name="Google Shape;401;g1b4a51edf30_4_57"/>
          <p:cNvSpPr txBox="1"/>
          <p:nvPr/>
        </p:nvSpPr>
        <p:spPr>
          <a:xfrm>
            <a:off x="752050" y="3820750"/>
            <a:ext cx="3294600" cy="796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R2_score:0.7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324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R2_score:0.7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332</a:t>
            </a:r>
            <a:endParaRPr lang="en-GB" alt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2" name="Google Shape;402;g1b4a51edf30_4_57"/>
          <p:cNvSpPr txBox="1"/>
          <p:nvPr/>
        </p:nvSpPr>
        <p:spPr>
          <a:xfrm>
            <a:off x="590900" y="1575725"/>
            <a:ext cx="58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03" name="Google Shape;403;g1b4a51edf30_4_5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2050" y="1414600"/>
            <a:ext cx="7234025" cy="1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b4a51edf30_4_57"/>
          <p:cNvSpPr txBox="1"/>
          <p:nvPr/>
        </p:nvSpPr>
        <p:spPr>
          <a:xfrm>
            <a:off x="4318725" y="3829500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7307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0.6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990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4a51edf30_4_52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Ensemble Technique</a:t>
            </a:r>
            <a:endParaRPr sz="4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0" name="Google Shape;410;g1b4a51edf30_4_52"/>
          <p:cNvSpPr txBox="1"/>
          <p:nvPr/>
        </p:nvSpPr>
        <p:spPr>
          <a:xfrm>
            <a:off x="483450" y="1468300"/>
            <a:ext cx="6087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Bagging: </a:t>
            </a:r>
            <a:endParaRPr sz="25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1" name="Google Shape;411;g1b4a51edf30_4_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5200" y="2190100"/>
            <a:ext cx="8433601" cy="19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1b4a51edf30_4_52"/>
          <p:cNvSpPr txBox="1"/>
          <p:nvPr/>
        </p:nvSpPr>
        <p:spPr>
          <a:xfrm>
            <a:off x="752050" y="4887550"/>
            <a:ext cx="3294600" cy="796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R2_score:0.9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144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R2_score:0.9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136</a:t>
            </a:r>
            <a:endParaRPr lang="en-GB" alt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c43daaeee4_0_13"/>
          <p:cNvSpPr txBox="1"/>
          <p:nvPr>
            <p:ph type="title"/>
          </p:nvPr>
        </p:nvSpPr>
        <p:spPr>
          <a:xfrm>
            <a:off x="415389" y="327887"/>
            <a:ext cx="61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800"/>
              <a:t>Boosting</a:t>
            </a:r>
            <a:endParaRPr sz="4800"/>
          </a:p>
        </p:txBody>
      </p:sp>
      <p:sp>
        <p:nvSpPr>
          <p:cNvPr id="418" name="Google Shape;418;g1c43daaeee4_0_13"/>
          <p:cNvSpPr txBox="1"/>
          <p:nvPr/>
        </p:nvSpPr>
        <p:spPr>
          <a:xfrm>
            <a:off x="501375" y="1432475"/>
            <a:ext cx="868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AutoNum type="arabicPeriod"/>
            </a:pPr>
            <a:r>
              <a:rPr lang="en-IN" sz="2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Adaptive Boosting</a:t>
            </a:r>
            <a:endParaRPr sz="2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9" name="Google Shape;419;g1c43daaeee4_0_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4150" y="2108075"/>
            <a:ext cx="7777949" cy="226430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c43daaeee4_0_13"/>
          <p:cNvSpPr txBox="1"/>
          <p:nvPr/>
        </p:nvSpPr>
        <p:spPr>
          <a:xfrm>
            <a:off x="4353725" y="4667700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0.97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677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1" name="Google Shape;421;g1c43daaeee4_0_13"/>
          <p:cNvSpPr txBox="1"/>
          <p:nvPr/>
        </p:nvSpPr>
        <p:spPr>
          <a:xfrm>
            <a:off x="584150" y="4667700"/>
            <a:ext cx="3294600" cy="796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R2_score:0.9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779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R2_score:0.97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18</a:t>
            </a:r>
            <a:endParaRPr lang="en-GB" alt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daaeee4_0_29"/>
          <p:cNvSpPr txBox="1"/>
          <p:nvPr>
            <p:ph type="title"/>
          </p:nvPr>
        </p:nvSpPr>
        <p:spPr>
          <a:xfrm>
            <a:off x="415389" y="327887"/>
            <a:ext cx="612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/>
              <a:t>2. Gradient Boosting</a:t>
            </a:r>
            <a:endParaRPr sz="4800"/>
          </a:p>
        </p:txBody>
      </p:sp>
      <p:pic>
        <p:nvPicPr>
          <p:cNvPr id="427" name="Google Shape;427;g1c43daaeee4_0_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07650" y="1571050"/>
            <a:ext cx="6128700" cy="1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c43daaeee4_0_29"/>
          <p:cNvSpPr txBox="1"/>
          <p:nvPr/>
        </p:nvSpPr>
        <p:spPr>
          <a:xfrm>
            <a:off x="4461175" y="3858975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660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654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9" name="Google Shape;429;g1c43daaeee4_0_29"/>
          <p:cNvSpPr txBox="1"/>
          <p:nvPr/>
        </p:nvSpPr>
        <p:spPr>
          <a:xfrm>
            <a:off x="787875" y="3858975"/>
            <a:ext cx="3294600" cy="796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R2_score:0.9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688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R2_score:0.9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664</a:t>
            </a:r>
            <a:endParaRPr lang="en-GB" alt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daaeee4_0_25"/>
          <p:cNvSpPr txBox="1"/>
          <p:nvPr>
            <p:ph type="title"/>
          </p:nvPr>
        </p:nvSpPr>
        <p:spPr>
          <a:xfrm>
            <a:off x="415389" y="327887"/>
            <a:ext cx="612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/>
              <a:t>3. Xtreme</a:t>
            </a:r>
            <a:r>
              <a:rPr lang="en-IN" sz="2200" b="1"/>
              <a:t> Gradient Boosting</a:t>
            </a:r>
            <a:endParaRPr sz="4800"/>
          </a:p>
        </p:txBody>
      </p:sp>
      <p:pic>
        <p:nvPicPr>
          <p:cNvPr id="435" name="Google Shape;435;g1c43daaeee4_0_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7475" y="1463600"/>
            <a:ext cx="6128700" cy="15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c43daaeee4_0_25"/>
          <p:cNvSpPr txBox="1"/>
          <p:nvPr/>
        </p:nvSpPr>
        <p:spPr>
          <a:xfrm>
            <a:off x="4264200" y="3841050"/>
            <a:ext cx="3254100" cy="10433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Cross Validation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778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 0.9</a:t>
            </a:r>
            <a:r>
              <a:rPr lang="en-GB" alt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701</a:t>
            </a:r>
            <a:endParaRPr lang="en-GB" alt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7" name="Google Shape;437;g1c43daaeee4_0_25"/>
          <p:cNvSpPr txBox="1"/>
          <p:nvPr/>
        </p:nvSpPr>
        <p:spPr>
          <a:xfrm>
            <a:off x="752050" y="3820750"/>
            <a:ext cx="3294600" cy="796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R2_score:0.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9901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R2_score:0.97</a:t>
            </a:r>
            <a:r>
              <a:rPr lang="en-GB" alt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86</a:t>
            </a:r>
            <a:endParaRPr lang="en-GB" alt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"/>
          <p:cNvSpPr txBox="1"/>
          <p:nvPr>
            <p:ph type="title"/>
          </p:nvPr>
        </p:nvSpPr>
        <p:spPr>
          <a:xfrm>
            <a:off x="152404" y="304275"/>
            <a:ext cx="851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Comparison of Algorithm</a:t>
            </a:r>
            <a:r>
              <a:rPr lang="en-IN" sz="4000" b="1"/>
              <a:t> </a:t>
            </a:r>
            <a:endParaRPr lang="en-IN" sz="4000" b="1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133475"/>
            <a:ext cx="8253730" cy="530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b4a51edf30_4_0"/>
          <p:cNvSpPr txBox="1"/>
          <p:nvPr>
            <p:ph type="title"/>
          </p:nvPr>
        </p:nvSpPr>
        <p:spPr>
          <a:xfrm>
            <a:off x="89525" y="113000"/>
            <a:ext cx="8827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800" b="1"/>
              <a:t>Predict target using original and new inputs</a:t>
            </a:r>
            <a:endParaRPr sz="4800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719580"/>
            <a:ext cx="4178935" cy="4871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0" y="1719580"/>
            <a:ext cx="4450080" cy="218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"/>
          <p:cNvSpPr txBox="1"/>
          <p:nvPr>
            <p:ph type="title"/>
          </p:nvPr>
        </p:nvSpPr>
        <p:spPr>
          <a:xfrm>
            <a:off x="979039" y="408512"/>
            <a:ext cx="612865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b="1"/>
              <a:t>Conclusion</a:t>
            </a:r>
            <a:endParaRPr lang="en-IN" sz="4000" b="1"/>
          </a:p>
        </p:txBody>
      </p:sp>
      <p:sp>
        <p:nvSpPr>
          <p:cNvPr id="456" name="Google Shape;456;p9"/>
          <p:cNvSpPr txBox="1"/>
          <p:nvPr>
            <p:ph type="body" idx="1"/>
          </p:nvPr>
        </p:nvSpPr>
        <p:spPr>
          <a:xfrm>
            <a:off x="823675" y="1447800"/>
            <a:ext cx="7556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IN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After analyzing all the models we can conclude that predictors X,Y,Z &amp; Carat  did played a major role for Diamond Price Prediction</a:t>
            </a: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IN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Comparing all the models,</a:t>
            </a:r>
            <a:r>
              <a:rPr lang="en-IN"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XGboost is the best among all the regression models</a:t>
            </a:r>
            <a:endParaRPr sz="2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b4a51edf30_4_40"/>
          <p:cNvSpPr txBox="1"/>
          <p:nvPr>
            <p:ph type="title"/>
          </p:nvPr>
        </p:nvSpPr>
        <p:spPr>
          <a:xfrm>
            <a:off x="1507639" y="3121212"/>
            <a:ext cx="61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800" b="1"/>
              <a:t>Thankyou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/>
          <p:nvPr>
            <p:ph type="title"/>
          </p:nvPr>
        </p:nvSpPr>
        <p:spPr>
          <a:xfrm>
            <a:off x="714139" y="408512"/>
            <a:ext cx="612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Problem Statement</a:t>
            </a:r>
            <a:endParaRPr sz="4400"/>
          </a:p>
        </p:txBody>
      </p:sp>
      <p:sp>
        <p:nvSpPr>
          <p:cNvPr id="272" name="Google Shape;272;p4"/>
          <p:cNvSpPr txBox="1"/>
          <p:nvPr>
            <p:ph type="body" idx="1"/>
          </p:nvPr>
        </p:nvSpPr>
        <p:spPr>
          <a:xfrm>
            <a:off x="454950" y="1254013"/>
            <a:ext cx="7505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IN" sz="1800"/>
              <a:t>    The Given dataset contains the prices and other attribu</a:t>
            </a:r>
            <a:r>
              <a:rPr lang="en-IN" sz="1800"/>
              <a:t>tes of </a:t>
            </a:r>
            <a:r>
              <a:rPr lang="en-IN" sz="1800"/>
              <a:t>diamond. There</a:t>
            </a:r>
            <a:r>
              <a:rPr lang="en-IN" sz="1800"/>
              <a:t> </a:t>
            </a:r>
            <a:r>
              <a:rPr lang="en-IN" sz="1800"/>
              <a:t>are  10 attributes included in the dataset including the target ie. Price</a:t>
            </a:r>
            <a:r>
              <a:rPr lang="en-IN" sz="1800"/>
              <a:t> Perform Regression Analysis to predict the price of diamond.</a:t>
            </a:r>
            <a:endParaRPr sz="1800"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/>
          </a:p>
        </p:txBody>
      </p:sp>
      <p:sp>
        <p:nvSpPr>
          <p:cNvPr id="273" name="Google Shape;273;p4"/>
          <p:cNvSpPr txBox="1"/>
          <p:nvPr/>
        </p:nvSpPr>
        <p:spPr>
          <a:xfrm>
            <a:off x="365675" y="2680650"/>
            <a:ext cx="41091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Price :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price in US Dollars($326-$18,823)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Carat :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Weight of Diamond(0.2-5.01)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Cut:  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Quality of Cut.(Fair,Good,Very Good,Premium,Ideal)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Color: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Diamond Color,from J(worst) to D(Best)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Clarity: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measurement of how clean the diamond is.(I1(best),IF(worst)).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X: 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Length in mm(0-10.74)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Y:         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Wight in mm(0 - 58.9)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Z: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Depth in mm(0-31.80)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Depth: 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Total Depth Percentage = Z/ mean(x,y) = 2*Z/(X+Y)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Table: </a:t>
            </a:r>
            <a:r>
              <a:rPr lang="en-IN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Width of top top of Diamond relative to widest point(43 – 95)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4" name="Google Shape;274;p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2680638"/>
            <a:ext cx="4275149" cy="296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481ea2c6f_0_10"/>
          <p:cNvSpPr txBox="1"/>
          <p:nvPr>
            <p:ph type="title"/>
          </p:nvPr>
        </p:nvSpPr>
        <p:spPr>
          <a:xfrm>
            <a:off x="979039" y="408512"/>
            <a:ext cx="612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b="1"/>
              <a:t>Basic </a:t>
            </a:r>
            <a:r>
              <a:rPr lang="en-IN" sz="4000" b="1"/>
              <a:t>Information:</a:t>
            </a:r>
            <a:endParaRPr lang="en-IN" sz="4000" b="1"/>
          </a:p>
        </p:txBody>
      </p:sp>
      <p:sp>
        <p:nvSpPr>
          <p:cNvPr id="280" name="Google Shape;280;g1b481ea2c6f_0_10"/>
          <p:cNvSpPr txBox="1"/>
          <p:nvPr>
            <p:ph type="body" idx="1"/>
          </p:nvPr>
        </p:nvSpPr>
        <p:spPr>
          <a:xfrm>
            <a:off x="802825" y="1235950"/>
            <a:ext cx="6929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IN" sz="2600" b="1"/>
              <a:t>Shape:(53940,11)</a:t>
            </a:r>
            <a:endParaRPr sz="2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IN" sz="2600" b="1"/>
              <a:t> Size:593340</a:t>
            </a:r>
            <a:endParaRPr sz="2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2600" b="1"/>
          </a:p>
        </p:txBody>
      </p:sp>
      <p:pic>
        <p:nvPicPr>
          <p:cNvPr id="281" name="Google Shape;281;g1b481ea2c6f_0_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82728" y="2987100"/>
            <a:ext cx="49963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/>
          <p:nvPr>
            <p:ph type="title"/>
          </p:nvPr>
        </p:nvSpPr>
        <p:spPr>
          <a:xfrm>
            <a:off x="710404" y="366950"/>
            <a:ext cx="813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Visualization:-</a:t>
            </a:r>
            <a:r>
              <a:rPr lang="en-IN" b="1"/>
              <a:t>Univariate Analysis</a:t>
            </a:r>
            <a:endParaRPr b="1"/>
          </a:p>
        </p:txBody>
      </p:sp>
      <p:sp>
        <p:nvSpPr>
          <p:cNvPr id="287" name="Google Shape;287;p5"/>
          <p:cNvSpPr txBox="1"/>
          <p:nvPr/>
        </p:nvSpPr>
        <p:spPr>
          <a:xfrm>
            <a:off x="710400" y="1082006"/>
            <a:ext cx="843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 panose="02020603050405020304"/>
              <a:buAutoNum type="arabicPeriod"/>
            </a:pPr>
            <a:r>
              <a:rPr lang="en-IN" sz="1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Visualization of categorical Attributes</a:t>
            </a:r>
            <a:endParaRPr sz="18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8" name="Google Shape;288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0400" y="1934550"/>
            <a:ext cx="3819526" cy="391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78137" y="2466056"/>
            <a:ext cx="38195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72475" y="1832375"/>
            <a:ext cx="4353726" cy="31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3075" y="1832375"/>
            <a:ext cx="3393000" cy="3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1c43daaeee4_0_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7275" y="1832375"/>
            <a:ext cx="3500425" cy="31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c43daaeee4_0_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4200" y="1832375"/>
            <a:ext cx="4637650" cy="2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9fb0c0ad89_0_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516088"/>
            <a:ext cx="8839198" cy="582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fb0c0ad89_0_17"/>
          <p:cNvSpPr txBox="1"/>
          <p:nvPr/>
        </p:nvSpPr>
        <p:spPr>
          <a:xfrm>
            <a:off x="1625900" y="479425"/>
            <a:ext cx="58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2" name="Google Shape;312;g19fb0c0ad89_0_17"/>
          <p:cNvSpPr txBox="1"/>
          <p:nvPr/>
        </p:nvSpPr>
        <p:spPr>
          <a:xfrm>
            <a:off x="841850" y="263875"/>
            <a:ext cx="7726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Visualization:-Multi</a:t>
            </a:r>
            <a:r>
              <a:rPr lang="en-IN" sz="37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variate Analysis</a:t>
            </a:r>
            <a:endParaRPr sz="37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3" name="Google Shape;313;g19fb0c0ad89_0_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26613" y="1342375"/>
            <a:ext cx="7090774" cy="51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4D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4D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3922</Words>
  <Application>WPS Presentation</Application>
  <PresentationFormat/>
  <Paragraphs>189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Arial</vt:lpstr>
      <vt:lpstr>Calibri</vt:lpstr>
      <vt:lpstr>Times New Roman</vt:lpstr>
      <vt:lpstr>Noto Sans Symbols</vt:lpstr>
      <vt:lpstr>Segoe Print</vt:lpstr>
      <vt:lpstr>Microsoft YaHei</vt:lpstr>
      <vt:lpstr>Arial Unicode MS</vt:lpstr>
      <vt:lpstr>1_Office Theme</vt:lpstr>
      <vt:lpstr>2_Office Theme</vt:lpstr>
      <vt:lpstr>PowerPoint 演示文稿</vt:lpstr>
      <vt:lpstr>Agenda</vt:lpstr>
      <vt:lpstr>Problem Statement</vt:lpstr>
      <vt:lpstr>Basic Information:</vt:lpstr>
      <vt:lpstr>Visualization:-Univariate Analysis</vt:lpstr>
      <vt:lpstr>PowerPoint 演示文稿</vt:lpstr>
      <vt:lpstr>PowerPoint 演示文稿</vt:lpstr>
      <vt:lpstr>PowerPoint 演示文稿</vt:lpstr>
      <vt:lpstr>PowerPoint 演示文稿</vt:lpstr>
      <vt:lpstr>Outlier Handling</vt:lpstr>
      <vt:lpstr>PowerPoint 演示文稿</vt:lpstr>
      <vt:lpstr>PowerPoint 演示文稿</vt:lpstr>
      <vt:lpstr>Categorical Data Conversion</vt:lpstr>
      <vt:lpstr>PowerPoint 演示文稿</vt:lpstr>
      <vt:lpstr>Simple Linear Regression</vt:lpstr>
      <vt:lpstr>Multiple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Boosting</vt:lpstr>
      <vt:lpstr>2. Gradient Boosting</vt:lpstr>
      <vt:lpstr>3. Xtreme Gradient Boosting</vt:lpstr>
      <vt:lpstr>Comparison of Algorithm </vt:lpstr>
      <vt:lpstr>Predict target using original and new inputs</vt:lpstr>
      <vt:lpstr>Conclusion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atul</cp:lastModifiedBy>
  <cp:revision>17</cp:revision>
  <dcterms:created xsi:type="dcterms:W3CDTF">2023-06-21T19:35:44Z</dcterms:created>
  <dcterms:modified xsi:type="dcterms:W3CDTF">2023-06-21T20:21:01Z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7FA81FE638BA42A4BF41D76BE011E9B2</vt:lpwstr>
  </property>
  <property fmtid="{D5CDD505-2E9C-101B-9397-08002B2CF9AE}" pid="3" name="KSOProductBuildVer">
    <vt:lpwstr>1033-11.2.0.11219</vt:lpwstr>
  </property>
</Properties>
</file>