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285" r:id="rId2"/>
    <p:sldId id="269" r:id="rId3"/>
    <p:sldId id="260" r:id="rId4"/>
    <p:sldId id="316" r:id="rId5"/>
    <p:sldId id="317" r:id="rId6"/>
    <p:sldId id="319" r:id="rId7"/>
    <p:sldId id="318" r:id="rId8"/>
    <p:sldId id="289" r:id="rId9"/>
    <p:sldId id="290" r:id="rId10"/>
    <p:sldId id="320" r:id="rId11"/>
    <p:sldId id="312" r:id="rId12"/>
    <p:sldId id="321" r:id="rId13"/>
    <p:sldId id="322" r:id="rId14"/>
    <p:sldId id="324" r:id="rId15"/>
    <p:sldId id="325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4563" autoAdjust="0"/>
  </p:normalViewPr>
  <p:slideViewPr>
    <p:cSldViewPr>
      <p:cViewPr varScale="1">
        <p:scale>
          <a:sx n="65" d="100"/>
          <a:sy n="65" d="100"/>
        </p:scale>
        <p:origin x="-129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C84F8F9-A933-4FDD-A77F-96178BCF121F}" type="datetimeFigureOut">
              <a:rPr lang="en-US"/>
              <a:pPr>
                <a:defRPr/>
              </a:pPr>
              <a:t>1/11/2015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4E2928F-F69C-4E73-A327-9B29E4D2A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E44B65-0AD0-49E9-8F82-5353227EF8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7A4ECA-60E6-42BA-968E-68CA000C5F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7A4ECA-60E6-42BA-968E-68CA000C5F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4918D2-5076-41D7-B3B1-EB1F9B8705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4918D2-5076-41D7-B3B1-EB1F9B8705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0047A3-EF33-4D6C-AB33-6EAAEE4F32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6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7772400" cy="39624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96875" y="381000"/>
            <a:ext cx="8747125" cy="2590800"/>
          </a:xfrm>
        </p:spPr>
        <p:txBody>
          <a:bodyPr anchor="ctr"/>
          <a:lstStyle/>
          <a:p>
            <a:pPr algn="ctr"/>
            <a:r>
              <a:rPr lang="en-US" sz="4000" dirty="0" smtClean="0"/>
              <a:t>ESC101</a:t>
            </a:r>
            <a:br>
              <a:rPr lang="en-US" sz="4000" dirty="0" smtClean="0"/>
            </a:br>
            <a:r>
              <a:rPr lang="en-US" sz="4000" dirty="0" smtClean="0"/>
              <a:t>Introduction to Computing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5400" b="1" dirty="0" smtClean="0"/>
              <a:t>WELCOME</a:t>
            </a:r>
            <a:endParaRPr lang="en-US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3962400"/>
            <a:ext cx="7896225" cy="2286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2400" dirty="0" smtClean="0"/>
              <a:t>Amey Karkare</a:t>
            </a:r>
          </a:p>
          <a:p>
            <a:pPr algn="ctr">
              <a:buFont typeface="Wingdings 2" pitchFamily="18" charset="2"/>
              <a:buNone/>
            </a:pPr>
            <a:r>
              <a:rPr lang="en-US" sz="2400" dirty="0" err="1" smtClean="0"/>
              <a:t>Dept</a:t>
            </a:r>
            <a:r>
              <a:rPr lang="en-US" sz="2400" dirty="0" smtClean="0"/>
              <a:t> of CSE</a:t>
            </a:r>
          </a:p>
          <a:p>
            <a:pPr algn="ctr">
              <a:buFont typeface="Wingdings 2" pitchFamily="18" charset="2"/>
              <a:buNone/>
            </a:pPr>
            <a:r>
              <a:rPr lang="en-US" sz="2400" smtClean="0"/>
              <a:t>IIT Kanpur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1524000"/>
            <a:ext cx="8398933" cy="47244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z="3600" dirty="0" smtClean="0"/>
              <a:t>Friendship Algorithm/Flowchart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219200"/>
            <a:ext cx="321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The Big Bang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/>
              <a:t>Algorithms in real-life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step-by-step guide. e.g. Assembly instructions for a make-it-yourself kit.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6096000"/>
            <a:ext cx="580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www.gocomics.com/calvinandhobbes/2009/06/02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2" y="3624532"/>
            <a:ext cx="7728051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At least for this course…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 smtClean="0"/>
              <a:t>What is “NOT” a computer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7162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7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1590"/>
            <a:ext cx="8248605" cy="526161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Some famous Computers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295400"/>
            <a:ext cx="30540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IBM Deep Blue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3819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1524000"/>
            <a:ext cx="8805334" cy="4953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Some famous Computers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5715000"/>
            <a:ext cx="251459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IBM Watson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6722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610600" cy="576506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Some famous Computers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6019800"/>
            <a:ext cx="251459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IBM Watson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409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rkare\AppData\Local\Microsoft\Windows\INetCache\IE\V9IY8K29\MC90041053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4587089" cy="33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533400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4099" name="Text Placeholder 4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5562600" cy="4953000"/>
          </a:xfrm>
        </p:spPr>
        <p:txBody>
          <a:bodyPr anchor="t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sz="3200" dirty="0" smtClean="0"/>
              <a:t>All previous instructors of Esc101 at IIT Kanpur. 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sz="3200" dirty="0" smtClean="0"/>
              <a:t>MS Office clip art, various websites and images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The images/contents are used for </a:t>
            </a:r>
            <a:r>
              <a:rPr lang="en-US" sz="2000" dirty="0"/>
              <a:t>teaching purpose </a:t>
            </a:r>
            <a:r>
              <a:rPr lang="en-US" sz="2000" dirty="0" smtClean="0"/>
              <a:t>and for fun. The copyright remains with the original creator. If you suspect a copyright violation, bring it to my notice and I will remove that image/content.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Course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The  course teaches you how to solve problems using the computer.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No prior exposure to programming is needed.</a:t>
            </a:r>
          </a:p>
          <a:p>
            <a:pPr eaLnBrk="1" hangingPunct="1">
              <a:buFont typeface="Wingdings 2" pitchFamily="18" charset="2"/>
              <a:buNone/>
            </a:pPr>
            <a:endParaRPr lang="en-US" sz="3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What is a Computer?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arkare\AppData\Local\Microsoft\Windows\INetCache\IE\DUA6OVIV\MC90025106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40690"/>
            <a:ext cx="1347457" cy="21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2" y="3457030"/>
            <a:ext cx="1830629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rkare\AppData\Local\Microsoft\Windows\INetCache\IE\EC01WMOS\MC90043388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4287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karkare\AppData\Local\Microsoft\Windows\INetCache\IE\45LGD9AS\MC900326566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62400"/>
            <a:ext cx="1524000" cy="17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karkare\AppData\Local\Microsoft\Windows\INetCache\IE\45LGD9AS\MC900371088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56" y="1536138"/>
            <a:ext cx="1952244" cy="17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karkare\AppData\Local\Microsoft\Windows\INetCache\IE\EC01WMOS\MC900089650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11" y="3996065"/>
            <a:ext cx="1830629" cy="167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karkare\AppData\Local\Microsoft\Windows\INetCache\IE\V9IY8K29\MC900352437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39611"/>
            <a:ext cx="1784350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karkare\AppData\Local\Microsoft\Windows\INetCache\IE\DUA6OVIV\MC900437563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8" y="3457030"/>
            <a:ext cx="1943100" cy="19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5669417"/>
            <a:ext cx="832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Almost all electronic gadgets today are Computers.</a:t>
            </a:r>
          </a:p>
          <a:p>
            <a:r>
              <a:rPr lang="en-US" sz="2800" dirty="0" smtClean="0"/>
              <a:t>They </a:t>
            </a:r>
            <a:r>
              <a:rPr lang="en-US" sz="2800" dirty="0"/>
              <a:t>are everywhere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59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3505200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discipline uses computing: All branches of engineering, sciences, design and 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Understand how computers work</a:t>
            </a:r>
          </a:p>
          <a:p>
            <a:r>
              <a:rPr lang="en-US" dirty="0" smtClean="0"/>
              <a:t>Write your own programs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              boring repetitive stuff!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838200"/>
          </a:xfrm>
        </p:spPr>
        <p:txBody>
          <a:bodyPr/>
          <a:lstStyle/>
          <a:p>
            <a:r>
              <a:rPr lang="en-US" dirty="0" smtClean="0"/>
              <a:t>Why am I doing this course?</a:t>
            </a:r>
            <a:endParaRPr lang="en-US" dirty="0"/>
          </a:p>
        </p:txBody>
      </p:sp>
      <p:pic>
        <p:nvPicPr>
          <p:cNvPr id="2053" name="Picture 5" descr="C:\Users\karkare\AppData\Local\Microsoft\Windows\INetCache\IE\45LGD9AS\MP90044223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799"/>
            <a:ext cx="5791200" cy="179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arkare\AppData\Local\Microsoft\Windows\INetCache\IE\EC01WMOS\MP90044234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35921"/>
            <a:ext cx="2628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1600" y="3820180"/>
            <a:ext cx="19812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Automate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1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51" y="232912"/>
            <a:ext cx="6242649" cy="630445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06" y="228600"/>
            <a:ext cx="6249894" cy="631177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2394402"/>
            <a:ext cx="461665" cy="30803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Source: http://xkcd.com/1319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Process of Programming: Step 1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Define and model  the problem. In real-life this is important and </a:t>
            </a:r>
            <a:r>
              <a:rPr lang="en-US" sz="2800" dirty="0" smtClean="0"/>
              <a:t>complicated.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/>
              <a:t>example, consider modeling the Indian Railways reservation system.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3733800"/>
            <a:ext cx="4086225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86200"/>
            <a:ext cx="4676775" cy="2630686"/>
          </a:xfrm>
          <a:prstGeom prst="rect">
            <a:avLst/>
          </a:prstGeom>
        </p:spPr>
      </p:pic>
      <p:pic>
        <p:nvPicPr>
          <p:cNvPr id="3074" name="Picture 2" descr="C:\Users\karkare\AppData\Local\Microsoft\Windows\INetCache\IE\DUA6OVIV\MC90007878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4161828" cy="331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arkare\AppData\Local\Microsoft\Windows\INetCache\IE\45LGD9AS\MC900435987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5000"/>
            <a:ext cx="3276600" cy="37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Process of Programming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838200" y="1905000"/>
            <a:ext cx="4267200" cy="41148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/>
              <a:t>In </a:t>
            </a:r>
            <a:r>
              <a:rPr lang="en-US" sz="2800" dirty="0"/>
              <a:t>this course, all  problems will be defined precisely and will be simple</a:t>
            </a:r>
            <a:endParaRPr lang="en-US" sz="2800" dirty="0" smtClean="0"/>
          </a:p>
          <a:p>
            <a:pPr>
              <a:buNone/>
              <a:defRPr/>
            </a:pPr>
            <a:endParaRPr lang="en-US" sz="28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sz="2800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 descr="C:\Users\karkare\AppData\Local\Microsoft\Windows\INetCache\IE\DUA6OVIV\MC90038359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739750" cy="8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Process of Programming: Step 2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Obtain a logical solution to your problem.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 logical solution is a </a:t>
            </a:r>
            <a:r>
              <a:rPr lang="en-US" sz="2800" u="sng" dirty="0" smtClean="0">
                <a:solidFill>
                  <a:srgbClr val="FF0000"/>
                </a:solidFill>
              </a:rPr>
              <a:t>finite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and clear </a:t>
            </a:r>
            <a:r>
              <a:rPr lang="en-US" sz="2800" u="sng" dirty="0" smtClean="0">
                <a:solidFill>
                  <a:srgbClr val="FF0000"/>
                </a:solidFill>
              </a:rPr>
              <a:t>step-by-step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procedure to solve your problem.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Also called an </a:t>
            </a:r>
            <a:r>
              <a:rPr lang="en-US" sz="2800" u="sng" dirty="0" smtClean="0">
                <a:solidFill>
                  <a:srgbClr val="FF0000"/>
                </a:solidFill>
              </a:rPr>
              <a:t>Algorithm</a:t>
            </a:r>
            <a:r>
              <a:rPr lang="en-US" sz="2800" dirty="0" smtClean="0"/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We can visualize this using a </a:t>
            </a:r>
            <a:r>
              <a:rPr lang="en-US" sz="2400" u="sng" dirty="0">
                <a:solidFill>
                  <a:srgbClr val="FF0000"/>
                </a:solidFill>
              </a:rPr>
              <a:t>F</a:t>
            </a:r>
            <a:r>
              <a:rPr lang="en-US" sz="2400" u="sng" dirty="0" smtClean="0">
                <a:solidFill>
                  <a:srgbClr val="FF0000"/>
                </a:solidFill>
              </a:rPr>
              <a:t>lowchart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Very important step in the programming process.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BlueGrid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BlueGrid</Template>
  <TotalTime>7616</TotalTime>
  <Words>377</Words>
  <Application>Microsoft Office PowerPoint</Application>
  <PresentationFormat>On-screen Show (4:3)</PresentationFormat>
  <Paragraphs>94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BlueGrid</vt:lpstr>
      <vt:lpstr>ESC101 Introduction to Computing  WELCOME</vt:lpstr>
      <vt:lpstr>Acknowledgements </vt:lpstr>
      <vt:lpstr>The Course</vt:lpstr>
      <vt:lpstr>What is a Computer?</vt:lpstr>
      <vt:lpstr>Why am I doing this course?</vt:lpstr>
      <vt:lpstr>PowerPoint Presentation</vt:lpstr>
      <vt:lpstr>Process of Programming: Step 1</vt:lpstr>
      <vt:lpstr>Process of Programming</vt:lpstr>
      <vt:lpstr>Process of Programming: Step 2</vt:lpstr>
      <vt:lpstr>Friendship Algorithm/Flowchart</vt:lpstr>
      <vt:lpstr>Algorithms in real-life</vt:lpstr>
      <vt:lpstr>What is “NOT” a computer</vt:lpstr>
      <vt:lpstr>Some famous Computers</vt:lpstr>
      <vt:lpstr>Some famous Computers</vt:lpstr>
      <vt:lpstr>Some famous Computers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ESc101A: Lecture 2</dc:title>
  <dc:creator>Krithika</dc:creator>
  <cp:lastModifiedBy>karkare</cp:lastModifiedBy>
  <cp:revision>397</cp:revision>
  <dcterms:created xsi:type="dcterms:W3CDTF">2012-01-03T04:41:12Z</dcterms:created>
  <dcterms:modified xsi:type="dcterms:W3CDTF">2015-01-11T09:51:36Z</dcterms:modified>
</cp:coreProperties>
</file>