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sldIdLst>
    <p:sldId id="355" r:id="rId2"/>
    <p:sldId id="344" r:id="rId3"/>
    <p:sldId id="345" r:id="rId4"/>
    <p:sldId id="346" r:id="rId5"/>
    <p:sldId id="347" r:id="rId6"/>
    <p:sldId id="348" r:id="rId7"/>
    <p:sldId id="349" r:id="rId8"/>
    <p:sldId id="359" r:id="rId9"/>
    <p:sldId id="350" r:id="rId10"/>
    <p:sldId id="352" r:id="rId11"/>
    <p:sldId id="353" r:id="rId12"/>
    <p:sldId id="354" r:id="rId13"/>
    <p:sldId id="329" r:id="rId14"/>
    <p:sldId id="356" r:id="rId15"/>
    <p:sldId id="330" r:id="rId16"/>
    <p:sldId id="331" r:id="rId17"/>
    <p:sldId id="333" r:id="rId18"/>
    <p:sldId id="351" r:id="rId19"/>
    <p:sldId id="338" r:id="rId20"/>
    <p:sldId id="357" r:id="rId21"/>
    <p:sldId id="339" r:id="rId22"/>
    <p:sldId id="358" r:id="rId23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rithmetic Operation" id="{166CE43C-CFC5-441E-9A30-1BE3942CA6FD}">
          <p14:sldIdLst>
            <p14:sldId id="355"/>
            <p14:sldId id="344"/>
            <p14:sldId id="345"/>
            <p14:sldId id="346"/>
            <p14:sldId id="347"/>
            <p14:sldId id="348"/>
            <p14:sldId id="349"/>
            <p14:sldId id="359"/>
            <p14:sldId id="350"/>
            <p14:sldId id="352"/>
            <p14:sldId id="353"/>
            <p14:sldId id="354"/>
          </p14:sldIdLst>
        </p14:section>
        <p14:section name="Type Casting" id="{6BDC86EA-7FE9-4AD4-8FD5-63D1619E5176}">
          <p14:sldIdLst>
            <p14:sldId id="329"/>
            <p14:sldId id="356"/>
            <p14:sldId id="330"/>
            <p14:sldId id="331"/>
            <p14:sldId id="333"/>
            <p14:sldId id="351"/>
            <p14:sldId id="338"/>
            <p14:sldId id="357"/>
            <p14:sldId id="339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0EDA7CD0-DB43-4A0F-BFDF-26F295F0B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892D1-E7E4-4318-8BA3-B1F4D3E59D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A7432837-4B8D-4175-A214-1F9E6E874BD1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737A0F0-7A44-4CF0-9D1B-77F92A01704C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5">
                    <a:lumMod val="25000"/>
                  </a:schemeClr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315051-CCED-4BD6-95A6-4E07FEBC1DFC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operator in an expression</a:t>
            </a:r>
          </a:p>
          <a:p>
            <a:pPr lvl="1"/>
            <a:r>
              <a:rPr lang="en-US" dirty="0" smtClean="0"/>
              <a:t>Evaluation is based on precedence</a:t>
            </a:r>
          </a:p>
          <a:p>
            <a:r>
              <a:rPr lang="en-US" dirty="0" smtClean="0"/>
              <a:t>Parenthesis </a:t>
            </a:r>
            <a:r>
              <a:rPr lang="en-US" dirty="0" smtClean="0">
                <a:solidFill>
                  <a:srgbClr val="FF0000"/>
                </a:solidFill>
              </a:rPr>
              <a:t>(…)</a:t>
            </a:r>
            <a:r>
              <a:rPr lang="en-US" dirty="0" smtClean="0"/>
              <a:t> have the highest precedence </a:t>
            </a:r>
          </a:p>
          <a:p>
            <a:r>
              <a:rPr lang="en-US" dirty="0" smtClean="0"/>
              <a:t>Precedence order for some common operators coming next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45LGD9AS\MC900299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819656" cy="1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3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45LGD9AS\MC900299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819656" cy="1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2816"/>
              </p:ext>
            </p:extLst>
          </p:nvPr>
        </p:nvGraphicFramePr>
        <p:xfrm>
          <a:off x="838200" y="1905000"/>
          <a:ext cx="8001000" cy="41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/>
                <a:gridCol w="4191000"/>
                <a:gridCol w="1905000"/>
              </a:tblGrid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(unary)</a:t>
                      </a:r>
                      <a:r>
                        <a:rPr lang="en-US" baseline="0" dirty="0" smtClean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plus/</a:t>
                      </a:r>
                      <a:r>
                        <a:rPr lang="en-US" baseline="0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to left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Multiply, divide,</a:t>
                      </a:r>
                      <a:r>
                        <a:rPr lang="en-US" baseline="0" dirty="0" smtClean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Add, 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&lt;  &gt;  &gt;=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less</a:t>
                      </a:r>
                      <a:r>
                        <a:rPr lang="en-US" baseline="0" dirty="0" smtClean="0"/>
                        <a:t>, greater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Equal, 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to left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76200" y="2743200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INCREASING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019" y="5835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2373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45LGD9AS\MC900299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819656" cy="1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6858000" cy="4114800"/>
          </a:xfrm>
        </p:spPr>
        <p:txBody>
          <a:bodyPr/>
          <a:lstStyle/>
          <a:p>
            <a:r>
              <a:rPr lang="en-US" sz="2800" dirty="0"/>
              <a:t>What is the value assigned to x?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x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-5*4/2*3+-1*2;</a:t>
            </a:r>
          </a:p>
          <a:p>
            <a:r>
              <a:rPr lang="en-US" sz="2800" dirty="0" smtClean="0"/>
              <a:t>Always use parenthesis to define precedence. It is safer and easier </a:t>
            </a:r>
            <a:r>
              <a:rPr lang="en-US" sz="2800" dirty="0"/>
              <a:t>to read.</a:t>
            </a:r>
          </a:p>
          <a:p>
            <a:r>
              <a:rPr lang="en-US" sz="2800" dirty="0"/>
              <a:t>Avoid relying on operator precedence. Can give absurd </a:t>
            </a:r>
            <a:r>
              <a:rPr lang="en-US" sz="2800" dirty="0" smtClean="0"/>
              <a:t>results if </a:t>
            </a:r>
            <a:r>
              <a:rPr lang="en-US" sz="2800" dirty="0"/>
              <a:t>not used correctly.</a:t>
            </a:r>
          </a:p>
          <a:p>
            <a:r>
              <a:rPr lang="en-US" sz="2800" dirty="0" smtClean="0"/>
              <a:t>Consult any textbook to </a:t>
            </a:r>
            <a:r>
              <a:rPr lang="en-US" sz="2800" dirty="0"/>
              <a:t>know </a:t>
            </a:r>
            <a:r>
              <a:rPr lang="en-US" sz="2800" dirty="0" smtClean="0"/>
              <a:t>more about precedence.</a:t>
            </a:r>
            <a:endParaRPr lang="en-US" sz="2800" dirty="0"/>
          </a:p>
        </p:txBody>
      </p:sp>
      <p:pic>
        <p:nvPicPr>
          <p:cNvPr id="2052" name="Picture 4" descr="C:\Users\karkare\AppData\Local\Microsoft\Windows\INetCache\IE\DUA6OVIV\MP90040910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57400"/>
            <a:ext cx="2057400" cy="20574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 bwMode="auto">
          <a:xfrm>
            <a:off x="5798187" y="1752600"/>
            <a:ext cx="2276856" cy="990600"/>
          </a:xfrm>
          <a:prstGeom prst="cloudCallout">
            <a:avLst>
              <a:gd name="adj1" fmla="val 20809"/>
              <a:gd name="adj2" fmla="val 78175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-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31860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2442" y="0"/>
            <a:ext cx="9144000" cy="838200"/>
          </a:xfrm>
        </p:spPr>
        <p:txBody>
          <a:bodyPr/>
          <a:lstStyle/>
          <a:p>
            <a:r>
              <a:rPr lang="en-US" altLang="en-US" dirty="0"/>
              <a:t>Type </a:t>
            </a:r>
            <a:r>
              <a:rPr lang="en-US" altLang="en-US" dirty="0" smtClean="0"/>
              <a:t>Conversion </a:t>
            </a:r>
            <a:r>
              <a:rPr lang="en-US" altLang="en-US" dirty="0"/>
              <a:t>(Type casting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altLang="en-US" dirty="0" smtClean="0"/>
              <a:t>Converting </a:t>
            </a:r>
            <a:r>
              <a:rPr lang="en-US" altLang="en-US" dirty="0"/>
              <a:t>values of one type </a:t>
            </a:r>
            <a:r>
              <a:rPr lang="en-US" altLang="en-US" dirty="0" smtClean="0"/>
              <a:t>to other.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Example: </a:t>
            </a:r>
            <a:r>
              <a:rPr lang="en-US" altLang="en-US" dirty="0" err="1" smtClean="0">
                <a:latin typeface="Arial" charset="0"/>
                <a:cs typeface="Arial" charset="0"/>
              </a:rPr>
              <a:t>int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to float  and float to </a:t>
            </a:r>
            <a:r>
              <a:rPr lang="en-US" altLang="en-US" dirty="0" err="1">
                <a:latin typeface="Arial" charset="0"/>
                <a:cs typeface="Arial" charset="0"/>
              </a:rPr>
              <a:t>int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(also applies to other </a:t>
            </a:r>
            <a:r>
              <a:rPr lang="en-US" altLang="en-US" dirty="0" smtClean="0">
                <a:latin typeface="Arial" charset="0"/>
                <a:cs typeface="Arial" charset="0"/>
              </a:rPr>
              <a:t>types)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Can be implicit or explicit</a:t>
            </a:r>
          </a:p>
          <a:p>
            <a:pPr marL="457200" lvl="1" indent="0"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=5; 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float x =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;             // implicit conversion, x gets 5.0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      // value of k is not changed.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loat y = k/10;       // y is assigned 0.0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      // WHY?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float z = ((float) k)/10; // Explicit conversion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            // z is assigned 0.5 </a:t>
            </a:r>
            <a:r>
              <a:rPr lang="en-US" altLang="en-US" dirty="0">
                <a:solidFill>
                  <a:srgbClr val="FF0000"/>
                </a:solidFill>
              </a:rPr>
              <a:t/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6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Information!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2672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Type </a:t>
            </a:r>
            <a:r>
              <a:rPr lang="en-US" altLang="en-US" sz="3200" dirty="0"/>
              <a:t>conversion may </a:t>
            </a:r>
            <a:r>
              <a:rPr lang="en-US" altLang="en-US" sz="3200" dirty="0" smtClean="0"/>
              <a:t>result in loss information.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Larger </a:t>
            </a:r>
            <a:r>
              <a:rPr lang="en-US" altLang="en-US" sz="3200" dirty="0"/>
              <a:t>sized type (e.g. float ) converted to smaller sized type (e.g.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) is </a:t>
            </a:r>
            <a:r>
              <a:rPr lang="en-US" altLang="en-US" sz="3200" dirty="0" smtClean="0"/>
              <a:t>undefined.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Smaller </a:t>
            </a:r>
            <a:r>
              <a:rPr lang="en-US" altLang="en-US" sz="3200" dirty="0"/>
              <a:t>sized type (e.g.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) converted to larger sized type (e.g</a:t>
            </a:r>
            <a:r>
              <a:rPr lang="en-US" altLang="en-US" sz="3200" dirty="0" smtClean="0"/>
              <a:t>. </a:t>
            </a:r>
            <a:r>
              <a:rPr lang="en-US" altLang="en-US" sz="3200" dirty="0"/>
              <a:t>float) may also give unexpected results. Take care</a:t>
            </a:r>
            <a:r>
              <a:rPr lang="en-US" altLang="en-US" sz="3200" dirty="0" smtClean="0"/>
              <a:t>!</a:t>
            </a:r>
            <a:endParaRPr lang="en-US" sz="32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altLang="en-US" sz="4000" dirty="0"/>
              <a:t>f</a:t>
            </a:r>
            <a:r>
              <a:rPr lang="en-US" altLang="en-US" sz="4000" dirty="0" smtClean="0"/>
              <a:t>loat to </a:t>
            </a:r>
            <a:r>
              <a:rPr lang="en-US" altLang="en-US" sz="4000" dirty="0" err="1" smtClean="0"/>
              <a:t>int</a:t>
            </a:r>
            <a:r>
              <a:rPr lang="en-US" altLang="en-US" sz="4000" dirty="0" smtClean="0"/>
              <a:t>:  type conversion (result ok)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6553200" cy="3886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#include&lt;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float x; 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      /* define two variables */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x = 5.67;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(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x;          /* convert float to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*/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</a:t>
            </a:r>
            <a:endParaRPr lang="en-US" sz="2400" b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(“%d”, y);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return 0;</a:t>
            </a:r>
            <a:endParaRPr lang="en-US" sz="2400" b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19200" y="5486400"/>
            <a:ext cx="31242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4000" dirty="0" smtClean="0">
                <a:solidFill>
                  <a:schemeClr val="accent4"/>
                </a:solidFill>
                <a:ea typeface="ＭＳ Ｐゴシック" pitchFamily="34" charset="-128"/>
              </a:rPr>
              <a:t>Output :    5</a:t>
            </a:r>
            <a:endParaRPr lang="en-US" sz="4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5" name="Vertical Scroll 14"/>
          <p:cNvSpPr/>
          <p:nvPr/>
        </p:nvSpPr>
        <p:spPr bwMode="auto">
          <a:xfrm>
            <a:off x="6553200" y="1066800"/>
            <a:ext cx="2819400" cy="4876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float 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x;</a:t>
            </a: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…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(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) x;</a:t>
            </a:r>
          </a:p>
          <a:p>
            <a:pPr eaLnBrk="0" hangingPunct="0">
              <a:defRPr/>
            </a:pPr>
            <a:endParaRPr lang="en-US" sz="2400" dirty="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converts 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the real value stored in x into an integer. Can be used  anywhere an 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 can. </a:t>
            </a:r>
          </a:p>
        </p:txBody>
      </p:sp>
    </p:spTree>
    <p:extLst>
      <p:ext uri="{BB962C8B-B14F-4D97-AF65-F5344CB8AC3E}">
        <p14:creationId xmlns:p14="http://schemas.microsoft.com/office/powerpoint/2010/main" val="361004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76200" y="3962400"/>
                <a:ext cx="3581400" cy="2895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# include &lt;</a:t>
                </a:r>
                <a:r>
                  <a:rPr lang="en-US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stdio.h</a:t>
                </a:r>
                <a:r>
                  <a:rPr lang="en-US" dirty="0">
                    <a:solidFill>
                      <a:schemeClr val="accent4"/>
                    </a:solidFill>
                    <a:ea typeface="ＭＳ Ｐゴシック" pitchFamily="34" charset="-128"/>
                  </a:rPr>
                  <a:t>&gt;</a:t>
                </a:r>
              </a:p>
              <a:p>
                <a:pPr eaLnBrk="0" hangingPunct="0">
                  <a:defRPr/>
                </a:pPr>
                <a:r>
                  <a:rPr lang="en-US" sz="2400" dirty="0" err="1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 main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() {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float x; </a:t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y;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x  = 1.0E50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;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  <m:t>50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4"/>
                  </a:solidFill>
                  <a:ea typeface="ＭＳ Ｐゴシック" pitchFamily="34" charset="-128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y = (</a:t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) x;    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</a:t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printf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(“%d”, y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);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    return 0;</a:t>
                </a:r>
                <a:endParaRPr lang="en-US" sz="2400" dirty="0">
                  <a:solidFill>
                    <a:schemeClr val="accent4"/>
                  </a:solidFill>
                  <a:ea typeface="ＭＳ Ｐゴシック" pitchFamily="34" charset="-128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}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962400"/>
                <a:ext cx="3581400" cy="2895600"/>
              </a:xfrm>
              <a:prstGeom prst="roundRect">
                <a:avLst/>
              </a:prstGeom>
              <a:blipFill rotWithShape="1">
                <a:blip r:embed="rId2"/>
                <a:stretch>
                  <a:fillRect b="-10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artoon boy looking uns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2858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en-US" altLang="en-US" dirty="0" smtClean="0"/>
              <a:t>loat to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type conversion (not ok!)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172200" cy="2514600"/>
          </a:xfrm>
        </p:spPr>
        <p:txBody>
          <a:bodyPr/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loat is a larger box, </a:t>
            </a:r>
            <a:r>
              <a:rPr lang="en-US" dirty="0" err="1" smtClean="0"/>
              <a:t>int</a:t>
            </a:r>
            <a:r>
              <a:rPr lang="en-US" dirty="0" smtClean="0"/>
              <a:t> is a smaller box.  Assigning a float to an </a:t>
            </a:r>
            <a:r>
              <a:rPr lang="en-US" dirty="0" err="1" smtClean="0"/>
              <a:t>int</a:t>
            </a:r>
            <a:r>
              <a:rPr lang="en-US" dirty="0" smtClean="0"/>
              <a:t> may lead to loss of information and unexpected values.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4191000"/>
            <a:ext cx="2286000" cy="914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 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2184748364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990600"/>
            <a:ext cx="2057400" cy="2616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</a:rPr>
              <a:t>The floating point number 1E50 is too large to fit in an integer box.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16" name="Vertical Scroll 15"/>
          <p:cNvSpPr/>
          <p:nvPr/>
        </p:nvSpPr>
        <p:spPr bwMode="auto">
          <a:xfrm>
            <a:off x="6172200" y="4343400"/>
            <a:ext cx="3048000" cy="2209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Careful when converting from a </a:t>
            </a: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‘larger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’ type to ‘smaller’ type. Undefined.</a:t>
            </a:r>
          </a:p>
        </p:txBody>
      </p:sp>
    </p:spTree>
    <p:extLst>
      <p:ext uri="{BB962C8B-B14F-4D97-AF65-F5344CB8AC3E}">
        <p14:creationId xmlns:p14="http://schemas.microsoft.com/office/powerpoint/2010/main" val="338355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to float (take care!)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838200"/>
            <a:ext cx="4191000" cy="27003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# include &lt;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1000001;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(“%f”, (float) y);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return 0; 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11982" y="1371600"/>
            <a:ext cx="3200400" cy="914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 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1000001.000000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84963" y="2577306"/>
            <a:ext cx="2209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Result is correct</a:t>
            </a:r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838200" y="1066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 b="1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0" y="3581400"/>
            <a:ext cx="4648200" cy="3200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# include &lt;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eaLnBrk="0" hangingPunct="0">
              <a:defRPr/>
            </a:pPr>
            <a:r>
              <a:rPr lang="en-US" sz="2800" kern="0" dirty="0" err="1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() {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10000009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  <a:endParaRPr lang="en-US" sz="2800" kern="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f\n”, 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(float) y);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 %d”, y);</a:t>
            </a:r>
          </a:p>
          <a:p>
            <a:pPr eaLnBrk="0" hangingPunct="0">
              <a:defRPr/>
            </a:pP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return 0; }</a:t>
            </a:r>
            <a:endParaRPr lang="en-US" sz="2800" kern="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724400" y="3505200"/>
            <a:ext cx="4419600" cy="1295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10000008.000000  </a:t>
            </a: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10000009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08688" y="5029200"/>
            <a:ext cx="30748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Result is not </a:t>
            </a:r>
            <a:r>
              <a:rPr lang="en-US" altLang="en-US" sz="2400" dirty="0" smtClean="0"/>
              <a:t>correct.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Information is lost.</a:t>
            </a:r>
          </a:p>
        </p:txBody>
      </p:sp>
      <p:pic>
        <p:nvPicPr>
          <p:cNvPr id="15" name="Picture 14" descr="Cartoon boy looking uns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76800"/>
            <a:ext cx="11858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8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9" grpId="0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609600" y="5791200"/>
            <a:ext cx="8229600" cy="6746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85800"/>
            <a:ext cx="4114800" cy="426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# include &lt;</a:t>
            </a:r>
            <a:r>
              <a:rPr lang="en-US" sz="2000" b="0" dirty="0" err="1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stdio.h</a:t>
            </a:r>
            <a:r>
              <a:rPr lang="en-US" sz="2000" b="0" dirty="0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float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Centigrades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;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float F;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Centigrades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=50;              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18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 = ((9*</a:t>
            </a:r>
            <a:r>
              <a:rPr lang="en-US" sz="18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Centigrades</a:t>
            </a:r>
            <a:r>
              <a:rPr lang="en-US" sz="18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)/5) + 32;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(“The temperature “);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 “%f”,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Centigrades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(“Celsius equals”);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(“%f”, F);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(“Fahrenheit”);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return 0;</a:t>
            </a:r>
            <a:endParaRPr lang="en-US" sz="2000" b="0" dirty="0" smtClean="0">
              <a:solidFill>
                <a:srgbClr val="00206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}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 smtClean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791200" y="1524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304800"/>
            <a:ext cx="2121093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</a:rPr>
              <a:t>emp_conversion.c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116512"/>
            <a:ext cx="1966913" cy="369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Compile and Run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0" y="60960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The temperature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10000" y="6096000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Celsius equals</a:t>
            </a:r>
            <a:endParaRPr lang="en-US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10200" y="609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122.000000</a:t>
            </a:r>
            <a:endParaRPr lang="en-US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90800" y="60960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50.000000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5181600" y="4038600"/>
            <a:ext cx="1219200" cy="1143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6629400" y="4038600"/>
            <a:ext cx="1295400" cy="1143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00600" y="4343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53400" y="4343400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685800" y="22860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6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104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57800" y="4419600"/>
            <a:ext cx="112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50.000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85800" y="25908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685800" y="2895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104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13335" name="TextBox 42"/>
          <p:cNvSpPr txBox="1">
            <a:spLocks noChangeArrowheads="1"/>
          </p:cNvSpPr>
          <p:nvPr/>
        </p:nvSpPr>
        <p:spPr bwMode="auto">
          <a:xfrm>
            <a:off x="6324600" y="53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4724400" y="304800"/>
            <a:ext cx="4267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Microprocessors  represent  real numbers using </a:t>
            </a:r>
            <a:r>
              <a:rPr lang="en-US" sz="2000" b="1" i="1" dirty="0">
                <a:solidFill>
                  <a:schemeClr val="tx1"/>
                </a:solidFill>
                <a:ea typeface="ＭＳ Ｐゴシック" pitchFamily="34" charset="-128"/>
              </a:rPr>
              <a:t>finite precision</a:t>
            </a: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, i.e., using </a:t>
            </a:r>
            <a:r>
              <a:rPr lang="en-US" sz="2000" i="1" dirty="0">
                <a:solidFill>
                  <a:schemeClr val="tx1"/>
                </a:solidFill>
                <a:ea typeface="ＭＳ Ｐゴシック" pitchFamily="34" charset="-128"/>
              </a:rPr>
              <a:t>limited number of digits after decimal point.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Typically uses scientific notation: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12.3456789 represented as 1.23456789E+1. Bit more later.</a:t>
            </a:r>
          </a:p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53200" y="4419600"/>
            <a:ext cx="147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122.0000</a:t>
            </a:r>
          </a:p>
        </p:txBody>
      </p:sp>
      <p:sp>
        <p:nvSpPr>
          <p:cNvPr id="47" name="Right Arrow 46"/>
          <p:cNvSpPr/>
          <p:nvPr/>
        </p:nvSpPr>
        <p:spPr bwMode="auto">
          <a:xfrm>
            <a:off x="685800" y="32004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0600" y="3124200"/>
            <a:ext cx="4343400" cy="923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“%f” </a:t>
            </a:r>
            <a:r>
              <a:rPr lang="en-US" dirty="0" err="1">
                <a:solidFill>
                  <a:schemeClr val="tx1"/>
                </a:solidFill>
              </a:rPr>
              <a:t>signifes</a:t>
            </a:r>
            <a:r>
              <a:rPr lang="en-US" dirty="0">
                <a:solidFill>
                  <a:schemeClr val="tx1"/>
                </a:solidFill>
              </a:rPr>
              <a:t> that the corresponding variable  is to be printed as a real number in decimal notation.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685800" y="35052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685800" y="32004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5800" y="38100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685800" y="4038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685800" y="4419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81800" y="60960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Fahrenheit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924800" y="60960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6227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 animBg="1"/>
      <p:bldP spid="23" grpId="0" animBg="1"/>
      <p:bldP spid="20" grpId="0"/>
      <p:bldP spid="21" grpId="0"/>
      <p:bldP spid="22" grpId="0"/>
      <p:bldP spid="25" grpId="0"/>
      <p:bldP spid="26" grpId="0" animBg="1"/>
      <p:bldP spid="27" grpId="0" animBg="1"/>
      <p:bldP spid="28" grpId="0"/>
      <p:bldP spid="29" grpId="0"/>
      <p:bldP spid="31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data type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50292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facts</a:t>
            </a:r>
          </a:p>
          <a:p>
            <a:pPr lvl="1"/>
            <a:r>
              <a:rPr lang="en-US" dirty="0"/>
              <a:t>Characters in C are encoded as numbers using the </a:t>
            </a:r>
            <a:r>
              <a:rPr lang="en-US" dirty="0" smtClean="0"/>
              <a:t>ASCII encoding</a:t>
            </a:r>
          </a:p>
          <a:p>
            <a:pPr lvl="1"/>
            <a:r>
              <a:rPr lang="en-US" dirty="0" smtClean="0"/>
              <a:t>ASCII : American </a:t>
            </a:r>
            <a:r>
              <a:rPr lang="en-US" dirty="0"/>
              <a:t>Standard Code for </a:t>
            </a:r>
            <a:r>
              <a:rPr lang="en-US" dirty="0" smtClean="0"/>
              <a:t>Information Interchange</a:t>
            </a:r>
            <a:endParaRPr lang="en-US" dirty="0"/>
          </a:p>
          <a:p>
            <a:r>
              <a:rPr lang="en-US" dirty="0"/>
              <a:t>Encodings of some of the common characters:</a:t>
            </a:r>
          </a:p>
          <a:p>
            <a:pPr lvl="1"/>
            <a:r>
              <a:rPr lang="en-US" dirty="0"/>
              <a:t>'A' is 65, 'B' is 66, 'C' is 67 ... 'Z' is 90</a:t>
            </a:r>
          </a:p>
          <a:p>
            <a:pPr lvl="1"/>
            <a:r>
              <a:rPr lang="en-US" dirty="0"/>
              <a:t>'a' is 97, 'b' is 98 ... 'z' is 122</a:t>
            </a:r>
          </a:p>
          <a:p>
            <a:pPr lvl="1"/>
            <a:r>
              <a:rPr lang="nl-NL" dirty="0"/>
              <a:t>'0' is 48, '1' is 49 ... '9' is </a:t>
            </a:r>
            <a:r>
              <a:rPr lang="nl-NL" dirty="0" smtClean="0"/>
              <a:t>57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5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r>
              <a:rPr lang="en-US" dirty="0" smtClean="0"/>
              <a:t>Binary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114800"/>
          </a:xfrm>
        </p:spPr>
        <p:txBody>
          <a:bodyPr/>
          <a:lstStyle/>
          <a:p>
            <a:r>
              <a:rPr lang="en-US" dirty="0" smtClean="0"/>
              <a:t>Operate on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(and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18711"/>
              </p:ext>
            </p:extLst>
          </p:nvPr>
        </p:nvGraphicFramePr>
        <p:xfrm>
          <a:off x="533400" y="1752600"/>
          <a:ext cx="8229600" cy="455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2209800"/>
                <a:gridCol w="3200400"/>
                <a:gridCol w="20574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9+2 is 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9.1+2.0 is 11.1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9-2 is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9.1-2.0 is 7.1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*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9*2 is 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9.1*2.0 is 18.2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/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9/2 is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Integer div.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9.1/2.0 is 4.55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 div.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Remainder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9%2 is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 for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8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data type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5562600"/>
          </a:xfrm>
        </p:spPr>
        <p:txBody>
          <a:bodyPr/>
          <a:lstStyle/>
          <a:p>
            <a:r>
              <a:rPr lang="en-US" dirty="0"/>
              <a:t>Range: 0 to 255</a:t>
            </a:r>
          </a:p>
          <a:p>
            <a:r>
              <a:rPr lang="en-US" dirty="0" smtClean="0"/>
              <a:t>You should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try to remember ASCII values</a:t>
            </a:r>
          </a:p>
          <a:p>
            <a:pPr lvl="1"/>
            <a:r>
              <a:rPr lang="en-US" dirty="0" smtClean="0"/>
              <a:t>Encoding/programming languages provide alternatives to use them</a:t>
            </a:r>
          </a:p>
          <a:p>
            <a:r>
              <a:rPr lang="en-US" dirty="0" smtClean="0"/>
              <a:t>C </a:t>
            </a:r>
            <a:r>
              <a:rPr lang="en-US" dirty="0"/>
              <a:t>treats characters as integers corresponding to their </a:t>
            </a:r>
            <a:r>
              <a:rPr lang="en-US" dirty="0" smtClean="0"/>
              <a:t>ASCII value</a:t>
            </a:r>
            <a:r>
              <a:rPr lang="en-US" dirty="0"/>
              <a:t>.</a:t>
            </a:r>
          </a:p>
          <a:p>
            <a:r>
              <a:rPr lang="en-US" dirty="0"/>
              <a:t>While displaying with </a:t>
            </a:r>
            <a:r>
              <a:rPr lang="en-US" dirty="0">
                <a:solidFill>
                  <a:srgbClr val="FF0000"/>
                </a:solidFill>
              </a:rPr>
              <a:t>%c</a:t>
            </a:r>
            <a:r>
              <a:rPr lang="en-US" dirty="0"/>
              <a:t> placeholder, the ASCII value </a:t>
            </a:r>
            <a:r>
              <a:rPr lang="en-US" dirty="0" smtClean="0"/>
              <a:t>is converted to </a:t>
            </a:r>
            <a:r>
              <a:rPr lang="en-US" dirty="0"/>
              <a:t>its corresponding character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data type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676400"/>
          </a:xfrm>
        </p:spPr>
        <p:txBody>
          <a:bodyPr/>
          <a:lstStyle/>
          <a:p>
            <a:r>
              <a:rPr lang="en-US" dirty="0" err="1"/>
              <a:t>Interconversion</a:t>
            </a:r>
            <a:r>
              <a:rPr lang="en-US" dirty="0"/>
              <a:t> between character and integer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exploited to write programs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228600" y="3352800"/>
            <a:ext cx="3810000" cy="22098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d\n", 'A</a:t>
            </a:r>
            <a:r>
              <a:rPr lang="en-US" sz="2800" dirty="0">
                <a:solidFill>
                  <a:schemeClr val="accent4"/>
                </a:solidFill>
              </a:rPr>
              <a:t>');</a:t>
            </a: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d\n", '7</a:t>
            </a:r>
            <a:r>
              <a:rPr lang="en-US" sz="2800" dirty="0">
                <a:solidFill>
                  <a:schemeClr val="accent4"/>
                </a:solidFill>
              </a:rPr>
              <a:t>');</a:t>
            </a: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c\n", 70</a:t>
            </a:r>
            <a:r>
              <a:rPr lang="en-US" sz="2800" dirty="0">
                <a:solidFill>
                  <a:schemeClr val="accent4"/>
                </a:solidFill>
              </a:rPr>
              <a:t>);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("%</a:t>
            </a:r>
            <a:r>
              <a:rPr lang="en-US" sz="2800" dirty="0" smtClean="0">
                <a:solidFill>
                  <a:srgbClr val="FF0000"/>
                </a:solidFill>
              </a:rPr>
              <a:t>c\n", 321);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4114800" y="335280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Output: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65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55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F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95800" y="4648200"/>
            <a:ext cx="3124200" cy="1600200"/>
          </a:xfrm>
          <a:prstGeom prst="wedgeRoundRectCallout">
            <a:avLst>
              <a:gd name="adj1" fmla="val 43778"/>
              <a:gd name="adj2" fmla="val -8197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321 is outside range! What do you think will be the output of</a:t>
            </a:r>
          </a:p>
          <a:p>
            <a:r>
              <a:rPr lang="en-US" sz="2000" dirty="0" err="1" smtClean="0">
                <a:solidFill>
                  <a:schemeClr val="accent4"/>
                </a:solidFill>
              </a:rPr>
              <a:t>printf</a:t>
            </a:r>
            <a:r>
              <a:rPr lang="en-US" sz="2000" dirty="0">
                <a:solidFill>
                  <a:schemeClr val="accent4"/>
                </a:solidFill>
              </a:rPr>
              <a:t>("%</a:t>
            </a:r>
            <a:r>
              <a:rPr lang="en-US" sz="2000" dirty="0" smtClean="0">
                <a:solidFill>
                  <a:schemeClr val="accent4"/>
                </a:solidFill>
              </a:rPr>
              <a:t>c\n",</a:t>
            </a:r>
            <a:r>
              <a:rPr lang="en-US" sz="2000" dirty="0">
                <a:solidFill>
                  <a:schemeClr val="accent4"/>
                </a:solidFill>
              </a:rPr>
              <a:t>321);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Try it out</a:t>
            </a:r>
            <a:endParaRPr lang="en-US" sz="2000" dirty="0">
              <a:solidFill>
                <a:schemeClr val="accent4"/>
              </a:solidFill>
              <a:latin typeface="Verdana" pitchFamily="34" charset="0"/>
            </a:endParaRPr>
          </a:p>
        </p:txBody>
      </p:sp>
      <p:pic>
        <p:nvPicPr>
          <p:cNvPr id="2050" name="Picture 2" descr="C:\Users\karkare\AppData\Local\Microsoft\Windows\INetCache\IE\V9IY8K29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7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data type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676400"/>
          </a:xfrm>
        </p:spPr>
        <p:txBody>
          <a:bodyPr/>
          <a:lstStyle/>
          <a:p>
            <a:r>
              <a:rPr lang="en-US" dirty="0" err="1"/>
              <a:t>Interconversion</a:t>
            </a:r>
            <a:r>
              <a:rPr lang="en-US" dirty="0"/>
              <a:t> between character and integer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exploited to write </a:t>
            </a:r>
            <a:r>
              <a:rPr lang="en-US" dirty="0" smtClean="0"/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304800" y="3048000"/>
            <a:ext cx="5105400" cy="19812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dirty="0" smtClean="0">
                <a:solidFill>
                  <a:schemeClr val="accent4"/>
                </a:solidFill>
              </a:rPr>
              <a:t>\n", ‘C’+5);</a:t>
            </a:r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dirty="0" smtClean="0">
                <a:solidFill>
                  <a:schemeClr val="accent4"/>
                </a:solidFill>
              </a:rPr>
              <a:t>\n", ‘D’ - ‘A’</a:t>
            </a:r>
            <a:r>
              <a:rPr lang="en-US" sz="2800" dirty="0">
                <a:solidFill>
                  <a:schemeClr val="accent4"/>
                </a:solidFill>
              </a:rPr>
              <a:t> + ‘a’ </a:t>
            </a:r>
            <a:r>
              <a:rPr lang="en-US" sz="2800" dirty="0" smtClean="0">
                <a:solidFill>
                  <a:schemeClr val="accent4"/>
                </a:solidFill>
              </a:rPr>
              <a:t>);</a:t>
            </a:r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d</a:t>
            </a:r>
            <a:r>
              <a:rPr lang="en-US" sz="2800" dirty="0" smtClean="0">
                <a:solidFill>
                  <a:schemeClr val="accent4"/>
                </a:solidFill>
              </a:rPr>
              <a:t>\n", ‘3’ + 2);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5530970" y="312420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Output: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H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53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029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Placeholder determines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Use with caution.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Avoid arithmetic operation such as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>
                <a:solidFill>
                  <a:schemeClr val="accent4"/>
                </a:solidFill>
              </a:rPr>
              <a:t> on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Common Mistake: Incorrect data type of placeholder.</a:t>
            </a:r>
          </a:p>
        </p:txBody>
      </p:sp>
    </p:spTree>
    <p:extLst>
      <p:ext uri="{BB962C8B-B14F-4D97-AF65-F5344CB8AC3E}">
        <p14:creationId xmlns:p14="http://schemas.microsoft.com/office/powerpoint/2010/main" val="61246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648200"/>
          </a:xfrm>
        </p:spPr>
        <p:txBody>
          <a:bodyPr/>
          <a:lstStyle/>
          <a:p>
            <a:r>
              <a:rPr lang="en-US" dirty="0" smtClean="0"/>
              <a:t>Operators that take only one argument (or </a:t>
            </a:r>
            <a:r>
              <a:rPr lang="en-US" dirty="0" smtClean="0">
                <a:solidFill>
                  <a:srgbClr val="FF0000"/>
                </a:solidFill>
              </a:rPr>
              <a:t>operand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-5</a:t>
            </a:r>
          </a:p>
          <a:p>
            <a:pPr lvl="1"/>
            <a:r>
              <a:rPr lang="en-US" dirty="0"/>
              <a:t>+</a:t>
            </a:r>
            <a:r>
              <a:rPr lang="en-US" dirty="0" smtClean="0"/>
              <a:t>3.0123</a:t>
            </a:r>
          </a:p>
          <a:p>
            <a:pPr lvl="1"/>
            <a:r>
              <a:rPr lang="en-US" dirty="0" smtClean="0"/>
              <a:t>-b</a:t>
            </a:r>
          </a:p>
          <a:p>
            <a:r>
              <a:rPr lang="en-US" dirty="0" smtClean="0"/>
              <a:t>Observe that + and – have two purposes</a:t>
            </a:r>
          </a:p>
          <a:p>
            <a:pPr lvl="1"/>
            <a:r>
              <a:rPr lang="en-US" dirty="0" smtClean="0"/>
              <a:t>Meaning depends on </a:t>
            </a:r>
            <a:r>
              <a:rPr lang="en-US" dirty="0" smtClean="0">
                <a:solidFill>
                  <a:srgbClr val="FF0000"/>
                </a:solidFill>
              </a:rPr>
              <a:t>context</a:t>
            </a:r>
          </a:p>
          <a:p>
            <a:pPr lvl="1"/>
            <a:r>
              <a:rPr lang="en-US" dirty="0" smtClean="0"/>
              <a:t>This is called</a:t>
            </a:r>
            <a:r>
              <a:rPr lang="en-US" dirty="0" smtClean="0">
                <a:solidFill>
                  <a:srgbClr val="FF0000"/>
                </a:solidFill>
              </a:rPr>
              <a:t> overloading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1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The /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dirty="0" smtClean="0"/>
              <a:t>When both (left and right) operand of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are of type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result is the integral part of the real division </a:t>
            </a:r>
          </a:p>
          <a:p>
            <a:pPr lvl="1"/>
            <a:r>
              <a:rPr lang="en-US" dirty="0" smtClean="0"/>
              <a:t>The result is of type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9/4 is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1/2 is 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r>
              <a:rPr lang="en-US" dirty="0" smtClean="0"/>
              <a:t>The /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dirty="0" smtClean="0"/>
              <a:t>When at least one (left or right or both) operands of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are of type </a:t>
            </a:r>
            <a:r>
              <a:rPr lang="en-US" dirty="0" smtClean="0">
                <a:solidFill>
                  <a:srgbClr val="FF0000"/>
                </a:solidFill>
              </a:rPr>
              <a:t>float (double)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result is the real division </a:t>
            </a:r>
          </a:p>
          <a:p>
            <a:pPr lvl="1"/>
            <a:r>
              <a:rPr lang="en-US" dirty="0" smtClean="0"/>
              <a:t>The result is of type </a:t>
            </a:r>
            <a:r>
              <a:rPr lang="en-US" dirty="0" smtClean="0">
                <a:solidFill>
                  <a:srgbClr val="FF0000"/>
                </a:solidFill>
              </a:rPr>
              <a:t>float (double)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 smtClean="0"/>
              <a:t>    9/4.0 is 2.25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1.0/2 is 0.5, </a:t>
            </a:r>
          </a:p>
          <a:p>
            <a:pPr marL="0" indent="0">
              <a:buNone/>
            </a:pPr>
            <a:r>
              <a:rPr lang="en-US" dirty="0" smtClean="0"/>
              <a:t>        so is 1/2.0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and 1.0/2.0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8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 smtClean="0"/>
              <a:t>The %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 dirty="0"/>
              <a:t>The remainder operator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/>
              <a:t>returns the integer remainder </a:t>
            </a:r>
            <a:r>
              <a:rPr lang="en-US" dirty="0" smtClean="0"/>
              <a:t>of the </a:t>
            </a:r>
            <a:r>
              <a:rPr lang="en-US" dirty="0"/>
              <a:t>result of dividing its </a:t>
            </a:r>
            <a:r>
              <a:rPr lang="en-US" dirty="0" smtClean="0"/>
              <a:t>first </a:t>
            </a:r>
            <a:r>
              <a:rPr lang="en-US" dirty="0"/>
              <a:t>operand by its second.</a:t>
            </a:r>
          </a:p>
          <a:p>
            <a:r>
              <a:rPr lang="en-US" dirty="0"/>
              <a:t>Both operands must be integers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Defined only for integers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3200" dirty="0" smtClean="0"/>
              <a:t>4%2 is 0</a:t>
            </a:r>
          </a:p>
          <a:p>
            <a:pPr marL="457200" lvl="1" indent="0">
              <a:buNone/>
            </a:pPr>
            <a:r>
              <a:rPr lang="en-US" sz="3200" dirty="0" smtClean="0"/>
              <a:t>31%4 is 3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4000" dirty="0" err="1" smtClean="0"/>
              <a:t>Divison</a:t>
            </a:r>
            <a:r>
              <a:rPr lang="en-US" sz="4000" dirty="0" smtClean="0"/>
              <a:t>(/) and Remainder(%)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r>
              <a:rPr lang="en-US" dirty="0" smtClean="0"/>
              <a:t>Second argument can not be 0</a:t>
            </a:r>
          </a:p>
          <a:p>
            <a:pPr lvl="1"/>
            <a:r>
              <a:rPr lang="en-US" dirty="0" smtClean="0"/>
              <a:t>Run time error</a:t>
            </a:r>
          </a:p>
          <a:p>
            <a:r>
              <a:rPr lang="en-US" dirty="0" smtClean="0"/>
              <a:t>For integers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(b≠0), / and % have the following relation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= (a/b)*b + (</a:t>
            </a:r>
            <a:r>
              <a:rPr lang="en-US" dirty="0" err="1" smtClean="0">
                <a:solidFill>
                  <a:srgbClr val="FF0000"/>
                </a:solidFill>
              </a:rPr>
              <a:t>a%b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both</a:t>
            </a:r>
            <a:r>
              <a:rPr lang="en-US" dirty="0" smtClean="0"/>
              <a:t> are negative, the result of / and % is system dependent.</a:t>
            </a:r>
          </a:p>
          <a:p>
            <a:pPr lvl="1"/>
            <a:r>
              <a:rPr lang="en-US" dirty="0" smtClean="0"/>
              <a:t>But satisfies the above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Scroll 7"/>
          <p:cNvSpPr/>
          <p:nvPr/>
        </p:nvSpPr>
        <p:spPr bwMode="auto">
          <a:xfrm>
            <a:off x="4191000" y="1219200"/>
            <a:ext cx="4953000" cy="27432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float </a:t>
            </a:r>
            <a:r>
              <a:rPr lang="en-US" sz="2800" dirty="0" err="1">
                <a:solidFill>
                  <a:schemeClr val="accent4"/>
                </a:solidFill>
              </a:rPr>
              <a:t>r,h</a:t>
            </a:r>
            <a:r>
              <a:rPr lang="en-US" sz="2800" dirty="0">
                <a:solidFill>
                  <a:schemeClr val="accent4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4"/>
                </a:solidFill>
              </a:rPr>
              <a:t>scanf</a:t>
            </a:r>
            <a:r>
              <a:rPr lang="en-US" sz="2800" dirty="0">
                <a:solidFill>
                  <a:schemeClr val="accent4"/>
                </a:solidFill>
              </a:rPr>
              <a:t>("%f</a:t>
            </a:r>
            <a:r>
              <a:rPr lang="en-US" sz="2800" dirty="0" smtClean="0">
                <a:solidFill>
                  <a:schemeClr val="accent4"/>
                </a:solidFill>
              </a:rPr>
              <a:t>", &amp;</a:t>
            </a:r>
            <a:r>
              <a:rPr lang="en-US" sz="2800" dirty="0">
                <a:solidFill>
                  <a:schemeClr val="accent4"/>
                </a:solidFill>
              </a:rPr>
              <a:t>r);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4"/>
                </a:solidFill>
              </a:rPr>
              <a:t>scanf</a:t>
            </a:r>
            <a:r>
              <a:rPr lang="en-US" sz="2800" dirty="0">
                <a:solidFill>
                  <a:schemeClr val="accent4"/>
                </a:solidFill>
              </a:rPr>
              <a:t>("%f</a:t>
            </a:r>
            <a:r>
              <a:rPr lang="en-US" sz="2800" dirty="0" smtClean="0">
                <a:solidFill>
                  <a:schemeClr val="accent4"/>
                </a:solidFill>
              </a:rPr>
              <a:t>", &amp;</a:t>
            </a:r>
            <a:r>
              <a:rPr lang="en-US" sz="2800" dirty="0">
                <a:solidFill>
                  <a:schemeClr val="accent4"/>
                </a:solidFill>
              </a:rPr>
              <a:t>h);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("Volume is </a:t>
            </a:r>
            <a:r>
              <a:rPr lang="en-US" sz="2800" dirty="0" smtClean="0">
                <a:solidFill>
                  <a:schemeClr val="accent4"/>
                </a:solidFill>
              </a:rPr>
              <a:t>%.1f.",</a:t>
            </a: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    1/3*3.14*r*r*h);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252716" y="6400800"/>
            <a:ext cx="3300484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DUA6OVIV\MC90043797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4" y="1143000"/>
            <a:ext cx="339543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609600"/>
                <a:ext cx="8409995" cy="790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solidFill>
                      <a:schemeClr val="accent4"/>
                    </a:solidFill>
                  </a:rPr>
                  <a:t>Volume of a cone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𝜋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𝑟𝑎𝑑𝑖𝑢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h𝑒𝑖𝑔h𝑡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"/>
                <a:ext cx="8409995" cy="790216"/>
              </a:xfrm>
              <a:prstGeom prst="rect">
                <a:avLst/>
              </a:prstGeom>
              <a:blipFill rotWithShape="1">
                <a:blip r:embed="rId3"/>
                <a:stretch>
                  <a:fillRect l="-188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lded Corner 8"/>
          <p:cNvSpPr/>
          <p:nvPr/>
        </p:nvSpPr>
        <p:spPr bwMode="auto">
          <a:xfrm>
            <a:off x="3962400" y="3962400"/>
            <a:ext cx="1219200" cy="12192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Input: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10.0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3.0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5167223" y="3991356"/>
            <a:ext cx="1295400" cy="6096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Output? </a:t>
            </a:r>
          </a:p>
        </p:txBody>
      </p:sp>
      <p:pic>
        <p:nvPicPr>
          <p:cNvPr id="1027" name="Picture 3" descr="C:\Users\karkare\AppData\Local\Microsoft\Windows\INetCache\IE\45LGD9AS\MP900285144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23" y="3962400"/>
            <a:ext cx="2641084" cy="173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 bwMode="auto">
          <a:xfrm>
            <a:off x="5266476" y="4495800"/>
            <a:ext cx="1371600" cy="533400"/>
          </a:xfrm>
          <a:prstGeom prst="wedgeRoundRectCallout">
            <a:avLst>
              <a:gd name="adj1" fmla="val 94384"/>
              <a:gd name="adj2" fmla="val 2316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0.0</a:t>
            </a:r>
          </a:p>
        </p:txBody>
      </p:sp>
      <p:pic>
        <p:nvPicPr>
          <p:cNvPr id="1028" name="Picture 4" descr="C:\Users\karkare\AppData\Local\Microsoft\Windows\INetCache\IE\EC01WMOS\MP90017884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19684"/>
            <a:ext cx="1676400" cy="2520902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Callout 11"/>
          <p:cNvSpPr/>
          <p:nvPr/>
        </p:nvSpPr>
        <p:spPr bwMode="auto">
          <a:xfrm>
            <a:off x="1479430" y="3988415"/>
            <a:ext cx="2559170" cy="1040785"/>
          </a:xfrm>
          <a:prstGeom prst="wedgeEllipseCallout">
            <a:avLst>
              <a:gd name="adj1" fmla="val -44148"/>
              <a:gd name="adj2" fmla="val 52435"/>
            </a:avLst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Where did my 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ce cream go?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881651" y="5334000"/>
            <a:ext cx="5128749" cy="1142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1/3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evaluates to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0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1.0/3.0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evaluates to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0.3333…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Remember: use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float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s for real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division 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8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838200"/>
          </a:xfrm>
        </p:spPr>
        <p:txBody>
          <a:bodyPr/>
          <a:lstStyle/>
          <a:p>
            <a:r>
              <a:rPr lang="en-US" dirty="0" smtClean="0"/>
              <a:t>Type of Arithmetic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257800"/>
          </a:xfrm>
        </p:spPr>
        <p:txBody>
          <a:bodyPr/>
          <a:lstStyle/>
          <a:p>
            <a:r>
              <a:rPr lang="en-US" dirty="0" smtClean="0"/>
              <a:t>Type of (result of) arithmetic expr depends on its arguments</a:t>
            </a:r>
          </a:p>
          <a:p>
            <a:r>
              <a:rPr lang="en-US" dirty="0" smtClean="0"/>
              <a:t>Rule of thumb:</a:t>
            </a:r>
          </a:p>
          <a:p>
            <a:r>
              <a:rPr lang="en-US" dirty="0"/>
              <a:t>F</a:t>
            </a:r>
            <a:r>
              <a:rPr lang="en-US" dirty="0" smtClean="0"/>
              <a:t>or binary operator</a:t>
            </a:r>
          </a:p>
          <a:p>
            <a:pPr lvl="1"/>
            <a:r>
              <a:rPr lang="en-US" dirty="0" smtClean="0"/>
              <a:t>If both operands are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the result is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one or both operands are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the result is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</a:p>
          <a:p>
            <a:r>
              <a:rPr lang="en-US" dirty="0" smtClean="0"/>
              <a:t>For unary operator</a:t>
            </a:r>
          </a:p>
          <a:p>
            <a:pPr lvl="1"/>
            <a:r>
              <a:rPr lang="en-US" dirty="0" smtClean="0"/>
              <a:t>Type of result </a:t>
            </a:r>
            <a:r>
              <a:rPr lang="en-US" dirty="0" smtClean="0">
                <a:solidFill>
                  <a:srgbClr val="FF0000"/>
                </a:solidFill>
              </a:rPr>
              <a:t>is same as </a:t>
            </a:r>
            <a:r>
              <a:rPr lang="en-US" dirty="0" smtClean="0"/>
              <a:t>operand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Grid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</Template>
  <TotalTime>19693</TotalTime>
  <Words>1506</Words>
  <Application>Microsoft Office PowerPoint</Application>
  <PresentationFormat>On-screen Show (4:3)</PresentationFormat>
  <Paragraphs>321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BlueGrid</vt:lpstr>
      <vt:lpstr>ESC101: Introduction to Computing</vt:lpstr>
      <vt:lpstr>Binary Operations</vt:lpstr>
      <vt:lpstr>Unary Operators</vt:lpstr>
      <vt:lpstr>The / operator</vt:lpstr>
      <vt:lpstr>The / operator</vt:lpstr>
      <vt:lpstr>The % operator</vt:lpstr>
      <vt:lpstr>Divison(/) and Remainder(%)</vt:lpstr>
      <vt:lpstr>Program Example</vt:lpstr>
      <vt:lpstr>Type of Arithmetic Expr</vt:lpstr>
      <vt:lpstr>Operator Precedence</vt:lpstr>
      <vt:lpstr>Operator Precedence</vt:lpstr>
      <vt:lpstr>Operator Precedence</vt:lpstr>
      <vt:lpstr>Type Conversion (Type casting)</vt:lpstr>
      <vt:lpstr>Loss of Information!</vt:lpstr>
      <vt:lpstr>float to int:  type conversion (result ok)</vt:lpstr>
      <vt:lpstr>float to int type conversion (not ok!) </vt:lpstr>
      <vt:lpstr>int to float (take care!)</vt:lpstr>
      <vt:lpstr>PowerPoint Presentation</vt:lpstr>
      <vt:lpstr>char data type in C</vt:lpstr>
      <vt:lpstr>char data type in C</vt:lpstr>
      <vt:lpstr>char data type in C</vt:lpstr>
      <vt:lpstr>char data type 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Krithika</dc:creator>
  <cp:lastModifiedBy>karkare</cp:lastModifiedBy>
  <cp:revision>699</cp:revision>
  <cp:lastPrinted>1601-01-01T00:00:00Z</cp:lastPrinted>
  <dcterms:created xsi:type="dcterms:W3CDTF">2012-01-03T04:41:12Z</dcterms:created>
  <dcterms:modified xsi:type="dcterms:W3CDTF">2015-01-11T09:53:51Z</dcterms:modified>
</cp:coreProperties>
</file>