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51"/>
  </p:notesMasterIdLst>
  <p:sldIdLst>
    <p:sldId id="355" r:id="rId2"/>
    <p:sldId id="357" r:id="rId3"/>
    <p:sldId id="358" r:id="rId4"/>
    <p:sldId id="356" r:id="rId5"/>
    <p:sldId id="359" r:id="rId6"/>
    <p:sldId id="360" r:id="rId7"/>
    <p:sldId id="361" r:id="rId8"/>
    <p:sldId id="362" r:id="rId9"/>
    <p:sldId id="419" r:id="rId10"/>
    <p:sldId id="417" r:id="rId11"/>
    <p:sldId id="422" r:id="rId12"/>
    <p:sldId id="420" r:id="rId13"/>
    <p:sldId id="421" r:id="rId14"/>
    <p:sldId id="366" r:id="rId15"/>
    <p:sldId id="367" r:id="rId16"/>
    <p:sldId id="369" r:id="rId17"/>
    <p:sldId id="375" r:id="rId18"/>
    <p:sldId id="370" r:id="rId19"/>
    <p:sldId id="371" r:id="rId20"/>
    <p:sldId id="372" r:id="rId21"/>
    <p:sldId id="376" r:id="rId22"/>
    <p:sldId id="374" r:id="rId23"/>
    <p:sldId id="378" r:id="rId24"/>
    <p:sldId id="377" r:id="rId25"/>
    <p:sldId id="380" r:id="rId26"/>
    <p:sldId id="393" r:id="rId27"/>
    <p:sldId id="394" r:id="rId28"/>
    <p:sldId id="383" r:id="rId29"/>
    <p:sldId id="396" r:id="rId30"/>
    <p:sldId id="397" r:id="rId31"/>
    <p:sldId id="424" r:id="rId32"/>
    <p:sldId id="398" r:id="rId33"/>
    <p:sldId id="401" r:id="rId34"/>
    <p:sldId id="400" r:id="rId35"/>
    <p:sldId id="402" r:id="rId36"/>
    <p:sldId id="403" r:id="rId37"/>
    <p:sldId id="404" r:id="rId38"/>
    <p:sldId id="405" r:id="rId39"/>
    <p:sldId id="395" r:id="rId40"/>
    <p:sldId id="406" r:id="rId41"/>
    <p:sldId id="408" r:id="rId42"/>
    <p:sldId id="409" r:id="rId43"/>
    <p:sldId id="425" r:id="rId44"/>
    <p:sldId id="364" r:id="rId45"/>
    <p:sldId id="365" r:id="rId46"/>
    <p:sldId id="423" r:id="rId47"/>
    <p:sldId id="410" r:id="rId48"/>
    <p:sldId id="411" r:id="rId49"/>
    <p:sldId id="412" r:id="rId50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Conditional Expression" id="{166CE43C-CFC5-441E-9A30-1BE3942CA6FD}">
          <p14:sldIdLst>
            <p14:sldId id="355"/>
            <p14:sldId id="357"/>
            <p14:sldId id="358"/>
          </p14:sldIdLst>
        </p14:section>
        <p14:section name="Relational &amp; Logical Operators" id="{6BDC86EA-7FE9-4AD4-8FD5-63D1619E5176}">
          <p14:sldIdLst>
            <p14:sldId id="356"/>
            <p14:sldId id="359"/>
            <p14:sldId id="360"/>
            <p14:sldId id="361"/>
            <p14:sldId id="362"/>
            <p14:sldId id="419"/>
            <p14:sldId id="417"/>
            <p14:sldId id="422"/>
            <p14:sldId id="420"/>
            <p14:sldId id="421"/>
          </p14:sldIdLst>
        </p14:section>
        <p14:section name="Cond Stmts" id="{4F8A6C6C-8D85-4C35-AA45-6E53E1FFDE7B}">
          <p14:sldIdLst>
            <p14:sldId id="366"/>
            <p14:sldId id="367"/>
            <p14:sldId id="369"/>
            <p14:sldId id="375"/>
            <p14:sldId id="370"/>
            <p14:sldId id="371"/>
            <p14:sldId id="372"/>
            <p14:sldId id="376"/>
            <p14:sldId id="374"/>
            <p14:sldId id="378"/>
            <p14:sldId id="377"/>
            <p14:sldId id="380"/>
            <p14:sldId id="393"/>
            <p14:sldId id="394"/>
            <p14:sldId id="383"/>
            <p14:sldId id="396"/>
            <p14:sldId id="397"/>
            <p14:sldId id="424"/>
            <p14:sldId id="398"/>
            <p14:sldId id="401"/>
            <p14:sldId id="400"/>
            <p14:sldId id="402"/>
            <p14:sldId id="403"/>
            <p14:sldId id="404"/>
            <p14:sldId id="405"/>
            <p14:sldId id="395"/>
            <p14:sldId id="406"/>
            <p14:sldId id="408"/>
            <p14:sldId id="409"/>
            <p14:sldId id="425"/>
            <p14:sldId id="364"/>
            <p14:sldId id="365"/>
            <p14:sldId id="423"/>
            <p14:sldId id="410"/>
            <p14:sldId id="411"/>
            <p14:sldId id="4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74" y="-8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96"/>
    </p:cViewPr>
  </p:sorterViewPr>
  <p:notesViewPr>
    <p:cSldViewPr>
      <p:cViewPr varScale="1">
        <p:scale>
          <a:sx n="84" d="100"/>
          <a:sy n="84" d="100"/>
        </p:scale>
        <p:origin x="-37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7425" cy="359727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fld id="{0EDA7CD0-DB43-4A0F-BFDF-26F295F0B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820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01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878FBF-87C7-4F26-B4B6-90458930CE3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599292-8E7E-4C2D-BCA0-55B1DC75DF2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711EF9-BDEC-4C8A-B588-E6450C2695C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599292-8E7E-4C2D-BCA0-55B1DC75DF2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599292-8E7E-4C2D-BCA0-55B1DC75DF2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AE10E4-B1DA-4E6D-A498-64A82D4C2D9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C1AE55F-BF7D-4AE1-858E-D43C267DFDC9}" type="slidenum">
              <a:rPr lang="en-US" altLang="en-US" sz="1300">
                <a:latin typeface="Calibri" pitchFamily="32" charset="0"/>
              </a:rPr>
              <a:pPr algn="r">
                <a:buClrTx/>
                <a:buFontTx/>
                <a:buNone/>
              </a:pPr>
              <a:t>28</a:t>
            </a:fld>
            <a:endParaRPr lang="en-US" altLang="en-US" sz="1300"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878FBF-87C7-4F26-B4B6-90458930CE3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21196-0429-4710-A9B3-7528DBADC88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8ACFC9-B795-4BA5-BD19-78C559403C2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8ACFC9-B795-4BA5-BD19-78C559403C2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1F3EA0-985B-454D-B9ED-0C3F461B4D0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A5444C-83A5-4ACA-9A0A-065B89C8944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E99CD6-AEB9-4E0A-9A60-C23C83338F4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E99CD6-AEB9-4E0A-9A60-C23C83338F4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 userDrawn="1"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 userDrawn="1"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 userDrawn="1"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fld id="{7F68003E-C2A2-4E87-AE71-9B37B7237846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936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184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F2AF5-EDFD-46D4-9D9E-F53F7A3976F4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5E0645-DB6D-4B3B-A1F5-3DFBEB9E3E8B}" type="datetimeFigureOut">
              <a:rPr lang="hi-IN" smtClean="0"/>
              <a:t>मंगलवार, 23 पौसा 1936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9676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accent4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1FB6634A-E963-4C87-B53C-B7153D458F33}" type="datetime7">
              <a:rPr lang="en-US" smtClean="0"/>
              <a:pPr>
                <a:defRPr/>
              </a:pPr>
              <a:t>Jan-15</a:t>
            </a:fld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accent4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accent4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5.wmf"/><Relationship Id="rId7" Type="http://schemas.openxmlformats.org/officeDocument/2006/relationships/image" Target="../media/image7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wmf"/><Relationship Id="rId4" Type="http://schemas.openxmlformats.org/officeDocument/2006/relationships/image" Target="../media/image26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ESC101: Introduction to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F777A0-FFA7-4DDA-A826-0F7289FA4705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38175" y="1262063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endParaRPr lang="en-US" altLang="en-US" sz="2400" b="1" dirty="0">
              <a:latin typeface="Arial Narrow" pitchFamily="32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457200" y="2590800"/>
            <a:ext cx="8305800" cy="4191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int a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; 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int 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b; 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int c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; 	</a:t>
            </a:r>
          </a:p>
          <a:p>
            <a:pPr>
              <a:buClrTx/>
              <a:buFontTx/>
              <a:buNone/>
            </a:pP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int </a:t>
            </a:r>
            <a:r>
              <a:rPr lang="en-US" altLang="en-US" sz="2800" dirty="0" err="1" smtClean="0">
                <a:latin typeface="Comic Sans MS" panose="030F0702030302020204" pitchFamily="66" charset="0"/>
                <a:ea typeface="ＭＳ Ｐゴシック" pitchFamily="32" charset="-128"/>
              </a:rPr>
              <a:t>cEven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; </a:t>
            </a:r>
            <a:r>
              <a:rPr lang="en-US" altLang="en-US" sz="2800" dirty="0">
                <a:solidFill>
                  <a:srgbClr val="00B050"/>
                </a:solidFill>
                <a:latin typeface="Comic Sans MS" panose="030F0702030302020204" pitchFamily="66" charset="0"/>
                <a:ea typeface="ＭＳ Ｐゴシック" pitchFamily="32" charset="-128"/>
              </a:rPr>
              <a:t>// </a:t>
            </a:r>
            <a:r>
              <a:rPr lang="en-US" altLang="en-US" sz="2800" dirty="0" smtClean="0">
                <a:solidFill>
                  <a:srgbClr val="00B050"/>
                </a:solidFill>
                <a:latin typeface="Comic Sans MS" panose="030F0702030302020204" pitchFamily="66" charset="0"/>
                <a:ea typeface="ＭＳ Ｐゴシック" pitchFamily="32" charset="-128"/>
              </a:rPr>
              <a:t>count of even inputs</a:t>
            </a:r>
            <a:endParaRPr lang="en-US" altLang="en-US" sz="2800" dirty="0" smtClean="0">
              <a:latin typeface="Comic Sans MS" panose="030F0702030302020204" pitchFamily="66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scanf(“%</a:t>
            </a:r>
            <a:r>
              <a:rPr lang="en-US" altLang="en-US" sz="2800" dirty="0" err="1" smtClean="0">
                <a:latin typeface="Comic Sans MS" panose="030F0702030302020204" pitchFamily="66" charset="0"/>
                <a:ea typeface="ＭＳ Ｐゴシック" pitchFamily="32" charset="-128"/>
              </a:rPr>
              <a:t>d%d%d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”, 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&amp;</a:t>
            </a:r>
            <a:r>
              <a:rPr lang="en-US" altLang="en-US" sz="2800" dirty="0" err="1">
                <a:latin typeface="Comic Sans MS" panose="030F0702030302020204" pitchFamily="66" charset="0"/>
                <a:ea typeface="ＭＳ Ｐゴシック" pitchFamily="32" charset="-128"/>
              </a:rPr>
              <a:t>a,&amp;b,&amp;c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); </a:t>
            </a:r>
            <a:r>
              <a:rPr lang="en-US" altLang="en-US" sz="2800" dirty="0" smtClean="0">
                <a:solidFill>
                  <a:srgbClr val="00B050"/>
                </a:solidFill>
                <a:latin typeface="Comic Sans MS" panose="030F0702030302020204" pitchFamily="66" charset="0"/>
                <a:ea typeface="ＭＳ Ｐゴシック" pitchFamily="32" charset="-128"/>
              </a:rPr>
              <a:t>// </a:t>
            </a:r>
            <a:r>
              <a:rPr lang="en-US" altLang="en-US" sz="2800" dirty="0">
                <a:solidFill>
                  <a:srgbClr val="00B050"/>
                </a:solidFill>
                <a:latin typeface="Comic Sans MS" panose="030F0702030302020204" pitchFamily="66" charset="0"/>
                <a:ea typeface="ＭＳ Ｐゴシック" pitchFamily="32" charset="-128"/>
              </a:rPr>
              <a:t>input </a:t>
            </a:r>
            <a:r>
              <a:rPr lang="en-US" altLang="en-US" sz="2800" dirty="0" err="1" smtClean="0">
                <a:solidFill>
                  <a:srgbClr val="00B050"/>
                </a:solidFill>
                <a:latin typeface="Comic Sans MS" panose="030F0702030302020204" pitchFamily="66" charset="0"/>
                <a:ea typeface="ＭＳ Ｐゴシック" pitchFamily="32" charset="-128"/>
              </a:rPr>
              <a:t>a,b,c</a:t>
            </a:r>
            <a:endParaRPr lang="en-US" altLang="en-US" sz="2800" dirty="0" smtClean="0">
              <a:solidFill>
                <a:srgbClr val="00B050"/>
              </a:solidFill>
              <a:latin typeface="Comic Sans MS" panose="030F0702030302020204" pitchFamily="66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800" dirty="0" smtClean="0">
              <a:solidFill>
                <a:srgbClr val="00B050"/>
              </a:solidFill>
              <a:latin typeface="Comic Sans MS" panose="030F0702030302020204" pitchFamily="66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800" dirty="0" smtClean="0">
                <a:solidFill>
                  <a:srgbClr val="00B050"/>
                </a:solidFill>
                <a:latin typeface="Comic Sans MS" panose="030F0702030302020204" pitchFamily="66" charset="0"/>
                <a:ea typeface="ＭＳ Ｐゴシック" pitchFamily="32" charset="-128"/>
              </a:rPr>
              <a:t>// (x%2 == 0) evaluates to 1 if x is Even,</a:t>
            </a:r>
          </a:p>
          <a:p>
            <a:pPr>
              <a:buClrTx/>
              <a:buFontTx/>
              <a:buNone/>
            </a:pPr>
            <a:r>
              <a:rPr lang="en-US" altLang="en-US" sz="2800" dirty="0" smtClean="0">
                <a:solidFill>
                  <a:srgbClr val="00B050"/>
                </a:solidFill>
                <a:latin typeface="Comic Sans MS" panose="030F0702030302020204" pitchFamily="66" charset="0"/>
                <a:ea typeface="ＭＳ Ｐゴシック" pitchFamily="32" charset="-128"/>
              </a:rPr>
              <a:t>//                                       0 if x is Odd  </a:t>
            </a:r>
            <a:endParaRPr lang="en-US" altLang="en-US" sz="2800" dirty="0">
              <a:solidFill>
                <a:srgbClr val="00B050"/>
              </a:solidFill>
              <a:latin typeface="Comic Sans MS" panose="030F0702030302020204" pitchFamily="66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800" dirty="0" err="1" smtClean="0">
                <a:latin typeface="Comic Sans MS" panose="030F0702030302020204" pitchFamily="66" charset="0"/>
                <a:ea typeface="ＭＳ Ｐゴシック" pitchFamily="32" charset="-128"/>
              </a:rPr>
              <a:t>cEven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 = (a%2 == 0) + (b%2 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== 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0) 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+ 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(c%2 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== 0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); </a:t>
            </a:r>
          </a:p>
          <a:p>
            <a:pPr>
              <a:buClrTx/>
              <a:buFontTx/>
              <a:buNone/>
            </a:pP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printf(“Even=%d\</a:t>
            </a:r>
            <a:r>
              <a:rPr lang="en-US" altLang="en-US" sz="2800" dirty="0" err="1" smtClean="0">
                <a:latin typeface="Comic Sans MS" panose="030F0702030302020204" pitchFamily="66" charset="0"/>
                <a:ea typeface="ＭＳ Ｐゴシック" pitchFamily="32" charset="-128"/>
              </a:rPr>
              <a:t>nOdd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=%d”, </a:t>
            </a:r>
            <a:r>
              <a:rPr lang="en-US" altLang="en-US" sz="2800" dirty="0" err="1" smtClean="0">
                <a:latin typeface="Comic Sans MS" panose="030F0702030302020204" pitchFamily="66" charset="0"/>
                <a:ea typeface="ＭＳ Ｐゴシック" pitchFamily="32" charset="-128"/>
              </a:rPr>
              <a:t>cEven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, 3-cEven);         </a:t>
            </a:r>
            <a:endParaRPr lang="en-US" altLang="en-US" sz="2800" dirty="0">
              <a:latin typeface="Comic Sans MS" panose="030F0702030302020204" pitchFamily="66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800" dirty="0">
              <a:latin typeface="Comic Sans MS" panose="030F0702030302020204" pitchFamily="66" charset="0"/>
              <a:ea typeface="ＭＳ Ｐゴシック" pitchFamily="3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685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7" y="609600"/>
            <a:ext cx="8482013" cy="1981200"/>
          </a:xfrm>
        </p:spPr>
        <p:txBody>
          <a:bodyPr/>
          <a:lstStyle/>
          <a:p>
            <a:r>
              <a:rPr lang="en-US" dirty="0"/>
              <a:t>Problem: Input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 positive integers. </a:t>
            </a:r>
            <a:r>
              <a:rPr lang="en-US" dirty="0"/>
              <a:t>Print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count</a:t>
            </a:r>
            <a:r>
              <a:rPr lang="en-US" dirty="0" smtClean="0"/>
              <a:t> of inputs that are even and odd.</a:t>
            </a:r>
          </a:p>
          <a:p>
            <a:pPr lvl="1"/>
            <a:r>
              <a:rPr lang="en-US" dirty="0" smtClean="0"/>
              <a:t>Do not use if-then-else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4ED2F7-5BCA-4639-9E11-C6F0E23599F6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1898073"/>
            <a:ext cx="144780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INPUT</a:t>
            </a:r>
          </a:p>
          <a:p>
            <a:r>
              <a:rPr lang="en-US" sz="2800" b="1" dirty="0" smtClean="0">
                <a:solidFill>
                  <a:schemeClr val="accent4"/>
                </a:solidFill>
              </a:rPr>
              <a:t>10</a:t>
            </a:r>
          </a:p>
          <a:p>
            <a:r>
              <a:rPr lang="en-US" sz="2800" b="1" dirty="0" smtClean="0">
                <a:solidFill>
                  <a:schemeClr val="accent4"/>
                </a:solidFill>
              </a:rPr>
              <a:t>5</a:t>
            </a:r>
          </a:p>
          <a:p>
            <a:r>
              <a:rPr lang="en-US" sz="2800" b="1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07282" y="2457271"/>
            <a:ext cx="237951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OUTPUT</a:t>
            </a:r>
          </a:p>
          <a:p>
            <a:r>
              <a:rPr lang="en-US" sz="2400" b="1" dirty="0" smtClean="0">
                <a:solidFill>
                  <a:schemeClr val="accent4"/>
                </a:solidFill>
              </a:rPr>
              <a:t>Even=1</a:t>
            </a:r>
          </a:p>
          <a:p>
            <a:r>
              <a:rPr lang="en-US" sz="2400" b="1" dirty="0" smtClean="0">
                <a:solidFill>
                  <a:schemeClr val="accent4"/>
                </a:solidFill>
              </a:rPr>
              <a:t>Odd=2</a:t>
            </a:r>
          </a:p>
        </p:txBody>
      </p:sp>
    </p:spTree>
    <p:extLst>
      <p:ext uri="{BB962C8B-B14F-4D97-AF65-F5344CB8AC3E}">
        <p14:creationId xmlns:p14="http://schemas.microsoft.com/office/powerpoint/2010/main" val="1676561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toon-ladder-5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8640"/>
            <a:ext cx="238125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75462" y="1218911"/>
            <a:ext cx="1320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smtClean="0">
                <a:solidFill>
                  <a:srgbClr val="BE00FF"/>
                </a:solidFill>
                <a:latin typeface="Comic Sans MS" pitchFamily="66" charset="0"/>
              </a:rPr>
              <a:t>! </a:t>
            </a:r>
            <a:r>
              <a:rPr lang="en-US" altLang="en-US" sz="3200" dirty="0" smtClean="0">
                <a:solidFill>
                  <a:srgbClr val="BE00FF"/>
                </a:solidFill>
                <a:latin typeface="Comic Sans MS" pitchFamily="66" charset="0"/>
              </a:rPr>
              <a:t>+ -</a:t>
            </a:r>
            <a:endParaRPr lang="en-US" altLang="en-US" sz="2400" dirty="0">
              <a:solidFill>
                <a:srgbClr val="BE00FF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19800" y="2093640"/>
            <a:ext cx="1023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FF"/>
                </a:solidFill>
                <a:latin typeface="Comic Sans MS" pitchFamily="66" charset="0"/>
              </a:rPr>
              <a:t>* / %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172200" y="2703240"/>
            <a:ext cx="77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7AC1"/>
                </a:solidFill>
                <a:latin typeface="Comic Sans MS" pitchFamily="66" charset="0"/>
              </a:rPr>
              <a:t>+ -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27363" y="3465241"/>
            <a:ext cx="19688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00BB2D"/>
                </a:solidFill>
                <a:latin typeface="Comic Sans MS" pitchFamily="66" charset="0"/>
              </a:rPr>
              <a:t>&lt; &lt;= </a:t>
            </a:r>
            <a:r>
              <a:rPr lang="en-US" altLang="en-US" sz="2800" b="1" dirty="0" smtClean="0">
                <a:solidFill>
                  <a:srgbClr val="00BB2D"/>
                </a:solidFill>
                <a:latin typeface="Comic Sans MS" pitchFamily="66" charset="0"/>
              </a:rPr>
              <a:t>&gt; &gt;=</a:t>
            </a:r>
            <a:endParaRPr lang="en-US" altLang="en-US" sz="2800" b="1" dirty="0">
              <a:solidFill>
                <a:srgbClr val="00BB2D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638800" y="4151040"/>
            <a:ext cx="1081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BC00"/>
                </a:solidFill>
              </a:rPr>
              <a:t>==   !=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99345" y="4608240"/>
            <a:ext cx="5886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&amp;&amp;</a:t>
            </a:r>
            <a:endParaRPr lang="en-US" altLang="en-US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185048" y="5100935"/>
            <a:ext cx="444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||</a:t>
            </a:r>
            <a:endParaRPr lang="en-US" altLang="en-US" sz="24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592246" y="1255440"/>
            <a:ext cx="5517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smtClean="0">
                <a:solidFill>
                  <a:srgbClr val="BE00FF"/>
                </a:solidFill>
                <a:latin typeface="Comic Sans MS" pitchFamily="66" charset="0"/>
              </a:rPr>
              <a:t>RL</a:t>
            </a:r>
            <a:endParaRPr lang="en-US" altLang="en-US" sz="2400" b="1" dirty="0">
              <a:solidFill>
                <a:srgbClr val="BE00FF"/>
              </a:solidFill>
              <a:latin typeface="Comic Sans MS" pitchFamily="66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382000" y="2017440"/>
            <a:ext cx="55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305800" y="2703240"/>
            <a:ext cx="55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7AC1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259763" y="3465240"/>
            <a:ext cx="550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00BB2D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062913" y="4151040"/>
            <a:ext cx="54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BC00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8019605" y="4608240"/>
            <a:ext cx="551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LR</a:t>
            </a:r>
            <a:endParaRPr lang="en-US" altLang="en-US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924800" y="5105400"/>
            <a:ext cx="551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LR</a:t>
            </a:r>
            <a:endParaRPr lang="en-US" altLang="en-US" sz="24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31854"/>
            <a:ext cx="4104456" cy="2997546"/>
          </a:xfrm>
        </p:spPr>
        <p:txBody>
          <a:bodyPr/>
          <a:lstStyle/>
          <a:p>
            <a:r>
              <a:rPr lang="en-US" dirty="0" smtClean="0"/>
              <a:t>Precedence and Associativity (Refined)</a:t>
            </a:r>
            <a:endParaRPr lang="en-US" dirty="0"/>
          </a:p>
        </p:txBody>
      </p:sp>
      <p:pic>
        <p:nvPicPr>
          <p:cNvPr id="23" name="Picture 2" descr="C:\Users\karkare\AppData\Local\Microsoft\Windows\INetCache\IE\45LGD9AS\MC90029973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526329"/>
            <a:ext cx="1819656" cy="1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0767" y="1216689"/>
            <a:ext cx="7194087" cy="4498311"/>
            <a:chOff x="7151" y="1100528"/>
            <a:chExt cx="7194087" cy="4498311"/>
          </a:xfrm>
        </p:grpSpPr>
        <p:sp>
          <p:nvSpPr>
            <p:cNvPr id="24" name="Oval 23"/>
            <p:cNvSpPr/>
            <p:nvPr/>
          </p:nvSpPr>
          <p:spPr bwMode="auto">
            <a:xfrm>
              <a:off x="4445308" y="3249582"/>
              <a:ext cx="2755930" cy="2349257"/>
            </a:xfrm>
            <a:prstGeom prst="ellips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0008199">
              <a:off x="7151" y="1100528"/>
              <a:ext cx="5553636" cy="1754326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Binary Operations!</a:t>
              </a:r>
            </a:p>
            <a:p>
              <a:r>
                <a:rPr lang="en-US" sz="3600" b="1" dirty="0" smtClean="0">
                  <a:solidFill>
                    <a:srgbClr val="FF0000"/>
                  </a:solidFill>
                </a:rPr>
                <a:t>Operate on 2 Arguments</a:t>
              </a:r>
            </a:p>
            <a:p>
              <a:r>
                <a:rPr lang="en-US" sz="3600" b="1" dirty="0" smtClean="0">
                  <a:solidFill>
                    <a:srgbClr val="FF0000"/>
                  </a:solidFill>
                </a:rPr>
                <a:t>Result is either 0 or 1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 bwMode="auto">
            <a:xfrm rot="1481105">
              <a:off x="3392897" y="2903183"/>
              <a:ext cx="1572857" cy="385763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172200" y="5638800"/>
            <a:ext cx="3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924800" y="5715000"/>
            <a:ext cx="551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smtClean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RL</a:t>
            </a:r>
            <a:endParaRPr lang="en-US" altLang="en-US" sz="2400" b="1" dirty="0">
              <a:solidFill>
                <a:schemeClr val="tx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19" grpId="0"/>
      <p:bldP spid="20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4789176" cy="762000"/>
          </a:xfrm>
        </p:spPr>
        <p:txBody>
          <a:bodyPr/>
          <a:lstStyle/>
          <a:p>
            <a:r>
              <a:rPr lang="en-US" dirty="0" smtClean="0"/>
              <a:t>Class Quiz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772400" cy="5943600"/>
          </a:xfrm>
        </p:spPr>
        <p:txBody>
          <a:bodyPr/>
          <a:lstStyle/>
          <a:p>
            <a:r>
              <a:rPr lang="en-US" dirty="0" smtClean="0"/>
              <a:t>What is the value of expression:</a:t>
            </a:r>
          </a:p>
          <a:p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Compile time error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Run time crash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False (0)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True 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67BB7-CE5A-47E7-BCE3-17A867CB2202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157400" y="1371600"/>
            <a:ext cx="4307457" cy="62685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3600" dirty="0" smtClean="0">
                <a:solidFill>
                  <a:schemeClr val="tx1"/>
                </a:solidFill>
                <a:latin typeface="Verdana" pitchFamily="34" charset="0"/>
              </a:rPr>
              <a:t>0 &lt;= 10 &lt;= 4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4106" name="Picture 10" descr="C:\Users\karkare\AppData\Local\Microsoft\Windows\INetCache\IE\45LGD9AS\MC9000890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21066"/>
            <a:ext cx="1031443" cy="18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 bwMode="auto">
          <a:xfrm>
            <a:off x="4800600" y="4721065"/>
            <a:ext cx="4267200" cy="907999"/>
          </a:xfrm>
          <a:prstGeom prst="wedgeEllipseCallout">
            <a:avLst>
              <a:gd name="adj1" fmla="val -59407"/>
              <a:gd name="adj2" fmla="val 5634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The correc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t answer is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026" name="Picture 2" descr="C:\Users\karkare\AppData\Local\Microsoft\Windows\INetCache\IE\45LGD9AS\MC900448746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582" y="5334000"/>
            <a:ext cx="22098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91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762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A21467-AA2A-4D89-84EA-5E9BB24A66FB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914400"/>
            <a:ext cx="3108543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0 &lt;= 10 &lt;= 4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accent4"/>
                </a:solidFill>
              </a:rPr>
              <a:t>(0 &lt;= 10) &lt;= 4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accent4"/>
                </a:solidFill>
              </a:rPr>
              <a:t>1 &lt;= 4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accent4"/>
                </a:solidFill>
              </a:rPr>
              <a:t>1  /* True */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3800" y="1538169"/>
            <a:ext cx="5181600" cy="50783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0 &lt;= 10 &amp;&amp; 10 &lt;= 4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accent4"/>
                </a:solidFill>
              </a:rPr>
              <a:t>(0 &lt;= 10)  &amp;&amp; (10 &lt;= 4)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accent4"/>
                </a:solidFill>
              </a:rPr>
              <a:t>(1)  &amp;&amp; (10 &lt;= 4)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accent4"/>
                </a:solidFill>
              </a:rPr>
              <a:t>1 &amp;&amp; (0)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accent4"/>
                </a:solidFill>
              </a:rPr>
              <a:t>0  /*False*/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2829" y="152400"/>
            <a:ext cx="51525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Probably not what you intended. The intended expression is: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052" name="Picture 4" descr="C:\Users\karkare\AppData\Local\Microsoft\Windows\INetCache\IE\DUA6OVIV\MC90007871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500" y="2664684"/>
            <a:ext cx="2102325" cy="39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70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5105400"/>
          </a:xfrm>
        </p:spPr>
        <p:txBody>
          <a:bodyPr/>
          <a:lstStyle/>
          <a:p>
            <a:r>
              <a:rPr lang="en-US" dirty="0" smtClean="0"/>
              <a:t>In daily routine</a:t>
            </a:r>
          </a:p>
          <a:p>
            <a:pPr lvl="1"/>
            <a:r>
              <a:rPr lang="en-US" dirty="0" smtClean="0"/>
              <a:t>If it is very cold, I will skip class.</a:t>
            </a:r>
          </a:p>
          <a:p>
            <a:pPr lvl="1"/>
            <a:r>
              <a:rPr lang="en-US" dirty="0" smtClean="0"/>
              <a:t>If there is a quiz tomorrow, I will first study and then sleep. Otherwise I will sleep now.</a:t>
            </a:r>
          </a:p>
          <a:p>
            <a:pPr lvl="1"/>
            <a:r>
              <a:rPr lang="en-US" dirty="0"/>
              <a:t>If I have 500 </a:t>
            </a:r>
            <a:r>
              <a:rPr lang="en-US" dirty="0" err="1"/>
              <a:t>Rs</a:t>
            </a:r>
            <a:r>
              <a:rPr lang="en-US" dirty="0"/>
              <a:t>, I will order pizza</a:t>
            </a:r>
            <a:r>
              <a:rPr lang="en-US" dirty="0" smtClean="0"/>
              <a:t>.</a:t>
            </a:r>
            <a:r>
              <a:rPr lang="en-US" dirty="0"/>
              <a:t> If I have 20 </a:t>
            </a:r>
            <a:r>
              <a:rPr lang="en-US" dirty="0" err="1"/>
              <a:t>Rs</a:t>
            </a:r>
            <a:r>
              <a:rPr lang="en-US" dirty="0"/>
              <a:t>, I will eat </a:t>
            </a:r>
            <a:r>
              <a:rPr lang="en-US" dirty="0" smtClean="0"/>
              <a:t>Maggi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smtClean="0"/>
              <a:t>I have 5 </a:t>
            </a:r>
            <a:r>
              <a:rPr lang="en-US" dirty="0" err="1" smtClean="0"/>
              <a:t>Rs</a:t>
            </a:r>
            <a:r>
              <a:rPr lang="en-US" dirty="0" smtClean="0"/>
              <a:t>, I will eat biscuits. If I do not have any money, I will eat in hostel mess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9F2A-2ECC-4DE2-AD5C-F6FC31AFBEC5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5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r>
              <a:rPr lang="en-US" dirty="0" smtClean="0"/>
              <a:t>Conditional statements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2424"/>
            <a:ext cx="8496944" cy="5184576"/>
          </a:xfrm>
        </p:spPr>
        <p:txBody>
          <a:bodyPr/>
          <a:lstStyle/>
          <a:p>
            <a:r>
              <a:rPr lang="en-US" dirty="0" smtClean="0"/>
              <a:t>3 types of conditional statements in C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cond</a:t>
            </a:r>
            <a:r>
              <a:rPr lang="en-US" dirty="0" smtClean="0"/>
              <a:t>) action</a:t>
            </a:r>
          </a:p>
          <a:p>
            <a:pPr marL="457200" lvl="1" indent="0">
              <a:buNone/>
            </a:pPr>
            <a:r>
              <a:rPr lang="en-US" dirty="0" smtClean="0"/>
              <a:t>  else some-other-action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cond</a:t>
            </a:r>
            <a:r>
              <a:rPr lang="en-US" dirty="0" smtClean="0"/>
              <a:t>) action</a:t>
            </a:r>
          </a:p>
          <a:p>
            <a:pPr lvl="1"/>
            <a:r>
              <a:rPr lang="en-US" dirty="0" smtClean="0"/>
              <a:t>switch-case</a:t>
            </a:r>
          </a:p>
          <a:p>
            <a:r>
              <a:rPr lang="en-US" dirty="0" smtClean="0"/>
              <a:t>Each action is a sequence of one or more statements!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6FEED-2453-46A5-B82C-A35B1F8D3F75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dirty="0" smtClean="0"/>
              <a:t>Statements and Blocks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38200"/>
            <a:ext cx="8610600" cy="5638800"/>
          </a:xfrm>
        </p:spPr>
        <p:txBody>
          <a:bodyPr/>
          <a:lstStyle/>
          <a:p>
            <a:r>
              <a:rPr lang="en-US" sz="2800" dirty="0" smtClean="0"/>
              <a:t>An expression </a:t>
            </a:r>
            <a:r>
              <a:rPr lang="en-US" sz="2800" dirty="0"/>
              <a:t>such as </a:t>
            </a:r>
            <a:r>
              <a:rPr lang="en-US" sz="2800" dirty="0">
                <a:solidFill>
                  <a:srgbClr val="FF0000"/>
                </a:solidFill>
              </a:rPr>
              <a:t>x=0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FF0000"/>
                </a:solidFill>
              </a:rPr>
              <a:t>printf(…) </a:t>
            </a:r>
            <a:r>
              <a:rPr lang="en-US" sz="2800" dirty="0"/>
              <a:t>becomes a statement  when it is followed by a semi-colon, as in </a:t>
            </a:r>
          </a:p>
          <a:p>
            <a:pPr marL="0" indent="0" algn="ctr">
              <a:buNone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x </a:t>
            </a:r>
            <a:r>
              <a:rPr lang="en-US" sz="2800" dirty="0">
                <a:solidFill>
                  <a:srgbClr val="FF0000"/>
                </a:solidFill>
              </a:rPr>
              <a:t>= 0;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printf( … </a:t>
            </a:r>
            <a:r>
              <a:rPr lang="en-US" sz="2800" dirty="0" smtClean="0">
                <a:solidFill>
                  <a:srgbClr val="FF0000"/>
                </a:solidFill>
              </a:rPr>
              <a:t>);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5+2;</a:t>
            </a:r>
          </a:p>
          <a:p>
            <a:r>
              <a:rPr lang="en-US" sz="2800" dirty="0" smtClean="0"/>
              <a:t>Braces </a:t>
            </a:r>
            <a:r>
              <a:rPr lang="en-US" sz="2800" dirty="0">
                <a:solidFill>
                  <a:srgbClr val="FF0000"/>
                </a:solidFill>
              </a:rPr>
              <a:t>{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}</a:t>
            </a:r>
            <a:r>
              <a:rPr lang="en-US" sz="2800" dirty="0"/>
              <a:t> are used to group variable </a:t>
            </a:r>
            <a:r>
              <a:rPr lang="en-US" sz="2800" dirty="0" smtClean="0"/>
              <a:t>declarations </a:t>
            </a:r>
            <a:r>
              <a:rPr lang="en-US" sz="2800" dirty="0"/>
              <a:t>and statements together into a compound </a:t>
            </a:r>
            <a:r>
              <a:rPr lang="en-US" sz="2800" dirty="0" smtClean="0"/>
              <a:t>statement or </a:t>
            </a:r>
            <a:r>
              <a:rPr lang="en-US" sz="2800" dirty="0"/>
              <a:t>a </a:t>
            </a:r>
            <a:r>
              <a:rPr lang="en-US" sz="2800" dirty="0" smtClean="0"/>
              <a:t>block</a:t>
            </a:r>
          </a:p>
          <a:p>
            <a:pPr lvl="1"/>
            <a:r>
              <a:rPr lang="en-US" sz="2400" dirty="0" smtClean="0"/>
              <a:t>Syntactically </a:t>
            </a:r>
            <a:r>
              <a:rPr lang="en-US" sz="2400" dirty="0"/>
              <a:t>equivalent to a single statement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Can use it anywhere a single statement can be used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170654-1652-46A8-B758-6B88B8DD83D1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9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4" name="AutoShape 4"/>
          <p:cNvCxnSpPr>
            <a:cxnSpLocks noChangeShapeType="1"/>
            <a:stCxn id="5" idx="2"/>
            <a:endCxn id="5125" idx="0"/>
          </p:cNvCxnSpPr>
          <p:nvPr/>
        </p:nvCxnSpPr>
        <p:spPr bwMode="auto">
          <a:xfrm rot="16200000" flipH="1">
            <a:off x="5129866" y="4318934"/>
            <a:ext cx="990600" cy="2258732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410200" y="5943600"/>
            <a:ext cx="2688663" cy="586957"/>
          </a:xfrm>
          <a:prstGeom prst="rect">
            <a:avLst/>
          </a:prstGeom>
          <a:solidFill>
            <a:srgbClr val="94F0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dirty="0"/>
              <a:t>A single 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dirty="0" smtClean="0"/>
              <a:t>Statements and Blocks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FF9BAF-0B98-4102-81B4-6E0D95AE42AF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5" name="Vertical Scroll 4"/>
          <p:cNvSpPr/>
          <p:nvPr/>
        </p:nvSpPr>
        <p:spPr bwMode="auto">
          <a:xfrm>
            <a:off x="152399" y="1676400"/>
            <a:ext cx="8686801" cy="32766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8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</a:t>
            </a:r>
            <a:r>
              <a:rPr lang="en-US" altLang="en-US" sz="2800" b="1" dirty="0" err="1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x; float y; /* 2 statements */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</a:t>
            </a:r>
            <a:r>
              <a:rPr lang="en-US" altLang="en-US" sz="28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x </a:t>
            </a:r>
            <a:r>
              <a:rPr lang="en-US" altLang="en-US" sz="28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= 10;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</a:t>
            </a:r>
            <a:r>
              <a:rPr lang="en-US" altLang="en-US" sz="28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printf</a:t>
            </a:r>
            <a:r>
              <a:rPr lang="en-US" altLang="en-US" sz="28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(“x = %</a:t>
            </a:r>
            <a:r>
              <a:rPr lang="en-US" altLang="en-US" sz="28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d\n”, x</a:t>
            </a:r>
            <a:r>
              <a:rPr lang="en-US" altLang="en-US" sz="28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360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1143000"/>
          </a:xfrm>
        </p:spPr>
        <p:txBody>
          <a:bodyPr/>
          <a:lstStyle/>
          <a:p>
            <a:r>
              <a:rPr lang="en-US" dirty="0"/>
              <a:t>Read two integers and print </a:t>
            </a:r>
            <a:r>
              <a:rPr lang="en-US" dirty="0" smtClean="0"/>
              <a:t>the min.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21C0A-1E74-4E4C-96C7-BC6639C714C1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257800" y="3810000"/>
            <a:ext cx="3810000" cy="2362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2438" indent="-452438"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AutoNum type="arabicPeriod"/>
            </a:pPr>
            <a:r>
              <a:rPr lang="en-US" altLang="en-US" sz="2800" dirty="0" smtClean="0">
                <a:ea typeface="ＭＳ Ｐゴシック" pitchFamily="32" charset="-128"/>
              </a:rPr>
              <a:t>Check </a:t>
            </a:r>
            <a:r>
              <a:rPr lang="en-US" altLang="en-US" sz="2800" dirty="0">
                <a:ea typeface="ＭＳ Ｐゴシック" pitchFamily="32" charset="-128"/>
              </a:rPr>
              <a:t>if x is less than y.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If so, print x 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Otherwise, print y.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152400" y="1524000"/>
            <a:ext cx="5105400" cy="49530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# include &lt;</a:t>
            </a:r>
            <a:r>
              <a:rPr lang="en-US" altLang="en-US" sz="2800" dirty="0" err="1">
                <a:latin typeface="Comic Sans MS" panose="030F0702030302020204" pitchFamily="66" charset="0"/>
                <a:ea typeface="ＭＳ Ｐゴシック" pitchFamily="32" charset="-128"/>
              </a:rPr>
              <a:t>stdio.h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&gt;</a:t>
            </a:r>
          </a:p>
          <a:p>
            <a:pPr>
              <a:buClrTx/>
              <a:buFontTx/>
              <a:buNone/>
            </a:pPr>
            <a:r>
              <a:rPr lang="en-US" altLang="en-US" sz="2800" dirty="0" err="1" smtClean="0">
                <a:latin typeface="Comic Sans MS" panose="030F0702030302020204" pitchFamily="66" charset="0"/>
                <a:ea typeface="ＭＳ Ｐゴシック" pitchFamily="32" charset="-128"/>
              </a:rPr>
              <a:t>int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 main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() {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	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    int x, y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	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    scanf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(“%</a:t>
            </a:r>
            <a:r>
              <a:rPr lang="en-US" altLang="en-US" sz="2800" dirty="0" err="1">
                <a:latin typeface="Comic Sans MS" panose="030F0702030302020204" pitchFamily="66" charset="0"/>
                <a:ea typeface="ＭＳ Ｐゴシック" pitchFamily="32" charset="-128"/>
              </a:rPr>
              <a:t>d%d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”, &amp;</a:t>
            </a:r>
            <a:r>
              <a:rPr lang="en-US" altLang="en-US" sz="2800" dirty="0" err="1">
                <a:latin typeface="Comic Sans MS" panose="030F0702030302020204" pitchFamily="66" charset="0"/>
                <a:ea typeface="ＭＳ Ｐゴシック" pitchFamily="32" charset="-128"/>
              </a:rPr>
              <a:t>x,&amp;y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800" b="1" dirty="0" smtClean="0">
                <a:latin typeface="Comic Sans MS" panose="030F0702030302020204" pitchFamily="66" charset="0"/>
              </a:rPr>
              <a:t>   </a:t>
            </a:r>
            <a:r>
              <a:rPr lang="en-US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(x &lt; y)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  printf</a:t>
            </a: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(“%d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”, x</a:t>
            </a: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} else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{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  printf</a:t>
            </a: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(“%d”, y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}</a:t>
            </a:r>
            <a:endParaRPr lang="en-US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ClrTx/>
              <a:buFontTx/>
              <a:buNone/>
            </a:pP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    return 0;</a:t>
            </a:r>
            <a:endParaRPr lang="en-US" altLang="en-US" sz="2800" dirty="0">
              <a:latin typeface="Comic Sans MS" panose="030F0702030302020204" pitchFamily="66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}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	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 </a:t>
            </a:r>
            <a:endParaRPr lang="en-US" altLang="en-US" sz="2800" dirty="0">
              <a:latin typeface="Comic Sans MS" panose="030F0702030302020204" pitchFamily="66" charset="0"/>
              <a:ea typeface="ＭＳ Ｐゴシック" pitchFamily="32" charset="-128"/>
            </a:endParaRPr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 rot="10800000">
            <a:off x="4114801" y="3657599"/>
            <a:ext cx="1142999" cy="1676401"/>
          </a:xfrm>
          <a:prstGeom prst="leftBrace">
            <a:avLst>
              <a:gd name="adj1" fmla="val 8333"/>
              <a:gd name="adj2" fmla="val 5113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37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7162800" y="32766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52450" y="1162050"/>
            <a:ext cx="4306888" cy="3867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/>
          <a:lstStyle>
            <a:lvl1pPr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400050"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# include &lt;</a:t>
            </a:r>
            <a:r>
              <a:rPr lang="en-US" altLang="en-US" sz="2400" dirty="0" err="1">
                <a:ea typeface="ＭＳ Ｐゴシック" pitchFamily="32" charset="-128"/>
              </a:rPr>
              <a:t>stdio.h</a:t>
            </a:r>
            <a:r>
              <a:rPr lang="en-US" altLang="en-US" sz="2400" dirty="0">
                <a:ea typeface="ＭＳ Ｐゴシック" pitchFamily="32" charset="-128"/>
              </a:rPr>
              <a:t>&gt;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 err="1" smtClean="0">
                <a:ea typeface="ＭＳ Ｐゴシック" pitchFamily="32" charset="-128"/>
              </a:rPr>
              <a:t>int</a:t>
            </a:r>
            <a:r>
              <a:rPr lang="en-US" altLang="en-US" sz="2400" dirty="0" smtClean="0">
                <a:ea typeface="ＭＳ Ｐゴシック" pitchFamily="32" charset="-128"/>
              </a:rPr>
              <a:t> main</a:t>
            </a:r>
            <a:r>
              <a:rPr lang="en-US" altLang="en-US" sz="2400" dirty="0">
                <a:ea typeface="ＭＳ Ｐゴシック" pitchFamily="32" charset="-128"/>
              </a:rPr>
              <a:t>() {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	</a:t>
            </a:r>
            <a:r>
              <a:rPr lang="en-US" altLang="en-US" sz="2400" dirty="0" err="1">
                <a:ea typeface="ＭＳ Ｐゴシック" pitchFamily="32" charset="-128"/>
              </a:rPr>
              <a:t>int</a:t>
            </a:r>
            <a:r>
              <a:rPr lang="en-US" altLang="en-US" sz="2400" dirty="0">
                <a:ea typeface="ＭＳ Ｐゴシック" pitchFamily="32" charset="-128"/>
              </a:rPr>
              <a:t> x; </a:t>
            </a:r>
            <a:r>
              <a:rPr lang="en-US" altLang="en-US" sz="2400" dirty="0" err="1">
                <a:ea typeface="ＭＳ Ｐゴシック" pitchFamily="32" charset="-128"/>
              </a:rPr>
              <a:t>int</a:t>
            </a:r>
            <a:r>
              <a:rPr lang="en-US" altLang="en-US" sz="2400" dirty="0">
                <a:ea typeface="ＭＳ Ｐゴシック" pitchFamily="32" charset="-128"/>
              </a:rPr>
              <a:t> y;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	</a:t>
            </a:r>
            <a:r>
              <a:rPr lang="en-US" altLang="en-US" sz="2400" dirty="0" err="1">
                <a:ea typeface="ＭＳ Ｐゴシック" pitchFamily="32" charset="-128"/>
              </a:rPr>
              <a:t>scanf</a:t>
            </a:r>
            <a:r>
              <a:rPr lang="en-US" altLang="en-US" sz="2400" dirty="0">
                <a:ea typeface="ＭＳ Ｐゴシック" pitchFamily="32" charset="-128"/>
              </a:rPr>
              <a:t>(“%</a:t>
            </a:r>
            <a:r>
              <a:rPr lang="en-US" altLang="en-US" sz="2400" dirty="0" err="1">
                <a:ea typeface="ＭＳ Ｐゴシック" pitchFamily="32" charset="-128"/>
              </a:rPr>
              <a:t>d%d</a:t>
            </a:r>
            <a:r>
              <a:rPr lang="en-US" altLang="en-US" sz="2400" dirty="0">
                <a:ea typeface="ＭＳ Ｐゴシック" pitchFamily="32" charset="-128"/>
              </a:rPr>
              <a:t>”, &amp;</a:t>
            </a:r>
            <a:r>
              <a:rPr lang="en-US" altLang="en-US" sz="2400" dirty="0" err="1">
                <a:ea typeface="ＭＳ Ｐゴシック" pitchFamily="32" charset="-128"/>
              </a:rPr>
              <a:t>x,&amp;y</a:t>
            </a:r>
            <a:r>
              <a:rPr lang="en-US" altLang="en-US" sz="2400" dirty="0">
                <a:ea typeface="ＭＳ Ｐゴシック" pitchFamily="32" charset="-128"/>
              </a:rPr>
              <a:t>);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	if (x &lt; y) {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		printf(“%d\</a:t>
            </a:r>
            <a:r>
              <a:rPr lang="en-US" altLang="en-US" sz="2400" dirty="0" err="1">
                <a:ea typeface="ＭＳ Ｐゴシック" pitchFamily="32" charset="-128"/>
              </a:rPr>
              <a:t>n”,x</a:t>
            </a:r>
            <a:r>
              <a:rPr lang="en-US" altLang="en-US" sz="2400" dirty="0">
                <a:ea typeface="ＭＳ Ｐゴシック" pitchFamily="32" charset="-128"/>
              </a:rPr>
              <a:t>); 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      }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	else {   printf(“%d\</a:t>
            </a:r>
            <a:r>
              <a:rPr lang="en-US" altLang="en-US" sz="2400" dirty="0" err="1">
                <a:ea typeface="ＭＳ Ｐゴシック" pitchFamily="32" charset="-128"/>
              </a:rPr>
              <a:t>n”,y</a:t>
            </a:r>
            <a:r>
              <a:rPr lang="en-US" altLang="en-US" sz="2400" dirty="0" smtClean="0">
                <a:ea typeface="ＭＳ Ｐゴシック" pitchFamily="32" charset="-128"/>
              </a:rPr>
              <a:t>);}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ea typeface="ＭＳ Ｐゴシック" pitchFamily="32" charset="-128"/>
              </a:rPr>
              <a:t>     return 0;</a:t>
            </a:r>
            <a:endParaRPr lang="en-US" altLang="en-US" sz="2400" dirty="0">
              <a:ea typeface="ＭＳ Ｐゴシック" pitchFamily="32" charset="-128"/>
            </a:endParaRP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}	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5410200" y="1600200"/>
            <a:ext cx="1371600" cy="1219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 smtClean="0">
                <a:ea typeface="ＭＳ Ｐゴシック" pitchFamily="32" charset="-128"/>
              </a:rPr>
              <a:t>Input</a:t>
            </a: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838200" y="23622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486400" y="32766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718175" y="2743200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239000" y="2743200"/>
            <a:ext cx="338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y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524500" y="2146187"/>
            <a:ext cx="1079500" cy="4638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itchFamily="32" charset="-128"/>
              </a:rPr>
              <a:t>6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2" charset="-128"/>
              </a:rPr>
              <a:t>  10</a:t>
            </a:r>
            <a:endParaRPr lang="en-US" altLang="en-US" sz="2400" dirty="0">
              <a:solidFill>
                <a:srgbClr val="FF0000"/>
              </a:solidFill>
              <a:ea typeface="ＭＳ Ｐゴシック" pitchFamily="32" charset="-128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791200" y="3581400"/>
            <a:ext cx="81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470775" y="3581400"/>
            <a:ext cx="5191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500688" y="914400"/>
            <a:ext cx="2468562" cy="460375"/>
          </a:xfrm>
          <a:prstGeom prst="rect">
            <a:avLst/>
          </a:prstGeom>
          <a:solidFill>
            <a:srgbClr val="FFE3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Run the program</a:t>
            </a:r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838200" y="25908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1752600" y="29718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838200" y="33528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457200" y="41148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468313" y="5029200"/>
            <a:ext cx="4445000" cy="460375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6 &lt; 10 so the  if-branch is taken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5500688" y="5029200"/>
            <a:ext cx="1371600" cy="1219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 smtClean="0">
                <a:ea typeface="ＭＳ Ｐゴシック" pitchFamily="32" charset="-128"/>
              </a:rPr>
              <a:t>Output</a:t>
            </a: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614988" y="5575187"/>
            <a:ext cx="1079500" cy="586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 smtClean="0">
                <a:solidFill>
                  <a:srgbClr val="FF0000"/>
                </a:solidFill>
                <a:ea typeface="ＭＳ Ｐゴシック" pitchFamily="32" charset="-128"/>
              </a:rPr>
              <a:t>6</a:t>
            </a:r>
            <a:endParaRPr lang="en-US" altLang="en-US" sz="3200" b="1" dirty="0">
              <a:solidFill>
                <a:srgbClr val="FF0000"/>
              </a:solidFill>
              <a:ea typeface="ＭＳ Ｐゴシック" pitchFamily="3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685800"/>
          </a:xfrm>
        </p:spPr>
        <p:txBody>
          <a:bodyPr/>
          <a:lstStyle/>
          <a:p>
            <a:r>
              <a:rPr lang="en-US" dirty="0" smtClean="0"/>
              <a:t>Tracing Execution of if-else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FD2C28-FAE8-4952-8CA0-A893E285B4C4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14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1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6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91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9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nimBg="1"/>
      <p:bldP spid="7173" grpId="0" animBg="1"/>
      <p:bldP spid="7173" grpId="1" animBg="1"/>
      <p:bldP spid="7174" grpId="0" animBg="1"/>
      <p:bldP spid="7177" grpId="0" animBg="1"/>
      <p:bldP spid="7182" grpId="0" animBg="1"/>
      <p:bldP spid="7182" grpId="1" animBg="1"/>
      <p:bldP spid="7183" grpId="0" animBg="1"/>
      <p:bldP spid="7183" grpId="1" animBg="1"/>
      <p:bldP spid="7184" grpId="0" animBg="1"/>
      <p:bldP spid="7184" grpId="1" animBg="1"/>
      <p:bldP spid="7185" grpId="0" animBg="1"/>
      <p:bldP spid="7185" grpId="1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rkare\AppData\Local\Microsoft\Windows\INetCache\IE\EC01WMOS\MC90044874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2057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that evaluates to either true or false. </a:t>
            </a:r>
            <a:endParaRPr lang="en-US" dirty="0" smtClean="0"/>
          </a:p>
          <a:p>
            <a:pPr lvl="1"/>
            <a:r>
              <a:rPr lang="en-US" dirty="0" smtClean="0"/>
              <a:t>Often known </a:t>
            </a:r>
            <a:r>
              <a:rPr lang="en-US" dirty="0"/>
              <a:t>as Boolean 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 </a:t>
            </a:r>
            <a:r>
              <a:rPr lang="en-US" b="1" dirty="0" smtClean="0"/>
              <a:t>does</a:t>
            </a:r>
            <a:r>
              <a:rPr lang="en-US" dirty="0" smtClean="0"/>
              <a:t> </a:t>
            </a:r>
            <a:r>
              <a:rPr lang="en-US" b="1" dirty="0" smtClean="0"/>
              <a:t>not</a:t>
            </a:r>
            <a:r>
              <a:rPr lang="en-US" dirty="0" smtClean="0"/>
              <a:t> have a separate Boolean data type</a:t>
            </a:r>
          </a:p>
          <a:p>
            <a:pPr lvl="1"/>
            <a:r>
              <a:rPr lang="en-US" dirty="0" smtClean="0"/>
              <a:t>Value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is treated as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Non-zero</a:t>
            </a:r>
            <a:r>
              <a:rPr lang="en-US" dirty="0" smtClean="0"/>
              <a:t> values are treated as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B5DB0-9090-4EE7-964E-DB5A0F54021E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7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772400" cy="5867400"/>
          </a:xfrm>
        </p:spPr>
        <p:txBody>
          <a:bodyPr/>
          <a:lstStyle/>
          <a:p>
            <a:r>
              <a:rPr lang="en-US" sz="2800" dirty="0"/>
              <a:t>General form of the if-else statement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Execution </a:t>
            </a:r>
            <a:r>
              <a:rPr lang="en-US" sz="2800" dirty="0"/>
              <a:t>of if-else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 lvl="1"/>
            <a:r>
              <a:rPr lang="en-US" sz="2400" dirty="0"/>
              <a:t>First the expression is evaluated.</a:t>
            </a:r>
          </a:p>
          <a:p>
            <a:pPr lvl="1"/>
            <a:r>
              <a:rPr lang="en-US" sz="2400" dirty="0"/>
              <a:t>If it evaluates to a non-zero value, then </a:t>
            </a:r>
            <a:r>
              <a:rPr lang="en-US" sz="2400" dirty="0" smtClean="0"/>
              <a:t>S1 is </a:t>
            </a:r>
            <a:r>
              <a:rPr lang="en-US" sz="2400" dirty="0"/>
              <a:t>executed and then control (program counter) moves to </a:t>
            </a:r>
            <a:r>
              <a:rPr lang="en-US" sz="2400" dirty="0" smtClean="0"/>
              <a:t>S3.</a:t>
            </a:r>
            <a:endParaRPr lang="en-US" sz="2400" dirty="0"/>
          </a:p>
          <a:p>
            <a:pPr lvl="1"/>
            <a:r>
              <a:rPr lang="en-US" sz="2400" dirty="0"/>
              <a:t>If expression evaluates to 0, then </a:t>
            </a:r>
            <a:r>
              <a:rPr lang="en-US" sz="2400" dirty="0" smtClean="0"/>
              <a:t>S2 </a:t>
            </a:r>
            <a:r>
              <a:rPr lang="en-US" sz="2400" dirty="0"/>
              <a:t>is executed and then control moves to </a:t>
            </a:r>
            <a:r>
              <a:rPr lang="en-US" sz="2400" dirty="0" smtClean="0"/>
              <a:t>S3.</a:t>
            </a:r>
          </a:p>
          <a:p>
            <a:pPr lvl="1"/>
            <a:r>
              <a:rPr lang="en-US" sz="2400" dirty="0" smtClean="0"/>
              <a:t>S1/S2 can be </a:t>
            </a:r>
            <a:r>
              <a:rPr lang="en-US" sz="2400" b="1" dirty="0" smtClean="0"/>
              <a:t>block </a:t>
            </a:r>
            <a:r>
              <a:rPr lang="en-US" sz="2400" dirty="0" smtClean="0"/>
              <a:t>of statements!</a:t>
            </a:r>
            <a:endParaRPr lang="en-US" sz="2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FEC98-E77D-4FAC-9ACB-5CB062EA6734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295400"/>
            <a:ext cx="4648200" cy="1969062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Comic Sans MS" pitchFamily="64" charset="0"/>
                <a:ea typeface="ＭＳ Ｐゴシック" pitchFamily="32" charset="-128"/>
              </a:rPr>
              <a:t>if (expression)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Comic Sans MS" pitchFamily="64" charset="0"/>
                <a:ea typeface="ＭＳ Ｐゴシック" pitchFamily="32" charset="-128"/>
              </a:rPr>
              <a:t>	</a:t>
            </a:r>
            <a:r>
              <a:rPr lang="en-US" altLang="en-US" sz="2400" dirty="0" smtClean="0">
                <a:latin typeface="Comic Sans MS" pitchFamily="64" charset="0"/>
                <a:ea typeface="ＭＳ Ｐゴシック" pitchFamily="32" charset="-128"/>
              </a:rPr>
              <a:t>        statement S1</a:t>
            </a:r>
            <a:endParaRPr lang="en-US" altLang="en-US" sz="2400" dirty="0">
              <a:latin typeface="Comic Sans MS" pitchFamily="64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Comic Sans MS" pitchFamily="64" charset="0"/>
                <a:ea typeface="ＭＳ Ｐゴシック" pitchFamily="32" charset="-128"/>
              </a:rPr>
              <a:t>else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Comic Sans MS" pitchFamily="64" charset="0"/>
                <a:ea typeface="ＭＳ Ｐゴシック" pitchFamily="32" charset="-128"/>
              </a:rPr>
              <a:t>	</a:t>
            </a:r>
            <a:r>
              <a:rPr lang="en-US" altLang="en-US" sz="2400" dirty="0" smtClean="0">
                <a:latin typeface="Comic Sans MS" pitchFamily="64" charset="0"/>
                <a:ea typeface="ＭＳ Ｐゴシック" pitchFamily="32" charset="-128"/>
              </a:rPr>
              <a:t>        statement S2</a:t>
            </a:r>
          </a:p>
          <a:p>
            <a:pPr>
              <a:buClrTx/>
              <a:buFontTx/>
              <a:buNone/>
            </a:pPr>
            <a:r>
              <a:rPr lang="en-US" altLang="en-US" sz="2400" smtClean="0">
                <a:latin typeface="Comic Sans MS" pitchFamily="64" charset="0"/>
                <a:ea typeface="ＭＳ Ｐゴシック" pitchFamily="32" charset="-128"/>
              </a:rPr>
              <a:t>statement </a:t>
            </a:r>
            <a:r>
              <a:rPr lang="en-US" altLang="en-US" sz="2400" dirty="0" smtClean="0">
                <a:latin typeface="Comic Sans MS" pitchFamily="64" charset="0"/>
                <a:ea typeface="ＭＳ Ｐゴシック" pitchFamily="32" charset="-128"/>
              </a:rPr>
              <a:t>S3</a:t>
            </a:r>
            <a:endParaRPr lang="en-US" altLang="en-US" sz="2400" dirty="0">
              <a:latin typeface="Comic Sans MS" pitchFamily="64" charset="0"/>
              <a:ea typeface="ＭＳ Ｐゴシック" pitchFamily="32" charset="-128"/>
            </a:endParaRPr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 bwMode="auto">
          <a:xfrm>
            <a:off x="8053748" y="990600"/>
            <a:ext cx="306625" cy="457672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2700000">
            <a:off x="7496250" y="2534023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8100000">
            <a:off x="7496225" y="1551372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5811" y="2068687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98080" y="2057400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46030" y="3048000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S3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8119676" y="1546220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8073881" y="2533960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950299">
            <a:off x="7393988" y="129353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true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740178">
            <a:off x="8364927" y="140391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false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82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20" grpId="0" animBg="1"/>
      <p:bldP spid="21" grpId="0" animBg="1"/>
      <p:bldP spid="17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/>
          <a:lstStyle/>
          <a:p>
            <a:r>
              <a:rPr lang="en-US" dirty="0" smtClean="0"/>
              <a:t>if statement (no else!)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181600"/>
          </a:xfrm>
        </p:spPr>
        <p:txBody>
          <a:bodyPr/>
          <a:lstStyle/>
          <a:p>
            <a:r>
              <a:rPr lang="en-US" sz="2800" dirty="0" smtClean="0"/>
              <a:t>General </a:t>
            </a:r>
            <a:r>
              <a:rPr lang="en-US" sz="2800" dirty="0"/>
              <a:t>form of the </a:t>
            </a:r>
            <a:r>
              <a:rPr lang="en-US" sz="2800" dirty="0" smtClean="0"/>
              <a:t>if </a:t>
            </a:r>
            <a:r>
              <a:rPr lang="en-US" sz="2800" dirty="0"/>
              <a:t>statement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Execution </a:t>
            </a:r>
            <a:r>
              <a:rPr lang="en-US" sz="2800" dirty="0"/>
              <a:t>of </a:t>
            </a:r>
            <a:r>
              <a:rPr lang="en-US" sz="2800" dirty="0" smtClean="0"/>
              <a:t>if statement</a:t>
            </a:r>
            <a:endParaRPr lang="en-US" sz="2800" dirty="0"/>
          </a:p>
          <a:p>
            <a:pPr lvl="1"/>
            <a:r>
              <a:rPr lang="en-US" sz="2400" dirty="0"/>
              <a:t>First the expression is evaluated.</a:t>
            </a:r>
          </a:p>
          <a:p>
            <a:pPr lvl="1"/>
            <a:r>
              <a:rPr lang="en-US" sz="2400" dirty="0"/>
              <a:t>If it evaluates to a non-zero value, then </a:t>
            </a:r>
            <a:r>
              <a:rPr lang="en-US" sz="2400" dirty="0" smtClean="0"/>
              <a:t>S1 is </a:t>
            </a:r>
            <a:r>
              <a:rPr lang="en-US" sz="2400" dirty="0"/>
              <a:t>executed and then control (program counter) moves to the statement </a:t>
            </a:r>
            <a:r>
              <a:rPr lang="en-US" sz="2400" dirty="0" smtClean="0"/>
              <a:t>S2.</a:t>
            </a:r>
            <a:endParaRPr lang="en-US" sz="2400" dirty="0"/>
          </a:p>
          <a:p>
            <a:pPr lvl="1"/>
            <a:r>
              <a:rPr lang="en-US" sz="2400" dirty="0"/>
              <a:t>If expression evaluates to 0, then </a:t>
            </a:r>
            <a:r>
              <a:rPr lang="en-US" sz="2400" dirty="0" smtClean="0"/>
              <a:t>S2 </a:t>
            </a:r>
            <a:r>
              <a:rPr lang="en-US" sz="2400" dirty="0"/>
              <a:t>is </a:t>
            </a:r>
            <a:r>
              <a:rPr lang="en-US" sz="2400" dirty="0" smtClean="0"/>
              <a:t>executed.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A17314-BBA2-4DEC-A514-85958B7111BF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371600"/>
            <a:ext cx="4648200" cy="1599730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Comic Sans MS" pitchFamily="64" charset="0"/>
                <a:ea typeface="ＭＳ Ｐゴシック" pitchFamily="32" charset="-128"/>
              </a:rPr>
              <a:t>if (expression)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Comic Sans MS" pitchFamily="64" charset="0"/>
                <a:ea typeface="ＭＳ Ｐゴシック" pitchFamily="32" charset="-128"/>
              </a:rPr>
              <a:t>	</a:t>
            </a:r>
            <a:r>
              <a:rPr lang="en-US" altLang="en-US" sz="2400" dirty="0" smtClean="0">
                <a:latin typeface="Comic Sans MS" pitchFamily="64" charset="0"/>
                <a:ea typeface="ＭＳ Ｐゴシック" pitchFamily="32" charset="-128"/>
              </a:rPr>
              <a:t>        statement S1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latin typeface="Comic Sans MS" pitchFamily="64" charset="0"/>
                <a:ea typeface="ＭＳ Ｐゴシック" pitchFamily="32" charset="-128"/>
              </a:rPr>
              <a:t>statement S2</a:t>
            </a:r>
            <a:endParaRPr lang="en-US" altLang="en-US" sz="2400" dirty="0">
              <a:latin typeface="Comic Sans MS" pitchFamily="64" charset="0"/>
              <a:ea typeface="ＭＳ Ｐゴシック" pitchFamily="32" charset="-128"/>
            </a:endParaRPr>
          </a:p>
        </p:txBody>
      </p:sp>
      <p:sp>
        <p:nvSpPr>
          <p:cNvPr id="19" name="Action Button: Help 18">
            <a:hlinkClick r:id="" action="ppaction://noaction" highlightClick="1"/>
          </p:cNvPr>
          <p:cNvSpPr/>
          <p:nvPr/>
        </p:nvSpPr>
        <p:spPr bwMode="auto">
          <a:xfrm>
            <a:off x="8053749" y="990600"/>
            <a:ext cx="412984" cy="448991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7496251" y="2534023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7557409" y="1540968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98081" y="2057400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46030" y="3048000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Bent Arrow 24"/>
          <p:cNvSpPr/>
          <p:nvPr/>
        </p:nvSpPr>
        <p:spPr bwMode="auto">
          <a:xfrm rot="9525154">
            <a:off x="8155611" y="1497970"/>
            <a:ext cx="622245" cy="1599728"/>
          </a:xfrm>
          <a:prstGeom prst="bentArrow">
            <a:avLst>
              <a:gd name="adj1" fmla="val 25000"/>
              <a:gd name="adj2" fmla="val 26222"/>
              <a:gd name="adj3" fmla="val 25000"/>
              <a:gd name="adj4" fmla="val 43750"/>
            </a:avLst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950299">
            <a:off x="7494258" y="129353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true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4012159">
            <a:off x="8364927" y="140391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false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253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21" grpId="0" animBg="1"/>
      <p:bldP spid="25" grpId="0" animBg="1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38175" y="1262063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endParaRPr lang="en-US" altLang="en-US" sz="2400" b="1" dirty="0">
              <a:latin typeface="Arial Narrow" pitchFamily="32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838200" y="2819400"/>
            <a:ext cx="7924800" cy="3962400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 err="1" smtClean="0">
                <a:ea typeface="ＭＳ Ｐゴシック" pitchFamily="32" charset="-128"/>
              </a:rPr>
              <a:t>int</a:t>
            </a:r>
            <a:r>
              <a:rPr lang="en-US" altLang="en-US" sz="2200" dirty="0" smtClean="0">
                <a:ea typeface="ＭＳ Ｐゴシック" pitchFamily="32" charset="-128"/>
              </a:rPr>
              <a:t> main</a:t>
            </a:r>
            <a:r>
              <a:rPr lang="en-US" altLang="en-US" sz="2200" dirty="0">
                <a:ea typeface="ＭＳ Ｐゴシック" pitchFamily="32" charset="-128"/>
              </a:rPr>
              <a:t>() </a:t>
            </a:r>
            <a:r>
              <a:rPr lang="en-US" altLang="en-US" sz="2200" dirty="0" smtClean="0"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ea typeface="ＭＳ Ｐゴシック" pitchFamily="32" charset="-128"/>
              </a:rPr>
              <a:t> </a:t>
            </a:r>
            <a:r>
              <a:rPr lang="en-US" altLang="en-US" sz="2200" dirty="0" smtClean="0">
                <a:ea typeface="ＭＳ Ｐゴシック" pitchFamily="32" charset="-128"/>
              </a:rPr>
              <a:t>      float </a:t>
            </a:r>
            <a:r>
              <a:rPr lang="en-US" altLang="en-US" sz="2200" dirty="0">
                <a:ea typeface="ＭＳ Ｐゴシック" pitchFamily="32" charset="-128"/>
              </a:rPr>
              <a:t>a; float  b; float  c; 	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ea typeface="ＭＳ Ｐゴシック" pitchFamily="32" charset="-128"/>
              </a:rPr>
              <a:t>	</a:t>
            </a:r>
            <a:r>
              <a:rPr lang="en-US" altLang="en-US" sz="2200" dirty="0" smtClean="0">
                <a:ea typeface="ＭＳ Ｐゴシック" pitchFamily="32" charset="-128"/>
              </a:rPr>
              <a:t>       </a:t>
            </a:r>
            <a:r>
              <a:rPr lang="en-US" altLang="en-US" sz="2200" dirty="0" err="1" smtClean="0">
                <a:ea typeface="ＭＳ Ｐゴシック" pitchFamily="32" charset="-128"/>
              </a:rPr>
              <a:t>scanf</a:t>
            </a:r>
            <a:r>
              <a:rPr lang="en-US" altLang="en-US" sz="2200" dirty="0">
                <a:ea typeface="ＭＳ Ｐゴシック" pitchFamily="32" charset="-128"/>
              </a:rPr>
              <a:t>(“%</a:t>
            </a:r>
            <a:r>
              <a:rPr lang="en-US" altLang="en-US" sz="2200" dirty="0" err="1">
                <a:ea typeface="ＭＳ Ｐゴシック" pitchFamily="32" charset="-128"/>
              </a:rPr>
              <a:t>f%f%f</a:t>
            </a:r>
            <a:r>
              <a:rPr lang="en-US" altLang="en-US" sz="2200" dirty="0">
                <a:ea typeface="ＭＳ Ｐゴシック" pitchFamily="32" charset="-128"/>
              </a:rPr>
              <a:t>”, &amp;</a:t>
            </a:r>
            <a:r>
              <a:rPr lang="en-US" altLang="en-US" sz="2200" dirty="0" err="1">
                <a:ea typeface="ＭＳ Ｐゴシック" pitchFamily="32" charset="-128"/>
              </a:rPr>
              <a:t>a,&amp;b,&amp;c</a:t>
            </a:r>
            <a:r>
              <a:rPr lang="en-US" altLang="en-US" sz="2200" dirty="0">
                <a:ea typeface="ＭＳ Ｐゴシック" pitchFamily="32" charset="-128"/>
              </a:rPr>
              <a:t>);  	/* input </a:t>
            </a:r>
            <a:r>
              <a:rPr lang="en-US" altLang="en-US" sz="2200" dirty="0" err="1">
                <a:ea typeface="ＭＳ Ｐゴシック" pitchFamily="32" charset="-128"/>
              </a:rPr>
              <a:t>a,b,c</a:t>
            </a:r>
            <a:r>
              <a:rPr lang="en-US" altLang="en-US" sz="2200" dirty="0">
                <a:ea typeface="ＭＳ Ｐゴシック" pitchFamily="32" charset="-128"/>
              </a:rPr>
              <a:t> */</a:t>
            </a:r>
          </a:p>
          <a:p>
            <a:pPr>
              <a:buClrTx/>
              <a:buFontTx/>
              <a:buNone/>
            </a:pPr>
            <a:endParaRPr lang="en-US" altLang="en-US" sz="2000" dirty="0"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000" dirty="0" smtClean="0">
                <a:ea typeface="ＭＳ Ｐゴシック" pitchFamily="32" charset="-128"/>
              </a:rPr>
              <a:t>        </a:t>
            </a:r>
            <a:r>
              <a:rPr lang="en-US" altLang="en-US" sz="2400" dirty="0" smtClean="0">
                <a:solidFill>
                  <a:srgbClr val="C00000"/>
                </a:solidFill>
                <a:ea typeface="ＭＳ Ｐゴシック" pitchFamily="32" charset="-128"/>
              </a:rPr>
              <a:t>if </a:t>
            </a:r>
            <a:r>
              <a:rPr lang="en-US" altLang="en-US" sz="2400" dirty="0">
                <a:solidFill>
                  <a:srgbClr val="C00000"/>
                </a:solidFill>
                <a:ea typeface="ＭＳ Ｐゴシック" pitchFamily="32" charset="-128"/>
              </a:rPr>
              <a:t>( (a*a + b*b) &gt;  (c*c) 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)   {  /* </a:t>
            </a: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expression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*/</a:t>
            </a:r>
            <a:r>
              <a:rPr lang="en-US" altLang="en-US" sz="2000" dirty="0">
                <a:ea typeface="ＭＳ Ｐゴシック" pitchFamily="32" charset="-128"/>
              </a:rPr>
              <a:t>	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	</a:t>
            </a:r>
            <a:r>
              <a:rPr lang="en-US" altLang="en-US" sz="2000" dirty="0" smtClean="0">
                <a:ea typeface="ＭＳ Ｐゴシック" pitchFamily="32" charset="-128"/>
              </a:rPr>
              <a:t>            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printf</a:t>
            </a: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(“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ACUTE”);</a:t>
            </a: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	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	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        }</a:t>
            </a:r>
            <a:endParaRPr lang="en-US" altLang="en-US" sz="2000" dirty="0">
              <a:solidFill>
                <a:srgbClr val="C00000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	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        else </a:t>
            </a: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	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           printf</a:t>
            </a: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(“NOT 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ACUTE”);</a:t>
            </a:r>
            <a:endParaRPr lang="en-US" altLang="en-US" sz="2000" dirty="0">
              <a:solidFill>
                <a:srgbClr val="C00000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	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        }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 </a:t>
            </a:r>
            <a:r>
              <a:rPr lang="en-US" altLang="en-US" sz="2000" dirty="0" smtClean="0">
                <a:ea typeface="ＭＳ Ｐゴシック" pitchFamily="32" charset="-128"/>
              </a:rPr>
              <a:t>       return 0;</a:t>
            </a:r>
            <a:endParaRPr lang="en-US" altLang="en-US" sz="2000" dirty="0"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000" dirty="0" smtClean="0">
                <a:ea typeface="ＭＳ Ｐゴシック" pitchFamily="32" charset="-128"/>
              </a:rPr>
              <a:t> }</a:t>
            </a:r>
            <a:endParaRPr lang="en-US" altLang="en-US" sz="2000" dirty="0"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000" dirty="0">
              <a:ea typeface="ＭＳ Ｐゴシック" pitchFamily="3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2209800"/>
          </a:xfrm>
        </p:spPr>
        <p:txBody>
          <a:bodyPr/>
          <a:lstStyle/>
          <a:p>
            <a:r>
              <a:rPr lang="en-US" sz="2800" dirty="0"/>
              <a:t>Problem: Input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  </a:t>
            </a:r>
            <a:r>
              <a:rPr lang="en-US" sz="2800" dirty="0"/>
              <a:t>are real positive numbers such that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/>
              <a:t> is the largest of these numbers. Print </a:t>
            </a:r>
            <a:r>
              <a:rPr lang="en-US" sz="2800" dirty="0">
                <a:solidFill>
                  <a:srgbClr val="FF0000"/>
                </a:solidFill>
              </a:rPr>
              <a:t>ACUTE</a:t>
            </a:r>
            <a:r>
              <a:rPr lang="en-US" sz="2800" dirty="0"/>
              <a:t> if the triangle formed by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 </a:t>
            </a:r>
            <a:r>
              <a:rPr lang="en-US" sz="2800" dirty="0"/>
              <a:t>is  an acute angled triangle and print </a:t>
            </a:r>
            <a:r>
              <a:rPr lang="en-US" sz="2800" dirty="0" smtClean="0">
                <a:solidFill>
                  <a:srgbClr val="FF0000"/>
                </a:solidFill>
              </a:rPr>
              <a:t>NOT ACUTE </a:t>
            </a:r>
            <a:r>
              <a:rPr lang="en-US" sz="2800" dirty="0"/>
              <a:t>otherwise.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4ED2F7-5BCA-4639-9E11-C6F0E23599F6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5123" name="Picture 3" descr="C:\Users\karkare\AppData\Local\Microsoft\Windows\INetCache\IE\V9IY8K29\MC90023396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63974"/>
            <a:ext cx="2355410" cy="191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61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1066800" y="54102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</a:t>
            </a:r>
          </a:p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a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3124200" y="54102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 c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267200" y="54102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 b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6096000" y="54102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</a:t>
            </a:r>
          </a:p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c</a:t>
            </a: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3586162" y="1452562"/>
            <a:ext cx="1062038" cy="1290638"/>
            <a:chOff x="2208" y="912"/>
            <a:chExt cx="669" cy="813"/>
          </a:xfrm>
        </p:grpSpPr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2208" y="912"/>
              <a:ext cx="669" cy="573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Input a,b,c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2448" y="1488"/>
              <a:ext cx="141" cy="237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2341562" y="2743201"/>
            <a:ext cx="3525838" cy="1066801"/>
            <a:chOff x="1475" y="1728"/>
            <a:chExt cx="2221" cy="672"/>
          </a:xfrm>
        </p:grpSpPr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2064" y="1728"/>
              <a:ext cx="999" cy="608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a&lt;=b</a:t>
              </a:r>
            </a:p>
          </p:txBody>
        </p:sp>
        <p:pic>
          <p:nvPicPr>
            <p:cNvPr id="1332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" y="2001"/>
              <a:ext cx="589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2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" y="2001"/>
              <a:ext cx="638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593" y="1775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2965" y="1775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</p:grp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4116387" y="3810001"/>
            <a:ext cx="3032124" cy="1600201"/>
            <a:chOff x="2593" y="2400"/>
            <a:chExt cx="1910" cy="1008"/>
          </a:xfrm>
        </p:grpSpPr>
        <p:sp>
          <p:nvSpPr>
            <p:cNvPr id="13328" name="AutoShape 16"/>
            <p:cNvSpPr>
              <a:spLocks noChangeArrowheads="1"/>
            </p:cNvSpPr>
            <p:nvPr/>
          </p:nvSpPr>
          <p:spPr bwMode="auto">
            <a:xfrm>
              <a:off x="3124" y="2400"/>
              <a:ext cx="956" cy="614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b&lt;=c</a:t>
              </a:r>
            </a:p>
          </p:txBody>
        </p:sp>
        <p:pic>
          <p:nvPicPr>
            <p:cNvPr id="13329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30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2593" y="2447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3934" y="244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</p:grpSp>
      <p:grpSp>
        <p:nvGrpSpPr>
          <p:cNvPr id="13333" name="Group 21"/>
          <p:cNvGrpSpPr>
            <a:grpSpLocks/>
          </p:cNvGrpSpPr>
          <p:nvPr/>
        </p:nvGrpSpPr>
        <p:grpSpPr bwMode="auto">
          <a:xfrm>
            <a:off x="1066800" y="3810001"/>
            <a:ext cx="2879724" cy="1600201"/>
            <a:chOff x="721" y="2400"/>
            <a:chExt cx="1814" cy="1008"/>
          </a:xfrm>
        </p:grpSpPr>
        <p:sp>
          <p:nvSpPr>
            <p:cNvPr id="13334" name="AutoShape 22"/>
            <p:cNvSpPr>
              <a:spLocks noChangeArrowheads="1"/>
            </p:cNvSpPr>
            <p:nvPr/>
          </p:nvSpPr>
          <p:spPr bwMode="auto">
            <a:xfrm>
              <a:off x="1152" y="2400"/>
              <a:ext cx="955" cy="614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ea typeface="ＭＳ Ｐゴシック" pitchFamily="32" charset="-128"/>
                </a:rPr>
                <a:t>a&lt;=c</a:t>
              </a:r>
            </a:p>
          </p:txBody>
        </p:sp>
        <p:pic>
          <p:nvPicPr>
            <p:cNvPr id="13335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36" name="Picture 2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721" y="2447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1966" y="245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 smtClean="0"/>
              <a:t>Finding min of 3 numbers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D5BE98-8B52-4597-A820-3F1632CE56BC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63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52400" y="76200"/>
            <a:ext cx="2983101" cy="30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170294" y="3200400"/>
            <a:ext cx="3030105" cy="2895600"/>
          </a:xfrm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sz="2400" dirty="0" smtClean="0"/>
              <a:t>Each branch translates to an if-else statement</a:t>
            </a:r>
          </a:p>
          <a:p>
            <a:r>
              <a:rPr lang="en-US" sz="2400" dirty="0" smtClean="0"/>
              <a:t>Hierarchical branches result in nested if-s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9932DE-A6E5-46D5-A0B5-8DA70A7834F1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28600" y="177798"/>
            <a:ext cx="2906901" cy="2794002"/>
            <a:chOff x="1066800" y="1452562"/>
            <a:chExt cx="6378573" cy="4872038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10668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Print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a</a:t>
              </a: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31242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Print c</a:t>
              </a:r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42672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Print b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60960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Print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c</a:t>
              </a:r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3586162" y="1452562"/>
              <a:ext cx="1062038" cy="1290638"/>
              <a:chOff x="2208" y="912"/>
              <a:chExt cx="669" cy="813"/>
            </a:xfrm>
          </p:grpSpPr>
          <p:sp>
            <p:nvSpPr>
              <p:cNvPr id="12" name="AutoShape 7"/>
              <p:cNvSpPr>
                <a:spLocks noChangeArrowheads="1"/>
              </p:cNvSpPr>
              <p:nvPr/>
            </p:nvSpPr>
            <p:spPr bwMode="auto">
              <a:xfrm>
                <a:off x="2208" y="912"/>
                <a:ext cx="669" cy="573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F7A1C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>
                    <a:ea typeface="ＭＳ Ｐゴシック" pitchFamily="32" charset="-128"/>
                  </a:rPr>
                  <a:t>Input </a:t>
                </a:r>
                <a:r>
                  <a:rPr lang="en-US" altLang="en-US" sz="900" dirty="0" err="1">
                    <a:ea typeface="ＭＳ Ｐゴシック" pitchFamily="32" charset="-128"/>
                  </a:rPr>
                  <a:t>a,b,c</a:t>
                </a:r>
                <a:endParaRPr lang="en-US" altLang="en-US" sz="900" dirty="0">
                  <a:ea typeface="ＭＳ Ｐゴシック" pitchFamily="32" charset="-128"/>
                </a:endParaRPr>
              </a:p>
            </p:txBody>
          </p:sp>
          <p:sp>
            <p:nvSpPr>
              <p:cNvPr id="13" name="AutoShape 8"/>
              <p:cNvSpPr>
                <a:spLocks noChangeArrowheads="1"/>
              </p:cNvSpPr>
              <p:nvPr/>
            </p:nvSpPr>
            <p:spPr bwMode="auto">
              <a:xfrm>
                <a:off x="2448" y="1488"/>
                <a:ext cx="141" cy="237"/>
              </a:xfrm>
              <a:prstGeom prst="downArrow">
                <a:avLst>
                  <a:gd name="adj1" fmla="val 50000"/>
                  <a:gd name="adj2" fmla="val 50426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9"/>
            <p:cNvGrpSpPr>
              <a:grpSpLocks/>
            </p:cNvGrpSpPr>
            <p:nvPr/>
          </p:nvGrpSpPr>
          <p:grpSpPr bwMode="auto">
            <a:xfrm>
              <a:off x="2341562" y="2743201"/>
              <a:ext cx="3565526" cy="1066801"/>
              <a:chOff x="1475" y="1728"/>
              <a:chExt cx="2246" cy="672"/>
            </a:xfrm>
          </p:grpSpPr>
          <p:sp>
            <p:nvSpPr>
              <p:cNvPr id="15" name="AutoShape 10"/>
              <p:cNvSpPr>
                <a:spLocks noChangeArrowheads="1"/>
              </p:cNvSpPr>
              <p:nvPr/>
            </p:nvSpPr>
            <p:spPr bwMode="auto">
              <a:xfrm>
                <a:off x="1770" y="1728"/>
                <a:ext cx="1607" cy="608"/>
              </a:xfrm>
              <a:prstGeom prst="flowChartDecision">
                <a:avLst/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>
                    <a:ea typeface="ＭＳ Ｐゴシック" pitchFamily="32" charset="-128"/>
                  </a:rPr>
                  <a:t>a&lt;=b</a:t>
                </a:r>
              </a:p>
            </p:txBody>
          </p:sp>
          <p:pic>
            <p:nvPicPr>
              <p:cNvPr id="16" name="Picture 1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" y="2001"/>
                <a:ext cx="589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1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2001"/>
                <a:ext cx="638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1593" y="1775"/>
                <a:ext cx="68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TRUE</a:t>
                </a:r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2965" y="1775"/>
                <a:ext cx="75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FALSE</a:t>
                </a:r>
              </a:p>
            </p:txBody>
          </p:sp>
        </p:grp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4116387" y="3810001"/>
              <a:ext cx="3328986" cy="1600201"/>
              <a:chOff x="2593" y="2400"/>
              <a:chExt cx="2097" cy="1008"/>
            </a:xfrm>
          </p:grpSpPr>
          <p:sp>
            <p:nvSpPr>
              <p:cNvPr id="21" name="AutoShape 16"/>
              <p:cNvSpPr>
                <a:spLocks noChangeArrowheads="1"/>
              </p:cNvSpPr>
              <p:nvPr/>
            </p:nvSpPr>
            <p:spPr bwMode="auto">
              <a:xfrm>
                <a:off x="2989" y="2400"/>
                <a:ext cx="1248" cy="614"/>
              </a:xfrm>
              <a:prstGeom prst="flowChartDecision">
                <a:avLst/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>
                    <a:ea typeface="ＭＳ Ｐゴシック" pitchFamily="32" charset="-128"/>
                  </a:rPr>
                  <a:t>b&lt;=c</a:t>
                </a:r>
              </a:p>
            </p:txBody>
          </p:sp>
          <p:pic>
            <p:nvPicPr>
              <p:cNvPr id="22" name="Picture 1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1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6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2593" y="2447"/>
                <a:ext cx="68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TRUE</a:t>
                </a:r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3934" y="2447"/>
                <a:ext cx="75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FALSE</a:t>
                </a:r>
              </a:p>
            </p:txBody>
          </p:sp>
        </p:grpSp>
        <p:grpSp>
          <p:nvGrpSpPr>
            <p:cNvPr id="26" name="Group 21"/>
            <p:cNvGrpSpPr>
              <a:grpSpLocks/>
            </p:cNvGrpSpPr>
            <p:nvPr/>
          </p:nvGrpSpPr>
          <p:grpSpPr bwMode="auto">
            <a:xfrm>
              <a:off x="1066800" y="3810001"/>
              <a:ext cx="3176586" cy="1600201"/>
              <a:chOff x="721" y="2400"/>
              <a:chExt cx="2001" cy="1008"/>
            </a:xfrm>
          </p:grpSpPr>
          <p:sp>
            <p:nvSpPr>
              <p:cNvPr id="27" name="AutoShape 22"/>
              <p:cNvSpPr>
                <a:spLocks noChangeArrowheads="1"/>
              </p:cNvSpPr>
              <p:nvPr/>
            </p:nvSpPr>
            <p:spPr bwMode="auto">
              <a:xfrm>
                <a:off x="974" y="2400"/>
                <a:ext cx="1354" cy="614"/>
              </a:xfrm>
              <a:prstGeom prst="flowChartDecision">
                <a:avLst/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>
                    <a:ea typeface="ＭＳ Ｐゴシック" pitchFamily="32" charset="-128"/>
                  </a:rPr>
                  <a:t>a&lt;=c</a:t>
                </a:r>
              </a:p>
            </p:txBody>
          </p:sp>
          <p:pic>
            <p:nvPicPr>
              <p:cNvPr id="28" name="Picture 2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2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3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721" y="2447"/>
                <a:ext cx="68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TRUE</a:t>
                </a:r>
              </a:p>
            </p:txBody>
          </p: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1966" y="2457"/>
                <a:ext cx="75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FALSE</a:t>
                </a:r>
              </a:p>
            </p:txBody>
          </p:sp>
        </p:grpSp>
      </p:grpSp>
      <p:sp>
        <p:nvSpPr>
          <p:cNvPr id="3" name="Rectangle 2"/>
          <p:cNvSpPr/>
          <p:nvPr/>
        </p:nvSpPr>
        <p:spPr bwMode="auto">
          <a:xfrm>
            <a:off x="3505200" y="76200"/>
            <a:ext cx="5562600" cy="6477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err="1" smtClean="0">
                <a:solidFill>
                  <a:schemeClr val="accent4"/>
                </a:solidFill>
                <a:ea typeface="ＭＳ Ｐゴシック" pitchFamily="32" charset="-128"/>
              </a:rPr>
              <a:t>int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err="1">
                <a:solidFill>
                  <a:schemeClr val="accent4"/>
                </a:solidFill>
                <a:ea typeface="ＭＳ Ｐゴシック" pitchFamily="32" charset="-128"/>
              </a:rPr>
              <a:t>a,b,c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400" dirty="0" err="1">
                <a:solidFill>
                  <a:schemeClr val="accent4"/>
                </a:solidFill>
                <a:ea typeface="ＭＳ Ｐゴシック" pitchFamily="32" charset="-128"/>
              </a:rPr>
              <a:t>scanf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(“%</a:t>
            </a:r>
            <a:r>
              <a:rPr lang="en-US" altLang="en-US" sz="2400" dirty="0" err="1">
                <a:solidFill>
                  <a:schemeClr val="accent4"/>
                </a:solidFill>
                <a:ea typeface="ＭＳ Ｐゴシック" pitchFamily="32" charset="-128"/>
              </a:rPr>
              <a:t>d%d%d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”,&amp;</a:t>
            </a:r>
            <a:r>
              <a:rPr lang="en-US" altLang="en-US" sz="2400" dirty="0" err="1">
                <a:solidFill>
                  <a:schemeClr val="accent4"/>
                </a:solidFill>
                <a:ea typeface="ＭＳ Ｐゴシック" pitchFamily="32" charset="-128"/>
              </a:rPr>
              <a:t>a,&amp;b,&amp;c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(a &lt;= b)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if (a &lt;= c)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printf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(“min = %</a:t>
            </a:r>
            <a:r>
              <a:rPr lang="en-US" altLang="en-US" sz="2400" dirty="0" err="1">
                <a:solidFill>
                  <a:schemeClr val="accent4"/>
                </a:solidFill>
                <a:ea typeface="ＭＳ Ｐゴシック" pitchFamily="32" charset="-128"/>
              </a:rPr>
              <a:t>d”,a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printf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(“min = %d”, c);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(b &lt;= c)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printf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(“min = %d”, b);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printf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(“min =%d”, c);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</a:p>
        </p:txBody>
      </p:sp>
      <p:sp>
        <p:nvSpPr>
          <p:cNvPr id="37" name="Oval Callout 36"/>
          <p:cNvSpPr/>
          <p:nvPr/>
        </p:nvSpPr>
        <p:spPr bwMode="auto">
          <a:xfrm>
            <a:off x="1058996" y="751983"/>
            <a:ext cx="1227004" cy="772017"/>
          </a:xfrm>
          <a:prstGeom prst="wedgeEllipseCallout">
            <a:avLst>
              <a:gd name="adj1" fmla="val 152704"/>
              <a:gd name="adj2" fmla="val -681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Oval Callout 37"/>
          <p:cNvSpPr/>
          <p:nvPr/>
        </p:nvSpPr>
        <p:spPr bwMode="auto">
          <a:xfrm>
            <a:off x="476750" y="1529735"/>
            <a:ext cx="1017922" cy="558983"/>
          </a:xfrm>
          <a:prstGeom prst="wedgeEllipseCallout">
            <a:avLst>
              <a:gd name="adj1" fmla="val 332555"/>
              <a:gd name="adj2" fmla="val -5015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Oval Callout 38"/>
          <p:cNvSpPr/>
          <p:nvPr/>
        </p:nvSpPr>
        <p:spPr bwMode="auto">
          <a:xfrm>
            <a:off x="1742822" y="1600200"/>
            <a:ext cx="1392679" cy="513554"/>
          </a:xfrm>
          <a:prstGeom prst="wedgeEllipseCallout">
            <a:avLst>
              <a:gd name="adj1" fmla="val 125348"/>
              <a:gd name="adj2" fmla="val 47067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4300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  <a:latin typeface="+mj-lt"/>
              </a:rPr>
              <a:t>More Conditionals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38174" y="1524000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38188" indent="-28098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solidFill>
                  <a:schemeClr val="accent4"/>
                </a:solidFill>
                <a:latin typeface="+mn-lt"/>
              </a:rPr>
              <a:t>Sorting  a sequence of numbers (i.e., arranging the numbers in ascending or descending order) is a basic primitive.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solidFill>
                  <a:schemeClr val="accent4"/>
                </a:solidFill>
                <a:latin typeface="+mn-lt"/>
              </a:rPr>
              <a:t>Problem: read three numbers into a</a:t>
            </a:r>
            <a:r>
              <a:rPr lang="en-US" altLang="en-US" sz="2800" dirty="0" smtClean="0">
                <a:solidFill>
                  <a:schemeClr val="accent4"/>
                </a:solidFill>
                <a:latin typeface="+mn-lt"/>
              </a:rPr>
              <a:t>, b </a:t>
            </a:r>
            <a:r>
              <a:rPr lang="en-US" altLang="en-US" sz="2800" dirty="0">
                <a:solidFill>
                  <a:schemeClr val="accent4"/>
                </a:solidFill>
                <a:latin typeface="+mn-lt"/>
              </a:rPr>
              <a:t>and c and print them in ascending order. </a:t>
            </a:r>
          </a:p>
          <a:p>
            <a:pPr lvl="1">
              <a:spcBef>
                <a:spcPts val="600"/>
              </a:spcBef>
              <a:buClr>
                <a:srgbClr val="990000"/>
              </a:buClr>
              <a:buSzPct val="75000"/>
              <a:buFont typeface="Wingdings 3" pitchFamily="16" charset="2"/>
              <a:buChar char=""/>
            </a:pPr>
            <a:r>
              <a:rPr lang="en-US" altLang="en-US" sz="2400" dirty="0">
                <a:solidFill>
                  <a:schemeClr val="accent4"/>
                </a:solidFill>
                <a:latin typeface="+mn-lt"/>
              </a:rPr>
              <a:t>Start with the flowchart for finding minimum of three numbers and add one more level of conditional check.</a:t>
            </a:r>
          </a:p>
          <a:p>
            <a:pPr lvl="1">
              <a:spcBef>
                <a:spcPts val="600"/>
              </a:spcBef>
              <a:buClr>
                <a:srgbClr val="990000"/>
              </a:buClr>
              <a:buSzPct val="75000"/>
              <a:buFont typeface="Wingdings 3" pitchFamily="16" charset="2"/>
              <a:buChar char=""/>
            </a:pPr>
            <a:r>
              <a:rPr lang="en-US" altLang="en-US" sz="2400" dirty="0">
                <a:solidFill>
                  <a:schemeClr val="accent4"/>
                </a:solidFill>
                <a:latin typeface="+mn-lt"/>
              </a:rPr>
              <a:t>Then </a:t>
            </a:r>
            <a:r>
              <a:rPr lang="en-US" altLang="en-US" sz="2400" dirty="0" smtClean="0">
                <a:solidFill>
                  <a:schemeClr val="accent4"/>
                </a:solidFill>
                <a:latin typeface="+mn-lt"/>
              </a:rPr>
              <a:t>translate </a:t>
            </a:r>
            <a:r>
              <a:rPr lang="en-US" altLang="en-US" sz="2400" dirty="0">
                <a:solidFill>
                  <a:schemeClr val="accent4"/>
                </a:solidFill>
                <a:latin typeface="+mn-lt"/>
              </a:rPr>
              <a:t>the flowchart into C program.</a:t>
            </a:r>
          </a:p>
        </p:txBody>
      </p:sp>
    </p:spTree>
    <p:extLst>
      <p:ext uri="{BB962C8B-B14F-4D97-AF65-F5344CB8AC3E}">
        <p14:creationId xmlns:p14="http://schemas.microsoft.com/office/powerpoint/2010/main" val="3626309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6800" y="1452562"/>
            <a:ext cx="6096000" cy="4872038"/>
            <a:chOff x="1066800" y="1452562"/>
            <a:chExt cx="6096000" cy="4872038"/>
          </a:xfrm>
        </p:grpSpPr>
        <p:sp>
          <p:nvSpPr>
            <p:cNvPr id="13314" name="AutoShape 2"/>
            <p:cNvSpPr>
              <a:spLocks noChangeArrowheads="1"/>
            </p:cNvSpPr>
            <p:nvPr/>
          </p:nvSpPr>
          <p:spPr bwMode="auto">
            <a:xfrm>
              <a:off x="10668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a</a:t>
              </a:r>
            </a:p>
          </p:txBody>
        </p:sp>
        <p:sp>
          <p:nvSpPr>
            <p:cNvPr id="13315" name="AutoShape 3"/>
            <p:cNvSpPr>
              <a:spLocks noChangeArrowheads="1"/>
            </p:cNvSpPr>
            <p:nvPr/>
          </p:nvSpPr>
          <p:spPr bwMode="auto">
            <a:xfrm>
              <a:off x="31242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 c</a:t>
              </a:r>
            </a:p>
          </p:txBody>
        </p:sp>
        <p:sp>
          <p:nvSpPr>
            <p:cNvPr id="13316" name="AutoShape 4"/>
            <p:cNvSpPr>
              <a:spLocks noChangeArrowheads="1"/>
            </p:cNvSpPr>
            <p:nvPr/>
          </p:nvSpPr>
          <p:spPr bwMode="auto">
            <a:xfrm>
              <a:off x="42672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 b</a:t>
              </a:r>
            </a:p>
          </p:txBody>
        </p:sp>
        <p:sp>
          <p:nvSpPr>
            <p:cNvPr id="13317" name="AutoShape 5"/>
            <p:cNvSpPr>
              <a:spLocks noChangeArrowheads="1"/>
            </p:cNvSpPr>
            <p:nvPr/>
          </p:nvSpPr>
          <p:spPr bwMode="auto">
            <a:xfrm>
              <a:off x="60960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c</a:t>
              </a:r>
            </a:p>
          </p:txBody>
        </p:sp>
        <p:grpSp>
          <p:nvGrpSpPr>
            <p:cNvPr id="13318" name="Group 6"/>
            <p:cNvGrpSpPr>
              <a:grpSpLocks/>
            </p:cNvGrpSpPr>
            <p:nvPr/>
          </p:nvGrpSpPr>
          <p:grpSpPr bwMode="auto">
            <a:xfrm>
              <a:off x="3586162" y="1452562"/>
              <a:ext cx="1062038" cy="1290638"/>
              <a:chOff x="2208" y="912"/>
              <a:chExt cx="669" cy="813"/>
            </a:xfrm>
          </p:grpSpPr>
          <p:sp>
            <p:nvSpPr>
              <p:cNvPr id="13319" name="AutoShape 7"/>
              <p:cNvSpPr>
                <a:spLocks noChangeArrowheads="1"/>
              </p:cNvSpPr>
              <p:nvPr/>
            </p:nvSpPr>
            <p:spPr bwMode="auto">
              <a:xfrm>
                <a:off x="2208" y="912"/>
                <a:ext cx="669" cy="573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F7A1C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400">
                    <a:ea typeface="ＭＳ Ｐゴシック" pitchFamily="32" charset="-128"/>
                  </a:rPr>
                  <a:t>Input a,b,c</a:t>
                </a:r>
              </a:p>
            </p:txBody>
          </p:sp>
          <p:sp>
            <p:nvSpPr>
              <p:cNvPr id="13320" name="AutoShape 8"/>
              <p:cNvSpPr>
                <a:spLocks noChangeArrowheads="1"/>
              </p:cNvSpPr>
              <p:nvPr/>
            </p:nvSpPr>
            <p:spPr bwMode="auto">
              <a:xfrm>
                <a:off x="2448" y="1488"/>
                <a:ext cx="141" cy="237"/>
              </a:xfrm>
              <a:prstGeom prst="downArrow">
                <a:avLst>
                  <a:gd name="adj1" fmla="val 50000"/>
                  <a:gd name="adj2" fmla="val 50426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21" name="Group 9"/>
            <p:cNvGrpSpPr>
              <a:grpSpLocks/>
            </p:cNvGrpSpPr>
            <p:nvPr/>
          </p:nvGrpSpPr>
          <p:grpSpPr bwMode="auto">
            <a:xfrm>
              <a:off x="2341562" y="2743201"/>
              <a:ext cx="3525838" cy="1066801"/>
              <a:chOff x="1475" y="1728"/>
              <a:chExt cx="2221" cy="672"/>
            </a:xfrm>
          </p:grpSpPr>
          <p:sp>
            <p:nvSpPr>
              <p:cNvPr id="13322" name="AutoShape 10"/>
              <p:cNvSpPr>
                <a:spLocks noChangeArrowheads="1"/>
              </p:cNvSpPr>
              <p:nvPr/>
            </p:nvSpPr>
            <p:spPr bwMode="auto">
              <a:xfrm>
                <a:off x="2064" y="1728"/>
                <a:ext cx="999" cy="608"/>
              </a:xfrm>
              <a:prstGeom prst="flowChartDecision">
                <a:avLst/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 dirty="0">
                    <a:ea typeface="ＭＳ Ｐゴシック" pitchFamily="32" charset="-128"/>
                  </a:rPr>
                  <a:t>a&lt;=b</a:t>
                </a:r>
              </a:p>
            </p:txBody>
          </p:sp>
          <p:pic>
            <p:nvPicPr>
              <p:cNvPr id="13323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" y="2001"/>
                <a:ext cx="589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3324" name="Picture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2001"/>
                <a:ext cx="638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3325" name="Text Box 13"/>
              <p:cNvSpPr txBox="1">
                <a:spLocks noChangeArrowheads="1"/>
              </p:cNvSpPr>
              <p:nvPr/>
            </p:nvSpPr>
            <p:spPr bwMode="auto">
              <a:xfrm>
                <a:off x="1593" y="1775"/>
                <a:ext cx="5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/>
                  <a:t>TRUE</a:t>
                </a:r>
              </a:p>
            </p:txBody>
          </p:sp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2965" y="1775"/>
                <a:ext cx="5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/>
                  <a:t>FALSE</a:t>
                </a:r>
              </a:p>
            </p:txBody>
          </p:sp>
        </p:grpSp>
        <p:grpSp>
          <p:nvGrpSpPr>
            <p:cNvPr id="13327" name="Group 15"/>
            <p:cNvGrpSpPr>
              <a:grpSpLocks/>
            </p:cNvGrpSpPr>
            <p:nvPr/>
          </p:nvGrpSpPr>
          <p:grpSpPr bwMode="auto">
            <a:xfrm>
              <a:off x="4116387" y="3810001"/>
              <a:ext cx="3032124" cy="1600201"/>
              <a:chOff x="2593" y="2400"/>
              <a:chExt cx="1910" cy="1008"/>
            </a:xfrm>
          </p:grpSpPr>
          <p:sp>
            <p:nvSpPr>
              <p:cNvPr id="13328" name="AutoShape 16"/>
              <p:cNvSpPr>
                <a:spLocks noChangeArrowheads="1"/>
              </p:cNvSpPr>
              <p:nvPr/>
            </p:nvSpPr>
            <p:spPr bwMode="auto">
              <a:xfrm>
                <a:off x="3124" y="2400"/>
                <a:ext cx="956" cy="614"/>
              </a:xfrm>
              <a:prstGeom prst="flowChartDecision">
                <a:avLst/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 dirty="0">
                    <a:ea typeface="ＭＳ Ｐゴシック" pitchFamily="32" charset="-128"/>
                  </a:rPr>
                  <a:t>b&lt;=c</a:t>
                </a:r>
              </a:p>
            </p:txBody>
          </p:sp>
          <p:pic>
            <p:nvPicPr>
              <p:cNvPr id="13329" name="Picture 1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3330" name="Picture 1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6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3331" name="Text Box 19"/>
              <p:cNvSpPr txBox="1">
                <a:spLocks noChangeArrowheads="1"/>
              </p:cNvSpPr>
              <p:nvPr/>
            </p:nvSpPr>
            <p:spPr bwMode="auto">
              <a:xfrm>
                <a:off x="2593" y="2447"/>
                <a:ext cx="5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/>
                  <a:t>TRUE</a:t>
                </a:r>
              </a:p>
            </p:txBody>
          </p:sp>
          <p:sp>
            <p:nvSpPr>
              <p:cNvPr id="13332" name="Text Box 20"/>
              <p:cNvSpPr txBox="1">
                <a:spLocks noChangeArrowheads="1"/>
              </p:cNvSpPr>
              <p:nvPr/>
            </p:nvSpPr>
            <p:spPr bwMode="auto">
              <a:xfrm>
                <a:off x="3934" y="2447"/>
                <a:ext cx="5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/>
                  <a:t>FALSE</a:t>
                </a:r>
              </a:p>
            </p:txBody>
          </p:sp>
        </p:grpSp>
        <p:grpSp>
          <p:nvGrpSpPr>
            <p:cNvPr id="13333" name="Group 21"/>
            <p:cNvGrpSpPr>
              <a:grpSpLocks/>
            </p:cNvGrpSpPr>
            <p:nvPr/>
          </p:nvGrpSpPr>
          <p:grpSpPr bwMode="auto">
            <a:xfrm>
              <a:off x="1066800" y="3810001"/>
              <a:ext cx="2879724" cy="1600201"/>
              <a:chOff x="721" y="2400"/>
              <a:chExt cx="1814" cy="1008"/>
            </a:xfrm>
          </p:grpSpPr>
          <p:sp>
            <p:nvSpPr>
              <p:cNvPr id="13334" name="AutoShape 22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955" cy="614"/>
              </a:xfrm>
              <a:prstGeom prst="flowChartDecision">
                <a:avLst/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ea typeface="ＭＳ Ｐゴシック" pitchFamily="32" charset="-128"/>
                  </a:rPr>
                  <a:t>a&lt;=c</a:t>
                </a:r>
              </a:p>
            </p:txBody>
          </p:sp>
          <p:pic>
            <p:nvPicPr>
              <p:cNvPr id="13335" name="Picture 2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3336" name="Picture 2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3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3337" name="Text Box 25"/>
              <p:cNvSpPr txBox="1">
                <a:spLocks noChangeArrowheads="1"/>
              </p:cNvSpPr>
              <p:nvPr/>
            </p:nvSpPr>
            <p:spPr bwMode="auto">
              <a:xfrm>
                <a:off x="721" y="2447"/>
                <a:ext cx="5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/>
                  <a:t>TRUE</a:t>
                </a:r>
              </a:p>
            </p:txBody>
          </p:sp>
          <p:sp>
            <p:nvSpPr>
              <p:cNvPr id="13338" name="Text Box 26"/>
              <p:cNvSpPr txBox="1">
                <a:spLocks noChangeArrowheads="1"/>
              </p:cNvSpPr>
              <p:nvPr/>
            </p:nvSpPr>
            <p:spPr bwMode="auto">
              <a:xfrm>
                <a:off x="1966" y="2457"/>
                <a:ext cx="5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/>
                  <a:t>FALSE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 smtClean="0"/>
              <a:t>Finding min of 3 numbers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BE54-0FD6-479C-AC43-B035003B7045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5638800" y="1524000"/>
            <a:ext cx="3200400" cy="1143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dirty="0">
                <a:ea typeface="ＭＳ Ｐゴシック" pitchFamily="32" charset="-128"/>
              </a:rPr>
              <a:t>Replace print </a:t>
            </a:r>
            <a:r>
              <a:rPr lang="en-US" altLang="en-US" sz="2200" dirty="0" smtClean="0">
                <a:ea typeface="ＭＳ Ｐゴシック" pitchFamily="32" charset="-128"/>
              </a:rPr>
              <a:t>by more </a:t>
            </a:r>
            <a:r>
              <a:rPr lang="en-US" altLang="en-US" sz="2200" dirty="0">
                <a:ea typeface="ＭＳ Ｐゴシック" pitchFamily="32" charset="-128"/>
              </a:rPr>
              <a:t>comparisons and then print.</a:t>
            </a:r>
          </a:p>
        </p:txBody>
      </p:sp>
    </p:spTree>
    <p:extLst>
      <p:ext uri="{BB962C8B-B14F-4D97-AF65-F5344CB8AC3E}">
        <p14:creationId xmlns:p14="http://schemas.microsoft.com/office/powerpoint/2010/main" val="2523318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838200" y="4414838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</a:t>
            </a:r>
          </a:p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a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3200400" y="4414838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c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5257800" y="4414838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b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7772400" y="4414838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</a:t>
            </a:r>
          </a:p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c</a:t>
            </a: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4119562" y="457200"/>
            <a:ext cx="1062038" cy="1290638"/>
            <a:chOff x="2208" y="912"/>
            <a:chExt cx="669" cy="813"/>
          </a:xfrm>
        </p:grpSpPr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2208" y="912"/>
              <a:ext cx="669" cy="573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Input a,b,c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2448" y="1488"/>
              <a:ext cx="141" cy="237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2284412" y="1747839"/>
            <a:ext cx="4994275" cy="1066801"/>
            <a:chOff x="1295" y="1728"/>
            <a:chExt cx="3146" cy="672"/>
          </a:xfrm>
        </p:grpSpPr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2256" y="1728"/>
              <a:ext cx="999" cy="608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a&lt;=b</a:t>
              </a:r>
            </a:p>
          </p:txBody>
        </p:sp>
        <p:pic>
          <p:nvPicPr>
            <p:cNvPr id="1332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" y="1956"/>
              <a:ext cx="96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2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1956"/>
              <a:ext cx="1225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593" y="1775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436" y="174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FALSE</a:t>
              </a:r>
            </a:p>
          </p:txBody>
        </p:sp>
      </p:grp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5334000" y="2819399"/>
            <a:ext cx="3032124" cy="1600201"/>
            <a:chOff x="2593" y="2400"/>
            <a:chExt cx="1910" cy="1008"/>
          </a:xfrm>
        </p:grpSpPr>
        <p:sp>
          <p:nvSpPr>
            <p:cNvPr id="13328" name="AutoShape 16"/>
            <p:cNvSpPr>
              <a:spLocks noChangeArrowheads="1"/>
            </p:cNvSpPr>
            <p:nvPr/>
          </p:nvSpPr>
          <p:spPr bwMode="auto">
            <a:xfrm>
              <a:off x="3124" y="2400"/>
              <a:ext cx="956" cy="614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b&lt;=c</a:t>
              </a:r>
            </a:p>
          </p:txBody>
        </p:sp>
        <p:pic>
          <p:nvPicPr>
            <p:cNvPr id="13329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30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2593" y="2447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3934" y="244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</p:grpSp>
      <p:grpSp>
        <p:nvGrpSpPr>
          <p:cNvPr id="13333" name="Group 21"/>
          <p:cNvGrpSpPr>
            <a:grpSpLocks/>
          </p:cNvGrpSpPr>
          <p:nvPr/>
        </p:nvGrpSpPr>
        <p:grpSpPr bwMode="auto">
          <a:xfrm>
            <a:off x="1143000" y="2814639"/>
            <a:ext cx="2879724" cy="1600201"/>
            <a:chOff x="721" y="2400"/>
            <a:chExt cx="1814" cy="1008"/>
          </a:xfrm>
        </p:grpSpPr>
        <p:sp>
          <p:nvSpPr>
            <p:cNvPr id="13334" name="AutoShape 22"/>
            <p:cNvSpPr>
              <a:spLocks noChangeArrowheads="1"/>
            </p:cNvSpPr>
            <p:nvPr/>
          </p:nvSpPr>
          <p:spPr bwMode="auto">
            <a:xfrm>
              <a:off x="1152" y="2400"/>
              <a:ext cx="955" cy="614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a&lt;=c</a:t>
              </a:r>
            </a:p>
          </p:txBody>
        </p:sp>
        <p:pic>
          <p:nvPicPr>
            <p:cNvPr id="13335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36" name="Picture 2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721" y="2447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1966" y="245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381000"/>
          </a:xfrm>
        </p:spPr>
        <p:txBody>
          <a:bodyPr/>
          <a:lstStyle/>
          <a:p>
            <a:r>
              <a:rPr lang="en-US" sz="3600" dirty="0" smtClean="0"/>
              <a:t>Ascending order of 3 numbers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E33CD8-FE0B-40A3-B6D2-622AC452A491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00400" y="4421187"/>
            <a:ext cx="1066800" cy="917575"/>
            <a:chOff x="2819400" y="4421187"/>
            <a:chExt cx="1066800" cy="917575"/>
          </a:xfrm>
        </p:grpSpPr>
        <p:sp>
          <p:nvSpPr>
            <p:cNvPr id="31" name="AutoShape 22"/>
            <p:cNvSpPr>
              <a:spLocks noChangeArrowheads="1"/>
            </p:cNvSpPr>
            <p:nvPr/>
          </p:nvSpPr>
          <p:spPr bwMode="auto">
            <a:xfrm>
              <a:off x="2819400" y="44211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819400" y="4878387"/>
              <a:ext cx="1066800" cy="460375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/>
                <a:t>c a b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72400" y="4421187"/>
            <a:ext cx="1066800" cy="917575"/>
            <a:chOff x="4191000" y="4421187"/>
            <a:chExt cx="1066800" cy="917575"/>
          </a:xfrm>
        </p:grpSpPr>
        <p:sp>
          <p:nvSpPr>
            <p:cNvPr id="40" name="AutoShape 31"/>
            <p:cNvSpPr>
              <a:spLocks noChangeArrowheads="1"/>
            </p:cNvSpPr>
            <p:nvPr/>
          </p:nvSpPr>
          <p:spPr bwMode="auto">
            <a:xfrm>
              <a:off x="4191000" y="44211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4191000" y="4878387"/>
              <a:ext cx="1066800" cy="460375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/>
                <a:t>c b 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14800" y="4421187"/>
            <a:ext cx="3200400" cy="2364084"/>
            <a:chOff x="5257800" y="4421187"/>
            <a:chExt cx="3200400" cy="2364084"/>
          </a:xfrm>
        </p:grpSpPr>
        <p:sp>
          <p:nvSpPr>
            <p:cNvPr id="32" name="AutoShape 23"/>
            <p:cNvSpPr>
              <a:spLocks noChangeArrowheads="1"/>
            </p:cNvSpPr>
            <p:nvPr/>
          </p:nvSpPr>
          <p:spPr bwMode="auto">
            <a:xfrm>
              <a:off x="7391400" y="57927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33" name="AutoShape 24"/>
            <p:cNvSpPr>
              <a:spLocks noChangeArrowheads="1"/>
            </p:cNvSpPr>
            <p:nvPr/>
          </p:nvSpPr>
          <p:spPr bwMode="auto">
            <a:xfrm>
              <a:off x="5257800" y="57927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39" name="AutoShape 30"/>
            <p:cNvSpPr>
              <a:spLocks noChangeArrowheads="1"/>
            </p:cNvSpPr>
            <p:nvPr/>
          </p:nvSpPr>
          <p:spPr bwMode="auto">
            <a:xfrm>
              <a:off x="6096000" y="4421187"/>
              <a:ext cx="1538288" cy="877888"/>
            </a:xfrm>
            <a:prstGeom prst="flowChartDecision">
              <a:avLst/>
            </a:prstGeom>
            <a:solidFill>
              <a:srgbClr val="F7A1CA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a&lt;=c</a:t>
              </a:r>
            </a:p>
          </p:txBody>
        </p:sp>
        <p:pic>
          <p:nvPicPr>
            <p:cNvPr id="42" name="Picture 3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363" y="4783137"/>
              <a:ext cx="495300" cy="102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3" name="Picture 3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538" y="4783137"/>
              <a:ext cx="641350" cy="102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4" name="Text Box 35"/>
            <p:cNvSpPr txBox="1">
              <a:spLocks noChangeArrowheads="1"/>
            </p:cNvSpPr>
            <p:nvPr/>
          </p:nvSpPr>
          <p:spPr bwMode="auto">
            <a:xfrm>
              <a:off x="5338763" y="4497387"/>
              <a:ext cx="810135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 smtClean="0"/>
                <a:t>TRUE</a:t>
              </a:r>
              <a:endParaRPr lang="en-US" altLang="en-US" dirty="0"/>
            </a:p>
          </p:txBody>
        </p: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7475538" y="4497387"/>
              <a:ext cx="899968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 smtClean="0"/>
                <a:t>FALSE</a:t>
              </a:r>
              <a:endParaRPr lang="en-US" altLang="en-US" dirty="0"/>
            </a:p>
          </p:txBody>
        </p:sp>
        <p:sp>
          <p:nvSpPr>
            <p:cNvPr id="49" name="Text Box 45"/>
            <p:cNvSpPr txBox="1">
              <a:spLocks noChangeArrowheads="1"/>
            </p:cNvSpPr>
            <p:nvPr/>
          </p:nvSpPr>
          <p:spPr bwMode="auto">
            <a:xfrm>
              <a:off x="5257800" y="6321425"/>
              <a:ext cx="1066800" cy="463846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 dirty="0"/>
                <a:t>b </a:t>
              </a:r>
              <a:r>
                <a:rPr lang="en-US" altLang="en-US" sz="2400" dirty="0" smtClean="0"/>
                <a:t>a c</a:t>
              </a:r>
              <a:endParaRPr lang="en-US" altLang="en-US" sz="2400" dirty="0"/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7391400" y="6321425"/>
              <a:ext cx="1066800" cy="460375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 dirty="0"/>
                <a:t>b </a:t>
              </a:r>
              <a:r>
                <a:rPr lang="en-US" altLang="en-US" sz="2400" dirty="0" smtClean="0"/>
                <a:t>c a </a:t>
              </a:r>
              <a:endParaRPr lang="en-US" altLang="en-US" sz="2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421187"/>
            <a:ext cx="2895600" cy="2360613"/>
            <a:chOff x="152400" y="4421187"/>
            <a:chExt cx="2895600" cy="2360613"/>
          </a:xfrm>
        </p:grpSpPr>
        <p:sp>
          <p:nvSpPr>
            <p:cNvPr id="34" name="AutoShape 25"/>
            <p:cNvSpPr>
              <a:spLocks noChangeArrowheads="1"/>
            </p:cNvSpPr>
            <p:nvPr/>
          </p:nvSpPr>
          <p:spPr bwMode="auto">
            <a:xfrm>
              <a:off x="1981200" y="57927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35" name="AutoShape 26"/>
            <p:cNvSpPr>
              <a:spLocks noChangeArrowheads="1"/>
            </p:cNvSpPr>
            <p:nvPr/>
          </p:nvSpPr>
          <p:spPr bwMode="auto">
            <a:xfrm>
              <a:off x="152400" y="57927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158750" y="4497387"/>
              <a:ext cx="800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37" name="AutoShape 28"/>
            <p:cNvSpPr>
              <a:spLocks noChangeArrowheads="1"/>
            </p:cNvSpPr>
            <p:nvPr/>
          </p:nvSpPr>
          <p:spPr bwMode="auto">
            <a:xfrm>
              <a:off x="762000" y="4421187"/>
              <a:ext cx="1538288" cy="877888"/>
            </a:xfrm>
            <a:prstGeom prst="flowChartDecision">
              <a:avLst/>
            </a:prstGeom>
            <a:solidFill>
              <a:srgbClr val="F7A1CA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ea typeface="ＭＳ Ｐゴシック" pitchFamily="32" charset="-128"/>
                </a:rPr>
                <a:t>b&lt;=c</a:t>
              </a:r>
            </a:p>
          </p:txBody>
        </p:sp>
        <p:pic>
          <p:nvPicPr>
            <p:cNvPr id="38" name="Picture 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0" y="4783137"/>
              <a:ext cx="568325" cy="102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1" name="Picture 3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163" y="4783137"/>
              <a:ext cx="568325" cy="102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5" name="Text Box 36"/>
            <p:cNvSpPr txBox="1">
              <a:spLocks noChangeArrowheads="1"/>
            </p:cNvSpPr>
            <p:nvPr/>
          </p:nvSpPr>
          <p:spPr bwMode="auto">
            <a:xfrm>
              <a:off x="1984375" y="4497387"/>
              <a:ext cx="903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  <p:sp>
          <p:nvSpPr>
            <p:cNvPr id="51" name="Text Box 47"/>
            <p:cNvSpPr txBox="1">
              <a:spLocks noChangeArrowheads="1"/>
            </p:cNvSpPr>
            <p:nvPr/>
          </p:nvSpPr>
          <p:spPr bwMode="auto">
            <a:xfrm>
              <a:off x="1981200" y="6321425"/>
              <a:ext cx="1066800" cy="460375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 dirty="0"/>
                <a:t>a </a:t>
              </a:r>
              <a:r>
                <a:rPr lang="en-US" altLang="en-US" sz="2400" dirty="0" smtClean="0"/>
                <a:t>c </a:t>
              </a:r>
              <a:r>
                <a:rPr lang="en-US" altLang="en-US" sz="2400" dirty="0"/>
                <a:t>b</a:t>
              </a:r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152400" y="6321425"/>
              <a:ext cx="1066800" cy="460375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 dirty="0"/>
                <a:t>a </a:t>
              </a:r>
              <a:r>
                <a:rPr lang="en-US" altLang="en-US" sz="2400" dirty="0" smtClean="0"/>
                <a:t>b </a:t>
              </a:r>
              <a:r>
                <a:rPr lang="en-US" altLang="en-US" sz="24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681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animBg="1"/>
      <p:bldP spid="13316" grpId="0" animBg="1"/>
      <p:bldP spid="133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38175" y="1262063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6200" y="76200"/>
            <a:ext cx="8763000" cy="6629400"/>
          </a:xfrm>
          <a:prstGeom prst="rect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if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(a &lt;= b) {			</a:t>
            </a:r>
            <a:endParaRPr lang="en-US" altLang="en-US" sz="2000" b="1" dirty="0" smtClean="0">
              <a:solidFill>
                <a:schemeClr val="accent4"/>
              </a:solidFill>
              <a:latin typeface="Courier New" panose="02070309020205020404" pitchFamily="49" charset="0"/>
              <a:ea typeface="ＭＳ Ｐゴシック" pitchFamily="32" charset="-128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if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(a &lt;= c) {	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a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&lt;= b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and a &lt;= c */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   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if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(b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&lt;= c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) {	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a &lt;= b, a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&lt;= c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, b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&lt;= c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*/</a:t>
            </a:r>
          </a:p>
          <a:p>
            <a:pPr>
              <a:buClrTx/>
              <a:buFontTx/>
              <a:buNone/>
            </a:pP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      printf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(“%d %d %d \n”, a, b, c);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     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} else {     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a &lt;= b, a &lt;= c, c &lt; b */ 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	         printf(“%d %d %d \n”, a, c, b);  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     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}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               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} else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{ 			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a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&lt;= b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, c &lt; a*/ 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	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printf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(“%d %d %d \n”, c, a, b) ;  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}  </a:t>
            </a:r>
            <a:endParaRPr lang="en-US" altLang="en-US" sz="2000" b="1" dirty="0">
              <a:solidFill>
                <a:schemeClr val="accent4"/>
              </a:solidFill>
              <a:latin typeface="Courier New" panose="02070309020205020404" pitchFamily="49" charset="0"/>
              <a:ea typeface="ＭＳ Ｐゴシック" pitchFamily="32" charset="-128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} else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{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b &lt; a */ </a:t>
            </a:r>
          </a:p>
          <a:p>
            <a:pPr>
              <a:buClrTx/>
              <a:buFontTx/>
              <a:buNone/>
            </a:pP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if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(b &lt;= c) {  	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b &lt; a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and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b &lt;=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c */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   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if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(a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&lt;= c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)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{ 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b &lt; a, b &lt;= c,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a &lt;= c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*/ </a:t>
            </a:r>
            <a:endParaRPr lang="en-US" alt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ＭＳ Ｐゴシック" pitchFamily="32" charset="-128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     printf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(“%d %d %d\n”, b, a, c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 } else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{  		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b &lt; a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,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b &lt;= c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, c &lt; a */ 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		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printf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(“%d %d %d\n”, b, c, a); }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  } </a:t>
            </a:r>
            <a:endParaRPr lang="en-US" altLang="en-US" sz="2000" b="1" dirty="0" smtClean="0">
              <a:solidFill>
                <a:schemeClr val="accent4"/>
              </a:solidFill>
              <a:latin typeface="Courier New" panose="02070309020205020404" pitchFamily="49" charset="0"/>
              <a:ea typeface="ＭＳ Ｐゴシック" pitchFamily="32" charset="-128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} else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{  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b &lt; a, c &lt;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b */ 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 printf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(“%d %d %d\n”, c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, b, a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); }</a:t>
            </a:r>
          </a:p>
          <a:p>
            <a:pPr>
              <a:buClrTx/>
              <a:buFontTx/>
              <a:buNone/>
            </a:pP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}</a:t>
            </a:r>
            <a:endParaRPr lang="en-US" altLang="en-US" sz="2000" b="1" dirty="0">
              <a:solidFill>
                <a:schemeClr val="accent4"/>
              </a:solidFill>
              <a:latin typeface="Courier New" panose="02070309020205020404" pitchFamily="49" charset="0"/>
              <a:ea typeface="ＭＳ Ｐゴシック" pitchFamily="32" charset="-128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}      </a:t>
            </a:r>
            <a:endParaRPr lang="en-US" altLang="en-US" sz="2000" b="1" dirty="0">
              <a:solidFill>
                <a:schemeClr val="accent4"/>
              </a:solidFill>
              <a:latin typeface="Courier New" panose="02070309020205020404" pitchFamily="49" charset="0"/>
              <a:ea typeface="ＭＳ Ｐゴシック" pitchFamily="32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96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5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0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5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8" dur="500"/>
                                        <p:tgtEl>
                                          <p:spTgt spid="184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184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6" dur="500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9" dur="500"/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2" dur="500"/>
                                        <p:tgtEl>
                                          <p:spTgt spid="18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7" dur="500"/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2" dur="500"/>
                                        <p:tgtEl>
                                          <p:spTgt spid="18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7" dur="500"/>
                                        <p:tgtEl>
                                          <p:spTgt spid="184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if, 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5029200"/>
          </a:xfrm>
        </p:spPr>
        <p:txBody>
          <a:bodyPr/>
          <a:lstStyle/>
          <a:p>
            <a:r>
              <a:rPr lang="en-US" dirty="0" smtClean="0"/>
              <a:t>Earlier examples showed us </a:t>
            </a:r>
            <a:r>
              <a:rPr lang="en-US" i="1" dirty="0" smtClean="0"/>
              <a:t>nested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if-else </a:t>
            </a:r>
            <a:r>
              <a:rPr lang="en-US" dirty="0" smtClean="0"/>
              <a:t>statements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Because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if-else</a:t>
            </a:r>
            <a:r>
              <a:rPr lang="en-US" dirty="0" smtClean="0"/>
              <a:t> are also statements, they can be used anywhere a statement or block can be used.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E533C9-6123-451B-8152-89DE4F42581D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28800" y="2438400"/>
            <a:ext cx="5448300" cy="1981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(a &lt;= b)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if (a &lt;= c)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{ … }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{…}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(b &lt;= c)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{ … }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{ … 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958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an </a:t>
            </a:r>
            <a:r>
              <a:rPr lang="en-US" dirty="0"/>
              <a:t>expression </a:t>
            </a:r>
            <a:r>
              <a:rPr lang="en-US" dirty="0" smtClean="0"/>
              <a:t>evaluates </a:t>
            </a:r>
            <a:r>
              <a:rPr lang="en-US" dirty="0"/>
              <a:t>to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, we get a value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Think of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as </a:t>
            </a:r>
            <a:r>
              <a:rPr lang="en-US" i="1" dirty="0" smtClean="0">
                <a:solidFill>
                  <a:srgbClr val="FF0000"/>
                </a:solidFill>
              </a:rPr>
              <a:t>default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value</a:t>
            </a:r>
          </a:p>
          <a:p>
            <a:r>
              <a:rPr lang="en-US" dirty="0"/>
              <a:t>If an expression evaluates to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, </a:t>
            </a:r>
            <a:r>
              <a:rPr lang="en-US" dirty="0"/>
              <a:t>we get a value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CB4734-4ACC-4BB3-B5BF-78B14B3BE647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2051" name="Picture 3" descr="C:\Users\karkare\AppData\Local\Microsoft\Windows\INetCache\IE\V9IY8K29\MC90044874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43400"/>
            <a:ext cx="3200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0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828800"/>
          </a:xfrm>
        </p:spPr>
        <p:txBody>
          <a:bodyPr/>
          <a:lstStyle/>
          <a:p>
            <a:r>
              <a:rPr lang="en-US" dirty="0" smtClean="0"/>
              <a:t>A special kind of nesting is the chain of if-else-if-else-…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DD7EE-0D11-406D-8AF2-8F01715BFA66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2053086"/>
            <a:ext cx="3429000" cy="42715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(cond1) 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	stmt-block1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if (cond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2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)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stmt-block2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cond3)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stmt-block3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cond4)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stmt-block4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if  …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last-block-of-</a:t>
            </a:r>
            <a:r>
              <a:rPr lang="en-US" altLang="en-US" sz="2400" dirty="0" err="1" smtClean="0">
                <a:solidFill>
                  <a:schemeClr val="accent4"/>
                </a:solidFill>
                <a:ea typeface="ＭＳ Ｐゴシック" pitchFamily="32" charset="-128"/>
              </a:rPr>
              <a:t>stmt</a:t>
            </a:r>
            <a:endParaRPr lang="en-US" altLang="en-US" sz="2400" dirty="0" smtClean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2053087"/>
            <a:ext cx="3886200" cy="419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(cond1)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	stmt1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(cond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2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stmt2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  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9600" y="3124200"/>
            <a:ext cx="3686908" cy="266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if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(cond2)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stmt2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9600" y="2819400"/>
            <a:ext cx="3886200" cy="34246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(cond2)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stmt2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9600" y="2819400"/>
            <a:ext cx="3886200" cy="3424687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(cond2)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stmt2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9600" y="2819400"/>
            <a:ext cx="3886200" cy="3424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(cond2)  {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stmt2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(cond3) {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…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366130" y="4025271"/>
            <a:ext cx="339067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General form of if-else-if-else…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9600" y="2057400"/>
            <a:ext cx="3886200" cy="419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(cond1)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	stmt1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(cond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2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stmt2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  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14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L 0.45 1.11022E-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5" grpId="0" animBg="1"/>
      <p:bldP spid="1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828800"/>
          </a:xfrm>
        </p:spPr>
        <p:txBody>
          <a:bodyPr/>
          <a:lstStyle/>
          <a:p>
            <a:r>
              <a:rPr lang="en-US" dirty="0" smtClean="0"/>
              <a:t>A special kind of nesting is the chain of if-else-if-else-…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DD7EE-0D11-406D-8AF2-8F01715BFA66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2053086"/>
            <a:ext cx="3429000" cy="42715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(cond1) 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	stmt-block1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if (cond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2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)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stmt-block2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cond3)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stmt-block3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cond4)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stmt-block4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if  …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last-block-of-</a:t>
            </a:r>
            <a:r>
              <a:rPr lang="en-US" altLang="en-US" sz="2400" dirty="0" err="1" smtClean="0">
                <a:solidFill>
                  <a:schemeClr val="accent4"/>
                </a:solidFill>
                <a:ea typeface="ＭＳ Ｐゴシック" pitchFamily="32" charset="-128"/>
              </a:rPr>
              <a:t>stmt</a:t>
            </a:r>
            <a:endParaRPr lang="en-US" altLang="en-US" sz="2400" dirty="0" smtClean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2053087"/>
            <a:ext cx="3886200" cy="419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(cond1)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	stmt1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(cond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2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stmt2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  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366130" y="4025271"/>
            <a:ext cx="339067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General form of if-else-if-else…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8001000" cy="4495800"/>
              </a:xfrm>
            </p:spPr>
            <p:txBody>
              <a:bodyPr/>
              <a:lstStyle/>
              <a:p>
                <a:r>
                  <a:rPr lang="en-US" dirty="0" smtClean="0"/>
                  <a:t>Given an integer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day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𝑑𝑎𝑦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≤7</m:t>
                    </m:r>
                  </m:oMath>
                </a14:m>
                <a:r>
                  <a:rPr lang="en-US" dirty="0" smtClean="0"/>
                  <a:t>, print the name of the weekday corresponding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day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1: Sunday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2: Monday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…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7: Saturday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8001000" cy="4495800"/>
              </a:xfrm>
              <a:blipFill rotWithShape="1">
                <a:blip r:embed="rId2"/>
                <a:stretch>
                  <a:fillRect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960B3D-2834-4941-AED0-A5D11E0595B3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8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Printing the 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E8CCE-38FA-4CE2-8E5F-797C7DF3D4A5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838200"/>
            <a:ext cx="9296400" cy="5638800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day;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err="1" smtClean="0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 (day == 1) { printf(“Sunday”); 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else if (day == 2) { printf (“Monday”);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3)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(“Tuesday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4)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(“Wednesday”); }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5)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(“Thursday”);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6)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(“Friday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7)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(“Saturday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”); 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else { 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8001000" cy="4495800"/>
              </a:xfrm>
            </p:spPr>
            <p:txBody>
              <a:bodyPr/>
              <a:lstStyle/>
              <a:p>
                <a:r>
                  <a:rPr lang="en-US" dirty="0" smtClean="0"/>
                  <a:t>Given an integer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day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𝑑𝑎𝑦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≤7</m:t>
                    </m:r>
                  </m:oMath>
                </a14:m>
                <a:r>
                  <a:rPr lang="en-US" dirty="0" smtClean="0"/>
                  <a:t>, print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Weekday</a:t>
                </a:r>
                <a:r>
                  <a:rPr lang="en-US" dirty="0" smtClean="0"/>
                  <a:t>, if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day</m:t>
                    </m:r>
                  </m:oMath>
                </a14:m>
                <a:r>
                  <a:rPr lang="en-US" dirty="0" smtClean="0"/>
                  <a:t> corresponds to weekday, print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Weekend</a:t>
                </a:r>
                <a:r>
                  <a:rPr lang="en-US" dirty="0" smtClean="0"/>
                  <a:t> otherwise. 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1, 7: Weekend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2,3,4,5,6: Weekday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8001000" cy="4495800"/>
              </a:xfrm>
              <a:blipFill rotWithShape="1">
                <a:blip r:embed="rId2"/>
                <a:stretch>
                  <a:fillRect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3D2064-F314-446E-AB98-A675BD1BE243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Weekday - version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3C6D7-771E-4580-B4E9-E5889FAF5BA2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838200"/>
            <a:ext cx="9296400" cy="5638800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day;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err="1" smtClean="0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 (day == 1) { printf(“Weekend”);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else if (day == 2) { printf 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3)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4)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}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5)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6)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7)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(“Weekend”);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else { 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Weekday - version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0FBBD-7186-4189-BC89-8B8381915F09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838200"/>
            <a:ext cx="9296400" cy="5638800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day;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err="1" smtClean="0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 ((day == 1) || (day == 7))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printf(“Weekend”);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else if (  (day == 2) || (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3)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     || (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4) || (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5)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     || (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6)) {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 printf 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}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else {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Weekday - version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74AC65-4948-484B-8EF4-A8404CAD721C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838200"/>
            <a:ext cx="9296400" cy="5638800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day;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err="1" smtClean="0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 ((day == 1) || (day == 7))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printf(“Weekend”);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else if ( (day &gt;= 2) &amp;&amp; (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day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&lt;=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6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) ) {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 printf 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}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else {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if, if-else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if-else, nested if's, else if.</a:t>
            </a:r>
          </a:p>
          <a:p>
            <a:r>
              <a:rPr lang="en-US" dirty="0"/>
              <a:t>Braces </a:t>
            </a:r>
            <a:r>
              <a:rPr lang="en-US" dirty="0" smtClean="0"/>
              <a:t>{…} can </a:t>
            </a:r>
            <a:r>
              <a:rPr lang="en-US" dirty="0"/>
              <a:t>be omitted if a block has only one statement.</a:t>
            </a:r>
          </a:p>
          <a:p>
            <a:r>
              <a:rPr lang="en-US" dirty="0"/>
              <a:t>Multiple ways to solve a problem </a:t>
            </a:r>
            <a:endParaRPr lang="en-US" dirty="0" smtClean="0"/>
          </a:p>
          <a:p>
            <a:pPr lvl="1"/>
            <a:r>
              <a:rPr lang="en-US" dirty="0" smtClean="0"/>
              <a:t>issues </a:t>
            </a:r>
            <a:r>
              <a:rPr lang="en-US" dirty="0"/>
              <a:t>of better readability</a:t>
            </a:r>
          </a:p>
          <a:p>
            <a:pPr lvl="1"/>
            <a:r>
              <a:rPr lang="en-US" dirty="0"/>
              <a:t>and </a:t>
            </a:r>
            <a:r>
              <a:rPr lang="en-US" dirty="0" smtClean="0"/>
              <a:t>efficiency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66848-353C-4679-B725-565640EFACA4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838200"/>
          </a:xfrm>
        </p:spPr>
        <p:txBody>
          <a:bodyPr/>
          <a:lstStyle/>
          <a:p>
            <a:r>
              <a:rPr lang="en-US" dirty="0" smtClean="0"/>
              <a:t>Switch-case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5029200" cy="4648200"/>
          </a:xfrm>
        </p:spPr>
        <p:txBody>
          <a:bodyPr/>
          <a:lstStyle/>
          <a:p>
            <a:r>
              <a:rPr lang="en-US" dirty="0" smtClean="0"/>
              <a:t>Multi-way decision</a:t>
            </a:r>
          </a:p>
          <a:p>
            <a:r>
              <a:rPr lang="en-US" dirty="0" smtClean="0"/>
              <a:t>Checks whether an expression matches one out of a number of constant </a:t>
            </a:r>
            <a:r>
              <a:rPr lang="en-US" dirty="0" smtClean="0">
                <a:solidFill>
                  <a:srgbClr val="FF0000"/>
                </a:solidFill>
              </a:rPr>
              <a:t>integer </a:t>
            </a:r>
            <a:r>
              <a:rPr lang="en-US" dirty="0" smtClean="0"/>
              <a:t>(or </a:t>
            </a:r>
            <a:r>
              <a:rPr lang="en-US" dirty="0" smtClean="0">
                <a:solidFill>
                  <a:srgbClr val="FF0000"/>
                </a:solidFill>
              </a:rPr>
              <a:t>char</a:t>
            </a:r>
            <a:r>
              <a:rPr lang="en-US" dirty="0" smtClean="0"/>
              <a:t>) values</a:t>
            </a:r>
          </a:p>
          <a:p>
            <a:r>
              <a:rPr lang="en-US" dirty="0" smtClean="0"/>
              <a:t>Execution </a:t>
            </a:r>
            <a:r>
              <a:rPr lang="en-US" i="1" dirty="0" smtClean="0"/>
              <a:t>branches</a:t>
            </a:r>
            <a:r>
              <a:rPr lang="en-US" dirty="0" smtClean="0"/>
              <a:t> based on the match found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14109E-21D8-4869-9F87-0FEE161767BA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1027" name="Picture 3" descr="C:\Users\karkare\AppData\Local\Microsoft\Windows\INetCache\IE\DUA6OVIV\MC90015705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86" y="2514600"/>
            <a:ext cx="4232172" cy="328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/>
          <p:cNvSpPr/>
          <p:nvPr/>
        </p:nvSpPr>
        <p:spPr bwMode="auto">
          <a:xfrm>
            <a:off x="4916140" y="2518911"/>
            <a:ext cx="2170460" cy="986287"/>
          </a:xfrm>
          <a:prstGeom prst="wedgeRoundRectCallout">
            <a:avLst>
              <a:gd name="adj1" fmla="val -1938"/>
              <a:gd name="adj2" fmla="val 73821"/>
              <a:gd name="adj3" fmla="val 16667"/>
            </a:avLst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Today is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Friday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781800" y="1981201"/>
            <a:ext cx="2337758" cy="1523999"/>
          </a:xfrm>
          <a:prstGeom prst="wedgeRoundRectCallout">
            <a:avLst>
              <a:gd name="adj1" fmla="val 4957"/>
              <a:gd name="adj2" fmla="val 7459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Oh man! Missed Esc101 major quiz!</a:t>
            </a:r>
          </a:p>
        </p:txBody>
      </p:sp>
    </p:spTree>
    <p:extLst>
      <p:ext uri="{BB962C8B-B14F-4D97-AF65-F5344CB8AC3E}">
        <p14:creationId xmlns:p14="http://schemas.microsoft.com/office/powerpoint/2010/main" val="343950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r>
              <a:rPr lang="en-US" dirty="0" smtClean="0"/>
              <a:t>Compare two quantities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 on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34523E-F673-4DAB-8377-09E6907D2FFD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1026" name="Picture 2" descr="C:\Users\karkare\AppData\Local\Microsoft\Windows\INetCache\IE\EC01WMOS\MC9002153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068717" cy="23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27808"/>
              </p:ext>
            </p:extLst>
          </p:nvPr>
        </p:nvGraphicFramePr>
        <p:xfrm>
          <a:off x="810489" y="2164080"/>
          <a:ext cx="79525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311"/>
                <a:gridCol w="5791199"/>
              </a:tblGrid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Operator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Function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&gt;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Strictly greater than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&gt;=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Greater than or equal to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Strictly less than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&lt;=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Less than or equal to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==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Equal to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!=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Not equal</a:t>
                      </a:r>
                      <a:r>
                        <a:rPr lang="en-US" sz="2800" baseline="0" dirty="0" smtClean="0">
                          <a:solidFill>
                            <a:schemeClr val="accent4"/>
                          </a:solidFill>
                        </a:rPr>
                        <a:t> to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15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Printing the day, version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0F1814-07D3-4117-8AB1-0F23D0009E29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838200"/>
            <a:ext cx="9296400" cy="5638800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switch (day) {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1: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printf(“Sunday”); break;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2: printf (“Monday”); break;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3: printf (“Tuesday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”);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break;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4: printf (“Wednesday”); break;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5: printf (“Thursday”); break;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6: printf (“Friday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”);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break;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7: printf (“Saturday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”);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break;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default: 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Weekday, version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2DC699-B0A0-4B08-92F2-5D9ED924FB2C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838200"/>
            <a:ext cx="9296400" cy="5638800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switch (day) {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1: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7: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(“Weekend”);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break;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2: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3: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4: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5: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case 6: printf (“Weekday”); break;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default: 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2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switch-case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switch</a:t>
            </a:r>
            <a:r>
              <a:rPr lang="en-US" sz="2800" dirty="0"/>
              <a:t> (</a:t>
            </a:r>
            <a:r>
              <a:rPr lang="en-US" sz="2800" dirty="0" smtClean="0"/>
              <a:t>selector-expr)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case</a:t>
            </a:r>
            <a:r>
              <a:rPr lang="en-US" sz="2800" dirty="0"/>
              <a:t> </a:t>
            </a:r>
            <a:r>
              <a:rPr lang="en-US" sz="2800" dirty="0" smtClean="0"/>
              <a:t>label1: s1; break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case</a:t>
            </a:r>
            <a:r>
              <a:rPr lang="en-US" sz="2800" dirty="0"/>
              <a:t> </a:t>
            </a:r>
            <a:r>
              <a:rPr lang="en-US" sz="2800" dirty="0" smtClean="0"/>
              <a:t>label2: s2; break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...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case</a:t>
            </a:r>
            <a:r>
              <a:rPr lang="en-US" sz="2800" dirty="0"/>
              <a:t> </a:t>
            </a:r>
            <a:r>
              <a:rPr lang="en-US" sz="2800" dirty="0" err="1" smtClean="0"/>
              <a:t>labelN</a:t>
            </a:r>
            <a:r>
              <a:rPr lang="en-US" sz="2800" dirty="0" smtClean="0"/>
              <a:t>: </a:t>
            </a:r>
            <a:r>
              <a:rPr lang="en-US" sz="2800" dirty="0" err="1" smtClean="0"/>
              <a:t>sN</a:t>
            </a:r>
            <a:r>
              <a:rPr lang="en-US" sz="2800" dirty="0" smtClean="0"/>
              <a:t>; break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default</a:t>
            </a:r>
            <a:r>
              <a:rPr lang="en-US" sz="2800" dirty="0"/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sD</a:t>
            </a:r>
            <a:r>
              <a:rPr lang="en-US" sz="2800" dirty="0" smtClean="0"/>
              <a:t>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6D9B22-D3FA-47D5-B416-A64006674F60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4114800"/>
            <a:ext cx="80772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default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is optional.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The location of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default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does not matter.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The statements following a case label are executed one after other until a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break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is encountered (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Fall Through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3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44624"/>
            <a:ext cx="4777680" cy="936104"/>
          </a:xfrm>
        </p:spPr>
        <p:txBody>
          <a:bodyPr/>
          <a:lstStyle/>
          <a:p>
            <a:r>
              <a:rPr lang="en-US" dirty="0" smtClean="0"/>
              <a:t>Fall Through…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09600"/>
            <a:ext cx="8496944" cy="51845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 n = 100;</a:t>
            </a:r>
          </a:p>
          <a:p>
            <a:pPr marL="0" indent="0">
              <a:buNone/>
            </a:pPr>
            <a:r>
              <a:rPr lang="en-US" dirty="0" smtClean="0"/>
              <a:t>int digit = n%10; // last digit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 (digit)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 : </a:t>
            </a:r>
            <a:r>
              <a:rPr lang="en-US" dirty="0" smtClean="0"/>
              <a:t>printf(“Not divisible by 5\n”);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break;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/>
              <a:t>: printf(“Even\n”);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5: printf(“Divisible by 5\n”);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4F2AF5-EDFD-46D4-9D9E-F53F7A3976F4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135940"/>
            <a:ext cx="2938625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Answer: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Even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Divisible by 5;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5257800"/>
            <a:ext cx="44958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What is printed by the program fragment?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5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4038600" cy="762000"/>
          </a:xfrm>
        </p:spPr>
        <p:txBody>
          <a:bodyPr/>
          <a:lstStyle/>
          <a:p>
            <a:r>
              <a:rPr lang="en-US" dirty="0" smtClean="0"/>
              <a:t>Class Quiz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772400" cy="5943600"/>
          </a:xfrm>
        </p:spPr>
        <p:txBody>
          <a:bodyPr/>
          <a:lstStyle/>
          <a:p>
            <a:r>
              <a:rPr lang="en-US" dirty="0" smtClean="0"/>
              <a:t>What is the value of expression:</a:t>
            </a:r>
          </a:p>
          <a:p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Compile time error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Run time crash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 don’t know / I don’t care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0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A0EC9-6AC8-426A-A177-02AA9C3960AD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157400" y="1371600"/>
            <a:ext cx="4307457" cy="62685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3600" dirty="0" smtClean="0">
                <a:solidFill>
                  <a:schemeClr val="tx1"/>
                </a:solidFill>
                <a:latin typeface="Verdana" pitchFamily="34" charset="0"/>
              </a:rPr>
              <a:t>(5&lt;2) &amp;&amp; (3/0)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4099" name="Picture 3" descr="C:\Users\karkare\AppData\Local\Microsoft\Windows\INetCache\IE\V9IY8K29\MC9001047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85513"/>
            <a:ext cx="1042514" cy="10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karkare\AppData\Local\Microsoft\Windows\INetCache\IE\EC01WMOS\MC90005662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67000"/>
            <a:ext cx="1501152" cy="11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karkare\AppData\Local\Microsoft\Windows\INetCache\IE\V9IY8K29\MP9004264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05200"/>
            <a:ext cx="1828800" cy="121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karkare\AppData\Local\Microsoft\Windows\INetCache\IE\V9IY8K29\MC900088694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709" y="5715000"/>
            <a:ext cx="846806" cy="96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karkare\AppData\Local\Microsoft\Windows\INetCache\IE\DUA6OVIV\MP90038575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721066"/>
            <a:ext cx="709953" cy="99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karkare\AppData\Local\Microsoft\Windows\INetCache\IE\45LGD9AS\MC900089048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21066"/>
            <a:ext cx="1031443" cy="18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 bwMode="auto">
          <a:xfrm>
            <a:off x="4800600" y="4721065"/>
            <a:ext cx="4267200" cy="907999"/>
          </a:xfrm>
          <a:prstGeom prst="wedgeEllipseCallout">
            <a:avLst>
              <a:gd name="adj1" fmla="val -59407"/>
              <a:gd name="adj2" fmla="val 5634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The correc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t answer is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4107" name="Picture 11" descr="C:\Users\karkare\AppData\Local\Microsoft\Windows\INetCache\IE\EC01WMOS\MC90034001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02" y="5218033"/>
            <a:ext cx="672998" cy="89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524000" y="5029200"/>
            <a:ext cx="42672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33600" y="5181600"/>
            <a:ext cx="3276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5105400"/>
          </a:xfrm>
        </p:spPr>
        <p:txBody>
          <a:bodyPr/>
          <a:lstStyle/>
          <a:p>
            <a:r>
              <a:rPr lang="en-US" dirty="0" smtClean="0"/>
              <a:t>Do not evaluate the second operand of binary logical operator if result can be deduced from first operand</a:t>
            </a:r>
          </a:p>
          <a:p>
            <a:pPr lvl="1"/>
            <a:r>
              <a:rPr lang="en-US" dirty="0" smtClean="0"/>
              <a:t>Arguments of &amp;&amp; and || are evaluated from left to right (in sequence)</a:t>
            </a:r>
          </a:p>
          <a:p>
            <a:pPr lvl="1"/>
            <a:r>
              <a:rPr lang="en-US" dirty="0" smtClean="0"/>
              <a:t>Also applies to nested logical operators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!( (2&gt;5) &amp;&amp;  (3/0) ) || (4/0)</a:t>
            </a:r>
          </a:p>
          <a:p>
            <a:pPr marL="0" indent="0" algn="ctr">
              <a:buNone/>
            </a:pPr>
            <a:r>
              <a:rPr lang="en-US" dirty="0" smtClean="0"/>
              <a:t>Evaluates to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CD6617-86BA-4127-B104-D22AE3CC7C8F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43200" y="4572000"/>
            <a:ext cx="1227306" cy="609600"/>
            <a:chOff x="2743200" y="4572000"/>
            <a:chExt cx="1227306" cy="609600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V="1">
              <a:off x="2743200" y="4724400"/>
              <a:ext cx="914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3657600" y="4572000"/>
              <a:ext cx="31290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0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25694" y="4572000"/>
            <a:ext cx="1227306" cy="609600"/>
            <a:chOff x="2743200" y="4572000"/>
            <a:chExt cx="1227306" cy="609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flipV="1">
              <a:off x="2743200" y="4724400"/>
              <a:ext cx="914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657600" y="4572000"/>
              <a:ext cx="31290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0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52600" y="4572000"/>
            <a:ext cx="1227306" cy="609600"/>
            <a:chOff x="2743200" y="4572000"/>
            <a:chExt cx="1227306" cy="60960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V="1">
              <a:off x="2743200" y="4724400"/>
              <a:ext cx="914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657600" y="4572000"/>
              <a:ext cx="31290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1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19800" y="4495800"/>
            <a:ext cx="1227306" cy="609600"/>
            <a:chOff x="2743200" y="4572000"/>
            <a:chExt cx="1227306" cy="60960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V="1">
              <a:off x="2743200" y="4724400"/>
              <a:ext cx="914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657600" y="4572000"/>
              <a:ext cx="31290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991600" cy="641176"/>
          </a:xfrm>
        </p:spPr>
        <p:txBody>
          <a:bodyPr/>
          <a:lstStyle/>
          <a:p>
            <a:r>
              <a:rPr lang="en-US" dirty="0" smtClean="0"/>
              <a:t>3 </a:t>
            </a:r>
            <a:r>
              <a:rPr lang="en-US" dirty="0" smtClean="0"/>
              <a:t>Factors </a:t>
            </a:r>
            <a:r>
              <a:rPr lang="en-US" dirty="0" smtClean="0"/>
              <a:t>for </a:t>
            </a:r>
            <a:r>
              <a:rPr lang="en-US" dirty="0" smtClean="0"/>
              <a:t>Expr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248400"/>
          </a:xfrm>
        </p:spPr>
        <p:txBody>
          <a:bodyPr/>
          <a:lstStyle/>
          <a:p>
            <a:r>
              <a:rPr lang="en-US" dirty="0" smtClean="0"/>
              <a:t>Precedence</a:t>
            </a:r>
          </a:p>
          <a:p>
            <a:pPr lvl="1"/>
            <a:r>
              <a:rPr lang="en-US" dirty="0" smtClean="0"/>
              <a:t>Applied to two different class of operators</a:t>
            </a:r>
          </a:p>
          <a:p>
            <a:pPr lvl="1"/>
            <a:r>
              <a:rPr lang="en-US" dirty="0" smtClean="0"/>
              <a:t>+ and *, - and *, &amp;&amp; and ||, + and &amp;&amp;, …</a:t>
            </a:r>
          </a:p>
          <a:p>
            <a:r>
              <a:rPr lang="en-US" dirty="0" smtClean="0"/>
              <a:t>Associativity</a:t>
            </a:r>
          </a:p>
          <a:p>
            <a:pPr lvl="1"/>
            <a:r>
              <a:rPr lang="en-US" dirty="0" smtClean="0"/>
              <a:t>Applied to operators of same class</a:t>
            </a:r>
          </a:p>
          <a:p>
            <a:pPr lvl="1"/>
            <a:r>
              <a:rPr lang="en-US" dirty="0" smtClean="0"/>
              <a:t>* and *, + and -, * and /, …</a:t>
            </a:r>
          </a:p>
          <a:p>
            <a:r>
              <a:rPr lang="en-US" dirty="0" smtClean="0"/>
              <a:t>Order of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Precedence and associativity identify the operands for each operator</a:t>
            </a:r>
            <a:endParaRPr lang="en-US" dirty="0" smtClean="0"/>
          </a:p>
          <a:p>
            <a:pPr lvl="1"/>
            <a:r>
              <a:rPr lang="en-US" dirty="0" smtClean="0"/>
              <a:t>Not which operand/expr </a:t>
            </a:r>
            <a:r>
              <a:rPr lang="en-US" dirty="0" smtClean="0"/>
              <a:t>is evaluated first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Beware: In C, </a:t>
            </a:r>
            <a:r>
              <a:rPr lang="en-US" dirty="0" smtClean="0">
                <a:solidFill>
                  <a:srgbClr val="FF0000"/>
                </a:solidFill>
              </a:rPr>
              <a:t>order of evaluation of operands is defined </a:t>
            </a:r>
            <a:r>
              <a:rPr lang="en-US" dirty="0" smtClean="0">
                <a:solidFill>
                  <a:srgbClr val="FF0000"/>
                </a:solidFill>
              </a:rPr>
              <a:t>only for &amp;&amp; and ||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8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Unmatched if and else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E9791-3F45-4A3F-82E4-EA73263E2069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4267200"/>
            <a:ext cx="4267200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f ((a != 0) &amp;&amp; (b != 0))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if (a * b &gt;= 0)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printf (“positive”);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else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printf(“negative”);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600200"/>
            <a:ext cx="4267200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f ((a != 0) &amp;&amp; (b != 0))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if (a * b &gt;= 0)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printf (“positive”);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else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printf(“zero”);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410200" y="1600200"/>
            <a:ext cx="35814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OUTPUT for a = 5, b = 0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="1" dirty="0" smtClean="0">
                <a:solidFill>
                  <a:srgbClr val="FF0000"/>
                </a:solidFill>
                <a:latin typeface="Verdana" pitchFamily="34" charset="0"/>
              </a:rPr>
              <a:t>     NO OUTPUT!!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OUTPUT for a = 5, b = 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-5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Verdana" pitchFamily="34" charset="0"/>
              </a:rPr>
              <a:t>zero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4666684"/>
            <a:ext cx="35814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OUTPUT for a = 5, b = 0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="1" dirty="0" smtClean="0">
                <a:solidFill>
                  <a:srgbClr val="FF0000"/>
                </a:solidFill>
                <a:latin typeface="Verdana" pitchFamily="34" charset="0"/>
              </a:rPr>
              <a:t>       NO OUTPUT!!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OUTPUT for a = 5, b = -5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Verdana" pitchFamily="34" charset="0"/>
              </a:rPr>
              <a:t>negative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876800" y="2209800"/>
            <a:ext cx="533400" cy="3048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3997036" y="5023439"/>
            <a:ext cx="533400" cy="3048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629468"/>
            <a:ext cx="2209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solidFill>
                  <a:srgbClr val="FF0000"/>
                </a:solidFill>
              </a:rPr>
              <a:t>X</a:t>
            </a:r>
            <a:endParaRPr lang="en-US" sz="23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Unmatched if and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else</a:t>
            </a:r>
            <a:r>
              <a:rPr lang="en-US" dirty="0" smtClean="0"/>
              <a:t> always matches closest unmatched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</a:p>
          <a:p>
            <a:pPr lvl="1"/>
            <a:r>
              <a:rPr lang="en-US" dirty="0" smtClean="0"/>
              <a:t>Unless forced otherwise using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 …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114114-3A8B-433A-8AC0-C39AC6EDBC4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3693855"/>
            <a:ext cx="4267200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</a:t>
            </a:r>
            <a:r>
              <a:rPr lang="en-US" sz="3200" dirty="0" smtClean="0">
                <a:solidFill>
                  <a:schemeClr val="tx1"/>
                </a:solidFill>
              </a:rPr>
              <a:t>f (cond</a:t>
            </a:r>
            <a:r>
              <a:rPr lang="en-US" sz="3200" dirty="0">
                <a:solidFill>
                  <a:schemeClr val="tx1"/>
                </a:solidFill>
              </a:rPr>
              <a:t>1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if (cond2)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  else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4400" y="3657600"/>
            <a:ext cx="4267200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</a:t>
            </a:r>
            <a:r>
              <a:rPr lang="en-US" sz="3200" dirty="0" smtClean="0">
                <a:solidFill>
                  <a:schemeClr val="tx1"/>
                </a:solidFill>
              </a:rPr>
              <a:t>f (cond1) 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if (cond2)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   else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  <a:p>
            <a:r>
              <a:rPr lang="en-US" sz="3200" dirty="0">
                <a:solidFill>
                  <a:schemeClr val="tx1"/>
                </a:solidFill>
              </a:rPr>
              <a:t>}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114800" y="4800600"/>
            <a:ext cx="609600" cy="38049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1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Unmatched if and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else</a:t>
            </a:r>
            <a:r>
              <a:rPr lang="en-US" dirty="0" smtClean="0"/>
              <a:t> always matches closest unmatched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</a:p>
          <a:p>
            <a:pPr lvl="1"/>
            <a:r>
              <a:rPr lang="en-US" dirty="0" smtClean="0"/>
              <a:t>Unless forced otherwise using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 …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507001-8D31-4DCD-8E30-18C8FB19389F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3693855"/>
            <a:ext cx="4267200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</a:t>
            </a:r>
            <a:r>
              <a:rPr lang="en-US" sz="3200" dirty="0" smtClean="0">
                <a:solidFill>
                  <a:schemeClr val="tx1"/>
                </a:solidFill>
              </a:rPr>
              <a:t>f (cond</a:t>
            </a:r>
            <a:r>
              <a:rPr lang="en-US" sz="3200" dirty="0">
                <a:solidFill>
                  <a:schemeClr val="tx1"/>
                </a:solidFill>
              </a:rPr>
              <a:t>1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if (cond2)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  else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4400" y="3657600"/>
            <a:ext cx="4267200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</a:t>
            </a:r>
            <a:r>
              <a:rPr lang="en-US" sz="3200" dirty="0" smtClean="0">
                <a:solidFill>
                  <a:schemeClr val="tx1"/>
                </a:solidFill>
              </a:rPr>
              <a:t>f (cond1) 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if (cond2)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  <a:p>
            <a:r>
              <a:rPr lang="en-US" sz="3200" dirty="0">
                <a:solidFill>
                  <a:schemeClr val="tx1"/>
                </a:solidFill>
              </a:rPr>
              <a:t>}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else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…</a:t>
            </a:r>
          </a:p>
        </p:txBody>
      </p:sp>
      <p:sp>
        <p:nvSpPr>
          <p:cNvPr id="4" name="Rectangle 3"/>
          <p:cNvSpPr/>
          <p:nvPr/>
        </p:nvSpPr>
        <p:spPr bwMode="auto">
          <a:xfrm rot="19242558">
            <a:off x="1822416" y="4742527"/>
            <a:ext cx="31242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IS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NOT SAME AS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4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096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418411"/>
              </p:ext>
            </p:extLst>
          </p:nvPr>
        </p:nvGraphicFramePr>
        <p:xfrm>
          <a:off x="152400" y="609600"/>
          <a:ext cx="88392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373521"/>
                <a:gridCol w="47224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Rel. Expr.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Result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Remark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3&gt;2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3&gt;3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‘z’ &gt; ‘a’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ASCII</a:t>
                      </a:r>
                      <a:r>
                        <a:rPr lang="en-US" sz="2400" baseline="0" dirty="0" smtClean="0">
                          <a:solidFill>
                            <a:schemeClr val="accent4"/>
                          </a:solidFill>
                        </a:rPr>
                        <a:t> values used for char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2 == 3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‘A’ &lt;= 65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'A' has ASCII value 65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‘A’ == ‘a’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Different ASCII values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(‘a’ – 32) == ‘A’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5 != 10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1.0 == 1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AVOID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May give unexpected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result due to approximation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FE793C-FC7C-42A8-890D-6867D2720C64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" y="5715000"/>
            <a:ext cx="8915400" cy="83820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Avoid mixing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and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float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values while comparing. Comparison with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float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 is not exact!</a:t>
            </a:r>
          </a:p>
        </p:txBody>
      </p:sp>
    </p:spTree>
    <p:extLst>
      <p:ext uri="{BB962C8B-B14F-4D97-AF65-F5344CB8AC3E}">
        <p14:creationId xmlns:p14="http://schemas.microsoft.com/office/powerpoint/2010/main" val="31145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229564"/>
              </p:ext>
            </p:extLst>
          </p:nvPr>
        </p:nvGraphicFramePr>
        <p:xfrm>
          <a:off x="76200" y="1066800"/>
          <a:ext cx="8991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743200"/>
                <a:gridCol w="4343400"/>
              </a:tblGrid>
              <a:tr h="10082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Logical Op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Function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Allowed Types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&amp;&amp;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Logical AND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 smtClean="0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, float, double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||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Logical</a:t>
                      </a:r>
                      <a:r>
                        <a:rPr lang="en-US" sz="2800" baseline="0" dirty="0" smtClean="0">
                          <a:solidFill>
                            <a:schemeClr val="accent4"/>
                          </a:solidFill>
                        </a:rPr>
                        <a:t> OR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 smtClean="0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!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Logical NOT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 smtClean="0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D6FB1-EA81-472F-A04B-654467DD2E55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3400" y="4038600"/>
            <a:ext cx="7696200" cy="1676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Remember	 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value 0 represents false.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any other value represents true.</a:t>
            </a:r>
          </a:p>
        </p:txBody>
      </p:sp>
    </p:spTree>
    <p:extLst>
      <p:ext uri="{BB962C8B-B14F-4D97-AF65-F5344CB8AC3E}">
        <p14:creationId xmlns:p14="http://schemas.microsoft.com/office/powerpoint/2010/main" val="4064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948451"/>
              </p:ext>
            </p:extLst>
          </p:nvPr>
        </p:nvGraphicFramePr>
        <p:xfrm>
          <a:off x="228600" y="1524000"/>
          <a:ext cx="8610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2152650"/>
                <a:gridCol w="2152650"/>
                <a:gridCol w="2152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E1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E2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E1 &amp;&amp; E2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E1 || E2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Non-0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Non-0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Non-0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Non-0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042AF1-FFB4-48F2-A489-95F11D8A0F99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737662"/>
              </p:ext>
            </p:extLst>
          </p:nvPr>
        </p:nvGraphicFramePr>
        <p:xfrm>
          <a:off x="1524000" y="4724400"/>
          <a:ext cx="6096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E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!E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Non-0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1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762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439691"/>
              </p:ext>
            </p:extLst>
          </p:nvPr>
        </p:nvGraphicFramePr>
        <p:xfrm>
          <a:off x="152400" y="838200"/>
          <a:ext cx="8915401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1447800"/>
                <a:gridCol w="4191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Expr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Result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Remark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2 &amp;&amp; 3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2 || 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‘A’ &amp;&amp; ‘0’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ASCII</a:t>
                      </a:r>
                      <a:r>
                        <a:rPr lang="en-US" sz="2800" baseline="0" dirty="0" smtClean="0">
                          <a:solidFill>
                            <a:schemeClr val="accent4"/>
                          </a:solidFill>
                        </a:rPr>
                        <a:t> value of ‘0’≠0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‘A’ &amp;&amp; 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‘A’ &amp;&amp; ‘b’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! 0.0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0.0 == 0 is </a:t>
                      </a:r>
                      <a:r>
                        <a:rPr lang="en-US" sz="2800" b="1" dirty="0" smtClean="0">
                          <a:solidFill>
                            <a:schemeClr val="accent4"/>
                          </a:solidFill>
                        </a:rPr>
                        <a:t>guaranteed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! 10.05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Any real ≠ 0.0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(2&lt;5) &amp;&amp; (6&gt;5)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Compound expr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F979B0-06E5-45B5-A072-6958E4C0AEE0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very complex expressions, involving arithmetic, logical and relational operators, constants, variables, function calls. 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(x + 7 &gt; 93) &amp;&amp; !(y + 3 % z)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|| (abs(</a:t>
            </a:r>
            <a:r>
              <a:rPr lang="en-US" b="1" dirty="0" err="1" smtClean="0">
                <a:solidFill>
                  <a:srgbClr val="FF0000"/>
                </a:solidFill>
              </a:rPr>
              <a:t>sqrt</a:t>
            </a:r>
            <a:r>
              <a:rPr lang="en-US" b="1" dirty="0" smtClean="0">
                <a:solidFill>
                  <a:srgbClr val="FF0000"/>
                </a:solidFill>
              </a:rPr>
              <a:t>(w) – g) &lt; epsilon)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4F2AF5-EDFD-46D4-9D9E-F53F7A3976F4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GridIITK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BlueGridIITK</Template>
  <TotalTime>28560</TotalTime>
  <Words>3008</Words>
  <Application>Microsoft Office PowerPoint</Application>
  <PresentationFormat>On-screen Show (4:3)</PresentationFormat>
  <Paragraphs>904</Paragraphs>
  <Slides>49</Slides>
  <Notes>15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BlueGridIITK</vt:lpstr>
      <vt:lpstr>ESC101: Introduction to Computing</vt:lpstr>
      <vt:lpstr>Conditional Expressions</vt:lpstr>
      <vt:lpstr>Conditional Expressions</vt:lpstr>
      <vt:lpstr>Relational Operators</vt:lpstr>
      <vt:lpstr>Examples</vt:lpstr>
      <vt:lpstr>Logical Operators</vt:lpstr>
      <vt:lpstr>Truth Tables</vt:lpstr>
      <vt:lpstr>Examples</vt:lpstr>
      <vt:lpstr>Examples</vt:lpstr>
      <vt:lpstr>Example</vt:lpstr>
      <vt:lpstr>Precedence and Associativity (Refined)</vt:lpstr>
      <vt:lpstr>Class Quiz 2</vt:lpstr>
      <vt:lpstr>Evaluation</vt:lpstr>
      <vt:lpstr>Conditional Statements</vt:lpstr>
      <vt:lpstr>Conditional statements in C</vt:lpstr>
      <vt:lpstr>Statements and Blocks</vt:lpstr>
      <vt:lpstr>Statements and Blocks</vt:lpstr>
      <vt:lpstr>if-else statement</vt:lpstr>
      <vt:lpstr>Tracing Execution of if-else</vt:lpstr>
      <vt:lpstr>if-else statement</vt:lpstr>
      <vt:lpstr>if statement (no else!)</vt:lpstr>
      <vt:lpstr>Example</vt:lpstr>
      <vt:lpstr>Finding min of 3 numbers</vt:lpstr>
      <vt:lpstr>PowerPoint Presentation</vt:lpstr>
      <vt:lpstr>PowerPoint Presentation</vt:lpstr>
      <vt:lpstr>Finding min of 3 numbers</vt:lpstr>
      <vt:lpstr>Ascending order of 3 numbers</vt:lpstr>
      <vt:lpstr>PowerPoint Presentation</vt:lpstr>
      <vt:lpstr>Nested if, if-else</vt:lpstr>
      <vt:lpstr>Else if</vt:lpstr>
      <vt:lpstr>Else if</vt:lpstr>
      <vt:lpstr>Example</vt:lpstr>
      <vt:lpstr>Printing the day</vt:lpstr>
      <vt:lpstr>Example 2</vt:lpstr>
      <vt:lpstr>Weekday - version 1</vt:lpstr>
      <vt:lpstr>Weekday - version 2</vt:lpstr>
      <vt:lpstr>Weekday - version 3</vt:lpstr>
      <vt:lpstr>Summary of if, if-else </vt:lpstr>
      <vt:lpstr>Switch-case statement</vt:lpstr>
      <vt:lpstr>Printing the day, version 2</vt:lpstr>
      <vt:lpstr>Weekday, version 4</vt:lpstr>
      <vt:lpstr>General Form of switch-case</vt:lpstr>
      <vt:lpstr>Fall Through…</vt:lpstr>
      <vt:lpstr>Class Quiz 3</vt:lpstr>
      <vt:lpstr>Short-circuit Evaluation</vt:lpstr>
      <vt:lpstr>3 Factors for Expr Evaluation</vt:lpstr>
      <vt:lpstr>Unmatched if and else</vt:lpstr>
      <vt:lpstr>Unmatched if and else</vt:lpstr>
      <vt:lpstr>Unmatched if and else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ESc101A: Lecture 2</dc:title>
  <dc:creator>Amey Karkare</dc:creator>
  <cp:lastModifiedBy>karkare</cp:lastModifiedBy>
  <cp:revision>974</cp:revision>
  <cp:lastPrinted>1601-01-01T00:00:00Z</cp:lastPrinted>
  <dcterms:created xsi:type="dcterms:W3CDTF">2012-01-03T04:41:12Z</dcterms:created>
  <dcterms:modified xsi:type="dcterms:W3CDTF">2015-01-13T12:27:18Z</dcterms:modified>
</cp:coreProperties>
</file>