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8"/>
  </p:notesMasterIdLst>
  <p:handoutMasterIdLst>
    <p:handoutMasterId r:id="rId59"/>
  </p:handoutMasterIdLst>
  <p:sldIdLst>
    <p:sldId id="296" r:id="rId2"/>
    <p:sldId id="297" r:id="rId3"/>
    <p:sldId id="298" r:id="rId4"/>
    <p:sldId id="257" r:id="rId5"/>
    <p:sldId id="258" r:id="rId6"/>
    <p:sldId id="259" r:id="rId7"/>
    <p:sldId id="260" r:id="rId8"/>
    <p:sldId id="265" r:id="rId9"/>
    <p:sldId id="299" r:id="rId10"/>
    <p:sldId id="261" r:id="rId11"/>
    <p:sldId id="300" r:id="rId12"/>
    <p:sldId id="302" r:id="rId13"/>
    <p:sldId id="303" r:id="rId14"/>
    <p:sldId id="321" r:id="rId15"/>
    <p:sldId id="322" r:id="rId16"/>
    <p:sldId id="323" r:id="rId17"/>
    <p:sldId id="301" r:id="rId18"/>
    <p:sldId id="262" r:id="rId19"/>
    <p:sldId id="263" r:id="rId20"/>
    <p:sldId id="264" r:id="rId21"/>
    <p:sldId id="324" r:id="rId22"/>
    <p:sldId id="326" r:id="rId23"/>
    <p:sldId id="304" r:id="rId24"/>
    <p:sldId id="327" r:id="rId25"/>
    <p:sldId id="328" r:id="rId26"/>
    <p:sldId id="305" r:id="rId27"/>
    <p:sldId id="306" r:id="rId28"/>
    <p:sldId id="307" r:id="rId29"/>
    <p:sldId id="308" r:id="rId30"/>
    <p:sldId id="309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30" r:id="rId39"/>
    <p:sldId id="320" r:id="rId40"/>
    <p:sldId id="343" r:id="rId41"/>
    <p:sldId id="331" r:id="rId42"/>
    <p:sldId id="332" r:id="rId43"/>
    <p:sldId id="355" r:id="rId44"/>
    <p:sldId id="356" r:id="rId45"/>
    <p:sldId id="357" r:id="rId46"/>
    <p:sldId id="333" r:id="rId47"/>
    <p:sldId id="334" r:id="rId48"/>
    <p:sldId id="336" r:id="rId49"/>
    <p:sldId id="342" r:id="rId50"/>
    <p:sldId id="335" r:id="rId51"/>
    <p:sldId id="349" r:id="rId52"/>
    <p:sldId id="345" r:id="rId53"/>
    <p:sldId id="346" r:id="rId54"/>
    <p:sldId id="348" r:id="rId55"/>
    <p:sldId id="350" r:id="rId56"/>
    <p:sldId id="354" r:id="rId57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2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210-B02F-4456-95C0-6E4A1CF4B31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AC2E-7769-47E0-A804-D372073E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01E-8A19-4494-8DA4-D66AA09B78E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6627-FFBD-4598-BC99-B9A8A15F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84D63-87F7-4BDF-AAC5-499A1FB9658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5117-FCC5-4EF3-8B2E-DAF57FAD1DD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184C81-CD61-40EC-90EC-2EDEF679A0F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8E009EA1-6067-4D81-97EE-F885C9FC8567}" type="datetime7">
              <a:rPr lang="en-US" smtClean="0"/>
              <a:t>Jan-15</a:t>
            </a:fld>
            <a:endParaRPr lang="hi-IN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ESC101, Functions</a:t>
            </a:r>
            <a:endParaRPr lang="hi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3E28-AEDC-4BA6-B317-0D8168084AED}" type="datetime7">
              <a:rPr lang="en-US" smtClean="0"/>
              <a:t>Jan-15</a:t>
            </a:fld>
            <a:endParaRPr lang="hi-I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ESC101, Functions</a:t>
            </a:r>
            <a:endParaRPr lang="hi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FB391-956C-4E92-B34F-269C02647990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676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fld id="{2C97FFCA-7AD8-4CDD-B8EF-A982CD1A7A47}" type="datetime7">
              <a:rPr lang="en-US" smtClean="0"/>
              <a:t>Jan-15</a:t>
            </a:fld>
            <a:endParaRPr lang="hi-IN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r>
              <a:rPr lang="en-US" smtClean="0"/>
              <a:t>ESC101, Functions</a:t>
            </a:r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/>
          <a:lstStyle/>
          <a:p>
            <a:r>
              <a:rPr lang="en-US" sz="6000" dirty="0" smtClean="0"/>
              <a:t>     </a:t>
            </a:r>
            <a:r>
              <a:rPr lang="en-US" sz="11500" b="1" dirty="0" smtClean="0">
                <a:latin typeface="SketchFlow Print" panose="02000000000000000000" pitchFamily="2" charset="0"/>
              </a:rPr>
              <a:t>f</a:t>
            </a:r>
            <a:r>
              <a:rPr lang="en-US" sz="6000" dirty="0" smtClean="0"/>
              <a:t>(</a:t>
            </a:r>
            <a:r>
              <a:rPr lang="en-US" sz="5400" dirty="0" smtClean="0"/>
              <a:t>unction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Parts of a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Input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Output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Jan-15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201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9" y="3429000"/>
            <a:ext cx="4752527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main </a:t>
            </a:r>
            <a:r>
              <a:rPr lang="en-US" sz="3200" dirty="0"/>
              <a:t>() {  </a:t>
            </a:r>
          </a:p>
          <a:p>
            <a:pPr>
              <a:defRPr/>
            </a:pPr>
            <a:r>
              <a:rPr lang="en-US" sz="3200" dirty="0"/>
              <a:t>      </a:t>
            </a:r>
            <a:r>
              <a:rPr lang="en-US" sz="3200" dirty="0" err="1"/>
              <a:t>int</a:t>
            </a:r>
            <a:r>
              <a:rPr lang="en-US" sz="3200" dirty="0"/>
              <a:t> x; </a:t>
            </a:r>
          </a:p>
          <a:p>
            <a:pPr>
              <a:defRPr/>
            </a:pPr>
            <a:r>
              <a:rPr lang="en-US" sz="3200" dirty="0"/>
              <a:t>      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C00000"/>
                </a:solidFill>
              </a:rPr>
              <a:t>max(6, 4);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</a:rPr>
              <a:t>      </a:t>
            </a:r>
            <a:r>
              <a:rPr lang="en-US" sz="3200" dirty="0" err="1"/>
              <a:t>printf</a:t>
            </a:r>
            <a:r>
              <a:rPr lang="en-US" sz="3200" dirty="0"/>
              <a:t>(“%</a:t>
            </a:r>
            <a:r>
              <a:rPr lang="en-US" sz="3200" dirty="0" err="1"/>
              <a:t>d”,x</a:t>
            </a:r>
            <a:r>
              <a:rPr lang="en-US" sz="3200" dirty="0" smtClean="0"/>
              <a:t>);</a:t>
            </a:r>
          </a:p>
          <a:p>
            <a:pPr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return 0;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260648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max (</a:t>
            </a: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32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   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return a;</a:t>
            </a:r>
            <a:endParaRPr lang="en-US" sz="3200" dirty="0" smtClean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    return b;</a:t>
            </a:r>
            <a:r>
              <a:rPr lang="en-US" sz="3200" dirty="0" smtClean="0">
                <a:ea typeface="ＭＳ Ｐゴシック" pitchFamily="34" charset="-128"/>
              </a:rPr>
              <a:t>	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156" y="317258"/>
            <a:ext cx="3294940" cy="1444716"/>
            <a:chOff x="242705" y="324029"/>
            <a:chExt cx="3294940" cy="144471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 Type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4505810" cy="2899484"/>
            <a:chOff x="-5818" y="332656"/>
            <a:chExt cx="4505810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 Name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4718396" y="331991"/>
            <a:ext cx="4498795" cy="2506178"/>
            <a:chOff x="3491879" y="332656"/>
            <a:chExt cx="4498795" cy="250617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2 arguments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 and b,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both of type int.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(formal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)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0" name="Curved Connector 29"/>
            <p:cNvCxnSpPr>
              <a:stCxn id="29" idx="0"/>
              <a:endCxn id="28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024856" y="846318"/>
            <a:ext cx="6047262" cy="4822387"/>
            <a:chOff x="3024856" y="846318"/>
            <a:chExt cx="6047262" cy="4822387"/>
          </a:xfrm>
        </p:grpSpPr>
        <p:sp>
          <p:nvSpPr>
            <p:cNvPr id="37" name="TextBox 36"/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Body of the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function, enclosed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inside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{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and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} 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(mandatory)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returns an int.</a:t>
              </a:r>
              <a:endParaRPr lang="en-US" sz="2800" dirty="0" smtClean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13629" y="4437112"/>
            <a:ext cx="5903839" cy="2322259"/>
            <a:chOff x="2856334" y="324029"/>
            <a:chExt cx="5903839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Call to the function.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Actual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are 6 and 4.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089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891952"/>
          </a:xfrm>
        </p:spPr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3456384"/>
          </a:xfrm>
        </p:spPr>
        <p:txBody>
          <a:bodyPr/>
          <a:lstStyle/>
          <a:p>
            <a:r>
              <a:rPr lang="en-US" dirty="0"/>
              <a:t>A function call is an </a:t>
            </a:r>
            <a:r>
              <a:rPr lang="en-US" i="1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feeds </a:t>
            </a:r>
            <a:r>
              <a:rPr lang="en-US" dirty="0"/>
              <a:t>the necessary values to the function arguments,</a:t>
            </a:r>
          </a:p>
          <a:p>
            <a:pPr lvl="1"/>
            <a:r>
              <a:rPr lang="en-US" dirty="0" smtClean="0"/>
              <a:t>directs </a:t>
            </a:r>
            <a:r>
              <a:rPr lang="en-US" dirty="0"/>
              <a:t>a function to perform its task, and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return value of the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to operator application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4630755"/>
            <a:ext cx="424847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5 + 3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 expression of type integer that evaluates to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8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51920" y="5373216"/>
            <a:ext cx="5023152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max(5, 3)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 expression of type integer that evaluates to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624-A396-43B0-BD7D-0A378E8FB0DB}" type="datetime7">
              <a:rPr lang="en-US" smtClean="0"/>
              <a:t>Jan-15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711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891952"/>
          </a:xfrm>
        </p:spPr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3456384"/>
          </a:xfrm>
        </p:spPr>
        <p:txBody>
          <a:bodyPr/>
          <a:lstStyle/>
          <a:p>
            <a:r>
              <a:rPr lang="en-US" dirty="0" smtClean="0"/>
              <a:t>Since a </a:t>
            </a:r>
            <a:r>
              <a:rPr lang="en-US" dirty="0"/>
              <a:t>function call is an </a:t>
            </a:r>
            <a:r>
              <a:rPr lang="en-US" i="1" dirty="0" smtClean="0"/>
              <a:t>expression</a:t>
            </a:r>
            <a:endParaRPr lang="en-US" dirty="0"/>
          </a:p>
          <a:p>
            <a:pPr lvl="1"/>
            <a:r>
              <a:rPr lang="en-US" dirty="0" smtClean="0"/>
              <a:t>it can be used anywhere an expression can be used</a:t>
            </a:r>
            <a:endParaRPr lang="en-US" dirty="0"/>
          </a:p>
          <a:p>
            <a:pPr lvl="1"/>
            <a:r>
              <a:rPr lang="en-US" dirty="0" smtClean="0"/>
              <a:t>subject to type restrictions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07504" y="3068960"/>
            <a:ext cx="53285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 max(5,3));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aseline="0" dirty="0" smtClean="0">
                <a:latin typeface="Verdana" pitchFamily="34" charset="0"/>
              </a:rPr>
              <a:t>max(5,3) – min(5,3)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max(x, max(y, z)) ==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(max(a, b)) printf(“Y”);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8104" y="3068960"/>
            <a:ext cx="35283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rgbClr val="C00000"/>
                </a:solidFill>
                <a:latin typeface="Verdana" pitchFamily="34" charset="0"/>
              </a:rPr>
              <a:t>prints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evaluates to 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rgbClr val="C00000"/>
                </a:solidFill>
                <a:latin typeface="Verdana" pitchFamily="34" charset="0"/>
              </a:rPr>
              <a:t>checks if z is max of x, y,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prints Y if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max of a and b is not 0.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7DF9-E4BA-4DED-B3EA-6DAEAE0839CF}" type="datetime7">
              <a:rPr lang="en-US" smtClean="0"/>
              <a:t>Jan-15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476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/>
          <a:lstStyle/>
          <a:p>
            <a:r>
              <a:rPr lang="en-US" dirty="0" smtClean="0"/>
              <a:t>Returning from a function: Type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8280"/>
            <a:ext cx="7999040" cy="4535016"/>
          </a:xfrm>
        </p:spPr>
        <p:txBody>
          <a:bodyPr/>
          <a:lstStyle/>
          <a:p>
            <a:r>
              <a:rPr lang="en-US" dirty="0" smtClean="0"/>
              <a:t>Return type of a function tells the type of the result of function call</a:t>
            </a:r>
          </a:p>
          <a:p>
            <a:r>
              <a:rPr lang="en-US" dirty="0" smtClean="0"/>
              <a:t>Any valid C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char, float, double, …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void</a:t>
            </a:r>
          </a:p>
          <a:p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the function is not supposed to </a:t>
            </a:r>
            <a:r>
              <a:rPr lang="en-US" dirty="0" smtClean="0"/>
              <a:t>return any 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1720" y="5363549"/>
            <a:ext cx="532859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void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print_one_int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n)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   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BAEA-CBF8-4C04-8B58-181ADC597B13}" type="datetime7">
              <a:rPr lang="en-US" smtClean="0"/>
              <a:t>Jan-15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24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/>
          <a:lstStyle/>
          <a:p>
            <a:r>
              <a:rPr lang="en-US" dirty="0" smtClean="0"/>
              <a:t>Returning from a function: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6272"/>
            <a:ext cx="7999040" cy="5111080"/>
          </a:xfrm>
        </p:spPr>
        <p:txBody>
          <a:bodyPr/>
          <a:lstStyle/>
          <a:p>
            <a:r>
              <a:rPr lang="en-US" dirty="0"/>
              <a:t>If return type is not void, then the function MUST return </a:t>
            </a:r>
            <a:r>
              <a:rPr lang="en-US" dirty="0" smtClean="0"/>
              <a:t>a value: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 smtClean="0">
                <a:solidFill>
                  <a:srgbClr val="C00000"/>
                </a:solidFill>
              </a:rPr>
              <a:t>return_expr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If return type is void, the function may </a:t>
            </a:r>
            <a:r>
              <a:rPr lang="en-US" i="1" dirty="0" smtClean="0"/>
              <a:t>fall through </a:t>
            </a:r>
            <a:r>
              <a:rPr lang="en-US" dirty="0" smtClean="0"/>
              <a:t>at the end of the body or use a return without </a:t>
            </a:r>
            <a:r>
              <a:rPr lang="en-US" dirty="0" err="1" smtClean="0"/>
              <a:t>return_expr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return;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23928" y="4643468"/>
            <a:ext cx="5112568" cy="2097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void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print_positive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n)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   if (n &lt;= 0) </a:t>
            </a: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</a:rPr>
              <a:t>return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   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);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 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DD4C-ABA9-41F1-9181-9CB7CD1DEF78}" type="datetime7">
              <a:rPr lang="en-US" smtClean="0"/>
              <a:t>Jan-15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15</a:t>
            </a:fld>
            <a:endParaRPr lang="hi-IN"/>
          </a:p>
        </p:txBody>
      </p:sp>
      <p:cxnSp>
        <p:nvCxnSpPr>
          <p:cNvPr id="9" name="Elbow Connector 8"/>
          <p:cNvCxnSpPr>
            <a:stCxn id="10" idx="3"/>
          </p:cNvCxnSpPr>
          <p:nvPr/>
        </p:nvCxnSpPr>
        <p:spPr bwMode="auto">
          <a:xfrm flipV="1">
            <a:off x="3121789" y="5445224"/>
            <a:ext cx="3466435" cy="509436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888" y="5769994"/>
            <a:ext cx="3102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Returning through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6237312"/>
            <a:ext cx="15760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Fall through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 bwMode="auto">
          <a:xfrm flipV="1">
            <a:off x="2763696" y="6139326"/>
            <a:ext cx="1664288" cy="282652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426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440160"/>
          </a:xfrm>
        </p:spPr>
        <p:txBody>
          <a:bodyPr/>
          <a:lstStyle/>
          <a:p>
            <a:r>
              <a:rPr lang="en-US" dirty="0" smtClean="0"/>
              <a:t>Returning from a function: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6272"/>
            <a:ext cx="7999040" cy="511108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return statement is encountered in a </a:t>
            </a:r>
            <a:r>
              <a:rPr lang="en-US" dirty="0" smtClean="0"/>
              <a:t>function definition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control is immediately transferred back to </a:t>
            </a:r>
            <a:r>
              <a:rPr lang="en-US" dirty="0" smtClean="0"/>
              <a:t>the statement </a:t>
            </a:r>
            <a:r>
              <a:rPr lang="en-US" dirty="0"/>
              <a:t>making the function call in the parent function.</a:t>
            </a:r>
          </a:p>
          <a:p>
            <a:r>
              <a:rPr lang="en-US" dirty="0"/>
              <a:t>A function in C can return only ONE </a:t>
            </a:r>
            <a:r>
              <a:rPr lang="en-US" dirty="0" smtClean="0"/>
              <a:t>value or NONE.</a:t>
            </a:r>
          </a:p>
          <a:p>
            <a:pPr lvl="1"/>
            <a:r>
              <a:rPr lang="en-US" dirty="0" smtClean="0"/>
              <a:t>Only one return type (including void)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C825-C1D0-4AAA-A549-2C8D90619DD2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19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368152"/>
          </a:xfrm>
        </p:spPr>
        <p:txBody>
          <a:bodyPr/>
          <a:lstStyle/>
          <a:p>
            <a:r>
              <a:rPr lang="en-US" dirty="0" smtClean="0"/>
              <a:t>Execution of a Function: Steps</a:t>
            </a:r>
            <a:endParaRPr lang="en-US" dirty="0"/>
          </a:p>
        </p:txBody>
      </p:sp>
      <p:pic>
        <p:nvPicPr>
          <p:cNvPr id="1026" name="Picture 2" descr="C:\Users\karkare\AppData\Local\Microsoft\Windows\INetCache\IE\DUA6OVIV\MC9000448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4104456" cy="43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71C1-2024-40EC-B845-A1255721B390}" type="datetime7">
              <a:rPr lang="en-US" smtClean="0"/>
              <a:t>Jan-15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17</a:t>
            </a:fld>
            <a:endParaRPr lang="hi-IN"/>
          </a:p>
        </p:txBody>
      </p:sp>
      <p:pic>
        <p:nvPicPr>
          <p:cNvPr id="7" name="Content Placeholder 3" descr="call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2351" y="3356992"/>
            <a:ext cx="3143250" cy="3128963"/>
          </a:xfrm>
        </p:spPr>
      </p:pic>
      <p:sp>
        <p:nvSpPr>
          <p:cNvPr id="8" name="Cloud 7"/>
          <p:cNvSpPr/>
          <p:nvPr/>
        </p:nvSpPr>
        <p:spPr bwMode="auto">
          <a:xfrm>
            <a:off x="5929064" y="1340768"/>
            <a:ext cx="2819400" cy="16002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33864" y="1645568"/>
            <a:ext cx="225414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All functions in </a:t>
            </a: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this is route</a:t>
            </a:r>
            <a:endParaRPr lang="en-US" altLang="en-US" sz="22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Are busy</a:t>
            </a:r>
            <a:endParaRPr lang="en-US" altLang="en-US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575648" y="357720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678823" y="342480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851392" y="3212976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7083896" y="306476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452015"/>
            <a:ext cx="5029200" cy="5929313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 smtClean="0"/>
              <a:t>Steps when a function is called: </a:t>
            </a:r>
            <a:r>
              <a:rPr lang="en-US" b="0" dirty="0" smtClean="0">
                <a:solidFill>
                  <a:srgbClr val="0000FF"/>
                </a:solidFill>
              </a:rPr>
              <a:t>max(6,4) </a:t>
            </a:r>
            <a:r>
              <a:rPr lang="en-US" b="0" dirty="0" smtClean="0"/>
              <a:t>in step </a:t>
            </a:r>
            <a:r>
              <a:rPr lang="en-US" dirty="0" smtClean="0"/>
              <a:t>10</a:t>
            </a:r>
            <a:r>
              <a:rPr lang="en-US" b="0" dirty="0" smtClean="0"/>
              <a:t>a.</a:t>
            </a:r>
          </a:p>
          <a:p>
            <a:pPr>
              <a:defRPr/>
            </a:pPr>
            <a:r>
              <a:rPr lang="en-US" b="0" dirty="0" smtClean="0"/>
              <a:t>Allocate space for (</a:t>
            </a:r>
            <a:r>
              <a:rPr lang="en-US" b="0" dirty="0" err="1" smtClean="0"/>
              <a:t>i</a:t>
            </a:r>
            <a:r>
              <a:rPr lang="en-US" b="0" dirty="0" smtClean="0"/>
              <a:t>) </a:t>
            </a:r>
            <a:r>
              <a:rPr lang="en-US" b="0" dirty="0" smtClean="0">
                <a:solidFill>
                  <a:srgbClr val="C00000"/>
                </a:solidFill>
              </a:rPr>
              <a:t>return value</a:t>
            </a:r>
            <a:r>
              <a:rPr lang="en-US" b="0" dirty="0" smtClean="0"/>
              <a:t>, (ii) </a:t>
            </a:r>
            <a:r>
              <a:rPr lang="en-US" b="0" dirty="0" smtClean="0">
                <a:solidFill>
                  <a:srgbClr val="C00000"/>
                </a:solidFill>
              </a:rPr>
              <a:t>store return address </a:t>
            </a:r>
            <a:r>
              <a:rPr lang="en-US" b="0" dirty="0" smtClean="0"/>
              <a:t>and (iii) </a:t>
            </a:r>
            <a:r>
              <a:rPr lang="en-US" b="0" dirty="0" smtClean="0">
                <a:solidFill>
                  <a:srgbClr val="C00000"/>
                </a:solidFill>
              </a:rPr>
              <a:t>pass parameters.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/>
              <a:t>Create a box informally called ``</a:t>
            </a:r>
            <a:r>
              <a:rPr lang="en-US" b="0" dirty="0" smtClean="0">
                <a:solidFill>
                  <a:srgbClr val="0000FF"/>
                </a:solidFill>
              </a:rPr>
              <a:t>Return value</a:t>
            </a:r>
            <a:r>
              <a:rPr lang="en-US" b="0" dirty="0" smtClean="0"/>
              <a:t>’’ of same type as the return type of function. 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/>
              <a:t>Create a box  and store the location of the next instruction in the calling function (main)—</a:t>
            </a:r>
            <a:r>
              <a:rPr lang="en-US" b="0" dirty="0" smtClean="0">
                <a:solidFill>
                  <a:srgbClr val="0000FF"/>
                </a:solidFill>
              </a:rPr>
              <a:t>return address</a:t>
            </a:r>
            <a:r>
              <a:rPr lang="en-US" b="0" dirty="0" smtClean="0"/>
              <a:t>. Here it is 10 (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b="0" dirty="0" smtClean="0">
                <a:solidFill>
                  <a:srgbClr val="FF0000"/>
                </a:solidFill>
              </a:rPr>
              <a:t>hy not 11?</a:t>
            </a:r>
            <a:r>
              <a:rPr lang="en-US" b="0" dirty="0" smtClean="0"/>
              <a:t>). Execution resumes from here once function terminates.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>
                <a:solidFill>
                  <a:srgbClr val="0000FF"/>
                </a:solidFill>
              </a:rPr>
              <a:t>Parameter Passing- </a:t>
            </a:r>
            <a:r>
              <a:rPr lang="en-US" b="0" dirty="0" smtClean="0"/>
              <a:t>Create boxes for each </a:t>
            </a:r>
            <a:r>
              <a:rPr lang="en-US" b="0" smtClean="0"/>
              <a:t>formal parameter: </a:t>
            </a:r>
            <a:r>
              <a:rPr lang="en-US" b="0" dirty="0" smtClean="0"/>
              <a:t>a, b here. Initialize them using actual parameters, 6 and 4. </a:t>
            </a:r>
          </a:p>
          <a:p>
            <a:pPr lvl="1"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8411" y="1196752"/>
            <a:ext cx="3501500" cy="4401205"/>
            <a:chOff x="278411" y="1196752"/>
            <a:chExt cx="3501500" cy="4401205"/>
          </a:xfrm>
        </p:grpSpPr>
        <p:sp>
          <p:nvSpPr>
            <p:cNvPr id="14" name="TextBox 13"/>
            <p:cNvSpPr txBox="1"/>
            <p:nvPr/>
          </p:nvSpPr>
          <p:spPr>
            <a:xfrm>
              <a:off x="710951" y="3604047"/>
              <a:ext cx="3068959" cy="1938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main </a:t>
              </a:r>
              <a:r>
                <a:rPr lang="en-US" sz="2000" dirty="0"/>
                <a:t>() {  </a:t>
              </a:r>
            </a:p>
            <a:p>
              <a:pPr>
                <a:defRPr/>
              </a:pPr>
              <a:r>
                <a:rPr lang="en-US" sz="2000" dirty="0"/>
                <a:t>      </a:t>
              </a:r>
              <a:r>
                <a:rPr lang="en-US" sz="2000" dirty="0" err="1"/>
                <a:t>int</a:t>
              </a:r>
              <a:r>
                <a:rPr lang="en-US" sz="2000" dirty="0"/>
                <a:t> x; </a:t>
              </a:r>
            </a:p>
            <a:p>
              <a:pPr>
                <a:defRPr/>
              </a:pPr>
              <a:r>
                <a:rPr lang="en-US" sz="2000" dirty="0"/>
                <a:t>      x </a:t>
              </a:r>
              <a:r>
                <a:rPr lang="en-US" sz="2000" dirty="0">
                  <a:solidFill>
                    <a:srgbClr val="000000"/>
                  </a:solidFill>
                </a:rPr>
                <a:t>=  </a:t>
              </a:r>
              <a:r>
                <a:rPr lang="en-US" sz="2000" dirty="0" smtClean="0">
                  <a:solidFill>
                    <a:srgbClr val="000000"/>
                  </a:solidFill>
                </a:rPr>
                <a:t>   </a:t>
              </a:r>
              <a:r>
                <a:rPr lang="en-US" sz="2000" dirty="0" smtClean="0">
                  <a:solidFill>
                    <a:srgbClr val="0000FF"/>
                  </a:solidFill>
                </a:rPr>
                <a:t>max(6, 4);</a:t>
              </a:r>
              <a:endParaRPr lang="en-US" sz="200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rgbClr val="0000FF"/>
                  </a:solidFill>
                </a:rPr>
                <a:t>      </a:t>
              </a:r>
              <a:r>
                <a:rPr lang="en-US" sz="2000" dirty="0" err="1"/>
                <a:t>printf</a:t>
              </a:r>
              <a:r>
                <a:rPr lang="en-US" sz="2000" dirty="0"/>
                <a:t>(“%</a:t>
              </a:r>
              <a:r>
                <a:rPr lang="en-US" sz="2000" dirty="0" err="1"/>
                <a:t>d”,x</a:t>
              </a:r>
              <a:r>
                <a:rPr lang="en-US" sz="2000" dirty="0" smtClean="0"/>
                <a:t>);</a:t>
              </a:r>
            </a:p>
            <a:p>
              <a:pPr>
                <a:defRPr/>
              </a:pPr>
              <a:r>
                <a:rPr lang="en-US" sz="2000" dirty="0"/>
                <a:t> </a:t>
              </a:r>
              <a:r>
                <a:rPr lang="en-US" sz="2000" dirty="0" smtClean="0"/>
                <a:t>     return 0;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411" y="1196752"/>
              <a:ext cx="444352" cy="4401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1</a:t>
              </a:r>
            </a:p>
            <a:p>
              <a:pPr>
                <a:defRPr/>
              </a:pPr>
              <a:r>
                <a:rPr lang="en-US" sz="2000" dirty="0"/>
                <a:t>2</a:t>
              </a:r>
            </a:p>
            <a:p>
              <a:pPr>
                <a:defRPr/>
              </a:pPr>
              <a:r>
                <a:rPr lang="en-US" sz="2000" dirty="0"/>
                <a:t>3</a:t>
              </a:r>
            </a:p>
            <a:p>
              <a:pPr>
                <a:defRPr/>
              </a:pPr>
              <a:r>
                <a:rPr lang="en-US" sz="2000" dirty="0"/>
                <a:t>4</a:t>
              </a:r>
            </a:p>
            <a:p>
              <a:pPr>
                <a:defRPr/>
              </a:pPr>
              <a:r>
                <a:rPr lang="en-US" sz="2000" dirty="0"/>
                <a:t>5</a:t>
              </a:r>
            </a:p>
            <a:p>
              <a:pPr>
                <a:defRPr/>
              </a:pPr>
              <a:r>
                <a:rPr lang="en-US" sz="2000" dirty="0"/>
                <a:t>6</a:t>
              </a:r>
            </a:p>
            <a:p>
              <a:pPr>
                <a:defRPr/>
              </a:pPr>
              <a:r>
                <a:rPr lang="en-US" sz="2000" dirty="0"/>
                <a:t>7</a:t>
              </a:r>
            </a:p>
            <a:p>
              <a:pPr>
                <a:defRPr/>
              </a:pPr>
              <a:endParaRPr lang="en-US" sz="2000" dirty="0" smtClean="0"/>
            </a:p>
            <a:p>
              <a:pPr>
                <a:defRPr/>
              </a:pPr>
              <a:r>
                <a:rPr lang="en-US" sz="2000" dirty="0" smtClean="0"/>
                <a:t>8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9</a:t>
              </a:r>
            </a:p>
            <a:p>
              <a:pPr>
                <a:defRPr/>
              </a:pPr>
              <a:r>
                <a:rPr lang="en-US" sz="2000" dirty="0" smtClean="0"/>
                <a:t>10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11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12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762" y="1199927"/>
              <a:ext cx="3057149" cy="2246769"/>
            </a:xfrm>
            <a:prstGeom prst="rect">
              <a:avLst/>
            </a:prstGeom>
            <a:solidFill>
              <a:srgbClr val="A6EDA3"/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ea typeface="ＭＳ Ｐゴシック" pitchFamily="34" charset="-128"/>
                </a:rPr>
                <a:t>#include &lt;</a:t>
              </a:r>
              <a:r>
                <a:rPr lang="en-US" sz="2000" dirty="0" err="1">
                  <a:ea typeface="ＭＳ Ｐゴシック" pitchFamily="34" charset="-128"/>
                </a:rPr>
                <a:t>stdio.h</a:t>
              </a:r>
              <a:r>
                <a:rPr lang="en-US" sz="2000" dirty="0">
                  <a:ea typeface="ＭＳ Ｐゴシック" pitchFamily="34" charset="-128"/>
                </a:rPr>
                <a:t>&gt;</a:t>
              </a:r>
            </a:p>
            <a:p>
              <a:pPr eaLnBrk="0" hangingPunct="0">
                <a:defRPr/>
              </a:pP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max(</a:t>
              </a:r>
              <a:r>
                <a:rPr lang="en-US" sz="2000" dirty="0" err="1" smtClean="0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a, </a:t>
              </a: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b) {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if (a &gt; b) 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   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return a;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  <a:cs typeface="Arial" pitchFamily="34" charset="0"/>
                </a:rPr>
                <a:t>  else</a:t>
              </a:r>
              <a:r>
                <a:rPr lang="en-US" sz="2000" dirty="0" smtClean="0">
                  <a:ea typeface="ＭＳ Ｐゴシック" pitchFamily="34" charset="-128"/>
                </a:rPr>
                <a:t> 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     return b;</a:t>
              </a:r>
              <a:r>
                <a:rPr lang="en-US" sz="2000" dirty="0" smtClean="0">
                  <a:ea typeface="ＭＳ Ｐゴシック" pitchFamily="34" charset="-128"/>
                </a:rPr>
                <a:t>	</a:t>
              </a:r>
              <a:endParaRPr lang="en-US" sz="2000" dirty="0" smtClean="0">
                <a:solidFill>
                  <a:schemeClr val="bg2">
                    <a:lumMod val="50000"/>
                  </a:schemeClr>
                </a:solidFill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}</a:t>
              </a:r>
              <a:endParaRPr lang="en-US" sz="2000" dirty="0">
                <a:solidFill>
                  <a:srgbClr val="C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1460" y="4265766"/>
            <a:ext cx="4539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10a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8B69-F845-4CA0-87B4-C59A48C30A90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672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78411" y="1196752"/>
            <a:ext cx="3501501" cy="4401205"/>
            <a:chOff x="278411" y="1196752"/>
            <a:chExt cx="3501501" cy="4401205"/>
          </a:xfrm>
        </p:grpSpPr>
        <p:sp>
          <p:nvSpPr>
            <p:cNvPr id="62" name="TextBox 61"/>
            <p:cNvSpPr txBox="1"/>
            <p:nvPr/>
          </p:nvSpPr>
          <p:spPr>
            <a:xfrm>
              <a:off x="710952" y="3604047"/>
              <a:ext cx="3068960" cy="1938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main </a:t>
              </a:r>
              <a:r>
                <a:rPr lang="en-US" sz="2000" dirty="0"/>
                <a:t>() {  </a:t>
              </a:r>
            </a:p>
            <a:p>
              <a:pPr>
                <a:defRPr/>
              </a:pPr>
              <a:r>
                <a:rPr lang="en-US" sz="2000" dirty="0"/>
                <a:t>    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smtClean="0"/>
                <a:t>x = -1; 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      x </a:t>
              </a:r>
              <a:r>
                <a:rPr lang="en-US" sz="2000" dirty="0">
                  <a:solidFill>
                    <a:srgbClr val="000000"/>
                  </a:solidFill>
                </a:rPr>
                <a:t>=  </a:t>
              </a:r>
              <a:r>
                <a:rPr lang="en-US" sz="2000" dirty="0" smtClean="0">
                  <a:solidFill>
                    <a:srgbClr val="000000"/>
                  </a:solidFill>
                </a:rPr>
                <a:t>  </a:t>
              </a:r>
              <a:r>
                <a:rPr lang="en-US" sz="2000" dirty="0" smtClean="0">
                  <a:solidFill>
                    <a:srgbClr val="0000FF"/>
                  </a:solidFill>
                </a:rPr>
                <a:t>max(6, 4);</a:t>
              </a:r>
              <a:endParaRPr lang="en-US" sz="200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rgbClr val="0000FF"/>
                  </a:solidFill>
                </a:rPr>
                <a:t>      </a:t>
              </a:r>
              <a:r>
                <a:rPr lang="en-US" sz="2000" dirty="0" err="1"/>
                <a:t>printf</a:t>
              </a:r>
              <a:r>
                <a:rPr lang="en-US" sz="2000" dirty="0"/>
                <a:t>(“%</a:t>
              </a:r>
              <a:r>
                <a:rPr lang="en-US" sz="2000" dirty="0" err="1"/>
                <a:t>d”,x</a:t>
              </a:r>
              <a:r>
                <a:rPr lang="en-US" sz="2000" dirty="0" smtClean="0"/>
                <a:t>);</a:t>
              </a:r>
            </a:p>
            <a:p>
              <a:pPr>
                <a:defRPr/>
              </a:pPr>
              <a:r>
                <a:rPr lang="en-US" sz="2000" dirty="0"/>
                <a:t> </a:t>
              </a:r>
              <a:r>
                <a:rPr lang="en-US" sz="2000" dirty="0" smtClean="0"/>
                <a:t>     return 0;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}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411" y="1196752"/>
              <a:ext cx="444352" cy="4401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1</a:t>
              </a:r>
            </a:p>
            <a:p>
              <a:pPr>
                <a:defRPr/>
              </a:pPr>
              <a:r>
                <a:rPr lang="en-US" sz="2000" dirty="0"/>
                <a:t>2</a:t>
              </a:r>
            </a:p>
            <a:p>
              <a:pPr>
                <a:defRPr/>
              </a:pPr>
              <a:r>
                <a:rPr lang="en-US" sz="2000" dirty="0"/>
                <a:t>3</a:t>
              </a:r>
            </a:p>
            <a:p>
              <a:pPr>
                <a:defRPr/>
              </a:pPr>
              <a:r>
                <a:rPr lang="en-US" sz="2000" dirty="0"/>
                <a:t>4</a:t>
              </a:r>
            </a:p>
            <a:p>
              <a:pPr>
                <a:defRPr/>
              </a:pPr>
              <a:r>
                <a:rPr lang="en-US" sz="2000" dirty="0"/>
                <a:t>5</a:t>
              </a:r>
            </a:p>
            <a:p>
              <a:pPr>
                <a:defRPr/>
              </a:pPr>
              <a:r>
                <a:rPr lang="en-US" sz="2000" dirty="0"/>
                <a:t>6</a:t>
              </a:r>
            </a:p>
            <a:p>
              <a:pPr>
                <a:defRPr/>
              </a:pPr>
              <a:r>
                <a:rPr lang="en-US" sz="2000" dirty="0"/>
                <a:t>7</a:t>
              </a:r>
            </a:p>
            <a:p>
              <a:pPr>
                <a:defRPr/>
              </a:pPr>
              <a:endParaRPr lang="en-US" sz="2000" dirty="0" smtClean="0"/>
            </a:p>
            <a:p>
              <a:pPr>
                <a:defRPr/>
              </a:pPr>
              <a:r>
                <a:rPr lang="en-US" sz="2000" dirty="0" smtClean="0"/>
                <a:t>8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9</a:t>
              </a:r>
            </a:p>
            <a:p>
              <a:pPr>
                <a:defRPr/>
              </a:pPr>
              <a:r>
                <a:rPr lang="en-US" sz="2000" dirty="0" smtClean="0"/>
                <a:t>10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11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12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2762" y="1199927"/>
              <a:ext cx="2985141" cy="2246769"/>
            </a:xfrm>
            <a:prstGeom prst="rect">
              <a:avLst/>
            </a:prstGeom>
            <a:solidFill>
              <a:srgbClr val="A6EDA3"/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ea typeface="ＭＳ Ｐゴシック" pitchFamily="34" charset="-128"/>
                </a:rPr>
                <a:t>#include &lt;</a:t>
              </a:r>
              <a:r>
                <a:rPr lang="en-US" sz="2000" dirty="0" err="1">
                  <a:ea typeface="ＭＳ Ｐゴシック" pitchFamily="34" charset="-128"/>
                </a:rPr>
                <a:t>stdio.h</a:t>
              </a:r>
              <a:r>
                <a:rPr lang="en-US" sz="2000" dirty="0">
                  <a:ea typeface="ＭＳ Ｐゴシック" pitchFamily="34" charset="-128"/>
                </a:rPr>
                <a:t>&gt;</a:t>
              </a:r>
            </a:p>
            <a:p>
              <a:pPr eaLnBrk="0" hangingPunct="0">
                <a:defRPr/>
              </a:pP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max(</a:t>
              </a:r>
              <a:r>
                <a:rPr lang="en-US" sz="2000" dirty="0" err="1" smtClean="0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a, </a:t>
              </a: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b) {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if (a &gt; b) 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   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return a;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  <a:cs typeface="Arial" pitchFamily="34" charset="0"/>
                </a:rPr>
                <a:t>  else</a:t>
              </a:r>
              <a:r>
                <a:rPr lang="en-US" sz="2000" dirty="0" smtClean="0">
                  <a:ea typeface="ＭＳ Ｐゴシック" pitchFamily="34" charset="-128"/>
                </a:rPr>
                <a:t> 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     return b;</a:t>
              </a:r>
              <a:r>
                <a:rPr lang="en-US" sz="2000" dirty="0" smtClean="0">
                  <a:ea typeface="ＭＳ Ｐゴシック" pitchFamily="34" charset="-128"/>
                </a:rPr>
                <a:t>	</a:t>
              </a:r>
              <a:endParaRPr lang="en-US" sz="2000" dirty="0" smtClean="0">
                <a:solidFill>
                  <a:schemeClr val="bg2">
                    <a:lumMod val="50000"/>
                  </a:schemeClr>
                </a:solidFill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}</a:t>
              </a:r>
              <a:endParaRPr lang="en-US" sz="2000" dirty="0">
                <a:solidFill>
                  <a:srgbClr val="C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281468" y="2133600"/>
            <a:ext cx="685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4495800" y="2438400"/>
            <a:ext cx="533400" cy="3657600"/>
            <a:chOff x="4495800" y="2438400"/>
            <a:chExt cx="457200" cy="3124200"/>
          </a:xfrm>
        </p:grpSpPr>
        <p:cxnSp>
          <p:nvCxnSpPr>
            <p:cNvPr id="16441" name="Straight Arrow Connector 15"/>
            <p:cNvCxnSpPr>
              <a:cxnSpLocks noChangeShapeType="1"/>
            </p:cNvCxnSpPr>
            <p:nvPr/>
          </p:nvCxnSpPr>
          <p:spPr bwMode="auto">
            <a:xfrm>
              <a:off x="4953000" y="2438400"/>
              <a:ext cx="0" cy="3124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6"/>
            <p:cNvSpPr txBox="1"/>
            <p:nvPr/>
          </p:nvSpPr>
          <p:spPr>
            <a:xfrm>
              <a:off x="4495800" y="3284538"/>
              <a:ext cx="351064" cy="14766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S</a:t>
              </a:r>
            </a:p>
            <a:p>
              <a:pPr>
                <a:defRPr/>
              </a:pPr>
              <a:r>
                <a:rPr lang="en-US" dirty="0"/>
                <a:t>T</a:t>
              </a:r>
            </a:p>
            <a:p>
              <a:pPr>
                <a:defRPr/>
              </a:pPr>
              <a:r>
                <a:rPr lang="en-US" dirty="0"/>
                <a:t>A</a:t>
              </a:r>
              <a:br>
                <a:rPr lang="en-US" dirty="0"/>
              </a:br>
              <a:r>
                <a:rPr lang="en-US" dirty="0"/>
                <a:t>C</a:t>
              </a:r>
              <a:br>
                <a:rPr lang="en-US" dirty="0"/>
              </a:br>
              <a:r>
                <a:rPr lang="en-US" dirty="0"/>
                <a:t>K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1200" y="21336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38061" y="2236862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-1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248400" y="4267200"/>
            <a:ext cx="685800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6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248400" y="4876800"/>
            <a:ext cx="685800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  <a:r>
              <a:rPr lang="en-US" sz="2400" dirty="0" smtClean="0">
                <a:ea typeface="ＭＳ Ｐゴシック" pitchFamily="34" charset="-128"/>
              </a:rPr>
              <a:t>4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91200" y="4114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a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1200" y="472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b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729187" y="2143125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8347075" y="2286000"/>
            <a:ext cx="796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</a:t>
            </a:r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4495800" y="2895600"/>
            <a:ext cx="464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004048" y="2895600"/>
            <a:ext cx="2006352" cy="1393825"/>
            <a:chOff x="5156448" y="4724400"/>
            <a:chExt cx="2006352" cy="139368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400800" y="5410132"/>
              <a:ext cx="762000" cy="609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</a:t>
              </a:r>
              <a:endParaRPr lang="en-US" sz="2200" dirty="0">
                <a:ea typeface="ＭＳ Ｐゴシック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56448" y="5410200"/>
              <a:ext cx="1244351" cy="7078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 Return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6437" name="Rectangle 61"/>
            <p:cNvSpPr>
              <a:spLocks noChangeArrowheads="1"/>
            </p:cNvSpPr>
            <p:nvPr/>
          </p:nvSpPr>
          <p:spPr bwMode="auto">
            <a:xfrm>
              <a:off x="6400800" y="4724400"/>
              <a:ext cx="762000" cy="609600"/>
            </a:xfrm>
            <a:prstGeom prst="rect">
              <a:avLst/>
            </a:prstGeom>
            <a:solidFill>
              <a:srgbClr val="FF9A0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  <a:endParaRPr lang="en-US" altLang="en-US" sz="2200">
                <a:ea typeface="ＭＳ Ｐゴシック" pitchFamily="34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57800" y="4724400"/>
              <a:ext cx="1142999" cy="7078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Return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386304" y="3648974"/>
            <a:ext cx="7184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max</a:t>
            </a:r>
            <a:endParaRPr lang="en-US" altLang="en-US"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86500" y="2132856"/>
            <a:ext cx="685800" cy="609600"/>
            <a:chOff x="6948264" y="2132856"/>
            <a:chExt cx="685800" cy="609600"/>
          </a:xfrm>
        </p:grpSpPr>
        <p:sp>
          <p:nvSpPr>
            <p:cNvPr id="78" name="Rounded Rectangle 77"/>
            <p:cNvSpPr>
              <a:spLocks noChangeArrowheads="1"/>
            </p:cNvSpPr>
            <p:nvPr/>
          </p:nvSpPr>
          <p:spPr bwMode="auto">
            <a:xfrm>
              <a:off x="6948264" y="2132856"/>
              <a:ext cx="685800" cy="609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092280" y="2206699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6</a:t>
              </a:r>
              <a:endParaRPr lang="en-US" altLang="en-US" sz="2200" dirty="0"/>
            </a:p>
          </p:txBody>
        </p:sp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324600" y="36576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1</a:t>
            </a:r>
            <a:r>
              <a:rPr lang="en-US" altLang="en-US" sz="2000" dirty="0" smtClean="0"/>
              <a:t>0</a:t>
            </a:r>
            <a:endParaRPr lang="en-US" altLang="en-US" sz="2000" dirty="0"/>
          </a:p>
        </p:txBody>
      </p:sp>
      <p:sp>
        <p:nvSpPr>
          <p:cNvPr id="59" name="Right Arrow 58"/>
          <p:cNvSpPr/>
          <p:nvPr/>
        </p:nvSpPr>
        <p:spPr bwMode="auto">
          <a:xfrm>
            <a:off x="654170" y="42672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7200" y="457200"/>
            <a:ext cx="4090351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Calling </a:t>
            </a:r>
            <a:r>
              <a:rPr lang="en-US" sz="2200" dirty="0" smtClean="0"/>
              <a:t>max(6,4):</a:t>
            </a:r>
            <a:endParaRPr lang="en-US" sz="22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Allocate space for return value.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Store return address </a:t>
            </a:r>
            <a:r>
              <a:rPr lang="en-US" sz="2200" dirty="0" smtClean="0"/>
              <a:t>(10</a:t>
            </a:r>
            <a:r>
              <a:rPr lang="en-US" sz="2200" dirty="0"/>
              <a:t>).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Pass parameters.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191000" y="5334000"/>
            <a:ext cx="1171575" cy="369888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(Memory)</a:t>
            </a:r>
          </a:p>
        </p:txBody>
      </p:sp>
      <p:sp>
        <p:nvSpPr>
          <p:cNvPr id="35" name="Right Arrow 34"/>
          <p:cNvSpPr/>
          <p:nvPr/>
        </p:nvSpPr>
        <p:spPr bwMode="auto">
          <a:xfrm>
            <a:off x="1571445" y="42672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654170" y="3912395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1417545" y="37338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6" name="Right Arrow 65"/>
          <p:cNvSpPr/>
          <p:nvPr/>
        </p:nvSpPr>
        <p:spPr bwMode="auto">
          <a:xfrm>
            <a:off x="500587" y="1838429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73" name="Right Arrow 72"/>
          <p:cNvSpPr/>
          <p:nvPr/>
        </p:nvSpPr>
        <p:spPr bwMode="auto">
          <a:xfrm>
            <a:off x="654170" y="4575594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6243368" y="2895600"/>
            <a:ext cx="762000" cy="609600"/>
            <a:chOff x="4648200" y="4419600"/>
            <a:chExt cx="914400" cy="609600"/>
          </a:xfrm>
        </p:grpSpPr>
        <p:sp>
          <p:nvSpPr>
            <p:cNvPr id="16439" name="Rectangle 49"/>
            <p:cNvSpPr>
              <a:spLocks noChangeArrowheads="1"/>
            </p:cNvSpPr>
            <p:nvPr/>
          </p:nvSpPr>
          <p:spPr bwMode="auto">
            <a:xfrm>
              <a:off x="4648200" y="4419600"/>
              <a:ext cx="914400" cy="609600"/>
            </a:xfrm>
            <a:prstGeom prst="rect">
              <a:avLst/>
            </a:prstGeom>
            <a:solidFill>
              <a:srgbClr val="FF9A0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  <a:endParaRPr lang="en-US" altLang="en-US" sz="2200">
                <a:ea typeface="ＭＳ Ｐゴシック" pitchFamily="34" charset="-128"/>
              </a:endParaRPr>
            </a:p>
          </p:txBody>
        </p:sp>
        <p:sp>
          <p:nvSpPr>
            <p:cNvPr id="16440" name="TextBox 59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5043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6</a:t>
              </a:r>
              <a:endParaRPr lang="en-US" altLang="en-US" sz="22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C242-5C75-43F5-84A0-31BF45D7539F}" type="datetime7">
              <a:rPr lang="en-US" smtClean="0"/>
              <a:t>Jan-15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19</a:t>
            </a:fld>
            <a:endParaRPr lang="hi-IN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67200" y="6149975"/>
            <a:ext cx="4876800" cy="708025"/>
          </a:xfrm>
          <a:prstGeom prst="rect">
            <a:avLst/>
          </a:prstGeom>
          <a:solidFill>
            <a:srgbClr val="FFD1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After completing </a:t>
            </a:r>
            <a:r>
              <a:rPr lang="en-US" altLang="en-US" sz="2000" dirty="0" smtClean="0"/>
              <a:t>max(), </a:t>
            </a:r>
            <a:r>
              <a:rPr lang="en-US" altLang="en-US" sz="2000" dirty="0"/>
              <a:t>execution in main() will re-start from address </a:t>
            </a:r>
            <a:r>
              <a:rPr lang="en-US" altLang="en-US" sz="2000" dirty="0" smtClean="0"/>
              <a:t>10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5" grpId="0" animBg="1"/>
      <p:bldP spid="25" grpId="1" animBg="1"/>
      <p:bldP spid="26" grpId="0" animBg="1"/>
      <p:bldP spid="27" grpId="0"/>
      <p:bldP spid="28" grpId="0"/>
      <p:bldP spid="63" grpId="0"/>
      <p:bldP spid="72" grpId="0"/>
      <p:bldP spid="81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960440" cy="6671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4624"/>
            <a:ext cx="49685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 Modern Smartphone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Surf the </a:t>
            </a:r>
            <a:r>
              <a:rPr lang="en-US" sz="2400" dirty="0" smtClean="0"/>
              <a:t>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Web </a:t>
            </a:r>
            <a:r>
              <a:rPr lang="en-US" sz="2000" dirty="0" smtClean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Desired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Book </a:t>
            </a:r>
            <a:r>
              <a:rPr lang="en-US" sz="2400" dirty="0" smtClean="0"/>
              <a:t>tickets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</a:t>
            </a:r>
            <a:r>
              <a:rPr lang="en-US" sz="2000" dirty="0" err="1"/>
              <a:t>userid</a:t>
            </a:r>
            <a:r>
              <a:rPr lang="en-US" sz="2000" dirty="0"/>
              <a:t>, password, booking info, bank </a:t>
            </a:r>
            <a:r>
              <a:rPr lang="en-US" sz="2000" dirty="0" smtClean="0"/>
              <a:t>info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Ticket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Send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email address of receiver, mail </a:t>
            </a:r>
            <a:r>
              <a:rPr lang="en-US" sz="2000" dirty="0" smtClean="0"/>
              <a:t>text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utput</a:t>
            </a:r>
            <a:r>
              <a:rPr lang="en-US" sz="2000" dirty="0"/>
              <a:t>: </a:t>
            </a:r>
            <a:r>
              <a:rPr lang="en-US" sz="2000" dirty="0" smtClean="0"/>
              <a:t>--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Take photos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</a:t>
            </a:r>
            <a:r>
              <a:rPr lang="en-US" sz="2000" dirty="0" smtClean="0"/>
              <a:t>--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Picture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Talk (we can do that too!!)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Phone </a:t>
            </a:r>
            <a:r>
              <a:rPr lang="en-US" sz="2000" dirty="0" smtClean="0"/>
              <a:t>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Conversation (if lucky</a:t>
            </a:r>
            <a:r>
              <a:rPr lang="en-US" sz="2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…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5CB4-F8B1-4CEE-9728-CA040091900F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673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88776"/>
            <a:ext cx="7772400" cy="747936"/>
          </a:xfrm>
        </p:spPr>
        <p:txBody>
          <a:bodyPr/>
          <a:lstStyle/>
          <a:p>
            <a:r>
              <a:rPr lang="en-US" altLang="en-US" dirty="0" smtClean="0"/>
              <a:t>Stack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4824536" cy="5112568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referred to stack.</a:t>
            </a:r>
          </a:p>
          <a:p>
            <a:r>
              <a:rPr lang="en-US" altLang="en-US" sz="2400" dirty="0" smtClean="0"/>
              <a:t>A stack is just a part of the memory of the program that grows in one direction only. </a:t>
            </a:r>
          </a:p>
          <a:p>
            <a:r>
              <a:rPr lang="en-US" altLang="en-US" sz="2400" dirty="0" smtClean="0"/>
              <a:t>The memory (boxes) of all variables defined as actual parameters or local variables reside on the stack.</a:t>
            </a:r>
          </a:p>
          <a:p>
            <a:r>
              <a:rPr lang="en-US" altLang="en-US" sz="2400" dirty="0" smtClean="0"/>
              <a:t>The stack grows as functions call functions and shrinks as functions terminate.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0568"/>
            <a:ext cx="2971800" cy="4572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5992-785E-496A-B171-329A2ECAB815}" type="datetime7">
              <a:rPr lang="en-US" smtClean="0"/>
              <a:t>Jan-15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474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768"/>
            <a:ext cx="7772400" cy="675928"/>
          </a:xfrm>
        </p:spPr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640960" cy="5544616"/>
          </a:xfrm>
        </p:spPr>
        <p:txBody>
          <a:bodyPr/>
          <a:lstStyle/>
          <a:p>
            <a:r>
              <a:rPr lang="en-US" dirty="0"/>
              <a:t>A function declaration is a statement that tells the compiler </a:t>
            </a:r>
            <a:r>
              <a:rPr lang="en-US" dirty="0" smtClean="0"/>
              <a:t>about the different </a:t>
            </a:r>
            <a:r>
              <a:rPr lang="en-US" dirty="0"/>
              <a:t>properties of that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name</a:t>
            </a:r>
            <a:r>
              <a:rPr lang="en-US" dirty="0"/>
              <a:t>, </a:t>
            </a:r>
            <a:r>
              <a:rPr lang="en-US" dirty="0" smtClean="0"/>
              <a:t>argument types </a:t>
            </a:r>
            <a:r>
              <a:rPr lang="en-US" dirty="0"/>
              <a:t>and return type of the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Structure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Looks very similar to the first line of a function definition, but NOT the same</a:t>
            </a:r>
          </a:p>
          <a:p>
            <a:pPr lvl="1"/>
            <a:r>
              <a:rPr lang="en-US" dirty="0"/>
              <a:t>has semicolon at the end instead of BODY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3020" y="3933056"/>
            <a:ext cx="903649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/>
              <a:t>return_type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function_name</a:t>
            </a:r>
            <a:r>
              <a:rPr lang="en-US" sz="3200" dirty="0" smtClean="0"/>
              <a:t> (</a:t>
            </a:r>
            <a:r>
              <a:rPr lang="en-US" sz="3200" dirty="0" err="1" smtClean="0"/>
              <a:t>list_of_args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9D-D2DE-4B71-9D2E-A0A7F02D1676}" type="datetime7">
              <a:rPr lang="en-US" smtClean="0"/>
              <a:t>Jan-15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980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772400" cy="648072"/>
          </a:xfrm>
        </p:spPr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544616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max(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y);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Position </a:t>
            </a:r>
            <a:r>
              <a:rPr lang="en-US" dirty="0"/>
              <a:t>in program: Before the </a:t>
            </a:r>
            <a:r>
              <a:rPr lang="en-US" dirty="0" smtClean="0"/>
              <a:t>call to the function</a:t>
            </a:r>
          </a:p>
          <a:p>
            <a:pPr lvl="1"/>
            <a:r>
              <a:rPr lang="en-US" dirty="0" smtClean="0"/>
              <a:t>allows compiler to detect inconsistencies</a:t>
            </a:r>
          </a:p>
          <a:p>
            <a:pPr lvl="1"/>
            <a:r>
              <a:rPr lang="en-US" dirty="0" smtClean="0"/>
              <a:t>Header files (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math.h</a:t>
            </a:r>
            <a:r>
              <a:rPr lang="en-US" dirty="0" smtClean="0"/>
              <a:t>,…) contain declarations of frequently used functions</a:t>
            </a:r>
            <a:endParaRPr lang="en-US" dirty="0"/>
          </a:p>
          <a:p>
            <a:pPr lvl="1"/>
            <a:r>
              <a:rPr lang="en-US" dirty="0" smtClean="0"/>
              <a:t>#include &lt;…&gt; just copies the declarations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5496" y="620688"/>
            <a:ext cx="903649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/>
              <a:t>return_type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function_name</a:t>
            </a:r>
            <a:r>
              <a:rPr lang="en-US" sz="3200" dirty="0" smtClean="0"/>
              <a:t> (</a:t>
            </a:r>
            <a:r>
              <a:rPr lang="en-US" sz="3200" dirty="0" err="1" smtClean="0"/>
              <a:t>list_of_args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0032" y="1412776"/>
            <a:ext cx="4032448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All 3 declarations are equivalent! Since there is no BODY here, argument names do not matter,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and are optional.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14D2-63F2-40DF-88E2-6D782D46970C}" type="datetime7">
              <a:rPr lang="en-US" smtClean="0"/>
              <a:t>Jan-15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Functions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820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75928"/>
          </a:xfrm>
        </p:spPr>
        <p:txBody>
          <a:bodyPr/>
          <a:lstStyle/>
          <a:p>
            <a:r>
              <a:rPr lang="en-US" altLang="en-US" dirty="0" smtClean="0"/>
              <a:t>Evaluating expressions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4608512"/>
          </a:xfrm>
        </p:spPr>
        <p:txBody>
          <a:bodyPr/>
          <a:lstStyle/>
          <a:p>
            <a:r>
              <a:rPr lang="en-US" altLang="en-US" dirty="0" smtClean="0"/>
              <a:t>Associativity and Precedence precisely define what an expression means, e.g., 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               a * b – c / d </a:t>
            </a:r>
          </a:p>
          <a:p>
            <a:pPr marL="0" indent="0">
              <a:buNone/>
            </a:pPr>
            <a:r>
              <a:rPr lang="en-US" altLang="en-US" dirty="0" smtClean="0"/>
              <a:t>  is same as: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 </a:t>
            </a:r>
            <a:r>
              <a:rPr lang="en-US" altLang="en-US" dirty="0" smtClean="0">
                <a:solidFill>
                  <a:srgbClr val="C00000"/>
                </a:solidFill>
              </a:rPr>
              <a:t>(a * b) – (c / d)</a:t>
            </a:r>
          </a:p>
          <a:p>
            <a:r>
              <a:rPr lang="en-US" altLang="en-US" dirty="0" smtClean="0"/>
              <a:t>But how exactly are expressions evaluated?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62BE-B43F-451C-8DFE-74B65C7525C6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460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496944" cy="675928"/>
          </a:xfrm>
        </p:spPr>
        <p:txBody>
          <a:bodyPr/>
          <a:lstStyle/>
          <a:p>
            <a:r>
              <a:rPr lang="en-US" altLang="en-US" sz="3600" dirty="0" smtClean="0"/>
              <a:t>Evaluating expression</a:t>
            </a:r>
            <a:r>
              <a:rPr lang="en-US" altLang="en-US" sz="3600" dirty="0" smtClean="0">
                <a:solidFill>
                  <a:srgbClr val="C00000"/>
                </a:solidFill>
              </a:rPr>
              <a:t> (a*b</a:t>
            </a:r>
            <a:r>
              <a:rPr lang="en-US" altLang="en-US" sz="3600" dirty="0">
                <a:solidFill>
                  <a:srgbClr val="C00000"/>
                </a:solidFill>
              </a:rPr>
              <a:t>) – (</a:t>
            </a:r>
            <a:r>
              <a:rPr lang="en-US" altLang="en-US" sz="3600" dirty="0" smtClean="0">
                <a:solidFill>
                  <a:srgbClr val="C00000"/>
                </a:solidFill>
              </a:rPr>
              <a:t>c/d)</a:t>
            </a:r>
            <a:endParaRPr lang="en-US" alt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256584"/>
          </a:xfrm>
        </p:spPr>
        <p:txBody>
          <a:bodyPr/>
          <a:lstStyle/>
          <a:p>
            <a:r>
              <a:rPr lang="en-US" altLang="en-US" dirty="0" smtClean="0"/>
              <a:t>Computers </a:t>
            </a:r>
            <a:r>
              <a:rPr lang="en-US" altLang="en-US" dirty="0"/>
              <a:t>evaluate one operator at a time. </a:t>
            </a:r>
            <a:endParaRPr lang="en-US" altLang="en-US" dirty="0" smtClean="0"/>
          </a:p>
          <a:p>
            <a:r>
              <a:rPr lang="en-US" altLang="en-US" dirty="0" smtClean="0"/>
              <a:t>Above expr may be evaluated as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t1 = c/d; 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t2 = a*b;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t3 = t2 – t1;</a:t>
            </a:r>
          </a:p>
          <a:p>
            <a:pPr lvl="1"/>
            <a:r>
              <a:rPr lang="en-US" altLang="en-US" dirty="0" smtClean="0"/>
              <a:t>t1</a:t>
            </a:r>
            <a:r>
              <a:rPr lang="en-US" altLang="en-US" dirty="0"/>
              <a:t>, t2, t3 are temporary variables, created by the compiler (not by programmer). They are temporary, meaning, their lifetime is only until use.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6039-DECC-408E-9A38-8C75891CC6D9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54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496944" cy="675928"/>
          </a:xfrm>
        </p:spPr>
        <p:txBody>
          <a:bodyPr/>
          <a:lstStyle/>
          <a:p>
            <a:r>
              <a:rPr lang="en-US" altLang="en-US" sz="3600" dirty="0" smtClean="0"/>
              <a:t>Evaluating expression</a:t>
            </a:r>
            <a:r>
              <a:rPr lang="en-US" altLang="en-US" sz="3600" dirty="0" smtClean="0">
                <a:solidFill>
                  <a:srgbClr val="C00000"/>
                </a:solidFill>
              </a:rPr>
              <a:t> (a*b</a:t>
            </a:r>
            <a:r>
              <a:rPr lang="en-US" altLang="en-US" sz="3600" dirty="0">
                <a:solidFill>
                  <a:srgbClr val="C00000"/>
                </a:solidFill>
              </a:rPr>
              <a:t>) – (</a:t>
            </a:r>
            <a:r>
              <a:rPr lang="en-US" altLang="en-US" sz="3600" dirty="0" smtClean="0">
                <a:solidFill>
                  <a:srgbClr val="C00000"/>
                </a:solidFill>
              </a:rPr>
              <a:t>c/d)</a:t>
            </a:r>
            <a:endParaRPr lang="en-US" alt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256584"/>
          </a:xfrm>
        </p:spPr>
        <p:txBody>
          <a:bodyPr/>
          <a:lstStyle/>
          <a:p>
            <a:r>
              <a:rPr lang="en-US" altLang="en-US" dirty="0" smtClean="0"/>
              <a:t>The order of evaluation of arguments for most C operators is not defined</a:t>
            </a:r>
          </a:p>
          <a:p>
            <a:pPr lvl="1"/>
            <a:r>
              <a:rPr lang="en-US" altLang="en-US" dirty="0" smtClean="0"/>
              <a:t>Exceptions are &amp;&amp; and || </a:t>
            </a:r>
          </a:p>
          <a:p>
            <a:pPr lvl="1"/>
            <a:r>
              <a:rPr lang="en-US" altLang="en-US" dirty="0" smtClean="0"/>
              <a:t>Remember: short circuit evaluation</a:t>
            </a:r>
          </a:p>
          <a:p>
            <a:r>
              <a:rPr lang="en-US" altLang="en-US" dirty="0" smtClean="0"/>
              <a:t>Above expr may also be evaluated as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t1 = a*b; 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t2 = c/d;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t3 = t1 – t2;</a:t>
            </a:r>
          </a:p>
          <a:p>
            <a:pPr lvl="1"/>
            <a:r>
              <a:rPr lang="en-US" altLang="en-US" dirty="0" smtClean="0"/>
              <a:t>Do not depend on order of evaluation of </a:t>
            </a:r>
            <a:r>
              <a:rPr lang="en-US" altLang="en-US" dirty="0" err="1" smtClean="0"/>
              <a:t>args</a:t>
            </a:r>
            <a:r>
              <a:rPr lang="en-US" altLang="en-US" dirty="0" smtClean="0"/>
              <a:t>, except for &amp;&amp; and ||</a:t>
            </a:r>
          </a:p>
          <a:p>
            <a:pPr lvl="1"/>
            <a:r>
              <a:rPr lang="en-US" altLang="en-US" dirty="0" smtClean="0"/>
              <a:t>Same holds true for function arguments 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47F-903B-4BA4-8212-F827870E7CF6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660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5867400" y="3810000"/>
            <a:ext cx="1143000" cy="2209800"/>
            <a:chOff x="5867400" y="3810000"/>
            <a:chExt cx="1143000" cy="22098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6248400" y="4572000"/>
              <a:ext cx="762000" cy="685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3810000"/>
              <a:ext cx="762000" cy="685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248400" y="5334000"/>
              <a:ext cx="762000" cy="685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</a:t>
              </a:r>
            </a:p>
          </p:txBody>
        </p:sp>
        <p:sp>
          <p:nvSpPr>
            <p:cNvPr id="19487" name="TextBox 40"/>
            <p:cNvSpPr txBox="1">
              <a:spLocks noChangeArrowheads="1"/>
            </p:cNvSpPr>
            <p:nvPr/>
          </p:nvSpPr>
          <p:spPr bwMode="auto">
            <a:xfrm>
              <a:off x="5867400" y="39624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t1</a:t>
              </a:r>
            </a:p>
          </p:txBody>
        </p:sp>
        <p:sp>
          <p:nvSpPr>
            <p:cNvPr id="19488" name="TextBox 42"/>
            <p:cNvSpPr txBox="1">
              <a:spLocks noChangeArrowheads="1"/>
            </p:cNvSpPr>
            <p:nvPr/>
          </p:nvSpPr>
          <p:spPr bwMode="auto">
            <a:xfrm>
              <a:off x="5867400" y="47244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t2</a:t>
              </a:r>
            </a:p>
          </p:txBody>
        </p:sp>
        <p:sp>
          <p:nvSpPr>
            <p:cNvPr id="19489" name="TextBox 43"/>
            <p:cNvSpPr txBox="1">
              <a:spLocks noChangeArrowheads="1"/>
            </p:cNvSpPr>
            <p:nvPr/>
          </p:nvSpPr>
          <p:spPr bwMode="auto">
            <a:xfrm>
              <a:off x="5867400" y="54864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t3</a:t>
              </a:r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304800"/>
            <a:ext cx="4106863" cy="1784350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int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a + b *c-d/a;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= b-(c-d)/a;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     return 0;}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041650"/>
            <a:ext cx="5715000" cy="3816429"/>
          </a:xfrm>
          <a:prstGeom prst="rect">
            <a:avLst/>
          </a:prstGeom>
          <a:solidFill>
            <a:srgbClr val="FFE3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int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/* evaluate as  a = (a + (b *c)) - (d/a);</a:t>
            </a:r>
          </a:p>
          <a:p>
            <a:pPr eaLnBrk="1" hangingPunct="1"/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    create temporary variables t1, t2, t3</a:t>
            </a:r>
          </a:p>
          <a:p>
            <a:pPr eaLnBrk="1" hangingPunct="1"/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    of the right types: int  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t1 = b*c;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t2 = 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t3 = a + t1;  /* t1 expires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t3 –t2;   /* t2,t3 expires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= b-(c-d)/a</a:t>
            </a:r>
            <a:r>
              <a:rPr lang="en-US" altLang="en-US" sz="2200" dirty="0" smtClean="0"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</a:t>
            </a:r>
            <a:r>
              <a:rPr lang="en-US" altLang="en-US" sz="2200" dirty="0" smtClean="0">
                <a:latin typeface="Comic Sans MS" pitchFamily="66" charset="0"/>
              </a:rPr>
              <a:t>    return 0; 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914400" y="685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2133600"/>
            <a:ext cx="4328429" cy="769441"/>
          </a:xfrm>
          <a:prstGeom prst="rect">
            <a:avLst/>
          </a:prstGeom>
          <a:solidFill>
            <a:srgbClr val="FFAE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Compiler evaluates as follows.  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(Following </a:t>
            </a:r>
            <a:r>
              <a:rPr lang="en-US" altLang="en-US" sz="2200" dirty="0">
                <a:latin typeface="Comic Sans MS" pitchFamily="66" charset="0"/>
              </a:rPr>
              <a:t>is not a C </a:t>
            </a:r>
            <a:r>
              <a:rPr lang="en-US" altLang="en-US" sz="2200" dirty="0" smtClean="0">
                <a:latin typeface="Comic Sans MS" pitchFamily="66" charset="0"/>
              </a:rPr>
              <a:t>program)</a:t>
            </a:r>
            <a:endParaRPr lang="en-US" altLang="en-US" sz="2200" dirty="0">
              <a:latin typeface="Comic Sans MS" pitchFamily="66" charset="0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715000" y="457200"/>
            <a:ext cx="1066800" cy="2971800"/>
            <a:chOff x="5715000" y="1066800"/>
            <a:chExt cx="1066800" cy="2971800"/>
          </a:xfrm>
        </p:grpSpPr>
        <p:sp>
          <p:nvSpPr>
            <p:cNvPr id="19498" name="Rounded Rectangle 7"/>
            <p:cNvSpPr>
              <a:spLocks noChangeArrowheads="1"/>
            </p:cNvSpPr>
            <p:nvPr/>
          </p:nvSpPr>
          <p:spPr bwMode="auto">
            <a:xfrm>
              <a:off x="6019800" y="1066800"/>
              <a:ext cx="762000" cy="685800"/>
            </a:xfrm>
            <a:prstGeom prst="roundRect">
              <a:avLst>
                <a:gd name="adj" fmla="val 16667"/>
              </a:avLst>
            </a:prstGeom>
            <a:solidFill>
              <a:srgbClr val="F7A3C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19800" y="1828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19800" y="2590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19800" y="3352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02" name="TextBox 11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</a:t>
              </a:r>
            </a:p>
          </p:txBody>
        </p:sp>
        <p:sp>
          <p:nvSpPr>
            <p:cNvPr id="19503" name="TextBox 12"/>
            <p:cNvSpPr txBox="1">
              <a:spLocks noChangeArrowheads="1"/>
            </p:cNvSpPr>
            <p:nvPr/>
          </p:nvSpPr>
          <p:spPr bwMode="auto">
            <a:xfrm>
              <a:off x="5715000" y="1905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b</a:t>
              </a:r>
            </a:p>
          </p:txBody>
        </p:sp>
        <p:sp>
          <p:nvSpPr>
            <p:cNvPr id="19504" name="TextBox 13"/>
            <p:cNvSpPr txBox="1">
              <a:spLocks noChangeArrowheads="1"/>
            </p:cNvSpPr>
            <p:nvPr/>
          </p:nvSpPr>
          <p:spPr bwMode="auto">
            <a:xfrm>
              <a:off x="5715000" y="25908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c</a:t>
              </a:r>
            </a:p>
          </p:txBody>
        </p:sp>
        <p:sp>
          <p:nvSpPr>
            <p:cNvPr id="19505" name="TextBox 14"/>
            <p:cNvSpPr txBox="1">
              <a:spLocks noChangeArrowheads="1"/>
            </p:cNvSpPr>
            <p:nvPr/>
          </p:nvSpPr>
          <p:spPr bwMode="auto">
            <a:xfrm>
              <a:off x="5715000" y="3352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d</a:t>
              </a:r>
            </a:p>
          </p:txBody>
        </p:sp>
      </p:grp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152400" y="3352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019800" y="457200"/>
            <a:ext cx="762000" cy="2971800"/>
            <a:chOff x="6858000" y="1066800"/>
            <a:chExt cx="762000" cy="2971800"/>
          </a:xfrm>
        </p:grpSpPr>
        <p:sp>
          <p:nvSpPr>
            <p:cNvPr id="19490" name="Rounded Rectangle 16"/>
            <p:cNvSpPr>
              <a:spLocks noChangeArrowheads="1"/>
            </p:cNvSpPr>
            <p:nvPr/>
          </p:nvSpPr>
          <p:spPr bwMode="auto">
            <a:xfrm>
              <a:off x="6858000" y="1066800"/>
              <a:ext cx="762000" cy="685800"/>
            </a:xfrm>
            <a:prstGeom prst="roundRect">
              <a:avLst>
                <a:gd name="adj" fmla="val 16667"/>
              </a:avLst>
            </a:prstGeom>
            <a:solidFill>
              <a:srgbClr val="F7A3C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858000" y="1828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858000" y="2590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858000" y="33528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494" name="TextBox 21"/>
            <p:cNvSpPr txBox="1">
              <a:spLocks noChangeArrowheads="1"/>
            </p:cNvSpPr>
            <p:nvPr/>
          </p:nvSpPr>
          <p:spPr bwMode="auto">
            <a:xfrm>
              <a:off x="7086600" y="1219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4</a:t>
              </a:r>
            </a:p>
          </p:txBody>
        </p:sp>
        <p:sp>
          <p:nvSpPr>
            <p:cNvPr id="19495" name="TextBox 22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6</a:t>
              </a:r>
            </a:p>
          </p:txBody>
        </p:sp>
        <p:sp>
          <p:nvSpPr>
            <p:cNvPr id="19496" name="TextBox 23"/>
            <p:cNvSpPr txBox="1">
              <a:spLocks noChangeArrowheads="1"/>
            </p:cNvSpPr>
            <p:nvPr/>
          </p:nvSpPr>
          <p:spPr bwMode="auto">
            <a:xfrm>
              <a:off x="7086600" y="1981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  <p:sp>
          <p:nvSpPr>
            <p:cNvPr id="19497" name="TextBox 24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5</a:t>
              </a:r>
            </a:p>
          </p:txBody>
        </p:sp>
      </p:grpSp>
      <p:sp>
        <p:nvSpPr>
          <p:cNvPr id="31" name="Right Arrow 30"/>
          <p:cNvSpPr>
            <a:spLocks noChangeArrowheads="1"/>
          </p:cNvSpPr>
          <p:nvPr/>
        </p:nvSpPr>
        <p:spPr bwMode="auto">
          <a:xfrm>
            <a:off x="914400" y="9906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152400" y="4724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6088063"/>
            <a:ext cx="2924175" cy="76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Even this statement 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is not atomic.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67400" y="3429000"/>
            <a:ext cx="292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Temporary Variables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6248400" y="3807125"/>
            <a:ext cx="7620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10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248400" y="4569125"/>
            <a:ext cx="7620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1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6248400" y="5331125"/>
            <a:ext cx="7620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162800" y="3959525"/>
            <a:ext cx="1189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expired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019800" y="457200"/>
            <a:ext cx="762000" cy="685800"/>
          </a:xfrm>
          <a:prstGeom prst="roundRect">
            <a:avLst>
              <a:gd name="adj" fmla="val 16667"/>
            </a:avLst>
          </a:prstGeom>
          <a:solidFill>
            <a:srgbClr val="F7A3C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70042" y="584993"/>
            <a:ext cx="498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13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16763" y="4721525"/>
            <a:ext cx="11890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expired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16763" y="5407325"/>
            <a:ext cx="11890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expired</a:t>
            </a:r>
          </a:p>
        </p:txBody>
      </p:sp>
      <p:sp>
        <p:nvSpPr>
          <p:cNvPr id="55" name="Right Arrow 54"/>
          <p:cNvSpPr>
            <a:spLocks noChangeArrowheads="1"/>
          </p:cNvSpPr>
          <p:nvPr/>
        </p:nvSpPr>
        <p:spPr bwMode="auto">
          <a:xfrm>
            <a:off x="152400" y="50292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7" name="Right Arrow 56"/>
          <p:cNvSpPr>
            <a:spLocks noChangeArrowheads="1"/>
          </p:cNvSpPr>
          <p:nvPr/>
        </p:nvSpPr>
        <p:spPr bwMode="auto">
          <a:xfrm>
            <a:off x="152400" y="54102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8" name="Right Arrow 57"/>
          <p:cNvSpPr>
            <a:spLocks noChangeArrowheads="1"/>
          </p:cNvSpPr>
          <p:nvPr/>
        </p:nvSpPr>
        <p:spPr bwMode="auto">
          <a:xfrm>
            <a:off x="152400" y="5715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152400" y="6019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914400" y="13716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400800" y="5458918"/>
            <a:ext cx="498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14</a:t>
            </a:r>
          </a:p>
        </p:txBody>
      </p:sp>
      <p:sp>
        <p:nvSpPr>
          <p:cNvPr id="52" name="Right Arrow 51"/>
          <p:cNvSpPr>
            <a:spLocks noChangeArrowheads="1"/>
          </p:cNvSpPr>
          <p:nvPr/>
        </p:nvSpPr>
        <p:spPr bwMode="auto">
          <a:xfrm>
            <a:off x="914400" y="13716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2" name="Right Arrow 61"/>
          <p:cNvSpPr>
            <a:spLocks noChangeArrowheads="1"/>
          </p:cNvSpPr>
          <p:nvPr/>
        </p:nvSpPr>
        <p:spPr bwMode="auto">
          <a:xfrm>
            <a:off x="152400" y="6019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466A-D4AC-4855-910E-2393F1B2FC91}" type="datetime7">
              <a:rPr lang="en-US" smtClean="0"/>
              <a:t>Jan-15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03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31" grpId="0" animBg="1"/>
      <p:bldP spid="32" grpId="0" animBg="1"/>
      <p:bldP spid="33" grpId="0" animBg="1"/>
      <p:bldP spid="36" grpId="0"/>
      <p:bldP spid="45" grpId="0" animBg="1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 animBg="1"/>
      <p:bldP spid="57" grpId="0" animBg="1"/>
      <p:bldP spid="58" grpId="0" animBg="1"/>
      <p:bldP spid="59" grpId="0" animBg="1"/>
      <p:bldP spid="60" grpId="0" animBg="1"/>
      <p:bldP spid="61" grpId="0"/>
      <p:bldP spid="52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6553200" y="457200"/>
            <a:ext cx="1143000" cy="2971800"/>
            <a:chOff x="6858000" y="457200"/>
            <a:chExt cx="1143000" cy="2971800"/>
          </a:xfrm>
        </p:grpSpPr>
        <p:grpSp>
          <p:nvGrpSpPr>
            <p:cNvPr id="20505" name="Group 55"/>
            <p:cNvGrpSpPr>
              <a:grpSpLocks/>
            </p:cNvGrpSpPr>
            <p:nvPr/>
          </p:nvGrpSpPr>
          <p:grpSpPr bwMode="auto">
            <a:xfrm>
              <a:off x="6858000" y="685800"/>
              <a:ext cx="341760" cy="2640687"/>
              <a:chOff x="6477000" y="609600"/>
              <a:chExt cx="341760" cy="2640687"/>
            </a:xfrm>
          </p:grpSpPr>
          <p:sp>
            <p:nvSpPr>
              <p:cNvPr id="20515" name="TextBox 11"/>
              <p:cNvSpPr txBox="1">
                <a:spLocks noChangeArrowheads="1"/>
              </p:cNvSpPr>
              <p:nvPr/>
            </p:nvSpPr>
            <p:spPr bwMode="auto">
              <a:xfrm>
                <a:off x="6477000" y="6096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a</a:t>
                </a:r>
              </a:p>
            </p:txBody>
          </p:sp>
          <p:sp>
            <p:nvSpPr>
              <p:cNvPr id="20516" name="TextBox 12"/>
              <p:cNvSpPr txBox="1">
                <a:spLocks noChangeArrowheads="1"/>
              </p:cNvSpPr>
              <p:nvPr/>
            </p:nvSpPr>
            <p:spPr bwMode="auto">
              <a:xfrm>
                <a:off x="6477000" y="12954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b</a:t>
                </a:r>
              </a:p>
            </p:txBody>
          </p:sp>
          <p:sp>
            <p:nvSpPr>
              <p:cNvPr id="20517" name="TextBox 13"/>
              <p:cNvSpPr txBox="1">
                <a:spLocks noChangeArrowheads="1"/>
              </p:cNvSpPr>
              <p:nvPr/>
            </p:nvSpPr>
            <p:spPr bwMode="auto">
              <a:xfrm>
                <a:off x="6477000" y="20574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c</a:t>
                </a:r>
              </a:p>
            </p:txBody>
          </p:sp>
          <p:sp>
            <p:nvSpPr>
              <p:cNvPr id="20518" name="TextBox 14"/>
              <p:cNvSpPr txBox="1">
                <a:spLocks noChangeArrowheads="1"/>
              </p:cNvSpPr>
              <p:nvPr/>
            </p:nvSpPr>
            <p:spPr bwMode="auto">
              <a:xfrm>
                <a:off x="6477000" y="28194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d</a:t>
                </a:r>
              </a:p>
            </p:txBody>
          </p:sp>
        </p:grpSp>
        <p:grpSp>
          <p:nvGrpSpPr>
            <p:cNvPr id="20506" name="Group 29"/>
            <p:cNvGrpSpPr>
              <a:grpSpLocks/>
            </p:cNvGrpSpPr>
            <p:nvPr/>
          </p:nvGrpSpPr>
          <p:grpSpPr bwMode="auto">
            <a:xfrm>
              <a:off x="7239000" y="457200"/>
              <a:ext cx="762000" cy="2971800"/>
              <a:chOff x="6858000" y="1066800"/>
              <a:chExt cx="762000" cy="29718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6858000" y="1066800"/>
                <a:ext cx="762000" cy="685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6858000" y="1828800"/>
                <a:ext cx="762000" cy="685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58000" y="2590800"/>
                <a:ext cx="762000" cy="685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6858000" y="3352800"/>
                <a:ext cx="762000" cy="685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0511" name="TextBox 21"/>
              <p:cNvSpPr txBox="1">
                <a:spLocks noChangeArrowheads="1"/>
              </p:cNvSpPr>
              <p:nvPr/>
            </p:nvSpPr>
            <p:spPr bwMode="auto">
              <a:xfrm>
                <a:off x="7086600" y="1219200"/>
                <a:ext cx="4988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13</a:t>
                </a:r>
              </a:p>
            </p:txBody>
          </p:sp>
          <p:sp>
            <p:nvSpPr>
              <p:cNvPr id="20512" name="TextBox 22"/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6</a:t>
                </a:r>
              </a:p>
            </p:txBody>
          </p:sp>
          <p:sp>
            <p:nvSpPr>
              <p:cNvPr id="20513" name="TextBox 23"/>
              <p:cNvSpPr txBox="1">
                <a:spLocks noChangeArrowheads="1"/>
              </p:cNvSpPr>
              <p:nvPr/>
            </p:nvSpPr>
            <p:spPr bwMode="auto">
              <a:xfrm>
                <a:off x="7086600" y="1981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2</a:t>
                </a:r>
              </a:p>
            </p:txBody>
          </p:sp>
          <p:sp>
            <p:nvSpPr>
              <p:cNvPr id="20514" name="TextBox 24"/>
              <p:cNvSpPr txBox="1">
                <a:spLocks noChangeArrowheads="1"/>
              </p:cNvSpPr>
              <p:nvPr/>
            </p:nvSpPr>
            <p:spPr bwMode="auto">
              <a:xfrm>
                <a:off x="7086600" y="2743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5</a:t>
                </a:r>
              </a:p>
            </p:txBody>
          </p:sp>
        </p:grpSp>
      </p:grpSp>
      <p:sp>
        <p:nvSpPr>
          <p:cNvPr id="105" name="Rounded Rectangle 104"/>
          <p:cNvSpPr/>
          <p:nvPr/>
        </p:nvSpPr>
        <p:spPr bwMode="auto">
          <a:xfrm>
            <a:off x="6931415" y="1219200"/>
            <a:ext cx="7620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5752" y="44624"/>
            <a:ext cx="4106863" cy="2124075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int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a + b *c-d/a;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= b-(c-d)*a;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printf(“%d %d”,</a:t>
            </a:r>
            <a:r>
              <a:rPr lang="en-US" altLang="en-US" sz="2200" dirty="0" err="1">
                <a:latin typeface="Comic Sans MS" pitchFamily="66" charset="0"/>
              </a:rPr>
              <a:t>a,b</a:t>
            </a:r>
            <a:r>
              <a:rPr lang="en-US" altLang="en-US" sz="2200" dirty="0">
                <a:latin typeface="Comic Sans MS" pitchFamily="66" charset="0"/>
              </a:rPr>
              <a:t>);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     return 0;}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472" y="2996952"/>
            <a:ext cx="5181600" cy="3816350"/>
          </a:xfrm>
          <a:prstGeom prst="rect">
            <a:avLst/>
          </a:prstGeom>
          <a:solidFill>
            <a:srgbClr val="FFE3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</a:t>
            </a:r>
            <a:r>
              <a:rPr lang="en-US" altLang="en-US" sz="2200" dirty="0" err="1">
                <a:latin typeface="Comic Sans MS" pitchFamily="66" charset="0"/>
              </a:rPr>
              <a:t>int</a:t>
            </a:r>
            <a:r>
              <a:rPr lang="en-US" altLang="en-US" sz="2200" dirty="0">
                <a:latin typeface="Comic Sans MS" pitchFamily="66" charset="0"/>
              </a:rPr>
              <a:t>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a + b *c-d/a;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/* evaluate b = b-((c-d)*a) </a:t>
            </a:r>
          </a:p>
          <a:p>
            <a:pPr eaLnBrk="1" hangingPunct="1"/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    create temporary variables t1, t2</a:t>
            </a:r>
          </a:p>
          <a:p>
            <a:pPr eaLnBrk="1" hangingPunct="1"/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    of the right types: </a:t>
            </a:r>
            <a:r>
              <a:rPr lang="en-US" altLang="en-US" sz="2200" dirty="0" err="1">
                <a:solidFill>
                  <a:srgbClr val="C00000"/>
                </a:solidFill>
                <a:latin typeface="Comic Sans MS" pitchFamily="66" charset="0"/>
              </a:rPr>
              <a:t>int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 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t1 =c-d;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t2 = t1*a; </a:t>
            </a:r>
            <a:r>
              <a:rPr lang="en-US" altLang="en-US" sz="2200" dirty="0" smtClean="0">
                <a:latin typeface="Comic Sans MS" pitchFamily="66" charset="0"/>
              </a:rPr>
              <a:t> /* </a:t>
            </a:r>
            <a:r>
              <a:rPr lang="en-US" altLang="en-US" sz="2200" dirty="0">
                <a:latin typeface="Comic Sans MS" pitchFamily="66" charset="0"/>
              </a:rPr>
              <a:t>t1 expires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 = b-t2;  /* </a:t>
            </a:r>
            <a:r>
              <a:rPr lang="en-US" altLang="en-US" sz="2200" dirty="0" smtClean="0">
                <a:latin typeface="Comic Sans MS" pitchFamily="66" charset="0"/>
              </a:rPr>
              <a:t>t2 </a:t>
            </a:r>
            <a:r>
              <a:rPr lang="en-US" altLang="en-US" sz="2200" dirty="0">
                <a:latin typeface="Comic Sans MS" pitchFamily="66" charset="0"/>
              </a:rPr>
              <a:t>expires */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printf(“%d %d</a:t>
            </a:r>
            <a:r>
              <a:rPr lang="en-US" altLang="en-US" sz="2200" dirty="0" smtClean="0">
                <a:latin typeface="Comic Sans MS" pitchFamily="66" charset="0"/>
              </a:rPr>
              <a:t>”, a, b</a:t>
            </a:r>
            <a:r>
              <a:rPr lang="en-US" altLang="en-US" sz="2200" dirty="0">
                <a:latin typeface="Comic Sans MS" pitchFamily="66" charset="0"/>
              </a:rPr>
              <a:t>);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     return 0; 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2899" y="2204864"/>
            <a:ext cx="4051109" cy="769441"/>
          </a:xfrm>
          <a:prstGeom prst="rect">
            <a:avLst/>
          </a:prstGeom>
          <a:solidFill>
            <a:srgbClr val="FFAE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Evaluating  statement 3.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(Following is </a:t>
            </a:r>
            <a:r>
              <a:rPr lang="en-US" altLang="en-US" sz="2200" dirty="0">
                <a:latin typeface="Comic Sans MS" pitchFamily="66" charset="0"/>
              </a:rPr>
              <a:t>not a C </a:t>
            </a:r>
            <a:r>
              <a:rPr lang="en-US" altLang="en-US" sz="2200" dirty="0" smtClean="0">
                <a:latin typeface="Comic Sans MS" pitchFamily="66" charset="0"/>
              </a:rPr>
              <a:t>program)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38472" y="5130552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539552" y="1111424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860032" y="304800"/>
            <a:ext cx="1656184" cy="2123658"/>
          </a:xfrm>
          <a:prstGeom prst="rect">
            <a:avLst/>
          </a:prstGeom>
          <a:solidFill>
            <a:srgbClr val="89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State of the program </a:t>
            </a:r>
          </a:p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just prior to second </a:t>
            </a:r>
          </a:p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assignment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867400" y="3429000"/>
            <a:ext cx="292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Temporary Variables</a:t>
            </a: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5562600" y="3886200"/>
            <a:ext cx="1219200" cy="1447800"/>
            <a:chOff x="5562600" y="3886200"/>
            <a:chExt cx="1219200" cy="1447800"/>
          </a:xfrm>
        </p:grpSpPr>
        <p:sp>
          <p:nvSpPr>
            <p:cNvPr id="79" name="Rounded Rectangle 78"/>
            <p:cNvSpPr/>
            <p:nvPr/>
          </p:nvSpPr>
          <p:spPr bwMode="auto">
            <a:xfrm>
              <a:off x="6019800" y="38862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6019800" y="4648200"/>
              <a:ext cx="762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20503" name="TextBox 80"/>
            <p:cNvSpPr txBox="1">
              <a:spLocks noChangeArrowheads="1"/>
            </p:cNvSpPr>
            <p:nvPr/>
          </p:nvSpPr>
          <p:spPr bwMode="auto">
            <a:xfrm>
              <a:off x="5562600" y="40386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t1</a:t>
              </a:r>
            </a:p>
          </p:txBody>
        </p:sp>
        <p:sp>
          <p:nvSpPr>
            <p:cNvPr id="20504" name="TextBox 81"/>
            <p:cNvSpPr txBox="1">
              <a:spLocks noChangeArrowheads="1"/>
            </p:cNvSpPr>
            <p:nvPr/>
          </p:nvSpPr>
          <p:spPr bwMode="auto">
            <a:xfrm>
              <a:off x="5562600" y="47244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t2</a:t>
              </a:r>
            </a:p>
          </p:txBody>
        </p:sp>
      </p:grpSp>
      <p:sp>
        <p:nvSpPr>
          <p:cNvPr id="83" name="Right Arrow 82"/>
          <p:cNvSpPr>
            <a:spLocks noChangeArrowheads="1"/>
          </p:cNvSpPr>
          <p:nvPr/>
        </p:nvSpPr>
        <p:spPr bwMode="auto">
          <a:xfrm>
            <a:off x="38472" y="5435352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6021027" y="3886200"/>
            <a:ext cx="7620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200" dirty="0">
                <a:ea typeface="ＭＳ Ｐゴシック" pitchFamily="34" charset="-128"/>
              </a:rPr>
              <a:t>  -1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021027" y="4648200"/>
            <a:ext cx="7620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200" dirty="0">
                <a:ea typeface="ＭＳ Ｐゴシック" pitchFamily="34" charset="-128"/>
              </a:rPr>
              <a:t>-13</a:t>
            </a:r>
          </a:p>
        </p:txBody>
      </p:sp>
      <p:sp>
        <p:nvSpPr>
          <p:cNvPr id="87" name="Right Arrow 86"/>
          <p:cNvSpPr>
            <a:spLocks noChangeArrowheads="1"/>
          </p:cNvSpPr>
          <p:nvPr/>
        </p:nvSpPr>
        <p:spPr bwMode="auto">
          <a:xfrm>
            <a:off x="38472" y="5740152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8" name="Right Arrow 87"/>
          <p:cNvSpPr>
            <a:spLocks noChangeArrowheads="1"/>
          </p:cNvSpPr>
          <p:nvPr/>
        </p:nvSpPr>
        <p:spPr bwMode="auto">
          <a:xfrm>
            <a:off x="38472" y="6197352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9" name="Right Arrow 88"/>
          <p:cNvSpPr>
            <a:spLocks noChangeArrowheads="1"/>
          </p:cNvSpPr>
          <p:nvPr/>
        </p:nvSpPr>
        <p:spPr bwMode="auto">
          <a:xfrm>
            <a:off x="539552" y="1416224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7065962" y="1372274"/>
            <a:ext cx="498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15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935427" y="4038600"/>
            <a:ext cx="1189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expired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935427" y="4724400"/>
            <a:ext cx="1189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expired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81B0-4FAE-4843-AA75-65E9C320806A}" type="datetime7">
              <a:rPr lang="en-US" smtClean="0"/>
              <a:t>Jan-15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40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4" grpId="0" animBg="1"/>
      <p:bldP spid="5" grpId="0" animBg="1"/>
      <p:bldP spid="7" grpId="0" animBg="1"/>
      <p:bldP spid="59" grpId="0" animBg="1"/>
      <p:bldP spid="60" grpId="0" animBg="1"/>
      <p:bldP spid="52" grpId="0" animBg="1"/>
      <p:bldP spid="63" grpId="0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106" grpId="0"/>
      <p:bldP spid="107" grpId="0"/>
      <p:bldP spid="1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304800"/>
            <a:ext cx="4106863" cy="2124075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int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a + b *c-d/a;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= b-(c-d)*a;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printf(“%d %d”,</a:t>
            </a:r>
            <a:r>
              <a:rPr lang="en-US" altLang="en-US" sz="2200" dirty="0" err="1">
                <a:latin typeface="Comic Sans MS" pitchFamily="66" charset="0"/>
              </a:rPr>
              <a:t>a,b</a:t>
            </a:r>
            <a:r>
              <a:rPr lang="en-US" altLang="en-US" sz="2200" dirty="0">
                <a:latin typeface="Comic Sans MS" pitchFamily="66" charset="0"/>
              </a:rPr>
              <a:t>);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     return 0; 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57800" y="304800"/>
            <a:ext cx="1295400" cy="2124075"/>
          </a:xfrm>
          <a:prstGeom prst="rect">
            <a:avLst/>
          </a:prstGeom>
          <a:solidFill>
            <a:srgbClr val="89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State of the program </a:t>
            </a:r>
          </a:p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just prior to printf</a:t>
            </a:r>
          </a:p>
        </p:txBody>
      </p:sp>
      <p:sp>
        <p:nvSpPr>
          <p:cNvPr id="89" name="Right Arrow 88"/>
          <p:cNvSpPr>
            <a:spLocks noChangeArrowheads="1"/>
          </p:cNvSpPr>
          <p:nvPr/>
        </p:nvSpPr>
        <p:spPr bwMode="auto">
          <a:xfrm>
            <a:off x="914400" y="1676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553200" y="457200"/>
            <a:ext cx="1143000" cy="2971800"/>
            <a:chOff x="6553200" y="457200"/>
            <a:chExt cx="1143000" cy="2971800"/>
          </a:xfrm>
        </p:grpSpPr>
        <p:grpSp>
          <p:nvGrpSpPr>
            <p:cNvPr id="21513" name="Group 61"/>
            <p:cNvGrpSpPr>
              <a:grpSpLocks/>
            </p:cNvGrpSpPr>
            <p:nvPr/>
          </p:nvGrpSpPr>
          <p:grpSpPr bwMode="auto">
            <a:xfrm>
              <a:off x="6553200" y="457200"/>
              <a:ext cx="1143000" cy="2971800"/>
              <a:chOff x="6858000" y="457200"/>
              <a:chExt cx="1143000" cy="2971800"/>
            </a:xfrm>
          </p:grpSpPr>
          <p:grpSp>
            <p:nvGrpSpPr>
              <p:cNvPr id="21517" name="Group 55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341760" cy="2640687"/>
                <a:chOff x="6477000" y="609600"/>
                <a:chExt cx="341760" cy="2640687"/>
              </a:xfrm>
            </p:grpSpPr>
            <p:sp>
              <p:nvSpPr>
                <p:cNvPr id="21525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6096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a</a:t>
                  </a:r>
                </a:p>
              </p:txBody>
            </p:sp>
            <p:sp>
              <p:nvSpPr>
                <p:cNvPr id="2152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6477000" y="12954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b</a:t>
                  </a:r>
                </a:p>
              </p:txBody>
            </p:sp>
            <p:sp>
              <p:nvSpPr>
                <p:cNvPr id="21527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477000" y="2057400"/>
                  <a:ext cx="3257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c</a:t>
                  </a:r>
                </a:p>
              </p:txBody>
            </p:sp>
            <p:sp>
              <p:nvSpPr>
                <p:cNvPr id="21528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6477000" y="28194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d</a:t>
                  </a:r>
                </a:p>
              </p:txBody>
            </p:sp>
          </p:grpSp>
          <p:grpSp>
            <p:nvGrpSpPr>
              <p:cNvPr id="21518" name="Group 29"/>
              <p:cNvGrpSpPr>
                <a:grpSpLocks/>
              </p:cNvGrpSpPr>
              <p:nvPr/>
            </p:nvGrpSpPr>
            <p:grpSpPr bwMode="auto">
              <a:xfrm>
                <a:off x="7239000" y="457200"/>
                <a:ext cx="762000" cy="2971800"/>
                <a:chOff x="6858000" y="1066800"/>
                <a:chExt cx="762000" cy="2971800"/>
              </a:xfrm>
            </p:grpSpPr>
            <p:sp>
              <p:nvSpPr>
                <p:cNvPr id="21519" name="Rounded Rectangle 16"/>
                <p:cNvSpPr>
                  <a:spLocks noChangeArrowheads="1"/>
                </p:cNvSpPr>
                <p:nvPr/>
              </p:nvSpPr>
              <p:spPr bwMode="auto">
                <a:xfrm>
                  <a:off x="6858000" y="1066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7A3CB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</a:t>
                  </a:r>
                </a:p>
              </p:txBody>
            </p:sp>
            <p:sp>
              <p:nvSpPr>
                <p:cNvPr id="21520" name="Rounded Rectangle 18"/>
                <p:cNvSpPr>
                  <a:spLocks noChangeArrowheads="1"/>
                </p:cNvSpPr>
                <p:nvPr/>
              </p:nvSpPr>
              <p:spPr bwMode="auto">
                <a:xfrm>
                  <a:off x="6858000" y="2590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1521" name="Rounded Rectangle 19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1B6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152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7086600" y="1219200"/>
                  <a:ext cx="498855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13</a:t>
                  </a:r>
                </a:p>
              </p:txBody>
            </p:sp>
            <p:sp>
              <p:nvSpPr>
                <p:cNvPr id="2152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086600" y="35052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6</a:t>
                  </a:r>
                </a:p>
              </p:txBody>
            </p:sp>
            <p:sp>
              <p:nvSpPr>
                <p:cNvPr id="21524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7086600" y="27432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5</a:t>
                  </a:r>
                </a:p>
              </p:txBody>
            </p:sp>
          </p:grpSp>
        </p:grpSp>
        <p:grpSp>
          <p:nvGrpSpPr>
            <p:cNvPr id="21514" name="Group 38"/>
            <p:cNvGrpSpPr>
              <a:grpSpLocks/>
            </p:cNvGrpSpPr>
            <p:nvPr/>
          </p:nvGrpSpPr>
          <p:grpSpPr bwMode="auto">
            <a:xfrm>
              <a:off x="6934200" y="1219200"/>
              <a:ext cx="762000" cy="685800"/>
              <a:chOff x="7772400" y="1219200"/>
              <a:chExt cx="762000" cy="685800"/>
            </a:xfrm>
          </p:grpSpPr>
          <p:sp>
            <p:nvSpPr>
              <p:cNvPr id="21515" name="Rounded Rectangle 104"/>
              <p:cNvSpPr>
                <a:spLocks noChangeArrowheads="1"/>
              </p:cNvSpPr>
              <p:nvPr/>
            </p:nvSpPr>
            <p:spPr bwMode="auto">
              <a:xfrm>
                <a:off x="7772400" y="1219200"/>
                <a:ext cx="7620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DFFF8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1516" name="TextBox 105"/>
              <p:cNvSpPr txBox="1">
                <a:spLocks noChangeArrowheads="1"/>
              </p:cNvSpPr>
              <p:nvPr/>
            </p:nvSpPr>
            <p:spPr bwMode="auto">
              <a:xfrm>
                <a:off x="7924800" y="1371600"/>
                <a:ext cx="4988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15</a:t>
                </a:r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3124200" y="3276600"/>
            <a:ext cx="1122363" cy="887413"/>
            <a:chOff x="6324600" y="3962400"/>
            <a:chExt cx="1122537" cy="888087"/>
          </a:xfrm>
        </p:grpSpPr>
        <p:sp>
          <p:nvSpPr>
            <p:cNvPr id="40" name="TextBox 39"/>
            <p:cNvSpPr txBox="1"/>
            <p:nvPr/>
          </p:nvSpPr>
          <p:spPr>
            <a:xfrm>
              <a:off x="6477024" y="4419947"/>
              <a:ext cx="970113" cy="4305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13  15</a:t>
              </a:r>
            </a:p>
          </p:txBody>
        </p:sp>
        <p:sp>
          <p:nvSpPr>
            <p:cNvPr id="21512" name="TextBox 40"/>
            <p:cNvSpPr txBox="1">
              <a:spLocks noChangeArrowheads="1"/>
            </p:cNvSpPr>
            <p:nvPr/>
          </p:nvSpPr>
          <p:spPr bwMode="auto">
            <a:xfrm>
              <a:off x="6324600" y="3962400"/>
              <a:ext cx="11112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Output </a:t>
              </a: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" y="4581128"/>
            <a:ext cx="8143056" cy="1107996"/>
          </a:xfrm>
          <a:prstGeom prst="rect">
            <a:avLst/>
          </a:prstGeom>
          <a:solidFill>
            <a:srgbClr val="89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Since each function call is also an expression, statements having mix of function calls and operators are also evaluated in a similar fashion.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610-AF8A-470F-9714-B3B996B80D7A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31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89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533400" y="304800"/>
            <a:ext cx="3505200" cy="3140075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# include &lt;</a:t>
            </a:r>
            <a:r>
              <a:rPr lang="en-US" altLang="en-US" sz="2200" dirty="0" err="1"/>
              <a:t>stdio.h</a:t>
            </a:r>
            <a:r>
              <a:rPr lang="en-US" altLang="en-US" sz="2200" dirty="0"/>
              <a:t>&gt;</a:t>
            </a:r>
          </a:p>
          <a:p>
            <a:pPr eaLnBrk="1" hangingPunct="1"/>
            <a:r>
              <a:rPr lang="en-US" altLang="en-US" sz="2200" dirty="0" err="1"/>
              <a:t>int</a:t>
            </a:r>
            <a:r>
              <a:rPr lang="en-US" altLang="en-US" sz="2200" dirty="0"/>
              <a:t> fact(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r) {   /* calc. r! */</a:t>
            </a:r>
          </a:p>
          <a:p>
            <a:pPr eaLnBrk="1" hangingPunct="1"/>
            <a:r>
              <a:rPr lang="en-US" altLang="en-US" sz="2200" dirty="0"/>
              <a:t>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;</a:t>
            </a:r>
          </a:p>
          <a:p>
            <a:pPr eaLnBrk="1" hangingPunct="1"/>
            <a:r>
              <a:rPr lang="en-US" altLang="en-US" sz="2200" dirty="0"/>
              <a:t>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=1;</a:t>
            </a:r>
          </a:p>
          <a:p>
            <a:pPr eaLnBrk="1" hangingPunct="1"/>
            <a:r>
              <a:rPr lang="en-US" altLang="en-US" sz="2200" dirty="0"/>
              <a:t>     for (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=0;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&lt; r;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=i+1) {</a:t>
            </a:r>
          </a:p>
          <a:p>
            <a:pPr eaLnBrk="1" hangingPunct="1"/>
            <a:r>
              <a:rPr lang="en-US" altLang="en-US" sz="2200" dirty="0"/>
              <a:t>	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*(i+1);</a:t>
            </a:r>
          </a:p>
          <a:p>
            <a:pPr eaLnBrk="1" hangingPunct="1"/>
            <a:r>
              <a:rPr lang="en-US" altLang="en-US" sz="2200" dirty="0"/>
              <a:t>     }</a:t>
            </a:r>
          </a:p>
          <a:p>
            <a:pPr eaLnBrk="1" hangingPunct="1"/>
            <a:r>
              <a:rPr lang="en-US" altLang="en-US" sz="2200" dirty="0"/>
              <a:t>     return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;</a:t>
            </a:r>
          </a:p>
          <a:p>
            <a:pPr eaLnBrk="1" hangingPunct="1"/>
            <a:r>
              <a:rPr lang="en-US" altLang="en-US" sz="2200" dirty="0"/>
              <a:t>}	</a:t>
            </a: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457200" y="3581400"/>
            <a:ext cx="4495800" cy="3139321"/>
          </a:xfrm>
          <a:prstGeom prst="rect">
            <a:avLst/>
          </a:prstGeom>
          <a:solidFill>
            <a:srgbClr val="FFAF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int main </a:t>
            </a:r>
            <a:r>
              <a:rPr lang="en-US" altLang="en-US" sz="2200" dirty="0"/>
              <a:t>() {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n, k;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res;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scanf</a:t>
            </a:r>
            <a:r>
              <a:rPr lang="en-US" altLang="en-US" sz="2200" dirty="0"/>
              <a:t>(“%</a:t>
            </a:r>
            <a:r>
              <a:rPr lang="en-US" altLang="en-US" sz="2200" dirty="0" err="1"/>
              <a:t>d%d</a:t>
            </a:r>
            <a:r>
              <a:rPr lang="en-US" altLang="en-US" sz="2200" dirty="0"/>
              <a:t>”,&amp;</a:t>
            </a:r>
            <a:r>
              <a:rPr lang="en-US" altLang="en-US" sz="2200" dirty="0" err="1"/>
              <a:t>n,&amp;k</a:t>
            </a:r>
            <a:r>
              <a:rPr lang="en-US" altLang="en-US" sz="2200" dirty="0"/>
              <a:t>);</a:t>
            </a:r>
          </a:p>
          <a:p>
            <a:pPr eaLnBrk="1" hangingPunct="1"/>
            <a:r>
              <a:rPr lang="en-US" altLang="en-US" sz="2200" dirty="0"/>
              <a:t>      res = (fact(n)/ fact(k))/fact(n-k);</a:t>
            </a:r>
          </a:p>
          <a:p>
            <a:pPr eaLnBrk="1" hangingPunct="1"/>
            <a:r>
              <a:rPr lang="en-US" altLang="en-US" sz="2200" dirty="0"/>
              <a:t>      printf(“%d choose %d is”,</a:t>
            </a:r>
            <a:r>
              <a:rPr lang="en-US" altLang="en-US" sz="2200" dirty="0" err="1"/>
              <a:t>n,k</a:t>
            </a:r>
            <a:r>
              <a:rPr lang="en-US" altLang="en-US" sz="2200" dirty="0"/>
              <a:t>);</a:t>
            </a:r>
          </a:p>
          <a:p>
            <a:pPr eaLnBrk="1" hangingPunct="1"/>
            <a:r>
              <a:rPr lang="en-US" altLang="en-US" sz="2200" dirty="0"/>
              <a:t>      printf(“%d\</a:t>
            </a:r>
            <a:r>
              <a:rPr lang="en-US" altLang="en-US" sz="2200" dirty="0" err="1"/>
              <a:t>n”,res</a:t>
            </a:r>
            <a:r>
              <a:rPr lang="en-US" altLang="en-US" sz="2200" dirty="0" smtClean="0"/>
              <a:t>);</a:t>
            </a:r>
          </a:p>
          <a:p>
            <a:pPr eaLnBrk="1" hangingPunct="1"/>
            <a:r>
              <a:rPr lang="en-US" altLang="en-US" sz="2200" dirty="0"/>
              <a:t> </a:t>
            </a:r>
            <a:r>
              <a:rPr lang="en-US" altLang="en-US" sz="2200" dirty="0" smtClean="0"/>
              <a:t>     return 0;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16632"/>
            <a:ext cx="4499992" cy="6265118"/>
          </a:xfrm>
        </p:spPr>
        <p:txBody>
          <a:bodyPr/>
          <a:lstStyle/>
          <a:p>
            <a:r>
              <a:rPr lang="en-US" altLang="en-US" dirty="0" smtClean="0"/>
              <a:t>Define a factorial function.</a:t>
            </a:r>
          </a:p>
          <a:p>
            <a:r>
              <a:rPr lang="en-US" altLang="en-US" dirty="0" smtClean="0"/>
              <a:t>Use to calculate </a:t>
            </a:r>
            <a:r>
              <a:rPr lang="en-US" altLang="en-US" sz="2800" baseline="30000" dirty="0" err="1" smtClean="0"/>
              <a:t>n</a:t>
            </a:r>
            <a:r>
              <a:rPr lang="en-US" altLang="en-US" dirty="0" err="1" smtClean="0"/>
              <a:t>C</a:t>
            </a:r>
            <a:r>
              <a:rPr lang="en-US" altLang="en-US" sz="2900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Let us trace the execution of main(). </a:t>
            </a:r>
          </a:p>
          <a:p>
            <a:r>
              <a:rPr lang="en-US" altLang="en-US" dirty="0" smtClean="0"/>
              <a:t>Add temporary variables for expressions and intermediate expressions in main for clarity.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7A-DE82-4A59-8407-B8998517EE81}" type="datetime7">
              <a:rPr lang="en-US" smtClean="0"/>
              <a:t>Jan-15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114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936104"/>
          </a:xfrm>
        </p:spPr>
        <p:txBody>
          <a:bodyPr/>
          <a:lstStyle/>
          <a:p>
            <a:r>
              <a:rPr lang="en-US" dirty="0" smtClean="0"/>
              <a:t>Lots of related/unrelated task to perform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772400" cy="4896544"/>
          </a:xfrm>
        </p:spPr>
        <p:txBody>
          <a:bodyPr/>
          <a:lstStyle/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Create well defined sub tasks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each task independently</a:t>
            </a:r>
          </a:p>
          <a:p>
            <a:pPr lvl="2"/>
            <a:r>
              <a:rPr lang="en-US" dirty="0" smtClean="0"/>
              <a:t>Development, Enhancements, Debugging</a:t>
            </a:r>
          </a:p>
          <a:p>
            <a:r>
              <a:rPr lang="en-US" dirty="0" smtClean="0"/>
              <a:t>Reuse of tasks. </a:t>
            </a:r>
          </a:p>
          <a:p>
            <a:pPr lvl="1"/>
            <a:r>
              <a:rPr lang="en-US" dirty="0" smtClean="0"/>
              <a:t>Email and Chat apps can share spell checker.</a:t>
            </a:r>
          </a:p>
          <a:p>
            <a:pPr lvl="1"/>
            <a:r>
              <a:rPr lang="en-US" dirty="0" smtClean="0"/>
              <a:t>Phone and SMS apps can share dialer</a:t>
            </a:r>
          </a:p>
          <a:p>
            <a:r>
              <a:rPr lang="en-US" dirty="0" smtClean="0"/>
              <a:t>C facilitates this using Functions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9A0-2DC7-447E-AB15-579F4A3BB83C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041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6800" y="914400"/>
            <a:ext cx="350838" cy="1477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953000" y="1143000"/>
            <a:ext cx="1219200" cy="1752600"/>
            <a:chOff x="5181600" y="1600200"/>
            <a:chExt cx="1219200" cy="1752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715000" y="16002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15000" y="22098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15000" y="28194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23608" name="TextBox 10"/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n</a:t>
              </a:r>
            </a:p>
          </p:txBody>
        </p:sp>
        <p:sp>
          <p:nvSpPr>
            <p:cNvPr id="23609" name="TextBox 11"/>
            <p:cNvSpPr txBox="1">
              <a:spLocks noChangeArrowheads="1"/>
            </p:cNvSpPr>
            <p:nvPr/>
          </p:nvSpPr>
          <p:spPr bwMode="auto">
            <a:xfrm>
              <a:off x="5410200" y="22098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k</a:t>
              </a:r>
            </a:p>
          </p:txBody>
        </p:sp>
        <p:sp>
          <p:nvSpPr>
            <p:cNvPr id="23610" name="TextBox 12"/>
            <p:cNvSpPr txBox="1">
              <a:spLocks noChangeArrowheads="1"/>
            </p:cNvSpPr>
            <p:nvPr/>
          </p:nvSpPr>
          <p:spPr bwMode="auto">
            <a:xfrm>
              <a:off x="5181600" y="2819400"/>
              <a:ext cx="5774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res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486400" y="1143000"/>
            <a:ext cx="685800" cy="1143000"/>
            <a:chOff x="6477000" y="1600200"/>
            <a:chExt cx="685800" cy="1143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477000" y="16002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4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477000" y="22098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2</a:t>
              </a:r>
            </a:p>
          </p:txBody>
        </p:sp>
      </p:grp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340296" y="1556792"/>
            <a:ext cx="4495800" cy="5170646"/>
          </a:xfrm>
          <a:prstGeom prst="rect">
            <a:avLst/>
          </a:prstGeom>
          <a:solidFill>
            <a:srgbClr val="FFAF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int main </a:t>
            </a:r>
            <a:r>
              <a:rPr lang="en-US" altLang="en-US" sz="2200" dirty="0"/>
              <a:t>() {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n, k;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res;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scanf</a:t>
            </a:r>
            <a:r>
              <a:rPr lang="en-US" altLang="en-US" sz="2200" dirty="0"/>
              <a:t>(“%</a:t>
            </a:r>
            <a:r>
              <a:rPr lang="en-US" altLang="en-US" sz="2200" dirty="0" err="1"/>
              <a:t>d%d</a:t>
            </a:r>
            <a:r>
              <a:rPr lang="en-US" altLang="en-US" sz="2200" dirty="0"/>
              <a:t>”,&amp;</a:t>
            </a:r>
            <a:r>
              <a:rPr lang="en-US" altLang="en-US" sz="2200" dirty="0" err="1"/>
              <a:t>n,&amp;k</a:t>
            </a:r>
            <a:r>
              <a:rPr lang="en-US" altLang="en-US" sz="2200" dirty="0"/>
              <a:t>);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      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 smtClean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      printf</a:t>
            </a:r>
            <a:r>
              <a:rPr lang="en-US" altLang="en-US" sz="2200" dirty="0"/>
              <a:t>(“%d choose %d is”);</a:t>
            </a:r>
          </a:p>
          <a:p>
            <a:pPr eaLnBrk="1" hangingPunct="1"/>
            <a:r>
              <a:rPr lang="en-US" altLang="en-US" sz="2200" dirty="0"/>
              <a:t>      printf(“%d\n</a:t>
            </a:r>
            <a:r>
              <a:rPr lang="en-US" altLang="en-US" sz="2200" dirty="0" smtClean="0"/>
              <a:t>”, res);</a:t>
            </a:r>
          </a:p>
          <a:p>
            <a:pPr eaLnBrk="1" hangingPunct="1"/>
            <a:r>
              <a:rPr lang="en-US" altLang="en-US" sz="2200" dirty="0"/>
              <a:t> </a:t>
            </a:r>
            <a:r>
              <a:rPr lang="en-US" altLang="en-US" sz="2200" dirty="0" smtClean="0"/>
              <a:t>     return 0;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396" y="2893193"/>
            <a:ext cx="44196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/* Adding temporary </a:t>
            </a:r>
            <a:r>
              <a:rPr lang="en-US" sz="2200" dirty="0" err="1" smtClean="0"/>
              <a:t>vars</a:t>
            </a:r>
            <a:r>
              <a:rPr lang="en-US" sz="2200" dirty="0" smtClean="0"/>
              <a:t> and Intermediate </a:t>
            </a:r>
            <a:r>
              <a:rPr lang="en-US" sz="2200" dirty="0" err="1" smtClean="0"/>
              <a:t>exprs</a:t>
            </a:r>
            <a:r>
              <a:rPr lang="en-US" sz="2200" dirty="0" smtClean="0"/>
              <a:t>. </a:t>
            </a:r>
            <a:r>
              <a:rPr lang="en-US" sz="2200" dirty="0"/>
              <a:t>*/</a:t>
            </a:r>
          </a:p>
          <a:p>
            <a:pPr>
              <a:defRPr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       t1, t2, t3;  </a:t>
            </a:r>
          </a:p>
          <a:p>
            <a:pPr>
              <a:defRPr/>
            </a:pPr>
            <a:r>
              <a:rPr lang="en-US" sz="2200" dirty="0"/>
              <a:t>	t1 =      fact(n);</a:t>
            </a:r>
          </a:p>
          <a:p>
            <a:pPr>
              <a:defRPr/>
            </a:pPr>
            <a:r>
              <a:rPr lang="en-US" sz="2200" dirty="0"/>
              <a:t>	t2 =      fact(k):</a:t>
            </a:r>
          </a:p>
          <a:p>
            <a:pPr>
              <a:defRPr/>
            </a:pPr>
            <a:r>
              <a:rPr lang="en-US" sz="2200" dirty="0"/>
              <a:t>	t3 =      fact(n-k</a:t>
            </a:r>
            <a:r>
              <a:rPr lang="en-US" sz="2200" dirty="0" smtClean="0"/>
              <a:t>);</a:t>
            </a:r>
          </a:p>
          <a:p>
            <a:pPr>
              <a:defRPr/>
            </a:pPr>
            <a:r>
              <a:rPr lang="en-US" sz="2200" dirty="0"/>
              <a:t>	res =   (t1/t2)/t3;</a:t>
            </a:r>
          </a:p>
        </p:txBody>
      </p:sp>
      <p:sp>
        <p:nvSpPr>
          <p:cNvPr id="23559" name="TextBox 18"/>
          <p:cNvSpPr txBox="1">
            <a:spLocks noChangeArrowheads="1"/>
          </p:cNvSpPr>
          <p:nvPr/>
        </p:nvSpPr>
        <p:spPr bwMode="auto">
          <a:xfrm>
            <a:off x="35496" y="1556792"/>
            <a:ext cx="341760" cy="5170646"/>
          </a:xfrm>
          <a:prstGeom prst="rect">
            <a:avLst/>
          </a:prstGeom>
          <a:solidFill>
            <a:srgbClr val="3DA3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1</a:t>
            </a:r>
          </a:p>
          <a:p>
            <a:pPr eaLnBrk="1" hangingPunct="1"/>
            <a:r>
              <a:rPr lang="en-US" altLang="en-US" sz="2200" dirty="0"/>
              <a:t>2</a:t>
            </a:r>
          </a:p>
          <a:p>
            <a:pPr eaLnBrk="1" hangingPunct="1"/>
            <a:r>
              <a:rPr lang="en-US" altLang="en-US" sz="2200" dirty="0"/>
              <a:t>3</a:t>
            </a:r>
          </a:p>
          <a:p>
            <a:pPr eaLnBrk="1" hangingPunct="1"/>
            <a:r>
              <a:rPr lang="en-US" altLang="en-US" sz="2200" dirty="0"/>
              <a:t>4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5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6</a:t>
            </a:r>
          </a:p>
          <a:p>
            <a:pPr eaLnBrk="1" hangingPunct="1"/>
            <a:r>
              <a:rPr lang="en-US" altLang="en-US" sz="2200" dirty="0"/>
              <a:t>7</a:t>
            </a:r>
          </a:p>
          <a:p>
            <a:pPr eaLnBrk="1" hangingPunct="1"/>
            <a:r>
              <a:rPr lang="en-US" altLang="en-US" sz="2200" dirty="0"/>
              <a:t>8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9</a:t>
            </a:r>
            <a:endParaRPr lang="en-US" altLang="en-US" sz="2200" dirty="0"/>
          </a:p>
          <a:p>
            <a:pPr eaLnBrk="1" hangingPunct="1"/>
            <a:endParaRPr lang="en-US" altLang="en-US" sz="2200" dirty="0" smtClean="0"/>
          </a:p>
          <a:p>
            <a:pPr eaLnBrk="1" hangingPunct="1"/>
            <a:endParaRPr lang="en-US" altLang="en-US" sz="2200" dirty="0"/>
          </a:p>
        </p:txBody>
      </p:sp>
      <p:grpSp>
        <p:nvGrpSpPr>
          <p:cNvPr id="23560" name="Group 42"/>
          <p:cNvGrpSpPr>
            <a:grpSpLocks/>
          </p:cNvGrpSpPr>
          <p:nvPr/>
        </p:nvGrpSpPr>
        <p:grpSpPr bwMode="auto">
          <a:xfrm>
            <a:off x="6553201" y="457200"/>
            <a:ext cx="1486877" cy="431425"/>
            <a:chOff x="5181600" y="609600"/>
            <a:chExt cx="1486399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6098269" y="640330"/>
              <a:ext cx="569730" cy="3694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4  2</a:t>
              </a:r>
            </a:p>
          </p:txBody>
        </p:sp>
        <p:sp>
          <p:nvSpPr>
            <p:cNvPr id="23602" name="TextBox 19"/>
            <p:cNvSpPr txBox="1">
              <a:spLocks noChangeArrowheads="1"/>
            </p:cNvSpPr>
            <p:nvPr/>
          </p:nvSpPr>
          <p:spPr bwMode="auto">
            <a:xfrm>
              <a:off x="5181600" y="609600"/>
              <a:ext cx="9172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Input</a:t>
              </a:r>
            </a:p>
          </p:txBody>
        </p:sp>
      </p:grp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416496" y="2655341"/>
            <a:ext cx="457200" cy="3270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3562" name="Straight Arrow Connector 23"/>
          <p:cNvCxnSpPr>
            <a:cxnSpLocks noChangeShapeType="1"/>
            <a:stCxn id="7" idx="2"/>
          </p:cNvCxnSpPr>
          <p:nvPr/>
        </p:nvCxnSpPr>
        <p:spPr bwMode="auto">
          <a:xfrm flipH="1">
            <a:off x="5029200" y="2392363"/>
            <a:ext cx="23813" cy="400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077200" y="1143000"/>
            <a:ext cx="1066800" cy="1752600"/>
            <a:chOff x="8077200" y="914400"/>
            <a:chExt cx="1066800" cy="1752600"/>
          </a:xfrm>
        </p:grpSpPr>
        <p:grpSp>
          <p:nvGrpSpPr>
            <p:cNvPr id="23594" name="Group 37"/>
            <p:cNvGrpSpPr>
              <a:grpSpLocks/>
            </p:cNvGrpSpPr>
            <p:nvPr/>
          </p:nvGrpSpPr>
          <p:grpSpPr bwMode="auto">
            <a:xfrm>
              <a:off x="8077200" y="914400"/>
              <a:ext cx="685800" cy="1752600"/>
              <a:chOff x="8305800" y="1447800"/>
              <a:chExt cx="685800" cy="1752600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8305800" y="1447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8305800" y="2057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8305800" y="26670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</p:grpSp>
        <p:sp>
          <p:nvSpPr>
            <p:cNvPr id="23595" name="TextBox 38"/>
            <p:cNvSpPr txBox="1">
              <a:spLocks noChangeArrowheads="1"/>
            </p:cNvSpPr>
            <p:nvPr/>
          </p:nvSpPr>
          <p:spPr bwMode="auto">
            <a:xfrm>
              <a:off x="8723692" y="9906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t1</a:t>
              </a:r>
            </a:p>
          </p:txBody>
        </p:sp>
        <p:sp>
          <p:nvSpPr>
            <p:cNvPr id="23596" name="TextBox 39"/>
            <p:cNvSpPr txBox="1">
              <a:spLocks noChangeArrowheads="1"/>
            </p:cNvSpPr>
            <p:nvPr/>
          </p:nvSpPr>
          <p:spPr bwMode="auto">
            <a:xfrm>
              <a:off x="8723692" y="16002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t2</a:t>
              </a:r>
            </a:p>
          </p:txBody>
        </p:sp>
        <p:sp>
          <p:nvSpPr>
            <p:cNvPr id="23597" name="TextBox 40"/>
            <p:cNvSpPr txBox="1">
              <a:spLocks noChangeArrowheads="1"/>
            </p:cNvSpPr>
            <p:nvPr/>
          </p:nvSpPr>
          <p:spPr bwMode="auto">
            <a:xfrm>
              <a:off x="8723692" y="22098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t3</a:t>
              </a:r>
            </a:p>
          </p:txBody>
        </p:sp>
      </p:grpSp>
      <p:sp>
        <p:nvSpPr>
          <p:cNvPr id="23564" name="TextBox 43"/>
          <p:cNvSpPr txBox="1">
            <a:spLocks noChangeArrowheads="1"/>
          </p:cNvSpPr>
          <p:nvPr/>
        </p:nvSpPr>
        <p:spPr bwMode="auto">
          <a:xfrm>
            <a:off x="457200" y="38571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86600" y="388620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Return</a:t>
            </a:r>
          </a:p>
          <a:p>
            <a:pPr eaLnBrk="1" hangingPunct="1"/>
            <a:r>
              <a:rPr lang="en-US" altLang="en-US" sz="2000"/>
              <a:t>address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372200" y="1066800"/>
            <a:ext cx="144840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Actual</a:t>
            </a:r>
          </a:p>
          <a:p>
            <a:pPr eaLnBrk="1" hangingPunct="1"/>
            <a:r>
              <a:rPr lang="en-US" altLang="en-US" dirty="0" smtClean="0"/>
              <a:t>Parameter </a:t>
            </a:r>
            <a:r>
              <a:rPr lang="en-US" altLang="en-US" dirty="0"/>
              <a:t>n</a:t>
            </a:r>
          </a:p>
        </p:txBody>
      </p:sp>
      <p:sp>
        <p:nvSpPr>
          <p:cNvPr id="63" name="Right Arrow 62"/>
          <p:cNvSpPr/>
          <p:nvPr/>
        </p:nvSpPr>
        <p:spPr bwMode="auto">
          <a:xfrm>
            <a:off x="2098576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1600" y="4495800"/>
            <a:ext cx="2581604" cy="1015663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Formal parameter </a:t>
            </a:r>
          </a:p>
          <a:p>
            <a:pPr>
              <a:defRPr/>
            </a:pPr>
            <a:r>
              <a:rPr lang="en-US" sz="2000" dirty="0"/>
              <a:t>gets value of 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actual parameter</a:t>
            </a:r>
            <a:endParaRPr lang="en-US" sz="2000" dirty="0"/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8077200" y="3352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D8FA7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86600" y="32766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Return</a:t>
            </a:r>
          </a:p>
          <a:p>
            <a:pPr eaLnBrk="1" hangingPunct="1"/>
            <a:r>
              <a:rPr lang="en-US" altLang="en-US" sz="2000"/>
              <a:t> value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8077200" y="39624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FB0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077200" y="45720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229600" y="4038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5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72400" y="4648200"/>
            <a:ext cx="279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r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229600" y="46482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4</a:t>
            </a:r>
          </a:p>
        </p:txBody>
      </p: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flipH="1">
            <a:off x="7391400" y="4876800"/>
            <a:ext cx="444500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5105400" y="5181600"/>
            <a:ext cx="3617913" cy="1676400"/>
            <a:chOff x="5410200" y="5181600"/>
            <a:chExt cx="3249079" cy="1676400"/>
          </a:xfrm>
        </p:grpSpPr>
        <p:sp>
          <p:nvSpPr>
            <p:cNvPr id="23587" name="Rounded Rectangle 53"/>
            <p:cNvSpPr>
              <a:spLocks noChangeArrowheads="1"/>
            </p:cNvSpPr>
            <p:nvPr/>
          </p:nvSpPr>
          <p:spPr bwMode="auto">
            <a:xfrm>
              <a:off x="8077200" y="5181600"/>
              <a:ext cx="582079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3588" name="TextBox 5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23589" name="Rounded Rectangle 58"/>
            <p:cNvSpPr>
              <a:spLocks noChangeArrowheads="1"/>
            </p:cNvSpPr>
            <p:nvPr/>
          </p:nvSpPr>
          <p:spPr bwMode="auto">
            <a:xfrm>
              <a:off x="8077200" y="5791200"/>
              <a:ext cx="582079" cy="6096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3590" name="TextBox 59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  <p:sp>
          <p:nvSpPr>
            <p:cNvPr id="23591" name="TextBox 74"/>
            <p:cNvSpPr txBox="1">
              <a:spLocks noChangeArrowheads="1"/>
            </p:cNvSpPr>
            <p:nvPr/>
          </p:nvSpPr>
          <p:spPr bwMode="auto">
            <a:xfrm>
              <a:off x="5410200" y="6088559"/>
              <a:ext cx="2463282" cy="769441"/>
            </a:xfrm>
            <a:prstGeom prst="rect">
              <a:avLst/>
            </a:prstGeom>
            <a:solidFill>
              <a:srgbClr val="89C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Create local variables &amp; initialize</a:t>
              </a:r>
            </a:p>
          </p:txBody>
        </p:sp>
        <p:cxnSp>
          <p:nvCxnSpPr>
            <p:cNvPr id="23592" name="Straight Arrow Connector 75"/>
            <p:cNvCxnSpPr>
              <a:cxnSpLocks noChangeShapeType="1"/>
              <a:stCxn id="23588" idx="1"/>
            </p:cNvCxnSpPr>
            <p:nvPr/>
          </p:nvCxnSpPr>
          <p:spPr bwMode="auto">
            <a:xfrm flipH="1">
              <a:off x="7326086" y="5397044"/>
              <a:ext cx="522514" cy="775156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93" name="Straight Arrow Connector 81"/>
            <p:cNvCxnSpPr>
              <a:cxnSpLocks noChangeShapeType="1"/>
            </p:cNvCxnSpPr>
            <p:nvPr/>
          </p:nvCxnSpPr>
          <p:spPr bwMode="auto">
            <a:xfrm flipH="1">
              <a:off x="7391400" y="6172200"/>
              <a:ext cx="685800" cy="114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92" name="TextBox 91"/>
          <p:cNvSpPr txBox="1"/>
          <p:nvPr/>
        </p:nvSpPr>
        <p:spPr>
          <a:xfrm>
            <a:off x="5181600" y="3048000"/>
            <a:ext cx="1905000" cy="1323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Set up return </a:t>
            </a:r>
          </a:p>
          <a:p>
            <a:pPr>
              <a:defRPr/>
            </a:pPr>
            <a:r>
              <a:rPr lang="en-US" sz="2000" dirty="0"/>
              <a:t>value and return</a:t>
            </a:r>
          </a:p>
          <a:p>
            <a:pPr>
              <a:defRPr/>
            </a:pPr>
            <a:r>
              <a:rPr lang="en-US" sz="2000" dirty="0"/>
              <a:t>address</a:t>
            </a:r>
          </a:p>
        </p:txBody>
      </p:sp>
      <p:cxnSp>
        <p:nvCxnSpPr>
          <p:cNvPr id="96" name="Straight Arrow Connector 95"/>
          <p:cNvCxnSpPr>
            <a:cxnSpLocks noChangeShapeType="1"/>
            <a:stCxn id="14" idx="3"/>
          </p:cNvCxnSpPr>
          <p:nvPr/>
        </p:nvCxnSpPr>
        <p:spPr bwMode="auto">
          <a:xfrm flipV="1">
            <a:off x="6172200" y="1295400"/>
            <a:ext cx="228600" cy="1143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181600" y="5562600"/>
            <a:ext cx="188595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JUMP to fact ()</a:t>
            </a:r>
          </a:p>
        </p:txBody>
      </p:sp>
      <p:sp>
        <p:nvSpPr>
          <p:cNvPr id="23581" name="TextBox 100"/>
          <p:cNvSpPr txBox="1">
            <a:spLocks noChangeArrowheads="1"/>
          </p:cNvSpPr>
          <p:nvPr/>
        </p:nvSpPr>
        <p:spPr bwMode="auto">
          <a:xfrm>
            <a:off x="8229600" y="5867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61" name="Right Arrow 60"/>
          <p:cNvSpPr/>
          <p:nvPr/>
        </p:nvSpPr>
        <p:spPr bwMode="auto">
          <a:xfrm>
            <a:off x="437072" y="457200"/>
            <a:ext cx="4572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>
            <a:off x="4953000" y="2971800"/>
            <a:ext cx="4191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248400" y="25146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189913" y="2971800"/>
            <a:ext cx="954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sp>
        <p:nvSpPr>
          <p:cNvPr id="71" name="Right Arrow 70"/>
          <p:cNvSpPr/>
          <p:nvPr/>
        </p:nvSpPr>
        <p:spPr bwMode="auto">
          <a:xfrm>
            <a:off x="2101794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098576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75B0-34FC-49F7-A399-E3FC05B79050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599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5" grpId="0"/>
      <p:bldP spid="62" grpId="0" animBg="1"/>
      <p:bldP spid="66" grpId="0" animBg="1"/>
      <p:bldP spid="49" grpId="0" animBg="1"/>
      <p:bldP spid="51" grpId="0"/>
      <p:bldP spid="52" grpId="0" animBg="1"/>
      <p:bldP spid="53" grpId="0" animBg="1"/>
      <p:bldP spid="56" grpId="0"/>
      <p:bldP spid="57" grpId="0"/>
      <p:bldP spid="67" grpId="0"/>
      <p:bldP spid="92" grpId="0" animBg="1"/>
      <p:bldP spid="100" grpId="0" animBg="1"/>
      <p:bldP spid="61" grpId="0" animBg="1"/>
      <p:bldP spid="69" grpId="0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2339752" y="3733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D8FA7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219200" y="304800"/>
            <a:ext cx="4191000" cy="3140075"/>
          </a:xfrm>
          <a:prstGeom prst="rect">
            <a:avLst/>
          </a:prstGeom>
          <a:solidFill>
            <a:srgbClr val="A6ED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 =1  ;</a:t>
            </a:r>
          </a:p>
          <a:p>
            <a:pPr eaLnBrk="1" hangingPunct="1"/>
            <a:r>
              <a:rPr lang="en-US" altLang="en-US" sz="2200"/>
              <a:t>     for ( i=0;   i &lt; r;   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65" name="Right Arrow 64"/>
          <p:cNvSpPr/>
          <p:nvPr/>
        </p:nvSpPr>
        <p:spPr bwMode="auto">
          <a:xfrm>
            <a:off x="1905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371600" y="3657600"/>
            <a:ext cx="1676400" cy="3048000"/>
            <a:chOff x="5105400" y="2590800"/>
            <a:chExt cx="1676400" cy="3048000"/>
          </a:xfrm>
        </p:grpSpPr>
        <p:sp>
          <p:nvSpPr>
            <p:cNvPr id="25657" name="TextBox 5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5658" name="Rounded Rectangle 48"/>
            <p:cNvSpPr>
              <a:spLocks noChangeArrowheads="1"/>
            </p:cNvSpPr>
            <p:nvPr/>
          </p:nvSpPr>
          <p:spPr bwMode="auto">
            <a:xfrm>
              <a:off x="6073552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9" name="TextBox 50"/>
            <p:cNvSpPr txBox="1">
              <a:spLocks noChangeArrowheads="1"/>
            </p:cNvSpPr>
            <p:nvPr/>
          </p:nvSpPr>
          <p:spPr bwMode="auto">
            <a:xfrm>
              <a:off x="5105400" y="25908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5660" name="Rounded Rectangle 51"/>
            <p:cNvSpPr>
              <a:spLocks noChangeArrowheads="1"/>
            </p:cNvSpPr>
            <p:nvPr/>
          </p:nvSpPr>
          <p:spPr bwMode="auto">
            <a:xfrm>
              <a:off x="6096000" y="3276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61" name="Rounded Rectangle 52"/>
            <p:cNvSpPr>
              <a:spLocks noChangeArrowheads="1"/>
            </p:cNvSpPr>
            <p:nvPr/>
          </p:nvSpPr>
          <p:spPr bwMode="auto">
            <a:xfrm>
              <a:off x="6096000" y="3886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62" name="TextBox 55"/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25663" name="TextBox 56"/>
            <p:cNvSpPr txBox="1">
              <a:spLocks noChangeArrowheads="1"/>
            </p:cNvSpPr>
            <p:nvPr/>
          </p:nvSpPr>
          <p:spPr bwMode="auto">
            <a:xfrm>
              <a:off x="5791200" y="39624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5664" name="TextBox 66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4</a:t>
              </a:r>
            </a:p>
          </p:txBody>
        </p:sp>
        <p:grpSp>
          <p:nvGrpSpPr>
            <p:cNvPr id="25665" name="Group 78"/>
            <p:cNvGrpSpPr>
              <a:grpSpLocks/>
            </p:cNvGrpSpPr>
            <p:nvPr/>
          </p:nvGrpSpPr>
          <p:grpSpPr bwMode="auto">
            <a:xfrm>
              <a:off x="5562600" y="4495800"/>
              <a:ext cx="1219200" cy="1143000"/>
              <a:chOff x="2819400" y="4648200"/>
              <a:chExt cx="1219200" cy="1143000"/>
            </a:xfrm>
          </p:grpSpPr>
          <p:sp>
            <p:nvSpPr>
              <p:cNvPr id="25666" name="Rounded Rectangle 68"/>
              <p:cNvSpPr>
                <a:spLocks noChangeArrowheads="1"/>
              </p:cNvSpPr>
              <p:nvPr/>
            </p:nvSpPr>
            <p:spPr bwMode="auto">
              <a:xfrm>
                <a:off x="3352800" y="4648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FFB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5667" name="TextBox 69"/>
              <p:cNvSpPr txBox="1">
                <a:spLocks noChangeArrowheads="1"/>
              </p:cNvSpPr>
              <p:nvPr/>
            </p:nvSpPr>
            <p:spPr bwMode="auto">
              <a:xfrm>
                <a:off x="3048000" y="4648200"/>
                <a:ext cx="24718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i</a:t>
                </a:r>
              </a:p>
            </p:txBody>
          </p:sp>
          <p:sp>
            <p:nvSpPr>
              <p:cNvPr id="25668" name="Rounded Rectangle 70"/>
              <p:cNvSpPr>
                <a:spLocks noChangeArrowheads="1"/>
              </p:cNvSpPr>
              <p:nvPr/>
            </p:nvSpPr>
            <p:spPr bwMode="auto">
              <a:xfrm>
                <a:off x="3352800" y="5257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1AD4B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Batang" pitchFamily="18" charset="-127"/>
                  </a:rPr>
                  <a:t>  </a:t>
                </a:r>
              </a:p>
            </p:txBody>
          </p:sp>
          <p:sp>
            <p:nvSpPr>
              <p:cNvPr id="25669" name="TextBox 71"/>
              <p:cNvSpPr txBox="1">
                <a:spLocks noChangeArrowheads="1"/>
              </p:cNvSpPr>
              <p:nvPr/>
            </p:nvSpPr>
            <p:spPr bwMode="auto">
              <a:xfrm>
                <a:off x="2819400" y="5257800"/>
                <a:ext cx="63991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ans</a:t>
                </a:r>
              </a:p>
            </p:txBody>
          </p:sp>
        </p:grpSp>
      </p:grpSp>
      <p:sp>
        <p:nvSpPr>
          <p:cNvPr id="81" name="Right Arrow 80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369720" y="5569789"/>
            <a:ext cx="685800" cy="533400"/>
            <a:chOff x="3124200" y="5562600"/>
            <a:chExt cx="685800" cy="533400"/>
          </a:xfrm>
        </p:grpSpPr>
        <p:sp>
          <p:nvSpPr>
            <p:cNvPr id="25655" name="Rounded Rectangle 82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6" name="TextBox 83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0</a:t>
              </a:r>
            </a:p>
          </p:txBody>
        </p:sp>
      </p:grpSp>
      <p:sp>
        <p:nvSpPr>
          <p:cNvPr id="86" name="Right Arrow 85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514600" y="61722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89" name="Right Arrow 8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53" name="Rounded Rectangle 87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54" name="TextBox 89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</p:txBody>
        </p:sp>
      </p:grpSp>
      <p:sp>
        <p:nvSpPr>
          <p:cNvPr id="93" name="Right Arrow 92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369720" y="5569789"/>
            <a:ext cx="685800" cy="533400"/>
            <a:chOff x="3124200" y="5562600"/>
            <a:chExt cx="685800" cy="533400"/>
          </a:xfrm>
        </p:grpSpPr>
        <p:sp>
          <p:nvSpPr>
            <p:cNvPr id="25651" name="Rounded Rectangle 94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2" name="TextBox 96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</p:txBody>
        </p:sp>
      </p:grpSp>
      <p:sp>
        <p:nvSpPr>
          <p:cNvPr id="98" name="Right Arrow 97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9" name="Right Arrow 9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49" name="Rounded Rectangle 101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50" name="TextBox 102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104" name="Right Arrow 103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2374422" y="5569789"/>
            <a:ext cx="685800" cy="533400"/>
            <a:chOff x="3124200" y="5562600"/>
            <a:chExt cx="685800" cy="533400"/>
          </a:xfrm>
        </p:grpSpPr>
        <p:sp>
          <p:nvSpPr>
            <p:cNvPr id="25647" name="Rounded Rectangle 105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48" name="TextBox 106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</p:grpSp>
      <p:sp>
        <p:nvSpPr>
          <p:cNvPr id="108" name="Right Arrow 107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9" name="Right Arrow 10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45" name="Rounded Rectangle 110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46" name="TextBox 111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6</a:t>
              </a:r>
            </a:p>
          </p:txBody>
        </p:sp>
      </p:grpSp>
      <p:sp>
        <p:nvSpPr>
          <p:cNvPr id="113" name="Right Arrow 112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4" name="Right Arrow 113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5" name="Right Arrow 114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" name="Right Arrow 119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2368429" y="6185140"/>
            <a:ext cx="685800" cy="533400"/>
            <a:chOff x="3124200" y="6172200"/>
            <a:chExt cx="685800" cy="533400"/>
          </a:xfrm>
        </p:grpSpPr>
        <p:sp>
          <p:nvSpPr>
            <p:cNvPr id="25641" name="Rounded Rectangle 121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42" name="TextBox 122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</p:grpSp>
      <p:sp>
        <p:nvSpPr>
          <p:cNvPr id="125" name="Right Arrow 124"/>
          <p:cNvSpPr/>
          <p:nvPr/>
        </p:nvSpPr>
        <p:spPr bwMode="auto">
          <a:xfrm>
            <a:off x="1295400" y="2667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44008" y="3886200"/>
            <a:ext cx="3363416" cy="4302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Assign to return value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2408312" y="38100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644008" y="4343400"/>
            <a:ext cx="4191000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Now jump to return address</a:t>
            </a:r>
          </a:p>
        </p:txBody>
      </p:sp>
      <p:sp>
        <p:nvSpPr>
          <p:cNvPr id="129" name="Right Arrow 128"/>
          <p:cNvSpPr/>
          <p:nvPr/>
        </p:nvSpPr>
        <p:spPr bwMode="auto">
          <a:xfrm>
            <a:off x="990600" y="3048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486400" y="609600"/>
            <a:ext cx="3429000" cy="2800350"/>
          </a:xfrm>
          <a:prstGeom prst="rect">
            <a:avLst/>
          </a:prstGeom>
          <a:solidFill>
            <a:srgbClr val="F7C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We have jumped to fact() and prepared the stack for the call. Parameters are passed, return addr is stored and local variables are initialized. Now we are ready to execute.</a:t>
            </a:r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304800" y="3657600"/>
            <a:ext cx="828675" cy="2895600"/>
            <a:chOff x="304800" y="3657600"/>
            <a:chExt cx="829073" cy="2895600"/>
          </a:xfrm>
        </p:grpSpPr>
        <p:cxnSp>
          <p:nvCxnSpPr>
            <p:cNvPr id="25638" name="Straight Arrow Connector 72"/>
            <p:cNvCxnSpPr>
              <a:cxnSpLocks noChangeShapeType="1"/>
            </p:cNvCxnSpPr>
            <p:nvPr/>
          </p:nvCxnSpPr>
          <p:spPr bwMode="auto">
            <a:xfrm>
              <a:off x="1066800" y="3657600"/>
              <a:ext cx="0" cy="2895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685983" y="3962400"/>
              <a:ext cx="351007" cy="14779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S</a:t>
              </a:r>
            </a:p>
            <a:p>
              <a:pPr>
                <a:defRPr/>
              </a:pPr>
              <a:r>
                <a:rPr lang="en-US" dirty="0"/>
                <a:t>T</a:t>
              </a:r>
            </a:p>
            <a:p>
              <a:pPr>
                <a:defRPr/>
              </a:pPr>
              <a:r>
                <a:rPr lang="en-US" dirty="0"/>
                <a:t>A</a:t>
              </a:r>
            </a:p>
            <a:p>
              <a:pPr>
                <a:defRPr/>
              </a:pPr>
              <a:r>
                <a:rPr lang="en-US" dirty="0"/>
                <a:t>C</a:t>
              </a:r>
            </a:p>
            <a:p>
              <a:pPr>
                <a:defRPr/>
              </a:pPr>
              <a:r>
                <a:rPr lang="en-US" dirty="0"/>
                <a:t>K</a:t>
              </a:r>
            </a:p>
          </p:txBody>
        </p:sp>
        <p:sp>
          <p:nvSpPr>
            <p:cNvPr id="25640" name="TextBox 75"/>
            <p:cNvSpPr txBox="1">
              <a:spLocks noChangeArrowheads="1"/>
            </p:cNvSpPr>
            <p:nvPr/>
          </p:nvSpPr>
          <p:spPr bwMode="auto">
            <a:xfrm>
              <a:off x="304800" y="5791200"/>
              <a:ext cx="8290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fact()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2368429" y="5569789"/>
            <a:ext cx="685800" cy="533400"/>
            <a:chOff x="3124200" y="5562600"/>
            <a:chExt cx="685800" cy="533400"/>
          </a:xfrm>
        </p:grpSpPr>
        <p:sp>
          <p:nvSpPr>
            <p:cNvPr id="25636" name="Rounded Rectangle 81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37" name="TextBox 91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3</a:t>
              </a:r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2368429" y="5565259"/>
            <a:ext cx="685800" cy="533400"/>
            <a:chOff x="3124200" y="5562600"/>
            <a:chExt cx="685800" cy="533400"/>
          </a:xfrm>
        </p:grpSpPr>
        <p:sp>
          <p:nvSpPr>
            <p:cNvPr id="25643" name="Rounded Rectangle 116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44" name="TextBox 117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D703-6FE8-41FD-818F-8E13B342402C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726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1" grpId="0" animBg="1"/>
      <p:bldP spid="87" grpId="0"/>
      <p:bldP spid="126" grpId="0" animBg="1"/>
      <p:bldP spid="127" grpId="0"/>
      <p:bldP spid="128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8069622" y="620688"/>
            <a:ext cx="685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-12576" y="304800"/>
            <a:ext cx="4800600" cy="5170646"/>
            <a:chOff x="152400" y="2025908"/>
            <a:chExt cx="4800600" cy="5170370"/>
          </a:xfrm>
        </p:grpSpPr>
        <p:sp>
          <p:nvSpPr>
            <p:cNvPr id="26677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3384277"/>
              <a:ext cx="44958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</a:t>
              </a:r>
            </a:p>
            <a:p>
              <a:pPr>
                <a:defRPr/>
              </a:pPr>
              <a:r>
                <a:rPr lang="en-US" sz="2200" dirty="0"/>
                <a:t> </a:t>
              </a:r>
              <a:r>
                <a:rPr lang="en-US" sz="2200" dirty="0" smtClean="0"/>
                <a:t>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26679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901824" y="269875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4953000" y="620688"/>
            <a:ext cx="4191000" cy="1752600"/>
            <a:chOff x="4953000" y="1143000"/>
            <a:chExt cx="4191000" cy="1752600"/>
          </a:xfrm>
        </p:grpSpPr>
        <p:grpSp>
          <p:nvGrpSpPr>
            <p:cNvPr id="26659" name="Group 26"/>
            <p:cNvGrpSpPr>
              <a:grpSpLocks/>
            </p:cNvGrpSpPr>
            <p:nvPr/>
          </p:nvGrpSpPr>
          <p:grpSpPr bwMode="auto">
            <a:xfrm>
              <a:off x="5470376" y="1143000"/>
              <a:ext cx="685800" cy="1143000"/>
              <a:chOff x="5698976" y="1600200"/>
              <a:chExt cx="685800" cy="1143000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5698976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5698976" y="16002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</p:grpSp>
        <p:grpSp>
          <p:nvGrpSpPr>
            <p:cNvPr id="26660" name="Group 41"/>
            <p:cNvGrpSpPr>
              <a:grpSpLocks/>
            </p:cNvGrpSpPr>
            <p:nvPr/>
          </p:nvGrpSpPr>
          <p:grpSpPr bwMode="auto">
            <a:xfrm>
              <a:off x="8077200" y="1143000"/>
              <a:ext cx="1066800" cy="1752600"/>
              <a:chOff x="8077200" y="914400"/>
              <a:chExt cx="1066800" cy="1752600"/>
            </a:xfrm>
          </p:grpSpPr>
          <p:grpSp>
            <p:nvGrpSpPr>
              <p:cNvPr id="26668" name="Group 37"/>
              <p:cNvGrpSpPr>
                <a:grpSpLocks/>
              </p:cNvGrpSpPr>
              <p:nvPr/>
            </p:nvGrpSpPr>
            <p:grpSpPr bwMode="auto">
              <a:xfrm>
                <a:off x="8077200" y="914400"/>
                <a:ext cx="685800" cy="1752600"/>
                <a:chOff x="8305800" y="1447800"/>
                <a:chExt cx="685800" cy="1752600"/>
              </a:xfrm>
            </p:grpSpPr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8305800" y="14478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666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667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667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26661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6665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6666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6667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0" y="5638800"/>
            <a:ext cx="4735513" cy="769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Control jumps to statement 5, 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since that was the return address.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145822" y="620688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1899320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5105400" y="2514600"/>
            <a:ext cx="1676400" cy="3048000"/>
            <a:chOff x="5943600" y="3657600"/>
            <a:chExt cx="1676400" cy="3048000"/>
          </a:xfrm>
        </p:grpSpPr>
        <p:grpSp>
          <p:nvGrpSpPr>
            <p:cNvPr id="26642" name="Group 79"/>
            <p:cNvGrpSpPr>
              <a:grpSpLocks/>
            </p:cNvGrpSpPr>
            <p:nvPr/>
          </p:nvGrpSpPr>
          <p:grpSpPr bwMode="auto">
            <a:xfrm>
              <a:off x="5943600" y="3657600"/>
              <a:ext cx="1676400" cy="3048000"/>
              <a:chOff x="5105400" y="2590800"/>
              <a:chExt cx="1676400" cy="3048000"/>
            </a:xfrm>
          </p:grpSpPr>
          <p:sp>
            <p:nvSpPr>
              <p:cNvPr id="26646" name="TextBox 41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109677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address</a:t>
                </a:r>
              </a:p>
            </p:txBody>
          </p:sp>
          <p:sp>
            <p:nvSpPr>
              <p:cNvPr id="26647" name="Rounded Rectangle 4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D8FA7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48" name="TextBox 43"/>
              <p:cNvSpPr txBox="1">
                <a:spLocks noChangeArrowheads="1"/>
              </p:cNvSpPr>
              <p:nvPr/>
            </p:nvSpPr>
            <p:spPr bwMode="auto">
              <a:xfrm>
                <a:off x="5105400" y="2590800"/>
                <a:ext cx="95336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 value</a:t>
                </a:r>
              </a:p>
            </p:txBody>
          </p:sp>
          <p:sp>
            <p:nvSpPr>
              <p:cNvPr id="26649" name="Rounded Rectangle 44"/>
              <p:cNvSpPr>
                <a:spLocks noChangeArrowheads="1"/>
              </p:cNvSpPr>
              <p:nvPr/>
            </p:nvSpPr>
            <p:spPr bwMode="auto">
              <a:xfrm>
                <a:off x="6096000" y="32766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B08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50" name="Rounded Rectangle 45"/>
              <p:cNvSpPr>
                <a:spLocks noChangeArrowheads="1"/>
              </p:cNvSpPr>
              <p:nvPr/>
            </p:nvSpPr>
            <p:spPr bwMode="auto">
              <a:xfrm>
                <a:off x="6096000" y="3886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51" name="TextBox 46"/>
              <p:cNvSpPr txBox="1">
                <a:spLocks noChangeArrowheads="1"/>
              </p:cNvSpPr>
              <p:nvPr/>
            </p:nvSpPr>
            <p:spPr bwMode="auto">
              <a:xfrm>
                <a:off x="6248400" y="33528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652" name="TextBox 47"/>
              <p:cNvSpPr txBox="1">
                <a:spLocks noChangeArrowheads="1"/>
              </p:cNvSpPr>
              <p:nvPr/>
            </p:nvSpPr>
            <p:spPr bwMode="auto">
              <a:xfrm>
                <a:off x="5791200" y="3962400"/>
                <a:ext cx="27924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</a:t>
                </a:r>
              </a:p>
            </p:txBody>
          </p:sp>
          <p:sp>
            <p:nvSpPr>
              <p:cNvPr id="26653" name="TextBox 48"/>
              <p:cNvSpPr txBox="1">
                <a:spLocks noChangeArrowheads="1"/>
              </p:cNvSpPr>
              <p:nvPr/>
            </p:nvSpPr>
            <p:spPr bwMode="auto">
              <a:xfrm>
                <a:off x="6248400" y="39624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4</a:t>
                </a:r>
              </a:p>
            </p:txBody>
          </p:sp>
          <p:grpSp>
            <p:nvGrpSpPr>
              <p:cNvPr id="26654" name="Group 78"/>
              <p:cNvGrpSpPr>
                <a:grpSpLocks/>
              </p:cNvGrpSpPr>
              <p:nvPr/>
            </p:nvGrpSpPr>
            <p:grpSpPr bwMode="auto">
              <a:xfrm>
                <a:off x="5562600" y="4495800"/>
                <a:ext cx="1219200" cy="1143000"/>
                <a:chOff x="2819400" y="4648200"/>
                <a:chExt cx="1219200" cy="1143000"/>
              </a:xfrm>
            </p:grpSpPr>
            <p:sp>
              <p:nvSpPr>
                <p:cNvPr id="26655" name="Rounded Rectangle 50"/>
                <p:cNvSpPr>
                  <a:spLocks noChangeArrowheads="1"/>
                </p:cNvSpPr>
                <p:nvPr/>
              </p:nvSpPr>
              <p:spPr bwMode="auto">
                <a:xfrm>
                  <a:off x="3352800" y="46482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665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648200"/>
                  <a:ext cx="24718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i</a:t>
                  </a:r>
                </a:p>
              </p:txBody>
            </p:sp>
            <p:sp>
              <p:nvSpPr>
                <p:cNvPr id="26657" name="Rounded Rectangle 52"/>
                <p:cNvSpPr>
                  <a:spLocks noChangeArrowheads="1"/>
                </p:cNvSpPr>
                <p:nvPr/>
              </p:nvSpPr>
              <p:spPr bwMode="auto">
                <a:xfrm>
                  <a:off x="3352800" y="52578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Batang" pitchFamily="18" charset="-127"/>
                    </a:rPr>
                    <a:t>  </a:t>
                  </a:r>
                </a:p>
              </p:txBody>
            </p:sp>
            <p:sp>
              <p:nvSpPr>
                <p:cNvPr id="26658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819400" y="52578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ans</a:t>
                  </a:r>
                </a:p>
              </p:txBody>
            </p:sp>
          </p:grpSp>
        </p:grpSp>
        <p:sp>
          <p:nvSpPr>
            <p:cNvPr id="26643" name="TextBox 54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  <p:sp>
          <p:nvSpPr>
            <p:cNvPr id="26644" name="TextBox 55"/>
            <p:cNvSpPr txBox="1">
              <a:spLocks noChangeArrowheads="1"/>
            </p:cNvSpPr>
            <p:nvPr/>
          </p:nvSpPr>
          <p:spPr bwMode="auto">
            <a:xfrm>
              <a:off x="7162800" y="5638800"/>
              <a:ext cx="2655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4</a:t>
              </a:r>
            </a:p>
          </p:txBody>
        </p:sp>
        <p:sp>
          <p:nvSpPr>
            <p:cNvPr id="26645" name="TextBox 56"/>
            <p:cNvSpPr txBox="1">
              <a:spLocks noChangeArrowheads="1"/>
            </p:cNvSpPr>
            <p:nvPr/>
          </p:nvSpPr>
          <p:spPr bwMode="auto">
            <a:xfrm>
              <a:off x="7010400" y="62484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</p:grpSp>
      <p:cxnSp>
        <p:nvCxnSpPr>
          <p:cNvPr id="26634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5" name="TextBox 60"/>
          <p:cNvSpPr txBox="1">
            <a:spLocks noChangeArrowheads="1"/>
          </p:cNvSpPr>
          <p:nvPr/>
        </p:nvSpPr>
        <p:spPr bwMode="auto">
          <a:xfrm>
            <a:off x="6934200" y="19812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26636" name="TextBox 61"/>
          <p:cNvSpPr txBox="1">
            <a:spLocks noChangeArrowheads="1"/>
          </p:cNvSpPr>
          <p:nvPr/>
        </p:nvSpPr>
        <p:spPr bwMode="auto">
          <a:xfrm>
            <a:off x="5004048" y="45720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fact()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28956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48475" y="2667000"/>
            <a:ext cx="2295525" cy="224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We are back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in main. Local variables/formal parameters of fact() are not accessible here.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Stack is shown.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48475" y="5029200"/>
            <a:ext cx="2295525" cy="708025"/>
          </a:xfrm>
          <a:prstGeom prst="rect">
            <a:avLst/>
          </a:prstGeom>
          <a:solidFill>
            <a:srgbClr val="FFC4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itchFamily="66" charset="0"/>
              </a:rPr>
              <a:t>Only return value</a:t>
            </a:r>
          </a:p>
          <a:p>
            <a:pPr eaLnBrk="1" hangingPunct="1"/>
            <a:r>
              <a:rPr lang="en-US" altLang="en-US" sz="2000">
                <a:latin typeface="Comic Sans MS" pitchFamily="66" charset="0"/>
              </a:rPr>
              <a:t> is copied into t1. 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81600" y="5805264"/>
            <a:ext cx="3522663" cy="1016000"/>
          </a:xfrm>
          <a:prstGeom prst="rect">
            <a:avLst/>
          </a:prstGeom>
          <a:solidFill>
            <a:srgbClr val="E7B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After copying return value, </a:t>
            </a:r>
          </a:p>
          <a:p>
            <a:pPr algn="ctr" eaLnBrk="1" hangingPunct="1"/>
            <a:r>
              <a:rPr lang="en-US" altLang="en-US" sz="2000">
                <a:solidFill>
                  <a:srgbClr val="C00000"/>
                </a:solidFill>
                <a:latin typeface="Comic Sans MS" pitchFamily="66" charset="0"/>
              </a:rPr>
              <a:t>assume</a:t>
            </a:r>
            <a:r>
              <a:rPr lang="en-US" altLang="en-US" sz="2000">
                <a:latin typeface="Comic Sans MS" pitchFamily="66" charset="0"/>
              </a:rPr>
              <a:t> that the stack for </a:t>
            </a:r>
          </a:p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fact() is wiped clean.</a:t>
            </a:r>
          </a:p>
        </p:txBody>
      </p:sp>
      <p:sp>
        <p:nvSpPr>
          <p:cNvPr id="69" name="Right Arrow 68"/>
          <p:cNvSpPr>
            <a:spLocks noChangeArrowheads="1"/>
          </p:cNvSpPr>
          <p:nvPr/>
        </p:nvSpPr>
        <p:spPr bwMode="auto">
          <a:xfrm>
            <a:off x="1899320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4281-B844-4C95-8632-B40EB534F949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95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9" grpId="0" animBg="1"/>
      <p:bldP spid="37" grpId="0"/>
      <p:bldP spid="39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410200" y="304800"/>
            <a:ext cx="3733800" cy="1752600"/>
            <a:chOff x="5410200" y="1143000"/>
            <a:chExt cx="3733800" cy="1752600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5943600" y="1143000"/>
              <a:ext cx="685800" cy="1143000"/>
              <a:chOff x="61722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61722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6172200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27662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2766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7672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7673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09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27663" name="Group 25"/>
            <p:cNvGrpSpPr>
              <a:grpSpLocks/>
            </p:cNvGrpSpPr>
            <p:nvPr/>
          </p:nvGrpSpPr>
          <p:grpSpPr bwMode="auto">
            <a:xfrm>
              <a:off x="5410200" y="1143000"/>
              <a:ext cx="1219200" cy="1752600"/>
              <a:chOff x="5638800" y="1600200"/>
              <a:chExt cx="1219200" cy="1752600"/>
            </a:xfrm>
          </p:grpSpPr>
          <p:sp>
            <p:nvSpPr>
              <p:cNvPr id="27664" name="Rounded Rectangle 25"/>
              <p:cNvSpPr>
                <a:spLocks noChangeArrowheads="1"/>
              </p:cNvSpPr>
              <p:nvPr/>
            </p:nvSpPr>
            <p:spPr bwMode="auto">
              <a:xfrm>
                <a:off x="61722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9DC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7665" name="TextBox 26"/>
              <p:cNvSpPr txBox="1">
                <a:spLocks noChangeArrowheads="1"/>
              </p:cNvSpPr>
              <p:nvPr/>
            </p:nvSpPr>
            <p:spPr bwMode="auto">
              <a:xfrm>
                <a:off x="58674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7666" name="TextBox 27"/>
              <p:cNvSpPr txBox="1">
                <a:spLocks noChangeArrowheads="1"/>
              </p:cNvSpPr>
              <p:nvPr/>
            </p:nvSpPr>
            <p:spPr bwMode="auto">
              <a:xfrm>
                <a:off x="58674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7667" name="TextBox 28"/>
              <p:cNvSpPr txBox="1">
                <a:spLocks noChangeArrowheads="1"/>
              </p:cNvSpPr>
              <p:nvPr/>
            </p:nvSpPr>
            <p:spPr bwMode="auto">
              <a:xfrm>
                <a:off x="56388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27652" name="Group 58"/>
          <p:cNvGrpSpPr>
            <a:grpSpLocks/>
          </p:cNvGrpSpPr>
          <p:nvPr/>
        </p:nvGrpSpPr>
        <p:grpSpPr bwMode="auto">
          <a:xfrm>
            <a:off x="8077200" y="304800"/>
            <a:ext cx="685800" cy="533400"/>
            <a:chOff x="8077200" y="685800"/>
            <a:chExt cx="685800" cy="5334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7660" name="TextBox 36"/>
            <p:cNvSpPr txBox="1">
              <a:spLocks noChangeArrowheads="1"/>
            </p:cNvSpPr>
            <p:nvPr/>
          </p:nvSpPr>
          <p:spPr bwMode="auto">
            <a:xfrm>
              <a:off x="8153400" y="685800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24</a:t>
              </a:r>
            </a:p>
          </p:txBody>
        </p:sp>
      </p:grpSp>
      <p:sp>
        <p:nvSpPr>
          <p:cNvPr id="27654" name="TextBox 60"/>
          <p:cNvSpPr txBox="1">
            <a:spLocks noChangeArrowheads="1"/>
          </p:cNvSpPr>
          <p:nvPr/>
        </p:nvSpPr>
        <p:spPr bwMode="auto">
          <a:xfrm>
            <a:off x="6858000" y="15240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9200" y="6096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27656" name="TextBox 67"/>
          <p:cNvSpPr txBox="1">
            <a:spLocks noChangeArrowheads="1"/>
          </p:cNvSpPr>
          <p:nvPr/>
        </p:nvSpPr>
        <p:spPr bwMode="auto">
          <a:xfrm>
            <a:off x="304800" y="5486400"/>
            <a:ext cx="3522663" cy="1016000"/>
          </a:xfrm>
          <a:prstGeom prst="rect">
            <a:avLst/>
          </a:prstGeom>
          <a:solidFill>
            <a:srgbClr val="E7B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After copying return value, </a:t>
            </a:r>
          </a:p>
          <a:p>
            <a:pPr algn="ctr" eaLnBrk="1" hangingPunct="1"/>
            <a:r>
              <a:rPr lang="en-US" altLang="en-US" sz="2000">
                <a:solidFill>
                  <a:srgbClr val="C00000"/>
                </a:solidFill>
                <a:latin typeface="Comic Sans MS" pitchFamily="66" charset="0"/>
              </a:rPr>
              <a:t>assume</a:t>
            </a:r>
            <a:r>
              <a:rPr lang="en-US" altLang="en-US" sz="2000">
                <a:latin typeface="Comic Sans MS" pitchFamily="66" charset="0"/>
              </a:rPr>
              <a:t> that the stack for </a:t>
            </a:r>
          </a:p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fact() is wiped clean.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29200" y="2241550"/>
            <a:ext cx="4114800" cy="461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The next statement is another function call: fact(k).  Prepare  stack for new call.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Parameters: Create boxes corresponding to formal parameters. Copy values from actual parameters.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called function.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Create/initialize local variables.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9432" y="304800"/>
            <a:ext cx="4800600" cy="5170646"/>
            <a:chOff x="152400" y="2025908"/>
            <a:chExt cx="4800600" cy="5170370"/>
          </a:xfrm>
        </p:grpSpPr>
        <p:sp>
          <p:nvSpPr>
            <p:cNvPr id="32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3384277"/>
              <a:ext cx="44958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2098576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E112-B5B2-4EC5-8AF9-A32B2E5281F1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76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-18232" y="1556792"/>
            <a:ext cx="4854328" cy="5170646"/>
            <a:chOff x="98672" y="2025908"/>
            <a:chExt cx="4854328" cy="5170370"/>
          </a:xfrm>
        </p:grpSpPr>
        <p:sp>
          <p:nvSpPr>
            <p:cNvPr id="28713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440" y="3393987"/>
              <a:ext cx="4405064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/>
                <a:t>. 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28715" name="TextBox 6"/>
            <p:cNvSpPr txBox="1">
              <a:spLocks noChangeArrowheads="1"/>
            </p:cNvSpPr>
            <p:nvPr/>
          </p:nvSpPr>
          <p:spPr bwMode="auto">
            <a:xfrm>
              <a:off x="98672" y="2025908"/>
              <a:ext cx="341760" cy="5170370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1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2</a:t>
              </a:r>
            </a:p>
            <a:p>
              <a:pPr eaLnBrk="1" hangingPunct="1"/>
              <a:r>
                <a:rPr lang="en-US" altLang="en-US" sz="2200" dirty="0"/>
                <a:t>3</a:t>
              </a:r>
            </a:p>
            <a:p>
              <a:pPr eaLnBrk="1" hangingPunct="1"/>
              <a:r>
                <a:rPr lang="en-US" altLang="en-US" sz="2200" dirty="0"/>
                <a:t>4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 smtClean="0"/>
            </a:p>
            <a:p>
              <a:pPr eaLnBrk="1" hangingPunct="1"/>
              <a:r>
                <a:rPr lang="en-US" altLang="en-US" sz="2200" dirty="0" smtClean="0"/>
                <a:t>5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6</a:t>
              </a:r>
            </a:p>
            <a:p>
              <a:pPr eaLnBrk="1" hangingPunct="1"/>
              <a:r>
                <a:rPr lang="en-US" altLang="en-US" sz="2200" dirty="0"/>
                <a:t>7</a:t>
              </a:r>
            </a:p>
            <a:p>
              <a:pPr eaLnBrk="1" hangingPunct="1"/>
              <a:r>
                <a:rPr lang="en-US" altLang="en-US" sz="2200" dirty="0"/>
                <a:t>8</a:t>
              </a:r>
            </a:p>
            <a:p>
              <a:pPr eaLnBrk="1" hangingPunct="1"/>
              <a:endParaRPr lang="en-US" altLang="en-US" sz="2200" dirty="0" smtClean="0"/>
            </a:p>
            <a:p>
              <a:pPr eaLnBrk="1" hangingPunct="1"/>
              <a:r>
                <a:rPr lang="en-US" altLang="en-US" sz="2200" dirty="0" smtClean="0"/>
                <a:t>9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28698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28699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28705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8709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8710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09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8706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8707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8708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28700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8701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9DC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702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8703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8704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28677" name="Group 58"/>
          <p:cNvGrpSpPr>
            <a:grpSpLocks/>
          </p:cNvGrpSpPr>
          <p:nvPr/>
        </p:nvGrpSpPr>
        <p:grpSpPr bwMode="auto">
          <a:xfrm>
            <a:off x="8077200" y="685800"/>
            <a:ext cx="685800" cy="533400"/>
            <a:chOff x="8077200" y="685800"/>
            <a:chExt cx="685800" cy="5334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7" name="TextBox 36"/>
            <p:cNvSpPr txBox="1">
              <a:spLocks noChangeArrowheads="1"/>
            </p:cNvSpPr>
            <p:nvPr/>
          </p:nvSpPr>
          <p:spPr bwMode="auto">
            <a:xfrm>
              <a:off x="8153400" y="685800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24</a:t>
              </a:r>
            </a:p>
          </p:txBody>
        </p:sp>
      </p:grp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2092896" y="4365104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8679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0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28682" name="TextBox 31"/>
          <p:cNvSpPr txBox="1">
            <a:spLocks noChangeArrowheads="1"/>
          </p:cNvSpPr>
          <p:nvPr/>
        </p:nvSpPr>
        <p:spPr bwMode="auto">
          <a:xfrm>
            <a:off x="457200" y="44624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grpSp>
        <p:nvGrpSpPr>
          <p:cNvPr id="28683" name="Group 32"/>
          <p:cNvGrpSpPr>
            <a:grpSpLocks/>
          </p:cNvGrpSpPr>
          <p:nvPr/>
        </p:nvGrpSpPr>
        <p:grpSpPr bwMode="auto">
          <a:xfrm>
            <a:off x="5029200" y="2895600"/>
            <a:ext cx="1676400" cy="1828800"/>
            <a:chOff x="7086600" y="3276600"/>
            <a:chExt cx="1676400" cy="1828800"/>
          </a:xfrm>
        </p:grpSpPr>
        <p:sp>
          <p:nvSpPr>
            <p:cNvPr id="28688" name="TextBox 33"/>
            <p:cNvSpPr txBox="1">
              <a:spLocks noChangeArrowheads="1"/>
            </p:cNvSpPr>
            <p:nvPr/>
          </p:nvSpPr>
          <p:spPr bwMode="auto">
            <a:xfrm>
              <a:off x="70866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8689" name="Rounded Rectangle 34"/>
            <p:cNvSpPr>
              <a:spLocks noChangeArrowheads="1"/>
            </p:cNvSpPr>
            <p:nvPr/>
          </p:nvSpPr>
          <p:spPr bwMode="auto">
            <a:xfrm>
              <a:off x="80772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0" name="TextBox 35"/>
            <p:cNvSpPr txBox="1">
              <a:spLocks noChangeArrowheads="1"/>
            </p:cNvSpPr>
            <p:nvPr/>
          </p:nvSpPr>
          <p:spPr bwMode="auto">
            <a:xfrm>
              <a:off x="70866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8691" name="Rounded Rectangle 39"/>
            <p:cNvSpPr>
              <a:spLocks noChangeArrowheads="1"/>
            </p:cNvSpPr>
            <p:nvPr/>
          </p:nvSpPr>
          <p:spPr bwMode="auto">
            <a:xfrm>
              <a:off x="8077200" y="3962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2" name="Rounded Rectangle 40"/>
            <p:cNvSpPr>
              <a:spLocks noChangeArrowheads="1"/>
            </p:cNvSpPr>
            <p:nvPr/>
          </p:nvSpPr>
          <p:spPr bwMode="auto">
            <a:xfrm>
              <a:off x="8077200" y="4572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3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28694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8695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8684" name="TextBox 46"/>
          <p:cNvSpPr txBox="1">
            <a:spLocks noChangeArrowheads="1"/>
          </p:cNvSpPr>
          <p:nvPr/>
        </p:nvSpPr>
        <p:spPr bwMode="auto">
          <a:xfrm>
            <a:off x="8315325" y="25146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fact()</a:t>
            </a:r>
          </a:p>
        </p:txBody>
      </p:sp>
      <p:cxnSp>
        <p:nvCxnSpPr>
          <p:cNvPr id="2868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ight Arrow 50"/>
          <p:cNvSpPr/>
          <p:nvPr/>
        </p:nvSpPr>
        <p:spPr bwMode="auto">
          <a:xfrm>
            <a:off x="381000" y="425624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0" y="2971800"/>
            <a:ext cx="2286000" cy="2678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fact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FA7-07FF-4076-A0D5-8E183B5D2666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682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1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29745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29746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29752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9753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9754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9755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29747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9749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9750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9751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4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2970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29737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9738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9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9740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42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29743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9744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9704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2970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5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4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29736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29708" name="TextBox 57"/>
          <p:cNvSpPr txBox="1">
            <a:spLocks noChangeArrowheads="1"/>
          </p:cNvSpPr>
          <p:nvPr/>
        </p:nvSpPr>
        <p:spPr bwMode="auto">
          <a:xfrm>
            <a:off x="533400" y="990600"/>
            <a:ext cx="3505200" cy="3478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ans=1;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     for (i=0;  i &lt; r;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9" name="Right Arrow 58"/>
          <p:cNvSpPr/>
          <p:nvPr/>
        </p:nvSpPr>
        <p:spPr bwMode="auto">
          <a:xfrm>
            <a:off x="10668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153149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0</a:t>
            </a:r>
          </a:p>
        </p:txBody>
      </p:sp>
      <p:sp>
        <p:nvSpPr>
          <p:cNvPr id="66" name="Right Arrow 65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943601" y="5410200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69" name="Rounded Rectangle 68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</a:t>
              </a:r>
            </a:p>
          </p:txBody>
        </p:sp>
      </p:grpSp>
      <p:sp>
        <p:nvSpPr>
          <p:cNvPr id="72" name="Right Arrow 71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172200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941868" y="5418138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76" name="Rounded Rectangle 75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943601" y="4810994"/>
            <a:ext cx="76358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73788" y="4887194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533400" y="3733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00" y="5181600"/>
            <a:ext cx="4125913" cy="76993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Assign value of </a:t>
            </a:r>
            <a:r>
              <a:rPr lang="en-US" sz="2200" dirty="0" err="1">
                <a:latin typeface="Comic Sans MS" pitchFamily="66" charset="0"/>
              </a:rPr>
              <a:t>ans</a:t>
            </a:r>
            <a:r>
              <a:rPr lang="en-US" sz="2200" dirty="0">
                <a:latin typeface="Comic Sans MS" pitchFamily="66" charset="0"/>
              </a:rPr>
              <a:t> to box for</a:t>
            </a:r>
          </a:p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return value.</a:t>
            </a:r>
          </a:p>
        </p:txBody>
      </p:sp>
      <p:sp>
        <p:nvSpPr>
          <p:cNvPr id="85" name="Right Arrow 84"/>
          <p:cNvSpPr/>
          <p:nvPr/>
        </p:nvSpPr>
        <p:spPr bwMode="auto">
          <a:xfrm>
            <a:off x="228600" y="4114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5939640" y="2971800"/>
            <a:ext cx="762000" cy="533400"/>
            <a:chOff x="6781800" y="2971800"/>
            <a:chExt cx="762000" cy="533400"/>
          </a:xfrm>
        </p:grpSpPr>
        <p:sp>
          <p:nvSpPr>
            <p:cNvPr id="29731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2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324600"/>
            <a:ext cx="3082925" cy="369888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Now jump to return address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5181600"/>
            <a:ext cx="21336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Create local </a:t>
            </a:r>
            <a:r>
              <a:rPr lang="en-US" sz="2100" dirty="0" smtClean="0">
                <a:latin typeface="Comic Sans MS" pitchFamily="66" charset="0"/>
              </a:rPr>
              <a:t>variables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 smtClean="0">
                <a:latin typeface="Comic Sans MS" pitchFamily="66" charset="0"/>
              </a:rPr>
              <a:t>and</a:t>
            </a:r>
          </a:p>
          <a:p>
            <a:pPr>
              <a:defRPr/>
            </a:pPr>
            <a:r>
              <a:rPr lang="en-US" sz="2100" dirty="0" smtClean="0">
                <a:latin typeface="Comic Sans MS" pitchFamily="66" charset="0"/>
              </a:rPr>
              <a:t>initialize </a:t>
            </a:r>
            <a:r>
              <a:rPr lang="en-US" sz="2100" dirty="0">
                <a:latin typeface="Comic Sans MS" pitchFamily="66" charset="0"/>
              </a:rPr>
              <a:t>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27C-7D6D-457D-B6CF-591DF342B906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96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 animBg="1"/>
      <p:bldP spid="64" grpId="0"/>
      <p:bldP spid="73" grpId="0" animBg="1"/>
      <p:bldP spid="74" grpId="0"/>
      <p:bldP spid="81" grpId="0" animBg="1"/>
      <p:bldP spid="82" grpId="0"/>
      <p:bldP spid="84" grpId="0" animBg="1"/>
      <p:bldP spid="89" grpId="0" animBg="1"/>
      <p:bldP spid="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30764" name="Group 26"/>
            <p:cNvGrpSpPr>
              <a:grpSpLocks/>
            </p:cNvGrpSpPr>
            <p:nvPr/>
          </p:nvGrpSpPr>
          <p:grpSpPr bwMode="auto">
            <a:xfrm>
              <a:off x="5454578" y="1143000"/>
              <a:ext cx="700081" cy="1143000"/>
              <a:chOff x="5683178" y="1600200"/>
              <a:chExt cx="700081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683250" y="16002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683250" y="22098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30765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30771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0772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0773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0774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30766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01659" cy="1752600"/>
              <a:chOff x="5181600" y="1600200"/>
              <a:chExt cx="1201659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683250" y="28194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0768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0769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0770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8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2166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30724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5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30727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30756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30757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8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30759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61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0762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30763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30728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30729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0730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3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30755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7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2</a:t>
            </a:r>
          </a:p>
        </p:txBody>
      </p:sp>
      <p:grpSp>
        <p:nvGrpSpPr>
          <p:cNvPr id="30740" name="Group 87"/>
          <p:cNvGrpSpPr>
            <a:grpSpLocks/>
          </p:cNvGrpSpPr>
          <p:nvPr/>
        </p:nvGrpSpPr>
        <p:grpSpPr bwMode="auto">
          <a:xfrm>
            <a:off x="5943600" y="2971800"/>
            <a:ext cx="762000" cy="533400"/>
            <a:chOff x="6781800" y="2971800"/>
            <a:chExt cx="762000" cy="533400"/>
          </a:xfrm>
        </p:grpSpPr>
        <p:sp>
          <p:nvSpPr>
            <p:cNvPr id="30750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1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grpSp>
        <p:nvGrpSpPr>
          <p:cNvPr id="30741" name="Group 7"/>
          <p:cNvGrpSpPr>
            <a:grpSpLocks/>
          </p:cNvGrpSpPr>
          <p:nvPr/>
        </p:nvGrpSpPr>
        <p:grpSpPr bwMode="auto">
          <a:xfrm>
            <a:off x="0" y="1066800"/>
            <a:ext cx="4800600" cy="5170646"/>
            <a:chOff x="152400" y="2025908"/>
            <a:chExt cx="4800600" cy="5170370"/>
          </a:xfrm>
        </p:grpSpPr>
        <p:sp>
          <p:nvSpPr>
            <p:cNvPr id="30747" name="TextBox 7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</a:t>
              </a:r>
            </a:p>
            <a:p>
              <a:pPr>
                <a:defRPr/>
              </a:pPr>
              <a:r>
                <a:rPr lang="en-US" sz="2200" dirty="0" smtClean="0"/>
                <a:t>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0749" name="TextBox 89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1" name="Right Arrow 90"/>
          <p:cNvSpPr>
            <a:spLocks noChangeArrowheads="1"/>
          </p:cNvSpPr>
          <p:nvPr/>
        </p:nvSpPr>
        <p:spPr bwMode="auto">
          <a:xfrm>
            <a:off x="914400" y="3810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2" name="Right Arrow 91"/>
          <p:cNvSpPr>
            <a:spLocks noChangeArrowheads="1"/>
          </p:cNvSpPr>
          <p:nvPr/>
        </p:nvSpPr>
        <p:spPr bwMode="auto">
          <a:xfrm>
            <a:off x="18288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8077200" y="1295400"/>
            <a:ext cx="685800" cy="533400"/>
            <a:chOff x="7315200" y="12954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3" name="Rounded Rectangle 92"/>
            <p:cNvSpPr/>
            <p:nvPr/>
          </p:nvSpPr>
          <p:spPr bwMode="auto">
            <a:xfrm>
              <a:off x="7315200" y="12954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13716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95" name="Right Arrow 94"/>
          <p:cNvSpPr>
            <a:spLocks noChangeArrowheads="1"/>
          </p:cNvSpPr>
          <p:nvPr/>
        </p:nvSpPr>
        <p:spPr bwMode="auto">
          <a:xfrm>
            <a:off x="18288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0746" name="TextBox 96"/>
          <p:cNvSpPr txBox="1">
            <a:spLocks noChangeArrowheads="1"/>
          </p:cNvSpPr>
          <p:nvPr/>
        </p:nvSpPr>
        <p:spPr bwMode="auto">
          <a:xfrm>
            <a:off x="0" y="6088063"/>
            <a:ext cx="8534400" cy="769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This is another function call. So we</a:t>
            </a:r>
          </a:p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prepare stack. Earlier entries for fact() is erased.</a:t>
            </a:r>
          </a:p>
        </p:txBody>
      </p:sp>
      <p:sp>
        <p:nvSpPr>
          <p:cNvPr id="67" name="TextBox 81"/>
          <p:cNvSpPr txBox="1">
            <a:spLocks noChangeArrowheads="1"/>
          </p:cNvSpPr>
          <p:nvPr/>
        </p:nvSpPr>
        <p:spPr bwMode="auto">
          <a:xfrm>
            <a:off x="6153149" y="4861868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B45-3021-44F1-9213-79432A1C8E01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899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5" grpId="0" animBg="1"/>
      <p:bldP spid="307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7"/>
          <p:cNvGrpSpPr>
            <a:grpSpLocks/>
          </p:cNvGrpSpPr>
          <p:nvPr/>
        </p:nvGrpSpPr>
        <p:grpSpPr bwMode="auto">
          <a:xfrm>
            <a:off x="0" y="2025650"/>
            <a:ext cx="4800600" cy="4832350"/>
            <a:chOff x="152400" y="2025908"/>
            <a:chExt cx="4800600" cy="4832092"/>
          </a:xfrm>
        </p:grpSpPr>
        <p:sp>
          <p:nvSpPr>
            <p:cNvPr id="31784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4832092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/>
                <a:t>);</a:t>
              </a:r>
            </a:p>
            <a:p>
              <a:pPr eaLnBrk="1" hangingPunct="1"/>
              <a:r>
                <a:rPr lang="en-US" altLang="en-US" sz="2200" dirty="0" smtClean="0"/>
                <a:t>      return 0; }</a:t>
              </a:r>
              <a:endParaRPr lang="en-US" altLang="en-US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/>
                <a:t>. 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1786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31769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31782" name="Rounded Rectangle 10"/>
              <p:cNvSpPr>
                <a:spLocks noChangeArrowheads="1"/>
              </p:cNvSpPr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31783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31770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31776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31780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31781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1777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1778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1779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31772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31773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1774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1775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4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1828800" y="5105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3175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31753" name="TextBox 31"/>
          <p:cNvSpPr txBox="1">
            <a:spLocks noChangeArrowheads="1"/>
          </p:cNvSpPr>
          <p:nvPr/>
        </p:nvSpPr>
        <p:spPr bwMode="auto">
          <a:xfrm>
            <a:off x="457200" y="533400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5029200" y="2667000"/>
            <a:ext cx="1676400" cy="1828800"/>
            <a:chOff x="7086600" y="3276600"/>
            <a:chExt cx="1676400" cy="1828800"/>
          </a:xfrm>
        </p:grpSpPr>
        <p:sp>
          <p:nvSpPr>
            <p:cNvPr id="31761" name="TextBox 33"/>
            <p:cNvSpPr txBox="1">
              <a:spLocks noChangeArrowheads="1"/>
            </p:cNvSpPr>
            <p:nvPr/>
          </p:nvSpPr>
          <p:spPr bwMode="auto">
            <a:xfrm>
              <a:off x="70866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31762" name="Rounded Rectangle 34"/>
            <p:cNvSpPr>
              <a:spLocks noChangeArrowheads="1"/>
            </p:cNvSpPr>
            <p:nvPr/>
          </p:nvSpPr>
          <p:spPr bwMode="auto">
            <a:xfrm>
              <a:off x="80772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3" name="TextBox 35"/>
            <p:cNvSpPr txBox="1">
              <a:spLocks noChangeArrowheads="1"/>
            </p:cNvSpPr>
            <p:nvPr/>
          </p:nvSpPr>
          <p:spPr bwMode="auto">
            <a:xfrm>
              <a:off x="70866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31764" name="Rounded Rectangle 39"/>
            <p:cNvSpPr>
              <a:spLocks noChangeArrowheads="1"/>
            </p:cNvSpPr>
            <p:nvPr/>
          </p:nvSpPr>
          <p:spPr bwMode="auto">
            <a:xfrm>
              <a:off x="8077200" y="3962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5" name="Rounded Rectangle 40"/>
            <p:cNvSpPr>
              <a:spLocks noChangeArrowheads="1"/>
            </p:cNvSpPr>
            <p:nvPr/>
          </p:nvSpPr>
          <p:spPr bwMode="auto">
            <a:xfrm>
              <a:off x="8077200" y="4572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6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767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31768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31755" name="TextBox 46"/>
          <p:cNvSpPr txBox="1">
            <a:spLocks noChangeArrowheads="1"/>
          </p:cNvSpPr>
          <p:nvPr/>
        </p:nvSpPr>
        <p:spPr bwMode="auto">
          <a:xfrm>
            <a:off x="8315325" y="25146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fact()</a:t>
            </a:r>
          </a:p>
        </p:txBody>
      </p:sp>
      <p:cxnSp>
        <p:nvCxnSpPr>
          <p:cNvPr id="49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ight Arrow 50"/>
          <p:cNvSpPr/>
          <p:nvPr/>
        </p:nvSpPr>
        <p:spPr bwMode="auto">
          <a:xfrm>
            <a:off x="381000" y="9144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0" y="2971800"/>
            <a:ext cx="2286000" cy="2678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fact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305800" y="13716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31760" name="TextBox 45"/>
          <p:cNvSpPr txBox="1">
            <a:spLocks noChangeArrowheads="1"/>
          </p:cNvSpPr>
          <p:nvPr/>
        </p:nvSpPr>
        <p:spPr bwMode="auto">
          <a:xfrm>
            <a:off x="4800600" y="6088063"/>
            <a:ext cx="4052888" cy="769937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>
                <a:latin typeface="Comic Sans MS" pitchFamily="66" charset="0"/>
              </a:rPr>
              <a:t>Previous stack for fact() has </a:t>
            </a:r>
          </a:p>
          <a:p>
            <a:pPr algn="ctr" eaLnBrk="1" hangingPunct="1"/>
            <a:r>
              <a:rPr lang="en-US" altLang="en-US" sz="2200">
                <a:latin typeface="Comic Sans MS" pitchFamily="66" charset="0"/>
              </a:rPr>
              <a:t>been erased.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5D2A-FBB8-4730-BAAB-62CCFAC036AF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413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5" grpId="0" animBg="1"/>
      <p:bldP spid="51" grpId="0" animBg="1"/>
      <p:bldP spid="52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29745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29746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29752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9753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9754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9755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29747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9749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9750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9751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4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2970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29737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9738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9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9740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42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>
                  <a:latin typeface="Comic Sans MS" pitchFamily="66" charset="0"/>
                </a:rPr>
                <a:t>7</a:t>
              </a:r>
              <a:endParaRPr lang="en-US" altLang="en-US" sz="2200" dirty="0">
                <a:latin typeface="Comic Sans MS" pitchFamily="66" charset="0"/>
              </a:endParaRPr>
            </a:p>
          </p:txBody>
        </p:sp>
        <p:sp>
          <p:nvSpPr>
            <p:cNvPr id="29743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9744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9704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2970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5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4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29736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29708" name="TextBox 57"/>
          <p:cNvSpPr txBox="1">
            <a:spLocks noChangeArrowheads="1"/>
          </p:cNvSpPr>
          <p:nvPr/>
        </p:nvSpPr>
        <p:spPr bwMode="auto">
          <a:xfrm>
            <a:off x="533400" y="990600"/>
            <a:ext cx="3505200" cy="3478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ans=1;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     for (i=0;  i &lt; r;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9" name="Right Arrow 58"/>
          <p:cNvSpPr/>
          <p:nvPr/>
        </p:nvSpPr>
        <p:spPr bwMode="auto">
          <a:xfrm>
            <a:off x="10668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153149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0</a:t>
            </a:r>
          </a:p>
        </p:txBody>
      </p:sp>
      <p:sp>
        <p:nvSpPr>
          <p:cNvPr id="66" name="Right Arrow 65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943601" y="5410200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69" name="Rounded Rectangle 68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</a:t>
              </a:r>
            </a:p>
          </p:txBody>
        </p:sp>
      </p:grpSp>
      <p:sp>
        <p:nvSpPr>
          <p:cNvPr id="72" name="Right Arrow 71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172200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941868" y="5418138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76" name="Rounded Rectangle 75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943601" y="4810994"/>
            <a:ext cx="76358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73788" y="4887194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533400" y="3733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00" y="5181600"/>
            <a:ext cx="4125913" cy="76993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Assign value of </a:t>
            </a:r>
            <a:r>
              <a:rPr lang="en-US" sz="2200" dirty="0" err="1">
                <a:latin typeface="Comic Sans MS" pitchFamily="66" charset="0"/>
              </a:rPr>
              <a:t>ans</a:t>
            </a:r>
            <a:r>
              <a:rPr lang="en-US" sz="2200" dirty="0">
                <a:latin typeface="Comic Sans MS" pitchFamily="66" charset="0"/>
              </a:rPr>
              <a:t> to box for</a:t>
            </a:r>
          </a:p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return value.</a:t>
            </a:r>
          </a:p>
        </p:txBody>
      </p:sp>
      <p:sp>
        <p:nvSpPr>
          <p:cNvPr id="85" name="Right Arrow 84"/>
          <p:cNvSpPr/>
          <p:nvPr/>
        </p:nvSpPr>
        <p:spPr bwMode="auto">
          <a:xfrm>
            <a:off x="228600" y="4114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5939640" y="2971800"/>
            <a:ext cx="762000" cy="533400"/>
            <a:chOff x="6781800" y="2971800"/>
            <a:chExt cx="762000" cy="533400"/>
          </a:xfrm>
        </p:grpSpPr>
        <p:sp>
          <p:nvSpPr>
            <p:cNvPr id="29731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2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324600"/>
            <a:ext cx="3082925" cy="369888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Now jump to return address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5181600"/>
            <a:ext cx="21336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Create local </a:t>
            </a:r>
            <a:r>
              <a:rPr lang="en-US" sz="2100" dirty="0" smtClean="0">
                <a:latin typeface="Comic Sans MS" pitchFamily="66" charset="0"/>
              </a:rPr>
              <a:t>variables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 smtClean="0">
                <a:latin typeface="Comic Sans MS" pitchFamily="66" charset="0"/>
              </a:rPr>
              <a:t>and</a:t>
            </a:r>
          </a:p>
          <a:p>
            <a:pPr>
              <a:defRPr/>
            </a:pPr>
            <a:r>
              <a:rPr lang="en-US" sz="2100" dirty="0" smtClean="0">
                <a:latin typeface="Comic Sans MS" pitchFamily="66" charset="0"/>
              </a:rPr>
              <a:t>initialize </a:t>
            </a:r>
            <a:r>
              <a:rPr lang="en-US" sz="2100" dirty="0">
                <a:latin typeface="Comic Sans MS" pitchFamily="66" charset="0"/>
              </a:rPr>
              <a:t>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520D-1520-440D-94CF-E866DD3AF061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218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 animBg="1"/>
      <p:bldP spid="64" grpId="0"/>
      <p:bldP spid="73" grpId="0" animBg="1"/>
      <p:bldP spid="74" grpId="0"/>
      <p:bldP spid="81" grpId="0" animBg="1"/>
      <p:bldP spid="82" grpId="0"/>
      <p:bldP spid="84" grpId="0" animBg="1"/>
      <p:bldP spid="89" grpId="0" animBg="1"/>
      <p:bldP spid="8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8077200" y="1895267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grpSp>
        <p:nvGrpSpPr>
          <p:cNvPr id="34819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34871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34884" name="Rounded Rectangle 10"/>
              <p:cNvSpPr>
                <a:spLocks noChangeArrowheads="1"/>
              </p:cNvSpPr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34885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34872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3487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34882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34883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487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488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488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34873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34874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34875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4876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4877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8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685800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sp>
        <p:nvSpPr>
          <p:cNvPr id="34821" name="TextBox 60"/>
          <p:cNvSpPr txBox="1">
            <a:spLocks noChangeArrowheads="1"/>
          </p:cNvSpPr>
          <p:nvPr/>
        </p:nvSpPr>
        <p:spPr bwMode="auto">
          <a:xfrm>
            <a:off x="6858000" y="3810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cxnSp>
        <p:nvCxnSpPr>
          <p:cNvPr id="34823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4953000" y="2514600"/>
            <a:ext cx="4038600" cy="3429000"/>
            <a:chOff x="4953000" y="2514600"/>
            <a:chExt cx="4038600" cy="3429000"/>
          </a:xfrm>
        </p:grpSpPr>
        <p:cxnSp>
          <p:nvCxnSpPr>
            <p:cNvPr id="34839" name="Straight Connector 59"/>
            <p:cNvCxnSpPr>
              <a:cxnSpLocks noChangeShapeType="1"/>
            </p:cNvCxnSpPr>
            <p:nvPr/>
          </p:nvCxnSpPr>
          <p:spPr bwMode="auto">
            <a:xfrm>
              <a:off x="5105400" y="2514600"/>
              <a:ext cx="3886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4840" name="Group 32"/>
            <p:cNvGrpSpPr>
              <a:grpSpLocks/>
            </p:cNvGrpSpPr>
            <p:nvPr/>
          </p:nvGrpSpPr>
          <p:grpSpPr bwMode="auto">
            <a:xfrm>
              <a:off x="4953000" y="2895600"/>
              <a:ext cx="1752600" cy="1828800"/>
              <a:chOff x="7010400" y="3276600"/>
              <a:chExt cx="1752600" cy="1828800"/>
            </a:xfrm>
          </p:grpSpPr>
          <p:sp>
            <p:nvSpPr>
              <p:cNvPr id="34863" name="TextBox 33"/>
              <p:cNvSpPr txBox="1">
                <a:spLocks noChangeArrowheads="1"/>
              </p:cNvSpPr>
              <p:nvPr/>
            </p:nvSpPr>
            <p:spPr bwMode="auto">
              <a:xfrm>
                <a:off x="7010400" y="3886200"/>
                <a:ext cx="109677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address</a:t>
                </a:r>
              </a:p>
            </p:txBody>
          </p:sp>
          <p:sp>
            <p:nvSpPr>
              <p:cNvPr id="34865" name="TextBox 35"/>
              <p:cNvSpPr txBox="1">
                <a:spLocks noChangeArrowheads="1"/>
              </p:cNvSpPr>
              <p:nvPr/>
            </p:nvSpPr>
            <p:spPr bwMode="auto">
              <a:xfrm>
                <a:off x="7010400" y="3276600"/>
                <a:ext cx="95336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 value</a:t>
                </a:r>
              </a:p>
            </p:txBody>
          </p:sp>
          <p:sp>
            <p:nvSpPr>
              <p:cNvPr id="34866" name="Rounded Rectangle 39"/>
              <p:cNvSpPr>
                <a:spLocks noChangeArrowheads="1"/>
              </p:cNvSpPr>
              <p:nvPr/>
            </p:nvSpPr>
            <p:spPr bwMode="auto">
              <a:xfrm>
                <a:off x="8001000" y="3962400"/>
                <a:ext cx="7620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B08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8001000" y="4572000"/>
                <a:ext cx="7620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68" name="TextBox 41"/>
              <p:cNvSpPr txBox="1">
                <a:spLocks noChangeArrowheads="1"/>
              </p:cNvSpPr>
              <p:nvPr/>
            </p:nvSpPr>
            <p:spPr bwMode="auto">
              <a:xfrm>
                <a:off x="8229600" y="4038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34869" name="TextBox 42"/>
              <p:cNvSpPr txBox="1">
                <a:spLocks noChangeArrowheads="1"/>
              </p:cNvSpPr>
              <p:nvPr/>
            </p:nvSpPr>
            <p:spPr bwMode="auto">
              <a:xfrm>
                <a:off x="7772400" y="4648200"/>
                <a:ext cx="27924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</a:t>
                </a:r>
              </a:p>
            </p:txBody>
          </p:sp>
          <p:sp>
            <p:nvSpPr>
              <p:cNvPr id="34870" name="TextBox 43"/>
              <p:cNvSpPr txBox="1">
                <a:spLocks noChangeArrowheads="1"/>
              </p:cNvSpPr>
              <p:nvPr/>
            </p:nvSpPr>
            <p:spPr bwMode="auto">
              <a:xfrm>
                <a:off x="8229600" y="4648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2</a:t>
                </a:r>
              </a:p>
            </p:txBody>
          </p:sp>
        </p:grpSp>
        <p:sp>
          <p:nvSpPr>
            <p:cNvPr id="34841" name="TextBox 46"/>
            <p:cNvSpPr txBox="1">
              <a:spLocks noChangeArrowheads="1"/>
            </p:cNvSpPr>
            <p:nvPr/>
          </p:nvSpPr>
          <p:spPr bwMode="auto">
            <a:xfrm>
              <a:off x="7010400" y="2514600"/>
              <a:ext cx="9541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fact()</a:t>
              </a:r>
            </a:p>
          </p:txBody>
        </p:sp>
        <p:grpSp>
          <p:nvGrpSpPr>
            <p:cNvPr id="34842" name="Group 96"/>
            <p:cNvGrpSpPr>
              <a:grpSpLocks/>
            </p:cNvGrpSpPr>
            <p:nvPr/>
          </p:nvGrpSpPr>
          <p:grpSpPr bwMode="auto">
            <a:xfrm>
              <a:off x="5410200" y="4800600"/>
              <a:ext cx="1295400" cy="1143000"/>
              <a:chOff x="7599784" y="5181600"/>
              <a:chExt cx="1163216" cy="11430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8077330" y="5181600"/>
                <a:ext cx="68567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60" name="TextBox 47"/>
              <p:cNvSpPr txBox="1">
                <a:spLocks noChangeArrowheads="1"/>
              </p:cNvSpPr>
              <p:nvPr/>
            </p:nvSpPr>
            <p:spPr bwMode="auto">
              <a:xfrm>
                <a:off x="7848600" y="5181600"/>
                <a:ext cx="24718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i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8077330" y="5791200"/>
                <a:ext cx="68567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34862" name="TextBox 52"/>
              <p:cNvSpPr txBox="1">
                <a:spLocks noChangeArrowheads="1"/>
              </p:cNvSpPr>
              <p:nvPr/>
            </p:nvSpPr>
            <p:spPr bwMode="auto">
              <a:xfrm>
                <a:off x="7599784" y="5715000"/>
                <a:ext cx="63991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ans</a:t>
                </a:r>
              </a:p>
            </p:txBody>
          </p:sp>
        </p:grpSp>
        <p:sp>
          <p:nvSpPr>
            <p:cNvPr id="34856" name="TextBox 76"/>
            <p:cNvSpPr txBox="1">
              <a:spLocks noChangeArrowheads="1"/>
            </p:cNvSpPr>
            <p:nvPr/>
          </p:nvSpPr>
          <p:spPr bwMode="auto">
            <a:xfrm>
              <a:off x="6167379" y="54864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  <p:sp>
          <p:nvSpPr>
            <p:cNvPr id="34851" name="TextBox 81"/>
            <p:cNvSpPr txBox="1">
              <a:spLocks noChangeArrowheads="1"/>
            </p:cNvSpPr>
            <p:nvPr/>
          </p:nvSpPr>
          <p:spPr bwMode="auto">
            <a:xfrm>
              <a:off x="6167379" y="4876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  <p:grpSp>
          <p:nvGrpSpPr>
            <p:cNvPr id="34852" name="Group 87"/>
            <p:cNvGrpSpPr>
              <a:grpSpLocks/>
            </p:cNvGrpSpPr>
            <p:nvPr/>
          </p:nvGrpSpPr>
          <p:grpSpPr bwMode="auto">
            <a:xfrm>
              <a:off x="5944319" y="2936635"/>
              <a:ext cx="762000" cy="533400"/>
              <a:chOff x="5944319" y="2936635"/>
              <a:chExt cx="762000" cy="533400"/>
            </a:xfrm>
          </p:grpSpPr>
          <p:sp>
            <p:nvSpPr>
              <p:cNvPr id="34853" name="Rounded Rectangle 86"/>
              <p:cNvSpPr>
                <a:spLocks noChangeArrowheads="1"/>
              </p:cNvSpPr>
              <p:nvPr/>
            </p:nvSpPr>
            <p:spPr bwMode="auto">
              <a:xfrm>
                <a:off x="5944319" y="2936635"/>
                <a:ext cx="7620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D8FA7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54" name="TextBox 85"/>
              <p:cNvSpPr txBox="1">
                <a:spLocks noChangeArrowheads="1"/>
              </p:cNvSpPr>
              <p:nvPr/>
            </p:nvSpPr>
            <p:spPr bwMode="auto">
              <a:xfrm>
                <a:off x="6133592" y="2987891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dirty="0"/>
                  <a:t>2</a:t>
                </a:r>
              </a:p>
            </p:txBody>
          </p:sp>
        </p:grpSp>
      </p:grpSp>
      <p:grpSp>
        <p:nvGrpSpPr>
          <p:cNvPr id="34825" name="Group 7"/>
          <p:cNvGrpSpPr>
            <a:grpSpLocks/>
          </p:cNvGrpSpPr>
          <p:nvPr/>
        </p:nvGrpSpPr>
        <p:grpSpPr bwMode="auto">
          <a:xfrm>
            <a:off x="0" y="1066800"/>
            <a:ext cx="4800600" cy="4832350"/>
            <a:chOff x="152400" y="2025908"/>
            <a:chExt cx="4800600" cy="4832092"/>
          </a:xfrm>
        </p:grpSpPr>
        <p:sp>
          <p:nvSpPr>
            <p:cNvPr id="34836" name="TextBox 7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4832092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/>
                <a:t>);</a:t>
              </a:r>
            </a:p>
            <a:p>
              <a:pPr eaLnBrk="1" hangingPunct="1"/>
              <a:r>
                <a:rPr lang="en-US" altLang="en-US" sz="2200" dirty="0" smtClean="0"/>
                <a:t>      return 0; }</a:t>
              </a:r>
              <a:endParaRPr lang="en-US" altLang="en-US" sz="2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4838" name="TextBox 89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1" name="Right Arrow 90"/>
          <p:cNvSpPr>
            <a:spLocks noChangeArrowheads="1"/>
          </p:cNvSpPr>
          <p:nvPr/>
        </p:nvSpPr>
        <p:spPr bwMode="auto">
          <a:xfrm>
            <a:off x="9144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5" name="Right Arrow 94"/>
          <p:cNvSpPr>
            <a:spLocks noChangeArrowheads="1"/>
          </p:cNvSpPr>
          <p:nvPr/>
        </p:nvSpPr>
        <p:spPr bwMode="auto">
          <a:xfrm>
            <a:off x="914400" y="4495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4828" name="TextBox 67"/>
          <p:cNvSpPr txBox="1">
            <a:spLocks noChangeArrowheads="1"/>
          </p:cNvSpPr>
          <p:nvPr/>
        </p:nvSpPr>
        <p:spPr bwMode="auto">
          <a:xfrm>
            <a:off x="8229600" y="13716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305800" y="1971467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78" name="Right Arrow 77"/>
          <p:cNvSpPr>
            <a:spLocks noChangeArrowheads="1"/>
          </p:cNvSpPr>
          <p:nvPr/>
        </p:nvSpPr>
        <p:spPr bwMode="auto">
          <a:xfrm>
            <a:off x="0" y="4800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5487270" y="1902125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943600"/>
            <a:ext cx="7377113" cy="43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Stack for fact() is erased after return value is copied.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639670" y="1978325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97474" y="6415628"/>
            <a:ext cx="2152650" cy="430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4 choose 2 is 6</a:t>
            </a:r>
          </a:p>
        </p:txBody>
      </p:sp>
      <p:sp>
        <p:nvSpPr>
          <p:cNvPr id="89" name="Right Arrow 88"/>
          <p:cNvSpPr>
            <a:spLocks noChangeArrowheads="1"/>
          </p:cNvSpPr>
          <p:nvPr/>
        </p:nvSpPr>
        <p:spPr bwMode="auto">
          <a:xfrm>
            <a:off x="0" y="5486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6CA9-BE71-487C-A427-31A6FCD753EA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94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1" grpId="0" animBg="1"/>
      <p:bldP spid="95" grpId="0" animBg="1"/>
      <p:bldP spid="71" grpId="0"/>
      <p:bldP spid="78" grpId="0" animBg="1"/>
      <p:bldP spid="79" grpId="0" animBg="1"/>
      <p:bldP spid="83" grpId="0" animBg="1"/>
      <p:bldP spid="84" grpId="0"/>
      <p:bldP spid="85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90872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70384"/>
            <a:ext cx="8280920" cy="5410944"/>
          </a:xfrm>
        </p:spPr>
        <p:txBody>
          <a:bodyPr>
            <a:noAutofit/>
          </a:bodyPr>
          <a:lstStyle/>
          <a:p>
            <a:r>
              <a:rPr lang="en-US" sz="2800" dirty="0" smtClean="0"/>
              <a:t>An independent, self-contained entity </a:t>
            </a:r>
            <a:r>
              <a:rPr lang="en-US" sz="2800" dirty="0"/>
              <a:t>of a C program that </a:t>
            </a:r>
            <a:r>
              <a:rPr lang="en-US" sz="2800" dirty="0" smtClean="0"/>
              <a:t>performs a well-defined </a:t>
            </a:r>
            <a:r>
              <a:rPr lang="en-US" sz="2800" dirty="0"/>
              <a:t>task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It has</a:t>
            </a:r>
          </a:p>
          <a:p>
            <a:pPr lvl="1"/>
            <a:r>
              <a:rPr lang="en-US" sz="2400" dirty="0" smtClean="0"/>
              <a:t>Name: for identification</a:t>
            </a:r>
          </a:p>
          <a:p>
            <a:pPr lvl="1"/>
            <a:r>
              <a:rPr lang="en-US" sz="2400" dirty="0" smtClean="0"/>
              <a:t>Arguments: to pass information from outside world (rest of the program)</a:t>
            </a:r>
          </a:p>
          <a:p>
            <a:pPr lvl="1"/>
            <a:r>
              <a:rPr lang="en-US" sz="2400" dirty="0" smtClean="0"/>
              <a:t>Body: processes the arguments  do something useful</a:t>
            </a:r>
          </a:p>
          <a:p>
            <a:pPr lvl="1"/>
            <a:r>
              <a:rPr lang="en-US" sz="2400" dirty="0" smtClean="0"/>
              <a:t>Return value: To communicate back to outside world</a:t>
            </a:r>
          </a:p>
          <a:p>
            <a:pPr lvl="2"/>
            <a:r>
              <a:rPr lang="en-US" sz="2000" dirty="0" smtClean="0"/>
              <a:t>Sometimes not required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E464-F202-450C-BCDF-A3B97D937FD4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06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764704"/>
          </a:xfrm>
        </p:spPr>
        <p:txBody>
          <a:bodyPr/>
          <a:lstStyle/>
          <a:p>
            <a:r>
              <a:rPr lang="en-US" dirty="0" smtClean="0"/>
              <a:t>Nested Function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836712"/>
            <a:ext cx="4968552" cy="5634051"/>
          </a:xfrm>
        </p:spPr>
        <p:txBody>
          <a:bodyPr/>
          <a:lstStyle/>
          <a:p>
            <a:r>
              <a:rPr lang="en-US" dirty="0" smtClean="0"/>
              <a:t>Functions can call each other</a:t>
            </a:r>
          </a:p>
          <a:p>
            <a:r>
              <a:rPr lang="en-US" dirty="0" smtClean="0"/>
              <a:t>A declaration or definition (or both) must be visible before the call</a:t>
            </a:r>
          </a:p>
          <a:p>
            <a:pPr lvl="1"/>
            <a:r>
              <a:rPr lang="en-US" dirty="0" smtClean="0"/>
              <a:t>Help compiler detect any inconsistencies in function use</a:t>
            </a:r>
          </a:p>
          <a:p>
            <a:pPr lvl="1"/>
            <a:r>
              <a:rPr lang="en-US" dirty="0" smtClean="0"/>
              <a:t>Compiler warning, if both (</a:t>
            </a:r>
            <a:r>
              <a:rPr lang="en-US" dirty="0" err="1" smtClean="0"/>
              <a:t>decl</a:t>
            </a:r>
            <a:r>
              <a:rPr lang="en-US" dirty="0" smtClean="0"/>
              <a:t> &amp; </a:t>
            </a:r>
            <a:r>
              <a:rPr lang="en-US" dirty="0" err="1" smtClean="0"/>
              <a:t>def</a:t>
            </a:r>
            <a:r>
              <a:rPr lang="en-US" dirty="0" smtClean="0"/>
              <a:t>) are missing</a:t>
            </a:r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1484783"/>
            <a:ext cx="4176464" cy="4985980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#include&lt;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stdio.h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int min(int, int); </a:t>
            </a: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</a:rPr>
              <a:t>//declaration </a:t>
            </a: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,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); </a:t>
            </a: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</a:rPr>
              <a:t>//of max, min</a:t>
            </a:r>
          </a:p>
          <a:p>
            <a:pPr eaLnBrk="0" hangingPunct="0">
              <a:defRPr/>
            </a:pPr>
            <a:endParaRPr lang="en-US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b)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return (a &gt; b) ? a : b;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/>
                </a:solidFill>
                <a:ea typeface="ＭＳ Ｐゴシック" pitchFamily="34" charset="-128"/>
              </a:rPr>
              <a:t>// a “cryptic” min, uses max</a:t>
            </a: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return a + b – max (a, b);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printf(“%d”, min(6, 4));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AF9E-7B46-447D-9AF4-90B843A3C784}" type="datetime7">
              <a:rPr lang="en-US" smtClean="0"/>
              <a:t>Jan-15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34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92888" cy="4824536"/>
          </a:xfrm>
        </p:spPr>
        <p:txBody>
          <a:bodyPr/>
          <a:lstStyle/>
          <a:p>
            <a:r>
              <a:rPr lang="en-US" dirty="0"/>
              <a:t>C has many </a:t>
            </a:r>
            <a:r>
              <a:rPr lang="en-US" dirty="0" smtClean="0"/>
              <a:t>predefined </a:t>
            </a:r>
            <a:r>
              <a:rPr lang="en-US" dirty="0"/>
              <a:t>functions. We have seen </a:t>
            </a:r>
            <a:r>
              <a:rPr lang="en-US" dirty="0" err="1" smtClean="0">
                <a:solidFill>
                  <a:srgbClr val="C00000"/>
                </a:solidFill>
              </a:rPr>
              <a:t>scanf</a:t>
            </a:r>
            <a:r>
              <a:rPr lang="en-US" dirty="0" smtClean="0">
                <a:solidFill>
                  <a:srgbClr val="C00000"/>
                </a:solidFill>
              </a:rPr>
              <a:t>, printf</a:t>
            </a:r>
            <a:r>
              <a:rPr lang="en-US" dirty="0"/>
              <a:t>.</a:t>
            </a:r>
          </a:p>
          <a:p>
            <a:r>
              <a:rPr lang="en-US" dirty="0"/>
              <a:t>To use a </a:t>
            </a:r>
            <a:r>
              <a:rPr lang="en-US" dirty="0" smtClean="0"/>
              <a:t>predefined </a:t>
            </a:r>
            <a:r>
              <a:rPr lang="en-US" dirty="0"/>
              <a:t>function, the corresponding </a:t>
            </a:r>
            <a:r>
              <a:rPr lang="en-US" dirty="0" smtClean="0"/>
              <a:t>header file </a:t>
            </a:r>
            <a:r>
              <a:rPr lang="en-US" dirty="0"/>
              <a:t>must be included.</a:t>
            </a:r>
          </a:p>
          <a:p>
            <a:pPr lvl="1"/>
            <a:r>
              <a:rPr lang="en-US" dirty="0"/>
              <a:t>Mathematical functions </a:t>
            </a:r>
            <a:r>
              <a:rPr lang="en-US" dirty="0" smtClean="0"/>
              <a:t>defined </a:t>
            </a:r>
            <a:r>
              <a:rPr lang="en-US" dirty="0"/>
              <a:t>in the library </a:t>
            </a:r>
            <a:r>
              <a:rPr lang="en-US" dirty="0" err="1"/>
              <a:t>math.h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functions in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/>
            <a:r>
              <a:rPr lang="en-US" dirty="0" smtClean="0"/>
              <a:t>String functions in </a:t>
            </a:r>
            <a:r>
              <a:rPr lang="en-US" dirty="0" err="1" smtClean="0"/>
              <a:t>string.h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167-99E1-4679-BDFC-61BF54D046D7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025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/>
          <a:lstStyle/>
          <a:p>
            <a:r>
              <a:rPr lang="en-US" dirty="0" smtClean="0"/>
              <a:t>Some predefined math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4666512"/>
                  </p:ext>
                </p:extLst>
              </p:nvPr>
            </p:nvGraphicFramePr>
            <p:xfrm>
              <a:off x="251520" y="1484784"/>
              <a:ext cx="8640960" cy="4777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8512"/>
                    <a:gridCol w="403244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endParaRPr lang="en-US" sz="2000" b="1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fabs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(double 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absolute value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cos(double x) 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sine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sin(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cosine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tan(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tan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err="1" smtClean="0">
                              <a:solidFill>
                                <a:schemeClr val="accent4"/>
                              </a:solidFill>
                            </a:rPr>
                            <a:t>exp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Natural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log, x &gt; 0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log10(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 base 10, x &gt; 0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pow(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x,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y)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err="1" smtClean="0">
                              <a:solidFill>
                                <a:schemeClr val="accent4"/>
                              </a:solidFill>
                            </a:rPr>
                            <a:t>sqrt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√</m:t>
                              </m:r>
                              <m:r>
                                <a:rPr lang="en-US" sz="20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, x &gt;= 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double floor(double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largest integral value &lt;= x</a:t>
                          </a:r>
                          <a:endParaRPr lang="en-US" sz="2000" dirty="0" smtClean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double ceil(double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smallest integral value &gt;= x</a:t>
                          </a:r>
                          <a:endParaRPr lang="en-US" sz="2000" dirty="0" smtClean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4666512"/>
                  </p:ext>
                </p:extLst>
              </p:nvPr>
            </p:nvGraphicFramePr>
            <p:xfrm>
              <a:off x="251520" y="1484784"/>
              <a:ext cx="8640960" cy="4777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8512"/>
                    <a:gridCol w="4032448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endParaRPr lang="en-US" sz="2000" b="1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fabs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(double 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absolute value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cos(double x) 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sine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sin(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cosine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tan(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tan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err="1" smtClean="0">
                              <a:solidFill>
                                <a:schemeClr val="accent4"/>
                              </a:solidFill>
                            </a:rPr>
                            <a:t>exp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4199" t="-507692" b="-632308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Natural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log, x &gt; 0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log10(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Log base 10, x &gt; 0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pow(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x,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y)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4199" t="-820313" b="-339063"/>
                          </a:stretch>
                        </a:blipFill>
                      </a:tcPr>
                    </a:tc>
                  </a:tr>
                  <a:tr h="419037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err="1" smtClean="0">
                              <a:solidFill>
                                <a:schemeClr val="accent4"/>
                              </a:solidFill>
                            </a:rPr>
                            <a:t>sqrt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(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4199" t="-853623" b="-214493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double floor(double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largest integral value &lt;= x</a:t>
                          </a:r>
                          <a:endParaRPr lang="en-US" sz="2000" dirty="0" smtClean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double </a:t>
                          </a:r>
                          <a:r>
                            <a:rPr lang="en-US" sz="2000" dirty="0" smtClean="0">
                              <a:solidFill>
                                <a:schemeClr val="accent4"/>
                              </a:solidFill>
                            </a:rPr>
                            <a:t>ceil(double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 </a:t>
                          </a:r>
                          <a:r>
                            <a:rPr lang="en-US" sz="2000" baseline="0" dirty="0" smtClean="0">
                              <a:solidFill>
                                <a:schemeClr val="accent4"/>
                              </a:solidFill>
                            </a:rPr>
                            <a:t>x)</a:t>
                          </a:r>
                          <a:endParaRPr lang="en-US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smallest </a:t>
                          </a: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integral value </a:t>
                          </a: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&gt;= </a:t>
                          </a:r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 smtClean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2B85-31E4-463C-935E-635833ED23F3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324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/>
          <a:lstStyle/>
          <a:p>
            <a:r>
              <a:rPr lang="en-US" dirty="0" smtClean="0"/>
              <a:t>Declare functions before use.</a:t>
            </a:r>
            <a:endParaRPr lang="en-US" dirty="0"/>
          </a:p>
          <a:p>
            <a:r>
              <a:rPr lang="en-US" dirty="0"/>
              <a:t>Argument list of a function: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required number of arguments,</a:t>
            </a:r>
          </a:p>
          <a:p>
            <a:pPr lvl="1"/>
            <a:r>
              <a:rPr lang="en-US" dirty="0" smtClean="0"/>
              <a:t>Check that each </a:t>
            </a:r>
            <a:r>
              <a:rPr lang="en-US" dirty="0"/>
              <a:t>function argument has the correct type </a:t>
            </a:r>
            <a:r>
              <a:rPr lang="en-US" dirty="0" smtClean="0"/>
              <a:t>(or that conversion to the </a:t>
            </a:r>
            <a:r>
              <a:rPr lang="en-US" dirty="0"/>
              <a:t>correct type will lose no information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EA2-F0BB-470B-BF74-5321BCF774C1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973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</p:spPr>
            <p:txBody>
              <a:bodyPr/>
              <a:lstStyle/>
              <a:p>
                <a:r>
                  <a:rPr lang="en-US" dirty="0" smtClean="0"/>
                  <a:t>Return </a:t>
                </a:r>
                <a:r>
                  <a:rPr lang="en-US" dirty="0"/>
                  <a:t>statement</a:t>
                </a:r>
              </a:p>
              <a:p>
                <a:pPr lvl="1"/>
                <a:r>
                  <a:rPr lang="en-US" dirty="0" smtClean="0"/>
                  <a:t>value </a:t>
                </a:r>
                <a:r>
                  <a:rPr lang="en-US" dirty="0"/>
                  <a:t>must match the return type</a:t>
                </a:r>
              </a:p>
              <a:p>
                <a:pPr lvl="1"/>
                <a:r>
                  <a:rPr lang="en-US" dirty="0" smtClean="0"/>
                  <a:t>return </a:t>
                </a:r>
                <a:r>
                  <a:rPr lang="en-US" dirty="0"/>
                  <a:t>statement must be encountered </a:t>
                </a:r>
                <a:r>
                  <a:rPr lang="en-US" dirty="0" smtClean="0"/>
                  <a:t>during execution for a function </a:t>
                </a:r>
                <a:r>
                  <a:rPr lang="en-US" dirty="0"/>
                  <a:t>having non void return type</a:t>
                </a:r>
              </a:p>
              <a:p>
                <a:r>
                  <a:rPr lang="en-US" dirty="0" smtClean="0"/>
                  <a:t>Also </a:t>
                </a:r>
                <a:r>
                  <a:rPr lang="en-US" dirty="0"/>
                  <a:t>be careful in using functions that are </a:t>
                </a:r>
                <a:r>
                  <a:rPr lang="en-US" dirty="0" smtClean="0"/>
                  <a:t>undefined </a:t>
                </a:r>
                <a:r>
                  <a:rPr lang="en-US" dirty="0"/>
                  <a:t>on </a:t>
                </a:r>
                <a:r>
                  <a:rPr lang="en-US" dirty="0" smtClean="0"/>
                  <a:t>some values.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defined only </a:t>
                </a:r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−1≤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function in C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double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asin</a:t>
                </a:r>
                <a:r>
                  <a:rPr lang="en-US" dirty="0">
                    <a:solidFill>
                      <a:srgbClr val="FF0000"/>
                    </a:solidFill>
                  </a:rPr>
                  <a:t>(double 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 smtClean="0">
                    <a:solidFill>
                      <a:schemeClr val="accent4"/>
                    </a:solidFill>
                  </a:rPr>
                  <a:t>pronounced a-sine or arc-sine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  <a:blipFill rotWithShape="1">
                <a:blip r:embed="rId2"/>
                <a:stretch>
                  <a:fillRect t="-1528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39FA-33AC-46A4-A206-55E1EDD5149D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326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" y="116632"/>
            <a:ext cx="9043662" cy="66247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C9E-EFA9-46D8-88BE-533372FBFC60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187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Functions allow us to divide a program into smaller parts</a:t>
            </a:r>
          </a:p>
          <a:p>
            <a:pPr lvl="1"/>
            <a:r>
              <a:rPr lang="en-US" dirty="0" smtClean="0"/>
              <a:t> each part does a well defined task</a:t>
            </a:r>
          </a:p>
          <a:p>
            <a:r>
              <a:rPr lang="en-US" dirty="0" smtClean="0"/>
              <a:t>There are other ways to </a:t>
            </a:r>
            <a:r>
              <a:rPr lang="en-US" i="1" dirty="0" smtClean="0"/>
              <a:t>partition a program</a:t>
            </a:r>
          </a:p>
          <a:p>
            <a:pPr lvl="1"/>
            <a:r>
              <a:rPr lang="en-US" i="1" dirty="0" smtClean="0"/>
              <a:t>Statement blocks, Files</a:t>
            </a:r>
          </a:p>
          <a:p>
            <a:r>
              <a:rPr lang="en-US" dirty="0" smtClean="0"/>
              <a:t>Scope of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is the part of the program in which 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ADDF-F449-42BC-8695-5E20E85F6C9B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883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/>
              <a:t>Two variables can have the same name only if they </a:t>
            </a:r>
            <a:r>
              <a:rPr lang="en-US" dirty="0" smtClean="0"/>
              <a:t>are declared </a:t>
            </a:r>
            <a:r>
              <a:rPr lang="en-US" dirty="0"/>
              <a:t>in separate </a:t>
            </a:r>
            <a:r>
              <a:rPr lang="en-US" dirty="0" smtClean="0"/>
              <a:t>scopes.</a:t>
            </a:r>
          </a:p>
          <a:p>
            <a:r>
              <a:rPr lang="en-US" dirty="0" smtClean="0"/>
              <a:t>A variable can not be used outside its scope.</a:t>
            </a:r>
          </a:p>
          <a:p>
            <a:r>
              <a:rPr lang="en-US" dirty="0" smtClean="0"/>
              <a:t>C program has </a:t>
            </a:r>
          </a:p>
          <a:p>
            <a:pPr lvl="1"/>
            <a:r>
              <a:rPr lang="en-US" dirty="0" smtClean="0"/>
              <a:t>function/block scope</a:t>
            </a:r>
          </a:p>
          <a:p>
            <a:pPr lvl="1"/>
            <a:r>
              <a:rPr lang="en-US" dirty="0" smtClean="0"/>
              <a:t>file scope</a:t>
            </a:r>
          </a:p>
          <a:p>
            <a:pPr lvl="1"/>
            <a:r>
              <a:rPr lang="en-US" dirty="0" smtClean="0"/>
              <a:t>global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EB3-69BE-4B44-A1A5-DC64B83A5915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863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Rules: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4464496" cy="5112568"/>
          </a:xfrm>
        </p:spPr>
        <p:txBody>
          <a:bodyPr/>
          <a:lstStyle/>
          <a:p>
            <a:r>
              <a:rPr lang="en-US" sz="2800" dirty="0"/>
              <a:t>The scope of the variables present in the argument list of </a:t>
            </a:r>
            <a:r>
              <a:rPr lang="en-US" sz="2800" dirty="0" smtClean="0"/>
              <a:t>a function's definition </a:t>
            </a:r>
            <a:r>
              <a:rPr lang="en-US" sz="2800" dirty="0"/>
              <a:t>is the body of that function.</a:t>
            </a:r>
          </a:p>
          <a:p>
            <a:r>
              <a:rPr lang="en-US" sz="2800" dirty="0"/>
              <a:t>The scope of any variable declared within a function is </a:t>
            </a:r>
            <a:r>
              <a:rPr lang="en-US" sz="2800" dirty="0" smtClean="0"/>
              <a:t>the body </a:t>
            </a:r>
            <a:r>
              <a:rPr lang="en-US" sz="2800" dirty="0"/>
              <a:t>of the function.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484784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a1,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b1)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(a1 &gt; b1) m1 = a1;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b1;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m1;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a2,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b2)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 &lt; b2) 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m2;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484783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b)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 &gt; b) m = a;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(a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&lt;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4048" y="1556792"/>
            <a:ext cx="1080120" cy="1872208"/>
            <a:chOff x="4788024" y="1556792"/>
            <a:chExt cx="1080120" cy="1872208"/>
          </a:xfrm>
        </p:grpSpPr>
        <p:sp>
          <p:nvSpPr>
            <p:cNvPr id="6" name="Rectangle 5"/>
            <p:cNvSpPr/>
            <p:nvPr/>
          </p:nvSpPr>
          <p:spPr bwMode="auto">
            <a:xfrm rot="16200000">
              <a:off x="4205844" y="2138972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m1, a1, b1</a:t>
              </a:r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5508104" y="1844824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04048" y="3717033"/>
            <a:ext cx="1080120" cy="1872208"/>
            <a:chOff x="5004048" y="3717033"/>
            <a:chExt cx="1080120" cy="1872208"/>
          </a:xfrm>
        </p:grpSpPr>
        <p:sp>
          <p:nvSpPr>
            <p:cNvPr id="8" name="Rectangle 7"/>
            <p:cNvSpPr/>
            <p:nvPr/>
          </p:nvSpPr>
          <p:spPr bwMode="auto">
            <a:xfrm rot="16200000">
              <a:off x="4421868" y="4299213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m2, a2, b2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>
              <a:off x="5724128" y="4005065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17F-EE1E-4ADC-9CAC-13B0240F0B47}" type="datetime7">
              <a:rPr lang="en-US" smtClean="0"/>
              <a:t>Jan-15</a:t>
            </a:fld>
            <a:endParaRPr lang="hi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639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 :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4114800"/>
          </a:xfrm>
        </p:spPr>
        <p:txBody>
          <a:bodyPr/>
          <a:lstStyle/>
          <a:p>
            <a:r>
              <a:rPr lang="en-US" dirty="0" smtClean="0"/>
              <a:t>For an identifier declared at the head of a block</a:t>
            </a:r>
          </a:p>
          <a:p>
            <a:pPr lvl="1"/>
            <a:r>
              <a:rPr lang="en-US" dirty="0" smtClean="0"/>
              <a:t>Scope begins at the end of declaration</a:t>
            </a:r>
          </a:p>
          <a:p>
            <a:pPr lvl="1"/>
            <a:r>
              <a:rPr lang="en-US" dirty="0" smtClean="0"/>
              <a:t>Scope ends at the end of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05064"/>
            <a:ext cx="5760640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= 5;</a:t>
            </a:r>
            <a:endParaRPr lang="en-US" sz="2000" dirty="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6C81-1E2E-4F8B-B6B5-F5DA68C72B87}" type="datetime7">
              <a:rPr lang="en-US" smtClean="0"/>
              <a:t>Jan-15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839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7772400" cy="603920"/>
          </a:xfrm>
        </p:spPr>
        <p:txBody>
          <a:bodyPr/>
          <a:lstStyle/>
          <a:p>
            <a:r>
              <a:rPr lang="en-US" dirty="0" smtClean="0"/>
              <a:t>Why use functions?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a, b, c */ 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	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c,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 a, b, 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 = max(a, b);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= max(m, c);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72405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 Maximum of 3 numbers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1700808"/>
            <a:ext cx="1422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code</a:t>
            </a:r>
          </a:p>
          <a:p>
            <a:r>
              <a:rPr lang="en-US" dirty="0" smtClean="0"/>
              <a:t>can scale</a:t>
            </a:r>
          </a:p>
          <a:p>
            <a:r>
              <a:rPr lang="en-US" dirty="0" smtClean="0"/>
              <a:t>easily to</a:t>
            </a:r>
          </a:p>
          <a:p>
            <a:r>
              <a:rPr lang="en-US" dirty="0" smtClean="0"/>
              <a:t>handle</a:t>
            </a:r>
          </a:p>
          <a:p>
            <a:r>
              <a:rPr lang="en-US" dirty="0" smtClean="0"/>
              <a:t>large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of inputs</a:t>
            </a:r>
          </a:p>
          <a:p>
            <a:r>
              <a:rPr lang="en-US" dirty="0" smtClean="0"/>
              <a:t>(e.g.: max</a:t>
            </a:r>
          </a:p>
          <a:p>
            <a:r>
              <a:rPr lang="en-US" dirty="0" smtClean="0"/>
              <a:t> of 100 </a:t>
            </a:r>
          </a:p>
          <a:p>
            <a:r>
              <a:rPr lang="en-US" dirty="0" smtClean="0"/>
              <a:t>numbers!)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55576" y="3212976"/>
            <a:ext cx="2952328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293096"/>
            <a:ext cx="2808312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552" y="2564904"/>
            <a:ext cx="3427414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21FD-50AD-4438-AE40-5D94311D11F1}" type="datetime7">
              <a:rPr lang="en-US" smtClean="0"/>
              <a:t>Jan-15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165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Scopes can be nested</a:t>
            </a:r>
          </a:p>
          <a:p>
            <a:pPr lvl="1"/>
            <a:r>
              <a:rPr lang="en-US" dirty="0" smtClean="0"/>
              <a:t>A name in inner scope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shadows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smtClean="0"/>
              <a:t>the same name, if present in outer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068960"/>
            <a:ext cx="6048672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5;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3347864" y="3573016"/>
            <a:ext cx="2376264" cy="576064"/>
          </a:xfrm>
          <a:prstGeom prst="curvedConnector3">
            <a:avLst>
              <a:gd name="adj1" fmla="val -154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055-102A-4960-9D5A-758BAC86AABC}" type="datetime7">
              <a:rPr lang="en-US" smtClean="0"/>
              <a:t>Jan-15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221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declared outside </a:t>
            </a:r>
            <a:r>
              <a:rPr lang="en-US" dirty="0" smtClean="0"/>
              <a:t>every function definition</a:t>
            </a:r>
          </a:p>
          <a:p>
            <a:r>
              <a:rPr lang="en-US" dirty="0" smtClean="0"/>
              <a:t>Can </a:t>
            </a:r>
            <a:r>
              <a:rPr lang="en-US" dirty="0"/>
              <a:t>be accessed by all </a:t>
            </a:r>
            <a:r>
              <a:rPr lang="en-US" dirty="0" smtClean="0"/>
              <a:t>functions in </a:t>
            </a:r>
            <a:r>
              <a:rPr lang="en-US" dirty="0"/>
              <a:t>the </a:t>
            </a:r>
            <a:r>
              <a:rPr lang="en-US" dirty="0" smtClean="0"/>
              <a:t>program that follow the declaration</a:t>
            </a:r>
          </a:p>
          <a:p>
            <a:r>
              <a:rPr lang="en-US" dirty="0" smtClean="0"/>
              <a:t>Also called </a:t>
            </a:r>
            <a:r>
              <a:rPr lang="en-US" i="1" dirty="0" smtClean="0"/>
              <a:t>External </a:t>
            </a:r>
            <a:r>
              <a:rPr lang="en-US" dirty="0" smtClean="0"/>
              <a:t>variable</a:t>
            </a:r>
          </a:p>
          <a:p>
            <a:r>
              <a:rPr lang="en-US" dirty="0"/>
              <a:t>What if a variable is </a:t>
            </a:r>
            <a:r>
              <a:rPr lang="en-US" dirty="0" smtClean="0"/>
              <a:t>declared inside </a:t>
            </a:r>
            <a:r>
              <a:rPr lang="en-US" dirty="0"/>
              <a:t>a function that has </a:t>
            </a:r>
            <a:r>
              <a:rPr lang="en-US" dirty="0" smtClean="0"/>
              <a:t>the same </a:t>
            </a:r>
            <a:r>
              <a:rPr lang="en-US" dirty="0"/>
              <a:t>name as a global variable?</a:t>
            </a:r>
          </a:p>
          <a:p>
            <a:pPr lvl="1"/>
            <a:r>
              <a:rPr lang="en-US" dirty="0"/>
              <a:t>The global variable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“shadowed”</a:t>
            </a:r>
            <a:r>
              <a:rPr lang="en-US" dirty="0" smtClean="0"/>
              <a:t> </a:t>
            </a:r>
            <a:r>
              <a:rPr lang="en-US" dirty="0"/>
              <a:t>inside </a:t>
            </a:r>
            <a:r>
              <a:rPr lang="en-US" dirty="0" smtClean="0"/>
              <a:t>that particular </a:t>
            </a:r>
            <a:r>
              <a:rPr lang="en-US" dirty="0"/>
              <a:t>function only.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D2F1-32B1-49A8-A469-B7AED10E2007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128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33400"/>
            <a:ext cx="4427985" cy="5940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g=10, h=20;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g+h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fun1(){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g=200;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fun1();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printf("%d %d %d\n",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g, h, add());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8463" y="507829"/>
            <a:ext cx="4744596" cy="623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The variable g and h have  been defined as </a:t>
            </a:r>
            <a:r>
              <a:rPr lang="en-US" sz="2800" dirty="0" smtClean="0">
                <a:solidFill>
                  <a:srgbClr val="9D0000"/>
                </a:solidFill>
                <a:cs typeface="+mn-cs"/>
              </a:rPr>
              <a:t>global variables</a:t>
            </a:r>
            <a:r>
              <a:rPr lang="en-US" sz="2800" dirty="0" smtClean="0">
                <a:cs typeface="+mn-cs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The use of global variables is normally discouraged. Use local variables of functions as much as possible.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Global variables are useful for defining </a:t>
            </a:r>
            <a:r>
              <a:rPr lang="en-US" sz="2800" dirty="0" smtClean="0">
                <a:solidFill>
                  <a:srgbClr val="9D0000"/>
                </a:solidFill>
                <a:cs typeface="+mn-cs"/>
              </a:rPr>
              <a:t>constants</a:t>
            </a:r>
            <a:r>
              <a:rPr lang="en-US" sz="2800" dirty="0" smtClean="0">
                <a:cs typeface="+mn-cs"/>
              </a:rPr>
              <a:t> that are used by different functions in the program.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0"/>
            <a:ext cx="28857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rgbClr val="9D0000"/>
                </a:solidFill>
                <a:latin typeface="Comic Sans MS" pitchFamily="66" charset="0"/>
              </a:rPr>
              <a:t>Global Variables</a:t>
            </a:r>
            <a:endParaRPr lang="en-US" sz="27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99792" y="5786880"/>
            <a:ext cx="1607598" cy="8192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200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10 20 30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C-06C7-45C7-9258-460CEE37E585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328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08720"/>
          </a:xfrm>
        </p:spPr>
        <p:txBody>
          <a:bodyPr/>
          <a:lstStyle/>
          <a:p>
            <a:r>
              <a:rPr lang="en-US" dirty="0" smtClean="0"/>
              <a:t>Global Variables: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3962400"/>
          </a:xfrm>
          <a:solidFill>
            <a:srgbClr val="B0F6BC"/>
          </a:solidFill>
          <a:ln>
            <a:solidFill>
              <a:srgbClr val="9D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const double PI = 3.14159; 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circum_of_circle</a:t>
            </a:r>
            <a:r>
              <a:rPr lang="en-US" dirty="0" smtClean="0"/>
              <a:t>(double r) {</a:t>
            </a:r>
          </a:p>
          <a:p>
            <a:pPr>
              <a:buNone/>
            </a:pPr>
            <a:r>
              <a:rPr lang="en-US" dirty="0" smtClean="0"/>
              <a:t>   return 2 * PI * r; }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area_of_circle</a:t>
            </a:r>
            <a:r>
              <a:rPr lang="en-US" dirty="0" smtClean="0"/>
              <a:t> (double r) {</a:t>
            </a:r>
          </a:p>
          <a:p>
            <a:pPr>
              <a:buNone/>
            </a:pPr>
            <a:r>
              <a:rPr lang="en-US" dirty="0" smtClean="0"/>
              <a:t>   return PI * r * r;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23728" y="4149080"/>
            <a:ext cx="702027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PI to be of type </a:t>
            </a:r>
            <a:r>
              <a:rPr lang="en-US" sz="2800" dirty="0" smtClean="0"/>
              <a:t>double with value 3.14159. </a:t>
            </a:r>
            <a:r>
              <a:rPr lang="en-US" sz="2800" dirty="0"/>
              <a:t>Qualified by </a:t>
            </a:r>
            <a:r>
              <a:rPr lang="en-US" sz="2800" dirty="0" err="1">
                <a:solidFill>
                  <a:srgbClr val="C00000"/>
                </a:solidFill>
              </a:rPr>
              <a:t>const</a:t>
            </a:r>
            <a:r>
              <a:rPr lang="en-US" sz="2800" dirty="0"/>
              <a:t>, which means that PI is a constant. The value inside the box associated with PI cannot be changed anywhere.</a:t>
            </a: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3059832" y="-1467543"/>
            <a:ext cx="432048" cy="5760640"/>
          </a:xfrm>
          <a:prstGeom prst="leftBrace">
            <a:avLst>
              <a:gd name="adj1" fmla="val 8333"/>
              <a:gd name="adj2" fmla="val 49551"/>
            </a:avLst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 bwMode="auto">
          <a:xfrm>
            <a:off x="3249991" y="1628801"/>
            <a:ext cx="2383873" cy="2520279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6E0E-9F74-4571-B1F8-DC0BC572EF7D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48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4648200" cy="838200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10600" cy="1219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have seen two kinds of variables: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 and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variables too.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334359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334358"/>
            <a:ext cx="5011859" cy="4442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GOAL: count number of calls to f()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SOLUTION: define </a:t>
            </a:r>
            <a:r>
              <a:rPr lang="en-US" sz="2200" b="1" dirty="0" err="1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ncalls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as a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static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variable inside f().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created as an integer box the first time f() is called.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baseline="0" dirty="0" smtClean="0">
                <a:latin typeface="Comic Sans MS" pitchFamily="66" charset="0"/>
                <a:cs typeface="+mn-cs"/>
              </a:rPr>
              <a:t>Once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created, it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never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gets destroyed, and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retains its value across invocations of f().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like a global variable, but visible only within f().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200" b="1" dirty="0" smtClean="0">
                <a:latin typeface="Comic Sans MS" pitchFamily="66" charset="0"/>
              </a:rPr>
              <a:t>Static variables are not allocated on stack. So they are not destroyed when f() returns.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653136"/>
            <a:ext cx="4007296" cy="2123658"/>
          </a:xfrm>
          <a:prstGeom prst="rect">
            <a:avLst/>
          </a:prstGeom>
          <a:solidFill>
            <a:srgbClr val="FFD1B7"/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local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gets destroyed every time f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global variable?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other functions can change it! (dangerous)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348880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344812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585-891A-46C1-BCA4-B8422908B2D7}" type="datetime7">
              <a:rPr lang="en-US" smtClean="0"/>
              <a:t>Jan-15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041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Visible everywhere</a:t>
            </a:r>
          </a:p>
          <a:p>
            <a:pPr lvl="1"/>
            <a:r>
              <a:rPr lang="en-US" dirty="0" smtClean="0"/>
              <a:t>Live everywhere (never destroyed)</a:t>
            </a:r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Visible in scope</a:t>
            </a:r>
          </a:p>
          <a:p>
            <a:pPr lvl="1"/>
            <a:r>
              <a:rPr lang="en-US" dirty="0" smtClean="0"/>
              <a:t>Live in scope (destroyed at the point where we leave the scope)</a:t>
            </a:r>
          </a:p>
          <a:p>
            <a:r>
              <a:rPr lang="en-US" dirty="0" smtClean="0"/>
              <a:t>Static Variables</a:t>
            </a:r>
          </a:p>
          <a:p>
            <a:pPr lvl="1"/>
            <a:r>
              <a:rPr lang="en-US" dirty="0" smtClean="0"/>
              <a:t>Visible in Scope</a:t>
            </a:r>
          </a:p>
          <a:p>
            <a:pPr lvl="1"/>
            <a:r>
              <a:rPr lang="en-US" dirty="0" smtClean="0"/>
              <a:t>Live everywhere! (but can not be accessed outside scope)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4816-2583-48EF-A382-C756FD153F2E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56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5: </a:t>
            </a:r>
            <a:r>
              <a:rPr lang="en-US" dirty="0" smtClean="0"/>
              <a:t>Argument Passing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504" y="1124744"/>
            <a:ext cx="5760640" cy="5616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swapping a and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int b){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a;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temp;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 a=10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b=15;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b=%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a, 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swap(a,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8087" y="1196752"/>
            <a:ext cx="321041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What is the output of the program?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(fill the blanks)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558" y="2408689"/>
            <a:ext cx="2537874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OUTPUT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0510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162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8622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4765" y="320437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4766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1061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7" name="Picture 3" descr="C:\Users\karkare\AppData\Local\Microsoft\Windows\INetCache\IE\EC01WMOS\MC9002392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03" y="4964689"/>
            <a:ext cx="1606601" cy="177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354" y="4842868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354" y="551723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-53448" y="335699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6045-A443-4C96-BC05-50963F2C36D4}" type="datetime7">
              <a:rPr lang="en-US" smtClean="0"/>
              <a:t>Jan-15</a:t>
            </a:fld>
            <a:endParaRPr lang="hi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46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14201 0.1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349 0.1238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184 0.136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8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11 L 0.14288 0.13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Break up complex problem into small </a:t>
            </a:r>
            <a:r>
              <a:rPr lang="en-US" altLang="en-US" dirty="0" smtClean="0"/>
              <a:t>sub-problems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Solve </a:t>
            </a:r>
            <a:r>
              <a:rPr lang="en-US" altLang="en-US" dirty="0"/>
              <a:t>each of the sub-problems separately as a function, and combine them together in another function.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main tool in C for modular programming.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540E-7513-40D7-8747-C4E78639B85B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5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423315" cy="1952393"/>
          </a:xfrm>
        </p:spPr>
      </p:pic>
      <p:sp>
        <p:nvSpPr>
          <p:cNvPr id="5" name="TextBox 4"/>
          <p:cNvSpPr txBox="1"/>
          <p:nvPr/>
        </p:nvSpPr>
        <p:spPr>
          <a:xfrm>
            <a:off x="899592" y="6237312"/>
            <a:ext cx="298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://xkcd.com/221/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9FA-9376-43BE-A817-77B874D0A8B1}" type="datetime7">
              <a:rPr lang="en-US" smtClean="0"/>
              <a:t>Jan-15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487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891952"/>
          </a:xfrm>
        </p:spPr>
        <p:txBody>
          <a:bodyPr/>
          <a:lstStyle/>
          <a:p>
            <a:r>
              <a:rPr lang="en-US" dirty="0" smtClean="0"/>
              <a:t>Advantages of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00600"/>
          </a:xfrm>
        </p:spPr>
        <p:txBody>
          <a:bodyPr>
            <a:noAutofit/>
          </a:bodyPr>
          <a:lstStyle/>
          <a:p>
            <a:r>
              <a:rPr lang="en-US" sz="2400" b="1" dirty="0"/>
              <a:t>Code Reuse</a:t>
            </a:r>
            <a:r>
              <a:rPr lang="en-US" sz="2400" dirty="0"/>
              <a:t>: Allows us to reuse a piece of code as </a:t>
            </a:r>
            <a:r>
              <a:rPr lang="en-US" sz="2400" dirty="0" smtClean="0"/>
              <a:t>many times </a:t>
            </a:r>
            <a:r>
              <a:rPr lang="en-US" sz="2400" dirty="0"/>
              <a:t>as we want, without having to write it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Think </a:t>
            </a:r>
            <a:r>
              <a:rPr lang="en-US" sz="2400" dirty="0"/>
              <a:t>of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</a:t>
            </a:r>
            <a:r>
              <a:rPr lang="en-US" sz="2400" dirty="0" smtClean="0"/>
              <a:t>!</a:t>
            </a:r>
            <a:endParaRPr lang="en-US" sz="2400" dirty="0"/>
          </a:p>
          <a:p>
            <a:r>
              <a:rPr lang="en-US" sz="2400" b="1" dirty="0"/>
              <a:t>Procedural Abstraction</a:t>
            </a:r>
            <a:r>
              <a:rPr lang="en-US" sz="2400" dirty="0"/>
              <a:t>: </a:t>
            </a:r>
            <a:r>
              <a:rPr lang="en-US" sz="2400" dirty="0" smtClean="0"/>
              <a:t>Different </a:t>
            </a:r>
            <a:r>
              <a:rPr lang="en-US" sz="2400" dirty="0"/>
              <a:t>pieces of your </a:t>
            </a:r>
            <a:r>
              <a:rPr lang="en-US" sz="2400" dirty="0" smtClean="0"/>
              <a:t>algorithm can </a:t>
            </a:r>
            <a:r>
              <a:rPr lang="en-US" sz="2400" dirty="0"/>
              <a:t>be implemented using </a:t>
            </a:r>
            <a:r>
              <a:rPr lang="en-US" sz="2400" dirty="0" smtClean="0"/>
              <a:t>different </a:t>
            </a:r>
            <a:r>
              <a:rPr lang="en-US" sz="2400" dirty="0"/>
              <a:t>functions.</a:t>
            </a:r>
          </a:p>
          <a:p>
            <a:r>
              <a:rPr lang="en-US" sz="2400" b="1" dirty="0"/>
              <a:t>Distribution of Tasks</a:t>
            </a:r>
            <a:r>
              <a:rPr lang="en-US" sz="2400" dirty="0"/>
              <a:t>: A large project can be broken </a:t>
            </a:r>
            <a:r>
              <a:rPr lang="en-US" sz="2400" dirty="0" smtClean="0"/>
              <a:t>into components </a:t>
            </a:r>
            <a:r>
              <a:rPr lang="en-US" sz="2400" dirty="0"/>
              <a:t>and distributed to multiple people.</a:t>
            </a:r>
          </a:p>
          <a:p>
            <a:r>
              <a:rPr lang="en-US" sz="2400" b="1" dirty="0"/>
              <a:t>Easier to debug</a:t>
            </a:r>
            <a:r>
              <a:rPr lang="en-US" sz="2400" dirty="0"/>
              <a:t>: If your task is divided into smaller </a:t>
            </a:r>
            <a:r>
              <a:rPr lang="en-US" sz="2400" dirty="0" smtClean="0"/>
              <a:t>subtasks, it </a:t>
            </a:r>
            <a:r>
              <a:rPr lang="en-US" sz="2400" dirty="0"/>
              <a:t>is easier to </a:t>
            </a:r>
            <a:r>
              <a:rPr lang="en-US" sz="2400" dirty="0" smtClean="0"/>
              <a:t>find </a:t>
            </a:r>
            <a:r>
              <a:rPr lang="en-US" sz="2400" dirty="0"/>
              <a:t>errors.</a:t>
            </a:r>
          </a:p>
          <a:p>
            <a:r>
              <a:rPr lang="en-US" sz="2400" b="1" dirty="0"/>
              <a:t>Easier to understand</a:t>
            </a:r>
            <a:r>
              <a:rPr lang="en-US" sz="2400" dirty="0"/>
              <a:t>: Code is better organized and </a:t>
            </a:r>
            <a:r>
              <a:rPr lang="en-US" sz="2400" dirty="0" smtClean="0"/>
              <a:t>hence easier </a:t>
            </a:r>
            <a:r>
              <a:rPr lang="en-US" sz="2400" dirty="0"/>
              <a:t>for an outsider to understand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1365-0EC0-48D3-A07A-883FD6BFE1CF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305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91952"/>
          </a:xfrm>
        </p:spPr>
        <p:txBody>
          <a:bodyPr/>
          <a:lstStyle/>
          <a:p>
            <a:r>
              <a:rPr lang="en-US" altLang="en-US" dirty="0"/>
              <a:t>We have seen functions </a:t>
            </a:r>
            <a:r>
              <a:rPr lang="en-US" alt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463008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main</a:t>
            </a:r>
            <a:r>
              <a:rPr lang="en-US" altLang="en-US" sz="3600" dirty="0">
                <a:solidFill>
                  <a:srgbClr val="C00000"/>
                </a:solidFill>
              </a:rPr>
              <a:t>() </a:t>
            </a:r>
            <a:r>
              <a:rPr lang="en-US" altLang="en-US" sz="3600" dirty="0" smtClean="0"/>
              <a:t>is </a:t>
            </a:r>
            <a:r>
              <a:rPr lang="en-US" altLang="en-US" sz="3600" dirty="0"/>
              <a:t>a special function. Execution of program starts from the beginning of </a:t>
            </a:r>
            <a:r>
              <a:rPr lang="en-US" altLang="en-US" sz="3600" dirty="0">
                <a:solidFill>
                  <a:srgbClr val="C00000"/>
                </a:solidFill>
              </a:rPr>
              <a:t>main()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scanf</a:t>
            </a:r>
            <a:r>
              <a:rPr lang="en-US" altLang="en-US" sz="3600" dirty="0">
                <a:solidFill>
                  <a:srgbClr val="C00000"/>
                </a:solidFill>
              </a:rPr>
              <a:t>(…), printf(…) </a:t>
            </a:r>
            <a:r>
              <a:rPr lang="en-US" altLang="en-US" sz="3600" dirty="0"/>
              <a:t>are standard input-output library functions</a:t>
            </a:r>
            <a:r>
              <a:rPr lang="en-US" altLang="en-US" sz="3600" dirty="0" smtClean="0"/>
              <a:t>.</a:t>
            </a:r>
          </a:p>
          <a:p>
            <a:r>
              <a:rPr lang="en-US" altLang="en-US" sz="3600" dirty="0" err="1" smtClean="0">
                <a:solidFill>
                  <a:srgbClr val="C00000"/>
                </a:solidFill>
              </a:rPr>
              <a:t>sqrt</a:t>
            </a:r>
            <a:r>
              <a:rPr lang="en-US" altLang="en-US" sz="3600" dirty="0" smtClean="0">
                <a:solidFill>
                  <a:srgbClr val="C00000"/>
                </a:solidFill>
              </a:rPr>
              <a:t>(…), pow(…) </a:t>
            </a:r>
            <a:r>
              <a:rPr lang="en-US" altLang="en-US" sz="3600" dirty="0" smtClean="0"/>
              <a:t>are math functions.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70D5-09AE-4859-9F37-4EB604185A1A}" type="datetime7">
              <a:rPr lang="en-US" smtClean="0"/>
              <a:t>Jan-15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312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5614</TotalTime>
  <Words>5368</Words>
  <Application>Microsoft Office PowerPoint</Application>
  <PresentationFormat>On-screen Show (4:3)</PresentationFormat>
  <Paragraphs>1563</Paragraphs>
  <Slides>56</Slides>
  <Notes>5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BlueGridIITK</vt:lpstr>
      <vt:lpstr>ESC101: Introduction to Computing</vt:lpstr>
      <vt:lpstr>PowerPoint Presentation</vt:lpstr>
      <vt:lpstr>Lots of related/unrelated task to perform</vt:lpstr>
      <vt:lpstr>Function</vt:lpstr>
      <vt:lpstr>Why use functions?</vt:lpstr>
      <vt:lpstr>Why use functions?</vt:lpstr>
      <vt:lpstr>Modularity…</vt:lpstr>
      <vt:lpstr>Advantages of using functions</vt:lpstr>
      <vt:lpstr>We have seen functions before</vt:lpstr>
      <vt:lpstr>Parts of a function</vt:lpstr>
      <vt:lpstr>PowerPoint Presentation</vt:lpstr>
      <vt:lpstr>Function Call</vt:lpstr>
      <vt:lpstr>Function Call</vt:lpstr>
      <vt:lpstr>Returning from a function: Type</vt:lpstr>
      <vt:lpstr>Returning from a function: return statement</vt:lpstr>
      <vt:lpstr>Returning from a function: return statement</vt:lpstr>
      <vt:lpstr>Execution of a Function: Steps</vt:lpstr>
      <vt:lpstr>PowerPoint Presentation</vt:lpstr>
      <vt:lpstr>PowerPoint Presentation</vt:lpstr>
      <vt:lpstr>Stack</vt:lpstr>
      <vt:lpstr>Function Declaration</vt:lpstr>
      <vt:lpstr>Function Declaration</vt:lpstr>
      <vt:lpstr>Evaluating expressions</vt:lpstr>
      <vt:lpstr>Evaluating expression (a*b) – (c/d)</vt:lpstr>
      <vt:lpstr>Evaluating expression (a*b) – (c/d)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Function Calls</vt:lpstr>
      <vt:lpstr>Predefined Functions</vt:lpstr>
      <vt:lpstr>Some predefined math functions</vt:lpstr>
      <vt:lpstr>Avoiding Common Errors</vt:lpstr>
      <vt:lpstr>Avoiding Common Errors</vt:lpstr>
      <vt:lpstr>PowerPoint Presentation</vt:lpstr>
      <vt:lpstr>Scope of a Name</vt:lpstr>
      <vt:lpstr>Scope of a Name</vt:lpstr>
      <vt:lpstr>Scope Rules: Functions</vt:lpstr>
      <vt:lpstr>Scope Rules : Blocks</vt:lpstr>
      <vt:lpstr>Scope of a Name</vt:lpstr>
      <vt:lpstr>Global Variable</vt:lpstr>
      <vt:lpstr>PowerPoint Presentation</vt:lpstr>
      <vt:lpstr>Global Variables: example</vt:lpstr>
      <vt:lpstr>Static Variables</vt:lpstr>
      <vt:lpstr>Summary</vt:lpstr>
      <vt:lpstr>Quiz 5: Argument Passing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Amey Karkare</dc:creator>
  <cp:lastModifiedBy>karkare</cp:lastModifiedBy>
  <cp:revision>383</cp:revision>
  <dcterms:created xsi:type="dcterms:W3CDTF">2014-07-13T13:31:18Z</dcterms:created>
  <dcterms:modified xsi:type="dcterms:W3CDTF">2015-01-27T09:12:20Z</dcterms:modified>
</cp:coreProperties>
</file>