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52" r:id="rId10"/>
    <p:sldId id="353" r:id="rId11"/>
    <p:sldId id="35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7" r:id="rId23"/>
    <p:sldId id="318" r:id="rId24"/>
    <p:sldId id="319" r:id="rId25"/>
    <p:sldId id="320" r:id="rId26"/>
    <p:sldId id="355" r:id="rId27"/>
    <p:sldId id="356" r:id="rId28"/>
    <p:sldId id="321" r:id="rId29"/>
    <p:sldId id="335" r:id="rId30"/>
    <p:sldId id="322" r:id="rId31"/>
    <p:sldId id="323" r:id="rId32"/>
    <p:sldId id="324" r:id="rId33"/>
    <p:sldId id="325" r:id="rId34"/>
    <p:sldId id="351" r:id="rId35"/>
    <p:sldId id="336" r:id="rId36"/>
    <p:sldId id="337" r:id="rId37"/>
    <p:sldId id="338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</p:sldIdLst>
  <p:sldSz cx="9144000" cy="6858000" type="screen4x3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02" autoAdjust="0"/>
  </p:normalViewPr>
  <p:slideViewPr>
    <p:cSldViewPr>
      <p:cViewPr varScale="1">
        <p:scale>
          <a:sx n="36" d="100"/>
          <a:sy n="36" d="100"/>
        </p:scale>
        <p:origin x="-9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210-B02F-4456-95C0-6E4A1CF4B315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8AC2E-7769-47E0-A804-D372073E16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7201E-8A19-4494-8DA4-D66AA09B78E5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66627-FFBD-4598-BC99-B9A8A15F5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0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E8EC3-70EC-47A0-B994-19D26F35FF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CE8D4-3E24-4209-A969-7A51DFB997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48E9B-7230-49D9-A7D6-146DF08563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321196-0429-4710-A9B3-7528DBADC88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3DC7C-919C-449D-8ACA-CB269276CA1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34E59-4460-400C-B1CB-DECE29D4DB0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2DB1FF-9430-4113-9D77-DBE3A77F03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aseline="0" dirty="0" err="1" smtClean="0"/>
              <a:t>paint_hostel</a:t>
            </a:r>
            <a:r>
              <a:rPr lang="en-US" altLang="en-US" baseline="0" dirty="0" smtClean="0"/>
              <a:t>(room h[], number-of-rooms)</a:t>
            </a:r>
            <a:endParaRPr lang="en-US" altLang="en-US" dirty="0" smtClean="0"/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/>
              <a:t>     for (room r = 0; r &lt; number-of-rooms; </a:t>
            </a:r>
            <a:r>
              <a:rPr lang="en-US" altLang="en-US" dirty="0" err="1" smtClean="0"/>
              <a:t>goto</a:t>
            </a:r>
            <a:r>
              <a:rPr lang="en-US" altLang="en-US" dirty="0" smtClean="0"/>
              <a:t>-next-room)</a:t>
            </a:r>
          </a:p>
          <a:p>
            <a:r>
              <a:rPr lang="en-US" altLang="en-US" dirty="0" smtClean="0"/>
              <a:t>           </a:t>
            </a:r>
            <a:r>
              <a:rPr lang="en-US" altLang="en-US" dirty="0" err="1" smtClean="0"/>
              <a:t>paint_room</a:t>
            </a:r>
            <a:r>
              <a:rPr lang="en-US" altLang="en-US" dirty="0" smtClean="0"/>
              <a:t>(hostel[r]);</a:t>
            </a:r>
          </a:p>
          <a:p>
            <a:r>
              <a:rPr lang="en-US" altLang="en-US" dirty="0" smtClean="0"/>
              <a:t>}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iit</a:t>
            </a:r>
            <a:r>
              <a:rPr lang="en-US" altLang="en-US" baseline="0" dirty="0" smtClean="0"/>
              <a:t> ()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{</a:t>
            </a:r>
          </a:p>
          <a:p>
            <a:r>
              <a:rPr lang="en-US" altLang="en-US" dirty="0" smtClean="0"/>
              <a:t>    room hostel1[200];</a:t>
            </a:r>
          </a:p>
          <a:p>
            <a:r>
              <a:rPr lang="en-US" altLang="en-US" dirty="0" smtClean="0"/>
              <a:t>    room hostel2[300];</a:t>
            </a:r>
          </a:p>
          <a:p>
            <a:r>
              <a:rPr lang="en-US" altLang="en-US" dirty="0" smtClean="0"/>
              <a:t>    room hostel3[300];</a:t>
            </a:r>
          </a:p>
          <a:p>
            <a:r>
              <a:rPr lang="en-US" altLang="en-US" dirty="0" smtClean="0"/>
              <a:t>    …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(hostel1, 200); }</a:t>
            </a:r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(hostel2,</a:t>
            </a:r>
            <a:r>
              <a:rPr lang="en-US" altLang="en-US" baseline="0" dirty="0" smtClean="0"/>
              <a:t> 300</a:t>
            </a:r>
            <a:r>
              <a:rPr lang="en-US" altLang="en-US" dirty="0" smtClean="0"/>
              <a:t>); /* OK: last 100 rooms do</a:t>
            </a:r>
            <a:r>
              <a:rPr lang="en-US" altLang="en-US" baseline="0" dirty="0" smtClean="0"/>
              <a:t> not need painting */</a:t>
            </a:r>
            <a:r>
              <a:rPr lang="en-US" altLang="en-US" dirty="0" smtClean="0"/>
              <a:t>  }</a:t>
            </a:r>
          </a:p>
          <a:p>
            <a:r>
              <a:rPr lang="en-US" altLang="en-US" dirty="0" smtClean="0"/>
              <a:t>    if (</a:t>
            </a:r>
            <a:r>
              <a:rPr lang="en-US" altLang="en-US" baseline="0" dirty="0" smtClean="0"/>
              <a:t> … </a:t>
            </a:r>
            <a:r>
              <a:rPr lang="en-US" altLang="en-US" dirty="0" smtClean="0"/>
              <a:t>) { </a:t>
            </a:r>
            <a:r>
              <a:rPr lang="en-US" altLang="en-US" dirty="0" err="1" smtClean="0"/>
              <a:t>paint_hostel</a:t>
            </a:r>
            <a:r>
              <a:rPr lang="en-US" altLang="en-US" dirty="0" smtClean="0"/>
              <a:t>(hostel3,</a:t>
            </a:r>
            <a:r>
              <a:rPr lang="en-US" altLang="en-US" baseline="0" dirty="0" smtClean="0"/>
              <a:t> 400</a:t>
            </a:r>
            <a:r>
              <a:rPr lang="en-US" altLang="en-US" dirty="0" smtClean="0"/>
              <a:t>); /* Not OK: There are no rooms beyond 300 */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}</a:t>
            </a:r>
          </a:p>
          <a:p>
            <a:r>
              <a:rPr lang="en-US" altLang="en-US" dirty="0" smtClean="0"/>
              <a:t>    …</a:t>
            </a:r>
          </a:p>
          <a:p>
            <a:r>
              <a:rPr lang="en-US" altLang="en-US" dirty="0" smtClean="0"/>
              <a:t>}    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1E547E-1D11-4642-B659-8BA4E49AB92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E2E0EC-BC59-419F-94A8-8C8E44F9A3B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 userDrawn="1"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 userDrawn="1"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 userDrawn="1"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dirty="0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fld id="{F95E0645-DB6D-4B3B-A1F5-3DFBEB9E3E8B}" type="datetimeFigureOut">
              <a:rPr lang="hi-IN" smtClean="0"/>
              <a:t>मंगलवार, 14 माघ 1936</a:t>
            </a:fld>
            <a:endParaRPr lang="hi-IN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i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93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184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E0645-DB6D-4B3B-A1F5-3DFBEB9E3E8B}" type="datetimeFigureOut">
              <a:rPr lang="hi-IN" smtClean="0"/>
              <a:t>मंगलवार, 14 माघ 1936</a:t>
            </a:fld>
            <a:endParaRPr lang="hi-I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i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E0645-DB6D-4B3B-A1F5-3DFBEB9E3E8B}" type="datetimeFigureOut">
              <a:rPr lang="hi-IN" smtClean="0"/>
              <a:t>मंगलवार, 14 माघ 1936</a:t>
            </a:fld>
            <a:endParaRPr lang="hi-I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6317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dirty="0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fld id="{F95E0645-DB6D-4B3B-A1F5-3DFBEB9E3E8B}" type="datetimeFigureOut">
              <a:rPr lang="hi-IN" smtClean="0"/>
              <a:t>मंगलवार, 14 माघ 1936</a:t>
            </a:fld>
            <a:endParaRPr lang="hi-IN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fld id="{65DBF2DD-4017-400A-B431-6CDAD3069103}" type="slidenum">
              <a:rPr lang="hi-IN" smtClean="0"/>
              <a:t>‹#›</a:t>
            </a:fld>
            <a:endParaRPr lang="hi-IN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hi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dictionary.reference.com/browse/organ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jpe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Feb-15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4244895"/>
            <a:ext cx="94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A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6775" y="4244895"/>
            <a:ext cx="90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4244895"/>
            <a:ext cx="904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Y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244895"/>
            <a:ext cx="90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R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4244895"/>
            <a:ext cx="94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A</a:t>
            </a:r>
            <a:endParaRPr lang="en-US" sz="7200" dirty="0">
              <a:latin typeface="Cooper Blac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2320" y="422108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oper Black" pitchFamily="18" charset="0"/>
              </a:rPr>
              <a:t>S</a:t>
            </a:r>
            <a:endParaRPr lang="en-US" sz="72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343400" cy="685800"/>
          </a:xfrm>
          <a:solidFill>
            <a:srgbClr val="94F4B9"/>
          </a:solidFill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en-US" sz="2200" smtClean="0"/>
              <a:t>What does &amp;num[i]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590800"/>
            <a:ext cx="3886200" cy="403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 is evaluated as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&amp;(num[</a:t>
            </a:r>
            <a:r>
              <a:rPr lang="en-US" sz="2200" b="1" dirty="0" err="1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]).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&amp; is applied to the result of applying the  indexing operator 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 to  num.</a:t>
            </a:r>
          </a:p>
          <a:p>
            <a:pPr algn="ctr"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NOT as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(&amp;num)[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which would mean that  first &amp; is  applied to num and  [] operator is applied  to &amp;num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4419600" cy="2800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&amp;</a:t>
            </a:r>
            <a:r>
              <a:rPr lang="en-US" sz="2200" b="1" dirty="0">
                <a:latin typeface="Comic Sans MS" pitchFamily="66" charset="0"/>
              </a:rPr>
              <a:t> is the “address-of’’ operator.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It can be applied to any defined variable.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It returns the location (i.e., address)  of this variable in the program’s memory.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953000" y="228600"/>
            <a:ext cx="3886200" cy="609600"/>
            <a:chOff x="457200" y="1219200"/>
            <a:chExt cx="3815542" cy="6096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457200" y="1295400"/>
              <a:ext cx="3815542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itchFamily="18" charset="2"/>
                <a:buNone/>
                <a:defRPr/>
              </a:pPr>
              <a:r>
                <a:rPr lang="en-US" sz="2200" b="1" kern="0" dirty="0" err="1">
                  <a:latin typeface="Comic Sans MS" pitchFamily="66" charset="0"/>
                  <a:cs typeface="+mn-cs"/>
                </a:rPr>
                <a:t>scanf</a:t>
              </a:r>
              <a:r>
                <a:rPr lang="en-US" sz="2200" b="1" kern="0" dirty="0">
                  <a:latin typeface="Comic Sans MS" pitchFamily="66" charset="0"/>
                  <a:cs typeface="+mn-cs"/>
                </a:rPr>
                <a:t>(“%d”, &amp;num[</a:t>
              </a:r>
              <a:r>
                <a:rPr lang="en-US" sz="2200" b="1" kern="0" dirty="0" err="1">
                  <a:latin typeface="Comic Sans MS" pitchFamily="66" charset="0"/>
                  <a:cs typeface="+mn-cs"/>
                </a:rPr>
                <a:t>i</a:t>
              </a:r>
              <a:r>
                <a:rPr lang="en-US" sz="2200" b="1" kern="0" dirty="0">
                  <a:latin typeface="Comic Sans MS" pitchFamily="66" charset="0"/>
                  <a:cs typeface="+mn-cs"/>
                </a:rPr>
                <a:t>]     );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itchFamily="18" charset="2"/>
                <a:buNone/>
                <a:defRPr/>
              </a:pPr>
              <a:endParaRPr lang="en-US" sz="2200" b="1" kern="0" dirty="0">
                <a:latin typeface="Comic Sans MS" pitchFamily="66" charset="0"/>
                <a:cs typeface="+mn-cs"/>
              </a:endParaRPr>
            </a:p>
          </p:txBody>
        </p:sp>
        <p:sp>
          <p:nvSpPr>
            <p:cNvPr id="6154" name="Oval 7"/>
            <p:cNvSpPr>
              <a:spLocks noChangeArrowheads="1"/>
            </p:cNvSpPr>
            <p:nvPr/>
          </p:nvSpPr>
          <p:spPr bwMode="auto">
            <a:xfrm>
              <a:off x="2133600" y="1219200"/>
              <a:ext cx="1600200" cy="609600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1000" y="4953000"/>
            <a:ext cx="4343400" cy="7699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[ ] is the array indexing operator, </a:t>
            </a:r>
            <a:r>
              <a:rPr lang="en-US" sz="2200" b="1" dirty="0" err="1">
                <a:latin typeface="Comic Sans MS" pitchFamily="66" charset="0"/>
              </a:rPr>
              <a:t>e.g</a:t>
            </a:r>
            <a:r>
              <a:rPr lang="en-US" sz="2200" b="1" dirty="0">
                <a:latin typeface="Comic Sans MS" pitchFamily="66" charset="0"/>
              </a:rPr>
              <a:t>,  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</a:t>
            </a:r>
            <a:r>
              <a:rPr lang="en-US" sz="2200" dirty="0"/>
              <a:t>.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04800"/>
            <a:ext cx="4419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200" b="1" dirty="0">
                <a:latin typeface="Comic Sans MS" pitchFamily="66" charset="0"/>
              </a:rPr>
              <a:t>In the previous slide, we had the statement: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990600"/>
            <a:ext cx="4114800" cy="1446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 is made of two operators &amp; and []. &amp; num 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 gives  the address of the array element 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0599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-ladder-5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8640"/>
            <a:ext cx="238125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645840"/>
            <a:ext cx="103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FF"/>
                </a:solidFill>
                <a:latin typeface="Comic Sans MS" pitchFamily="66" charset="0"/>
              </a:rPr>
              <a:t>( ) [ ]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48400" y="125544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BE00FF"/>
                </a:solidFill>
                <a:latin typeface="Comic Sans MS" pitchFamily="66" charset="0"/>
              </a:rPr>
              <a:t>! &amp; -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19800" y="2093640"/>
            <a:ext cx="1023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mic Sans MS" pitchFamily="66" charset="0"/>
              </a:rPr>
              <a:t>* / %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72200" y="2703240"/>
            <a:ext cx="77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7AC1"/>
                </a:solidFill>
                <a:latin typeface="Comic Sans MS" pitchFamily="66" charset="0"/>
              </a:rPr>
              <a:t>+ -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57800" y="3465240"/>
            <a:ext cx="259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 b="1">
                <a:solidFill>
                  <a:srgbClr val="00BB2D"/>
                </a:solidFill>
                <a:latin typeface="Comic Sans MS" pitchFamily="66" charset="0"/>
              </a:rPr>
              <a:t>&lt; &lt;= &gt;     &gt;=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38800" y="4151040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</a:rPr>
              <a:t>==   !=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99175" y="4608240"/>
            <a:ext cx="588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&amp;&amp;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||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72200" y="529404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72200" y="5598840"/>
            <a:ext cx="3508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000" b="1">
                <a:solidFill>
                  <a:srgbClr val="C00000"/>
                </a:solidFill>
                <a:latin typeface="Comic Sans MS" pitchFamily="66" charset="0"/>
              </a:rPr>
              <a:t>,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569325" y="662781"/>
            <a:ext cx="611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solidFill>
                  <a:srgbClr val="FF00FF"/>
                </a:solidFill>
                <a:latin typeface="Comic Sans MS" pitchFamily="66" charset="0"/>
              </a:rPr>
              <a:t>LR</a:t>
            </a:r>
            <a:endParaRPr lang="en-US" altLang="en-US" sz="2400" b="1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458200" y="1255440"/>
            <a:ext cx="551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smtClean="0">
                <a:solidFill>
                  <a:srgbClr val="BE00FF"/>
                </a:solidFill>
                <a:latin typeface="Comic Sans MS" pitchFamily="66" charset="0"/>
              </a:rPr>
              <a:t>RL</a:t>
            </a:r>
            <a:endParaRPr lang="en-US" altLang="en-US" sz="2400" b="1">
              <a:solidFill>
                <a:srgbClr val="BE00FF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382000" y="20174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305800" y="27032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7AC1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259763" y="3465240"/>
            <a:ext cx="550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00BB2D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062913" y="4151040"/>
            <a:ext cx="54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BC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020050" y="4608240"/>
            <a:ext cx="5508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Comic Sans MS" pitchFamily="66" charset="0"/>
              </a:rPr>
              <a:t>LR</a:t>
            </a:r>
          </a:p>
          <a:p>
            <a:pPr algn="ctr" eaLnBrk="1" hangingPunct="1"/>
            <a:r>
              <a:rPr lang="en-US" altLang="en-US" sz="2400" b="1">
                <a:solidFill>
                  <a:srgbClr val="FF00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924800" y="5370240"/>
            <a:ext cx="55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RL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772400" y="5806803"/>
            <a:ext cx="552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C00000"/>
                </a:solidFill>
                <a:latin typeface="Comic Sans MS" pitchFamily="66" charset="0"/>
              </a:rPr>
              <a:t>LR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609600"/>
            <a:ext cx="47244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have seen that  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is evaluated by applying the indexing operator first and the address-of operator second.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2286000"/>
            <a:ext cx="4860925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More formally, the precedence of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operators in C reflects this.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00" y="3200400"/>
            <a:ext cx="4800600" cy="2800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 array indexing operator [] is given higher precedence than the address-of operator &amp;.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So 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is evaluated by applying the array operator first and the address-of operator next.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533400" y="6088063"/>
            <a:ext cx="5626100" cy="769937"/>
            <a:chOff x="533400" y="6088559"/>
            <a:chExt cx="5626061" cy="769441"/>
          </a:xfrm>
        </p:grpSpPr>
        <p:sp>
          <p:nvSpPr>
            <p:cNvPr id="40" name="TextBox 39"/>
            <p:cNvSpPr txBox="1"/>
            <p:nvPr/>
          </p:nvSpPr>
          <p:spPr>
            <a:xfrm>
              <a:off x="1600193" y="6088559"/>
              <a:ext cx="4559268" cy="7694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LR: Left-to-Right associativity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RL: Right –to-Left associativity</a:t>
              </a:r>
            </a:p>
          </p:txBody>
        </p:sp>
        <p:sp>
          <p:nvSpPr>
            <p:cNvPr id="7195" name="TextBox 40"/>
            <p:cNvSpPr txBox="1">
              <a:spLocks noChangeArrowheads="1"/>
            </p:cNvSpPr>
            <p:nvPr/>
          </p:nvSpPr>
          <p:spPr bwMode="auto">
            <a:xfrm>
              <a:off x="533400" y="6096000"/>
              <a:ext cx="112723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7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64096"/>
          </a:xfrm>
        </p:spPr>
        <p:txBody>
          <a:bodyPr/>
          <a:lstStyle/>
          <a:p>
            <a:r>
              <a:rPr lang="en-US" altLang="en-US" sz="4200" dirty="0" smtClean="0"/>
              <a:t>Array Example: Print backwards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64965"/>
            <a:ext cx="7848600" cy="2124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Define an character array of size 100 (upper limit) and read the input character by character  and store in the array until either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200" b="1" dirty="0">
                <a:latin typeface="Comic Sans MS" pitchFamily="66" charset="0"/>
              </a:rPr>
              <a:t>100 characters are read or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EOF (End Of File) is encountered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print the characters backward from the array.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14081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Problem: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914400" y="4038601"/>
            <a:ext cx="2436813" cy="1302841"/>
            <a:chOff x="990600" y="4267200"/>
            <a:chExt cx="2436886" cy="1302344"/>
          </a:xfrm>
        </p:grpSpPr>
        <p:sp>
          <p:nvSpPr>
            <p:cNvPr id="6" name="TextBox 5"/>
            <p:cNvSpPr txBox="1"/>
            <p:nvPr/>
          </p:nvSpPr>
          <p:spPr>
            <a:xfrm>
              <a:off x="990600" y="4267200"/>
              <a:ext cx="2436886" cy="4316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Example Input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4800397"/>
              <a:ext cx="1119251" cy="7691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Me or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Moo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571998" y="4017476"/>
            <a:ext cx="1454150" cy="1248262"/>
            <a:chOff x="4572000" y="4169855"/>
            <a:chExt cx="1453865" cy="1247786"/>
          </a:xfrm>
        </p:grpSpPr>
        <p:sp>
          <p:nvSpPr>
            <p:cNvPr id="8" name="TextBox 7"/>
            <p:cNvSpPr txBox="1"/>
            <p:nvPr/>
          </p:nvSpPr>
          <p:spPr>
            <a:xfrm>
              <a:off x="4610093" y="4169855"/>
              <a:ext cx="1415772" cy="4316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647997"/>
              <a:ext cx="996754" cy="7696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ooM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ro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eM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14399" y="5638803"/>
            <a:ext cx="2525051" cy="876946"/>
            <a:chOff x="914390" y="5638800"/>
            <a:chExt cx="2524987" cy="877559"/>
          </a:xfrm>
        </p:grpSpPr>
        <p:sp>
          <p:nvSpPr>
            <p:cNvPr id="10" name="TextBox 9"/>
            <p:cNvSpPr txBox="1"/>
            <p:nvPr/>
          </p:nvSpPr>
          <p:spPr>
            <a:xfrm>
              <a:off x="914391" y="6085171"/>
              <a:ext cx="2524986" cy="4311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Eena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Meena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 smtClean="0">
                  <a:latin typeface="Comic Sans MS" pitchFamily="66" charset="0"/>
                </a:rPr>
                <a:t>Dika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390" y="5638800"/>
              <a:ext cx="2436751" cy="4305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Example Input 2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495801" y="5638803"/>
            <a:ext cx="2525050" cy="964286"/>
            <a:chOff x="4571983" y="5715000"/>
            <a:chExt cx="2524766" cy="964960"/>
          </a:xfrm>
        </p:grpSpPr>
        <p:sp>
          <p:nvSpPr>
            <p:cNvPr id="11" name="TextBox 10"/>
            <p:cNvSpPr txBox="1"/>
            <p:nvPr/>
          </p:nvSpPr>
          <p:spPr>
            <a:xfrm>
              <a:off x="4571983" y="6248772"/>
              <a:ext cx="2524766" cy="4311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 smtClean="0">
                  <a:latin typeface="Comic Sans MS" pitchFamily="66" charset="0"/>
                </a:rPr>
                <a:t>akiD</a:t>
              </a:r>
              <a:r>
                <a:rPr lang="en-US" sz="2200" b="1" dirty="0" smtClean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aneeM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aneE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83" y="5715000"/>
              <a:ext cx="1415891" cy="4305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6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 and print in reverse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We will </a:t>
            </a:r>
            <a:r>
              <a:rPr lang="en-US" sz="2200" b="1" dirty="0" smtClean="0">
                <a:latin typeface="Comic Sans MS" pitchFamily="66" charset="0"/>
              </a:rPr>
              <a:t>design the program in a top down fashion, using just main() function. 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There will be two parts to main: read_into_array and print_reverse.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read_into_array will read the input character-by- character  </a:t>
            </a:r>
            <a:r>
              <a:rPr lang="en-US" sz="2200" b="1" dirty="0" smtClean="0">
                <a:latin typeface="Comic Sans MS" pitchFamily="66" charset="0"/>
              </a:rPr>
              <a:t>up to </a:t>
            </a:r>
            <a:r>
              <a:rPr lang="en-US" sz="2200" b="1" dirty="0">
                <a:latin typeface="Comic Sans MS" pitchFamily="66" charset="0"/>
              </a:rPr>
              <a:t>100 characters or until a  </a:t>
            </a:r>
            <a:r>
              <a:rPr lang="en-US" sz="2200" b="1" dirty="0" smtClean="0">
                <a:latin typeface="Comic Sans MS" pitchFamily="66" charset="0"/>
              </a:rPr>
              <a:t>end of input. 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print_reverse will  print the characters in reverse.</a:t>
            </a:r>
          </a:p>
        </p:txBody>
      </p:sp>
      <p:grpSp>
        <p:nvGrpSpPr>
          <p:cNvPr id="12292" name="Group 6"/>
          <p:cNvGrpSpPr>
            <a:grpSpLocks/>
          </p:cNvGrpSpPr>
          <p:nvPr/>
        </p:nvGrpSpPr>
        <p:grpSpPr bwMode="auto">
          <a:xfrm>
            <a:off x="1371600" y="3991570"/>
            <a:ext cx="6133410" cy="2657059"/>
            <a:chOff x="1371600" y="3505200"/>
            <a:chExt cx="6133398" cy="2657923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038774"/>
              <a:ext cx="6133398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char s[100</a:t>
              </a:r>
              <a:r>
                <a:rPr lang="en-US" sz="2200" b="1" dirty="0" smtClean="0">
                  <a:latin typeface="Comic Sans MS" pitchFamily="66" charset="0"/>
                </a:rPr>
                <a:t>]; /* to hold the input */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read_into_array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    return 0;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600" y="3505200"/>
              <a:ext cx="2132007" cy="430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8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87" y="381000"/>
            <a:ext cx="7616825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Let us design the program fragment read_into_array.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686800" cy="110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Keep the following variables: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int count to  count the number of characters read so far.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int ch to read the next character using getchar().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38" y="3429000"/>
            <a:ext cx="8132762" cy="2800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</a:t>
            </a:r>
            <a:r>
              <a:rPr lang="en-US" sz="2200" b="1" dirty="0" smtClean="0">
                <a:latin typeface="Comic Sans MS" pitchFamily="66" charset="0"/>
              </a:rPr>
              <a:t>ch;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</a:t>
            </a:r>
            <a:r>
              <a:rPr lang="en-US" sz="2200" b="1" dirty="0" smtClean="0">
                <a:latin typeface="Comic Sans MS" pitchFamily="66" charset="0"/>
              </a:rPr>
              <a:t>count =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0</a:t>
            </a:r>
            <a:r>
              <a:rPr lang="en-US" sz="2200" b="1" dirty="0" smtClean="0">
                <a:latin typeface="Comic Sans MS" pitchFamily="66" charset="0"/>
              </a:rPr>
              <a:t>;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 the next character into ch using getchar();     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(ch is not EOF AND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count &lt; 100</a:t>
            </a:r>
            <a:r>
              <a:rPr lang="en-US" sz="2200" b="1" dirty="0">
                <a:latin typeface="Comic Sans MS" pitchFamily="66" charset="0"/>
              </a:rPr>
              <a:t>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s[count]</a:t>
            </a:r>
            <a:r>
              <a:rPr lang="en-US" sz="2200" b="1" dirty="0">
                <a:latin typeface="Comic Sans MS" pitchFamily="66" charset="0"/>
              </a:rPr>
              <a:t>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read the next character into ch using getchar();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153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Note that getchar() has prototype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int getchar()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since getchar() returns all the 256 characters and the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integer</a:t>
            </a: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EOF 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6427788"/>
            <a:ext cx="4398963" cy="4302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An initial design (pseudo-code)</a:t>
            </a:r>
          </a:p>
        </p:txBody>
      </p:sp>
    </p:spTree>
    <p:extLst>
      <p:ext uri="{BB962C8B-B14F-4D97-AF65-F5344CB8AC3E}">
        <p14:creationId xmlns:p14="http://schemas.microsoft.com/office/powerpoint/2010/main" val="9921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038" y="381000"/>
            <a:ext cx="8345554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</a:t>
            </a:r>
            <a:r>
              <a:rPr lang="en-US" sz="2200" b="1" dirty="0" smtClean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count = 0</a:t>
            </a:r>
            <a:r>
              <a:rPr lang="en-US" sz="2200" b="1" dirty="0" smtClean="0">
                <a:latin typeface="Comic Sans MS" pitchFamily="66" charset="0"/>
              </a:rPr>
              <a:t>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 the next character into ch using getchar();     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(ch is not EOF AND count &lt; 100)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s[count]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read the next character into ch using getchar();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5153975" cy="280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count = 0;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ch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ch != EOF &amp;&amp; count &lt; 100</a:t>
            </a:r>
            <a:r>
              <a:rPr lang="en-US" sz="2200" b="1" dirty="0">
                <a:latin typeface="Comic Sans MS" pitchFamily="66" charset="0"/>
              </a:rPr>
              <a:t>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s[count]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088063"/>
            <a:ext cx="5055096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Translating the read_into_array pseudo-code into code.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652120" y="3140968"/>
            <a:ext cx="3352800" cy="2657059"/>
            <a:chOff x="1371600" y="3505200"/>
            <a:chExt cx="3352801" cy="2657923"/>
          </a:xfrm>
        </p:grpSpPr>
        <p:sp>
          <p:nvSpPr>
            <p:cNvPr id="10" name="TextBox 9"/>
            <p:cNvSpPr txBox="1"/>
            <p:nvPr/>
          </p:nvSpPr>
          <p:spPr>
            <a:xfrm>
              <a:off x="1371600" y="4038774"/>
              <a:ext cx="3352801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char s[100];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/* read_into_array */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return 0;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}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1600" y="3505200"/>
              <a:ext cx="2132014" cy="430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705600" y="1219200"/>
            <a:ext cx="2438400" cy="1219200"/>
            <a:chOff x="6705600" y="1219200"/>
            <a:chExt cx="2438400" cy="1219200"/>
          </a:xfrm>
        </p:grpSpPr>
        <p:sp>
          <p:nvSpPr>
            <p:cNvPr id="5" name="TextBox 4"/>
            <p:cNvSpPr txBox="1"/>
            <p:nvPr/>
          </p:nvSpPr>
          <p:spPr>
            <a:xfrm>
              <a:off x="6777647" y="1447800"/>
              <a:ext cx="2366353" cy="769441"/>
            </a:xfrm>
            <a:prstGeom prst="rect">
              <a:avLst/>
            </a:prstGeom>
            <a:noFill/>
            <a:scene3d>
              <a:camera prst="orthographicFront">
                <a:rot lat="0" lon="0" rev="54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B38201"/>
                  </a:solidFill>
                  <a:latin typeface="Comic Sans MS" pitchFamily="66" charset="0"/>
                </a:rPr>
                <a:t>initial design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B38201"/>
                  </a:solidFill>
                  <a:latin typeface="Comic Sans MS" pitchFamily="66" charset="0"/>
                </a:rPr>
                <a:t>    pseudo-code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05600" y="1219200"/>
              <a:ext cx="2438400" cy="1219200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79504" y="5733256"/>
            <a:ext cx="3429000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What is the value of count at the end of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read_into_array?</a:t>
            </a:r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2491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let us design the code fragment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print_reverse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914400"/>
            <a:ext cx="2543175" cy="4302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Suppose input is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600" y="1447800"/>
            <a:ext cx="1675459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HELP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eof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&gt;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3733800"/>
            <a:ext cx="4899025" cy="4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index  </a:t>
            </a:r>
            <a:r>
              <a:rPr lang="en-US" sz="2200" b="1" dirty="0" err="1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runs backwards  in array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53200" y="3429000"/>
            <a:ext cx="2286000" cy="762000"/>
            <a:chOff x="228600" y="3429000"/>
            <a:chExt cx="2286000" cy="762000"/>
          </a:xfrm>
        </p:grpSpPr>
        <p:sp>
          <p:nvSpPr>
            <p:cNvPr id="15391" name="Rounded Rectangle 23"/>
            <p:cNvSpPr>
              <a:spLocks noChangeArrowheads="1"/>
            </p:cNvSpPr>
            <p:nvPr/>
          </p:nvSpPr>
          <p:spPr bwMode="auto">
            <a:xfrm>
              <a:off x="1295400" y="3429000"/>
              <a:ext cx="12192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5392" name="TextBox 24"/>
            <p:cNvSpPr txBox="1">
              <a:spLocks noChangeArrowheads="1"/>
            </p:cNvSpPr>
            <p:nvPr/>
          </p:nvSpPr>
          <p:spPr bwMode="auto">
            <a:xfrm>
              <a:off x="228600" y="3581400"/>
              <a:ext cx="1034257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count </a:t>
              </a:r>
            </a:p>
          </p:txBody>
        </p:sp>
        <p:sp>
          <p:nvSpPr>
            <p:cNvPr id="15393" name="TextBox 26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52400" y="2057400"/>
            <a:ext cx="8763000" cy="1446213"/>
            <a:chOff x="152400" y="2057400"/>
            <a:chExt cx="8763000" cy="1446550"/>
          </a:xfrm>
        </p:grpSpPr>
        <p:grpSp>
          <p:nvGrpSpPr>
            <p:cNvPr id="15376" name="Group 16"/>
            <p:cNvGrpSpPr>
              <a:grpSpLocks/>
            </p:cNvGrpSpPr>
            <p:nvPr/>
          </p:nvGrpSpPr>
          <p:grpSpPr bwMode="auto">
            <a:xfrm>
              <a:off x="1295400" y="2209800"/>
              <a:ext cx="7620000" cy="1192887"/>
              <a:chOff x="1295400" y="1295400"/>
              <a:chExt cx="7620000" cy="1192887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2954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3622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4290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44958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8486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5388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5562600" y="12954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8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562600" y="1981200"/>
                <a:ext cx="2286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1295400" y="2057614"/>
                <a:ext cx="7589838" cy="4303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s[0]    s[1]     s[2]     s[3]                      s[99]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2400" y="2057400"/>
              <a:ext cx="1049338" cy="14465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The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s[100]</a:t>
              </a:r>
            </a:p>
          </p:txBody>
        </p:sp>
        <p:sp>
          <p:nvSpPr>
            <p:cNvPr id="15378" name="TextBox 19"/>
            <p:cNvSpPr txBox="1">
              <a:spLocks noChangeArrowheads="1"/>
            </p:cNvSpPr>
            <p:nvPr/>
          </p:nvSpPr>
          <p:spPr bwMode="auto">
            <a:xfrm>
              <a:off x="1600200" y="23622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  <p:sp>
          <p:nvSpPr>
            <p:cNvPr id="15379" name="TextBox 20"/>
            <p:cNvSpPr txBox="1">
              <a:spLocks noChangeArrowheads="1"/>
            </p:cNvSpPr>
            <p:nvPr/>
          </p:nvSpPr>
          <p:spPr bwMode="auto">
            <a:xfrm>
              <a:off x="2667000" y="23622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`E’</a:t>
              </a:r>
            </a:p>
          </p:txBody>
        </p:sp>
        <p:sp>
          <p:nvSpPr>
            <p:cNvPr id="15380" name="TextBox 21"/>
            <p:cNvSpPr txBox="1">
              <a:spLocks noChangeArrowheads="1"/>
            </p:cNvSpPr>
            <p:nvPr/>
          </p:nvSpPr>
          <p:spPr bwMode="auto">
            <a:xfrm>
              <a:off x="3657600" y="2362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  <p:sp>
          <p:nvSpPr>
            <p:cNvPr id="15381" name="TextBox 22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556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`P’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62600" y="2209836"/>
              <a:ext cx="1066800" cy="6859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1371600" y="3352800"/>
            <a:ext cx="3810000" cy="457200"/>
            <a:chOff x="1371600" y="3505200"/>
            <a:chExt cx="3810000" cy="457200"/>
          </a:xfrm>
        </p:grpSpPr>
        <p:cxnSp>
          <p:nvCxnSpPr>
            <p:cNvPr id="15373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1371600" y="3886200"/>
              <a:ext cx="3810000" cy="0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5374" name="TextBox 35"/>
            <p:cNvSpPr txBox="1">
              <a:spLocks noChangeArrowheads="1"/>
            </p:cNvSpPr>
            <p:nvPr/>
          </p:nvSpPr>
          <p:spPr bwMode="auto">
            <a:xfrm>
              <a:off x="3200400" y="3505200"/>
              <a:ext cx="2632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i</a:t>
              </a:r>
            </a:p>
          </p:txBody>
        </p:sp>
        <p:cxnSp>
          <p:nvCxnSpPr>
            <p:cNvPr id="15375" name="Straight Connector 37"/>
            <p:cNvCxnSpPr>
              <a:cxnSpLocks noChangeShapeType="1"/>
            </p:cNvCxnSpPr>
            <p:nvPr/>
          </p:nvCxnSpPr>
          <p:spPr bwMode="auto">
            <a:xfrm>
              <a:off x="5181600" y="3657600"/>
              <a:ext cx="0" cy="304800"/>
            </a:xfrm>
            <a:prstGeom prst="line">
              <a:avLst/>
            </a:prstGeom>
            <a:noFill/>
            <a:ln w="44450" algn="ctr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90600" y="4114800"/>
            <a:ext cx="7315200" cy="2462213"/>
            <a:chOff x="381000" y="4114800"/>
            <a:chExt cx="6629400" cy="2462213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4114800"/>
              <a:ext cx="6629400" cy="24622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set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to the index of  last  character read. </a:t>
              </a:r>
            </a:p>
            <a:p>
              <a:pPr>
                <a:defRPr/>
              </a:pPr>
              <a:endParaRPr lang="en-US" sz="2200" b="1" dirty="0" smtClean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while </a:t>
              </a:r>
              <a:r>
                <a:rPr lang="en-US" sz="2200" b="1" dirty="0">
                  <a:latin typeface="Comic Sans MS" pitchFamily="66" charset="0"/>
                </a:rPr>
                <a:t>(i &gt;= 0)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print s[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]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= i-1;      /* shift array index one to  left */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86200" y="5105400"/>
              <a:ext cx="2590800" cy="609600"/>
              <a:chOff x="3886200" y="5105400"/>
              <a:chExt cx="2590800" cy="609600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43" name="TextBox 42"/>
              <p:cNvSpPr txBox="1"/>
              <p:nvPr/>
            </p:nvSpPr>
            <p:spPr>
              <a:xfrm>
                <a:off x="4191000" y="5181600"/>
                <a:ext cx="2266967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PSEUDO CODE</a:t>
                </a: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886200" y="5105400"/>
                <a:ext cx="2590800" cy="60960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4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381000"/>
            <a:ext cx="8763000" cy="2133600"/>
            <a:chOff x="152400" y="2057400"/>
            <a:chExt cx="8763000" cy="213360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3733800"/>
              <a:ext cx="4899025" cy="4302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index  </a:t>
              </a:r>
              <a:r>
                <a:rPr lang="en-US" sz="2200" b="1" dirty="0" err="1">
                  <a:solidFill>
                    <a:srgbClr val="C00000"/>
                  </a:solidFill>
                  <a:latin typeface="Comic Sans MS" pitchFamily="66" charset="0"/>
                </a:rPr>
                <a:t>i</a:t>
              </a: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  runs backwards  in array</a:t>
              </a:r>
              <a:endParaRPr lang="en-US" sz="2200" dirty="0">
                <a:solidFill>
                  <a:srgbClr val="C00000"/>
                </a:solidFill>
              </a:endParaRPr>
            </a:p>
          </p:txBody>
        </p: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1295400" y="2209800"/>
              <a:ext cx="7620000" cy="1192887"/>
              <a:chOff x="1295400" y="1295400"/>
              <a:chExt cx="7620000" cy="1192887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2954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3622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4290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5" name="Rectangle 9"/>
              <p:cNvSpPr/>
              <p:nvPr/>
            </p:nvSpPr>
            <p:spPr bwMode="auto">
              <a:xfrm>
                <a:off x="44958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8486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6416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5562600" y="12954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6417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5562600" y="1981200"/>
                <a:ext cx="2286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1295400" y="2057400"/>
                <a:ext cx="7589838" cy="4302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s[0]    s[1]     s[2]     s[3]                      s[99]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2400" y="2057400"/>
              <a:ext cx="1049338" cy="14462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The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s[100]</a:t>
              </a:r>
            </a:p>
          </p:txBody>
        </p:sp>
        <p:sp>
          <p:nvSpPr>
            <p:cNvPr id="16398" name="TextBox 8"/>
            <p:cNvSpPr txBox="1">
              <a:spLocks noChangeArrowheads="1"/>
            </p:cNvSpPr>
            <p:nvPr/>
          </p:nvSpPr>
          <p:spPr bwMode="auto">
            <a:xfrm>
              <a:off x="1600200" y="23622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  <p:sp>
          <p:nvSpPr>
            <p:cNvPr id="16399" name="TextBox 9"/>
            <p:cNvSpPr txBox="1">
              <a:spLocks noChangeArrowheads="1"/>
            </p:cNvSpPr>
            <p:nvPr/>
          </p:nvSpPr>
          <p:spPr bwMode="auto">
            <a:xfrm>
              <a:off x="2667000" y="23622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`E’</a:t>
              </a:r>
            </a:p>
          </p:txBody>
        </p:sp>
        <p:sp>
          <p:nvSpPr>
            <p:cNvPr id="16400" name="TextBox 10"/>
            <p:cNvSpPr txBox="1">
              <a:spLocks noChangeArrowheads="1"/>
            </p:cNvSpPr>
            <p:nvPr/>
          </p:nvSpPr>
          <p:spPr bwMode="auto">
            <a:xfrm>
              <a:off x="3657600" y="2362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  <p:sp>
          <p:nvSpPr>
            <p:cNvPr id="16401" name="TextBox 11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556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`P’</a:t>
              </a:r>
            </a:p>
          </p:txBody>
        </p:sp>
        <p:grpSp>
          <p:nvGrpSpPr>
            <p:cNvPr id="16402" name="Group 40"/>
            <p:cNvGrpSpPr>
              <a:grpSpLocks/>
            </p:cNvGrpSpPr>
            <p:nvPr/>
          </p:nvGrpSpPr>
          <p:grpSpPr bwMode="auto">
            <a:xfrm>
              <a:off x="6553200" y="3429000"/>
              <a:ext cx="2286000" cy="762000"/>
              <a:chOff x="228600" y="3429000"/>
              <a:chExt cx="2286000" cy="762000"/>
            </a:xfrm>
          </p:grpSpPr>
          <p:sp>
            <p:nvSpPr>
              <p:cNvPr id="16408" name="Rounded Rectangle 18"/>
              <p:cNvSpPr>
                <a:spLocks noChangeArrowheads="1"/>
              </p:cNvSpPr>
              <p:nvPr/>
            </p:nvSpPr>
            <p:spPr bwMode="auto">
              <a:xfrm>
                <a:off x="1295400" y="3429000"/>
                <a:ext cx="12192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6409" name="TextBox 19"/>
              <p:cNvSpPr txBox="1">
                <a:spLocks noChangeArrowheads="1"/>
              </p:cNvSpPr>
              <p:nvPr/>
            </p:nvSpPr>
            <p:spPr bwMode="auto">
              <a:xfrm>
                <a:off x="228600" y="3581400"/>
                <a:ext cx="1034257" cy="43088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count </a:t>
                </a:r>
              </a:p>
            </p:txBody>
          </p:sp>
          <p:sp>
            <p:nvSpPr>
              <p:cNvPr id="16410" name="TextBox 20"/>
              <p:cNvSpPr txBox="1">
                <a:spLocks noChangeArrowheads="1"/>
              </p:cNvSpPr>
              <p:nvPr/>
            </p:nvSpPr>
            <p:spPr bwMode="auto">
              <a:xfrm>
                <a:off x="1752600" y="35814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5562600" y="2209800"/>
              <a:ext cx="10668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grpSp>
          <p:nvGrpSpPr>
            <p:cNvPr id="16404" name="Group 41"/>
            <p:cNvGrpSpPr>
              <a:grpSpLocks/>
            </p:cNvGrpSpPr>
            <p:nvPr/>
          </p:nvGrpSpPr>
          <p:grpSpPr bwMode="auto">
            <a:xfrm>
              <a:off x="1371600" y="3352800"/>
              <a:ext cx="3810000" cy="457200"/>
              <a:chOff x="1371600" y="3505200"/>
              <a:chExt cx="3810000" cy="457200"/>
            </a:xfrm>
          </p:grpSpPr>
          <p:cxnSp>
            <p:nvCxnSpPr>
              <p:cNvPr id="16405" name="Straight Arrow Connector 15"/>
              <p:cNvCxnSpPr>
                <a:cxnSpLocks noChangeShapeType="1"/>
              </p:cNvCxnSpPr>
              <p:nvPr/>
            </p:nvCxnSpPr>
            <p:spPr bwMode="auto">
              <a:xfrm flipH="1">
                <a:off x="1371600" y="3886200"/>
                <a:ext cx="3810000" cy="0"/>
              </a:xfrm>
              <a:prstGeom prst="straightConnector1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6406" name="TextBox 16"/>
              <p:cNvSpPr txBox="1">
                <a:spLocks noChangeArrowheads="1"/>
              </p:cNvSpPr>
              <p:nvPr/>
            </p:nvSpPr>
            <p:spPr bwMode="auto">
              <a:xfrm>
                <a:off x="3200400" y="3505200"/>
                <a:ext cx="2632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C00000"/>
                    </a:solidFill>
                    <a:latin typeface="Comic Sans MS" pitchFamily="66" charset="0"/>
                  </a:rPr>
                  <a:t>i</a:t>
                </a:r>
              </a:p>
            </p:txBody>
          </p:sp>
          <p:cxnSp>
            <p:nvCxnSpPr>
              <p:cNvPr id="1640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5181600" y="3657600"/>
                <a:ext cx="0" cy="304800"/>
              </a:xfrm>
              <a:prstGeom prst="line">
                <a:avLst/>
              </a:prstGeom>
              <a:noFill/>
              <a:ln w="44450" algn="ctr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107504" y="3047999"/>
            <a:ext cx="5927575" cy="2590801"/>
            <a:chOff x="238021" y="3124200"/>
            <a:chExt cx="4084682" cy="2590800"/>
          </a:xfrm>
        </p:grpSpPr>
        <p:sp>
          <p:nvSpPr>
            <p:cNvPr id="31" name="TextBox 30"/>
            <p:cNvSpPr txBox="1"/>
            <p:nvPr/>
          </p:nvSpPr>
          <p:spPr>
            <a:xfrm>
              <a:off x="238021" y="3124200"/>
              <a:ext cx="4084682" cy="2462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set i to index of </a:t>
              </a:r>
              <a:r>
                <a:rPr lang="en-US" sz="2200" b="1" dirty="0" smtClean="0">
                  <a:latin typeface="Comic Sans MS" pitchFamily="66" charset="0"/>
                </a:rPr>
                <a:t>the </a:t>
              </a:r>
              <a:r>
                <a:rPr lang="en-US" sz="2200" b="1" dirty="0">
                  <a:latin typeface="Comic Sans MS" pitchFamily="66" charset="0"/>
                </a:rPr>
                <a:t>last </a:t>
              </a:r>
              <a:r>
                <a:rPr lang="en-US" sz="2200" b="1" dirty="0" smtClean="0">
                  <a:latin typeface="Comic Sans MS" pitchFamily="66" charset="0"/>
                </a:rPr>
                <a:t>character </a:t>
              </a:r>
              <a:r>
                <a:rPr lang="en-US" sz="2200" b="1" dirty="0">
                  <a:latin typeface="Comic Sans MS" pitchFamily="66" charset="0"/>
                </a:rPr>
                <a:t>read.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 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while (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&gt;= 0)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print s[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]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= i-1;   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grpSp>
          <p:nvGrpSpPr>
            <p:cNvPr id="32" name="Group 44"/>
            <p:cNvGrpSpPr/>
            <p:nvPr/>
          </p:nvGrpSpPr>
          <p:grpSpPr>
            <a:xfrm>
              <a:off x="2057400" y="4572000"/>
              <a:ext cx="2057400" cy="1143000"/>
              <a:chOff x="3886200" y="5105400"/>
              <a:chExt cx="2590800" cy="845641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33" name="TextBox 32"/>
              <p:cNvSpPr txBox="1"/>
              <p:nvPr/>
            </p:nvSpPr>
            <p:spPr>
              <a:xfrm>
                <a:off x="4191000" y="5181600"/>
                <a:ext cx="1329530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PSEUDO </a:t>
                </a:r>
              </a:p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CODE</a:t>
                </a: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3886200" y="5105400"/>
                <a:ext cx="2590800" cy="60960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156175" y="3048000"/>
            <a:ext cx="2870719" cy="3570696"/>
            <a:chOff x="4724400" y="3048000"/>
            <a:chExt cx="2870104" cy="3570611"/>
          </a:xfrm>
        </p:grpSpPr>
        <p:sp>
          <p:nvSpPr>
            <p:cNvPr id="36" name="TextBox 35"/>
            <p:cNvSpPr txBox="1"/>
            <p:nvPr/>
          </p:nvSpPr>
          <p:spPr>
            <a:xfrm>
              <a:off x="4724400" y="3048000"/>
              <a:ext cx="2824206" cy="24621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i = count-1</a:t>
              </a:r>
              <a:r>
                <a:rPr lang="en-US" sz="2200" b="1" dirty="0" smtClean="0">
                  <a:solidFill>
                    <a:srgbClr val="C00000"/>
                  </a:solidFill>
                  <a:latin typeface="Comic Sans MS" pitchFamily="66" charset="0"/>
                </a:rPr>
                <a:t>;</a:t>
              </a:r>
            </a:p>
            <a:p>
              <a:pPr>
                <a:defRPr/>
              </a:pP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while (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&gt;=0) {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       putchar(s[i]);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i=i-1;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36029" y="5510562"/>
              <a:ext cx="2858475" cy="110804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Code for printing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characters read in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array in reverse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5679939"/>
            <a:ext cx="3990372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Translating </a:t>
            </a:r>
            <a:r>
              <a:rPr lang="en-US" sz="2200" b="1" dirty="0" smtClean="0">
                <a:latin typeface="Comic Sans MS" pitchFamily="66" charset="0"/>
              </a:rPr>
              <a:t>pseudo code </a:t>
            </a:r>
            <a:r>
              <a:rPr lang="en-US" sz="2200" b="1" dirty="0">
                <a:latin typeface="Comic Sans MS" pitchFamily="66" charset="0"/>
              </a:rPr>
              <a:t>to C </a:t>
            </a:r>
            <a:r>
              <a:rPr lang="en-US" sz="2200" b="1" dirty="0" smtClean="0">
                <a:latin typeface="Comic Sans MS" pitchFamily="66" charset="0"/>
              </a:rPr>
              <a:t>code: print_reverse</a:t>
            </a:r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Putting it together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459" y="1042482"/>
            <a:ext cx="4208203" cy="2657059"/>
            <a:chOff x="1371600" y="3505200"/>
            <a:chExt cx="4208191" cy="2657923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4038774"/>
              <a:ext cx="4208191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char s[100];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read_into_array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    return 0;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3505200"/>
              <a:ext cx="2132007" cy="430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459" y="3645024"/>
            <a:ext cx="5154613" cy="2800350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count = 0;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ch;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58" y="6383163"/>
            <a:ext cx="51546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read_into_array code.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96756" y="3645024"/>
            <a:ext cx="3538533" cy="3023175"/>
            <a:chOff x="4225163" y="3563678"/>
            <a:chExt cx="3539345" cy="3022671"/>
          </a:xfrm>
        </p:grpSpPr>
        <p:sp>
          <p:nvSpPr>
            <p:cNvPr id="17417" name="TextBox 10"/>
            <p:cNvSpPr txBox="1">
              <a:spLocks noChangeArrowheads="1"/>
            </p:cNvSpPr>
            <p:nvPr/>
          </p:nvSpPr>
          <p:spPr bwMode="auto">
            <a:xfrm>
              <a:off x="4225163" y="3563678"/>
              <a:ext cx="2824812" cy="2123658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int i;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 = count-1;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while (i &gt;=0) {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putchar</a:t>
              </a:r>
              <a:r>
                <a:rPr lang="en-US" altLang="en-US" sz="2200" b="1" dirty="0">
                  <a:latin typeface="Comic Sans MS" pitchFamily="66" charset="0"/>
                </a:rPr>
                <a:t>(s[i]);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i=i-1;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92511" y="6155534"/>
              <a:ext cx="3471997" cy="430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200" b="1" dirty="0" smtClean="0">
                  <a:latin typeface="Comic Sans MS" pitchFamily="66" charset="0"/>
                </a:rPr>
                <a:t>print_reverse code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17217" y="1923071"/>
            <a:ext cx="2209800" cy="1446213"/>
          </a:xfrm>
          <a:prstGeom prst="rect">
            <a:avLst/>
          </a:prstGeom>
          <a:solidFill>
            <a:srgbClr val="FF93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The code fragments we</a:t>
            </a:r>
          </a:p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have written so far.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6498" y="116632"/>
            <a:ext cx="3467502" cy="2872591"/>
            <a:chOff x="5676498" y="116632"/>
            <a:chExt cx="3467502" cy="2872591"/>
          </a:xfrm>
        </p:grpSpPr>
        <p:pic>
          <p:nvPicPr>
            <p:cNvPr id="3074" name="Picture 2" descr="C:\Users\karkare\AppData\Local\Microsoft\Windows\Temporary Internet Files\Content.IE5\MEHYFBSV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498" y="116632"/>
              <a:ext cx="1633403" cy="135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karkare\AppData\Local\Microsoft\Windows\Temporary Internet Files\Content.IE5\385LVY7D\MC90031214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54" y="116632"/>
              <a:ext cx="1850746" cy="117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karkare\AppData\Local\Microsoft\Windows\Temporary Internet Files\Content.IE5\6QTZ4LZZ\MC900439816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4" y="794663"/>
              <a:ext cx="2194560" cy="219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6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967"/>
            <a:ext cx="9144000" cy="68634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#include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char </a:t>
            </a:r>
            <a:r>
              <a:rPr lang="en-US" sz="2200" b="1" dirty="0">
                <a:latin typeface="Comic Sans MS" pitchFamily="66" charset="0"/>
              </a:rPr>
              <a:t>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i;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     return 0;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}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765523" y="2110199"/>
            <a:ext cx="5278735" cy="2124075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763725" y="4312232"/>
            <a:ext cx="5431701" cy="1784350"/>
            <a:chOff x="1371600" y="4572000"/>
            <a:chExt cx="5304456" cy="1785104"/>
          </a:xfrm>
        </p:grpSpPr>
        <p:sp>
          <p:nvSpPr>
            <p:cNvPr id="18442" name="TextBox 11"/>
            <p:cNvSpPr txBox="1">
              <a:spLocks noChangeArrowheads="1"/>
            </p:cNvSpPr>
            <p:nvPr/>
          </p:nvSpPr>
          <p:spPr bwMode="auto">
            <a:xfrm>
              <a:off x="1371600" y="4572000"/>
              <a:ext cx="2824812" cy="1785104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 = count-1;</a:t>
              </a:r>
            </a:p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while (i &gt;=0) {</a:t>
              </a:r>
            </a:p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       putchar(s[i]);</a:t>
              </a:r>
            </a:p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       i=i-1;</a:t>
              </a:r>
            </a:p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81724" y="5922536"/>
              <a:ext cx="3194332" cy="4303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b="1" dirty="0">
                  <a:latin typeface="Comic Sans MS" pitchFamily="66" charset="0"/>
                </a:rPr>
                <a:t>/*</a:t>
              </a:r>
              <a:r>
                <a:rPr lang="en-US" sz="2200" b="1" dirty="0" err="1">
                  <a:latin typeface="Comic Sans MS" pitchFamily="66" charset="0"/>
                </a:rPr>
                <a:t>print_in_reverse</a:t>
              </a:r>
              <a:r>
                <a:rPr lang="en-US" sz="2200" b="1" dirty="0">
                  <a:latin typeface="Comic Sans MS" pitchFamily="66" charset="0"/>
                </a:rPr>
                <a:t> */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08104" y="2132856"/>
            <a:ext cx="31940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/*read_into_array 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6117" y="653752"/>
            <a:ext cx="5818187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the array of 100 char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counts number of input chars read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current character read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index for printing array backwards */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36476" y="2730090"/>
            <a:ext cx="3003501" cy="3143474"/>
            <a:chOff x="1824" y="633"/>
            <a:chExt cx="2834" cy="2849"/>
          </a:xfrm>
        </p:grpSpPr>
        <p:sp>
          <p:nvSpPr>
            <p:cNvPr id="3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5751725" y="3726514"/>
            <a:ext cx="3392275" cy="1200329"/>
          </a:xfrm>
          <a:prstGeom prst="rect">
            <a:avLst/>
          </a:prstGeom>
          <a:noFill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Century Schoolbook" pitchFamily="18" charset="0"/>
              </a:rPr>
              <a:t>Putting code </a:t>
            </a:r>
            <a:endParaRPr lang="en-US" sz="3600" b="1" dirty="0" smtClean="0">
              <a:solidFill>
                <a:srgbClr val="C00000"/>
              </a:solidFill>
              <a:latin typeface="Century Schoolbook" pitchFamily="18" charset="0"/>
            </a:endParaRPr>
          </a:p>
          <a:p>
            <a:pPr algn="ctr"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Century Schoolbook" pitchFamily="18" charset="0"/>
              </a:rPr>
              <a:t>together</a:t>
            </a:r>
            <a:endParaRPr lang="en-US" sz="36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23528" y="13686"/>
            <a:ext cx="8747125" cy="762000"/>
          </a:xfrm>
        </p:spPr>
        <p:txBody>
          <a:bodyPr/>
          <a:lstStyle/>
          <a:p>
            <a:r>
              <a:rPr lang="en-US" altLang="en-US" dirty="0" smtClean="0"/>
              <a:t>Defining </a:t>
            </a:r>
            <a:r>
              <a:rPr lang="en-US" altLang="en-US" dirty="0"/>
              <a:t>arrays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077200" cy="2209800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dirty="0" err="1" smtClean="0"/>
              <a:t>arr</a:t>
            </a:r>
            <a:r>
              <a:rPr lang="en-US" dirty="0" smtClean="0"/>
              <a:t>-ay: noun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 a large and impressive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grouping </a:t>
            </a:r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organization</a:t>
            </a:r>
            <a:r>
              <a:rPr lang="en-US" dirty="0" smtClean="0"/>
              <a:t> of things: He couldn't dismiss the </a:t>
            </a:r>
            <a:r>
              <a:rPr lang="en-US" dirty="0" smtClean="0">
                <a:solidFill>
                  <a:srgbClr val="ED9C01"/>
                </a:solidFill>
              </a:rPr>
              <a:t>array</a:t>
            </a:r>
            <a:r>
              <a:rPr lang="en-US" dirty="0" smtClean="0"/>
              <a:t> of facts.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DE8201"/>
                </a:solidFill>
              </a:rPr>
              <a:t>regular order or arrangement;</a:t>
            </a:r>
            <a:r>
              <a:rPr lang="en-US" dirty="0" smtClean="0">
                <a:solidFill>
                  <a:srgbClr val="D08201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series:</a:t>
            </a:r>
            <a:r>
              <a:rPr lang="en-US" dirty="0" smtClean="0"/>
              <a:t> an array of figures. 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395536" y="1052736"/>
            <a:ext cx="5364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Dictionary meaning of the word array</a:t>
            </a:r>
          </a:p>
        </p:txBody>
      </p:sp>
      <p:pic>
        <p:nvPicPr>
          <p:cNvPr id="4101" name="Picture 4" descr="Moving-independence-day-marching-band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73563"/>
            <a:ext cx="30480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5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42672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Let us trace the execution. We will do this </a:t>
            </a:r>
            <a:r>
              <a:rPr lang="en-US" sz="2200" b="1" dirty="0" smtClean="0">
                <a:latin typeface="Comic Sans MS" pitchFamily="66" charset="0"/>
              </a:rPr>
              <a:t>for part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read_into_array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4267200" cy="4832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#include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char 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ch,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725863" cy="2800350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endParaRPr lang="en-US" altLang="en-US" sz="2200" b="1" dirty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  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410198" y="381000"/>
            <a:ext cx="3049291" cy="430887"/>
            <a:chOff x="4876800" y="1219200"/>
            <a:chExt cx="3048652" cy="431562"/>
          </a:xfrm>
        </p:grpSpPr>
        <p:sp>
          <p:nvSpPr>
            <p:cNvPr id="8" name="TextBox 7"/>
            <p:cNvSpPr txBox="1"/>
            <p:nvPr/>
          </p:nvSpPr>
          <p:spPr>
            <a:xfrm>
              <a:off x="6019560" y="1219200"/>
              <a:ext cx="1905892" cy="431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HELLO&lt;</a:t>
              </a:r>
              <a:r>
                <a:rPr lang="en-US" sz="2200" b="1" dirty="0" err="1" smtClean="0">
                  <a:latin typeface="Comic Sans MS" pitchFamily="66" charset="0"/>
                </a:rPr>
                <a:t>eof</a:t>
              </a:r>
              <a:r>
                <a:rPr lang="en-US" sz="2200" b="1" dirty="0" smtClean="0">
                  <a:latin typeface="Comic Sans MS" pitchFamily="66" charset="0"/>
                </a:rPr>
                <a:t>&gt;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9588" name="TextBox 8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11224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INPUT</a:t>
              </a:r>
            </a:p>
          </p:txBody>
        </p:sp>
      </p:grpSp>
      <p:sp>
        <p:nvSpPr>
          <p:cNvPr id="66" name="Right Arrow 65"/>
          <p:cNvSpPr/>
          <p:nvPr/>
        </p:nvSpPr>
        <p:spPr bwMode="auto">
          <a:xfrm>
            <a:off x="0" y="35052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6629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78" name="Group 177"/>
          <p:cNvGrpSpPr>
            <a:grpSpLocks/>
          </p:cNvGrpSpPr>
          <p:nvPr/>
        </p:nvGrpSpPr>
        <p:grpSpPr bwMode="auto">
          <a:xfrm>
            <a:off x="6886802" y="5113699"/>
            <a:ext cx="1909763" cy="757237"/>
            <a:chOff x="3352800" y="6100482"/>
            <a:chExt cx="1909763" cy="757518"/>
          </a:xfrm>
        </p:grpSpPr>
        <p:sp>
          <p:nvSpPr>
            <p:cNvPr id="19583" name="TextBox 25"/>
            <p:cNvSpPr txBox="1">
              <a:spLocks noChangeArrowheads="1"/>
            </p:cNvSpPr>
            <p:nvPr/>
          </p:nvSpPr>
          <p:spPr bwMode="auto">
            <a:xfrm>
              <a:off x="3352800" y="6297847"/>
              <a:ext cx="994981" cy="5601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count </a:t>
              </a:r>
            </a:p>
          </p:txBody>
        </p:sp>
        <p:grpSp>
          <p:nvGrpSpPr>
            <p:cNvPr id="19584" name="Group 67"/>
            <p:cNvGrpSpPr>
              <a:grpSpLocks/>
            </p:cNvGrpSpPr>
            <p:nvPr/>
          </p:nvGrpSpPr>
          <p:grpSpPr bwMode="auto">
            <a:xfrm>
              <a:off x="4419600" y="6100482"/>
              <a:ext cx="842963" cy="757518"/>
              <a:chOff x="5410200" y="6096000"/>
              <a:chExt cx="914400" cy="762000"/>
            </a:xfrm>
          </p:grpSpPr>
          <p:sp>
            <p:nvSpPr>
              <p:cNvPr id="19585" name="Rounded Rectangle 24"/>
              <p:cNvSpPr>
                <a:spLocks noChangeArrowheads="1"/>
              </p:cNvSpPr>
              <p:nvPr/>
            </p:nvSpPr>
            <p:spPr bwMode="auto">
              <a:xfrm>
                <a:off x="5410200" y="6096000"/>
                <a:ext cx="9144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9586" name="TextBox 26"/>
              <p:cNvSpPr txBox="1">
                <a:spLocks noChangeArrowheads="1"/>
              </p:cNvSpPr>
              <p:nvPr/>
            </p:nvSpPr>
            <p:spPr bwMode="auto">
              <a:xfrm>
                <a:off x="5867400" y="6248400"/>
                <a:ext cx="18473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sz="2200" b="1">
                  <a:latin typeface="Comic Sans MS" pitchFamily="66" charset="0"/>
                </a:endParaRPr>
              </a:p>
            </p:txBody>
          </p:sp>
        </p:grp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7962760" y="5105400"/>
            <a:ext cx="842963" cy="757237"/>
            <a:chOff x="5410200" y="6096000"/>
            <a:chExt cx="914400" cy="762000"/>
          </a:xfrm>
        </p:grpSpPr>
        <p:sp>
          <p:nvSpPr>
            <p:cNvPr id="19581" name="Rounded Rectangle 69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82" name="TextBox 70"/>
            <p:cNvSpPr txBox="1">
              <a:spLocks noChangeArrowheads="1"/>
            </p:cNvSpPr>
            <p:nvPr/>
          </p:nvSpPr>
          <p:spPr bwMode="auto">
            <a:xfrm>
              <a:off x="5659465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969476" y="5118226"/>
            <a:ext cx="842963" cy="757237"/>
            <a:chOff x="5410200" y="6096000"/>
            <a:chExt cx="914400" cy="762000"/>
          </a:xfrm>
        </p:grpSpPr>
        <p:sp>
          <p:nvSpPr>
            <p:cNvPr id="19579" name="Rounded Rectangle 72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80" name="TextBox 73"/>
            <p:cNvSpPr txBox="1">
              <a:spLocks noChangeArrowheads="1"/>
            </p:cNvSpPr>
            <p:nvPr/>
          </p:nvSpPr>
          <p:spPr bwMode="auto">
            <a:xfrm>
              <a:off x="5658173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959638" y="5118226"/>
            <a:ext cx="842963" cy="757237"/>
            <a:chOff x="5410200" y="6096000"/>
            <a:chExt cx="914400" cy="762000"/>
          </a:xfrm>
        </p:grpSpPr>
        <p:sp>
          <p:nvSpPr>
            <p:cNvPr id="19577" name="Rounded Rectangle 75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78" name="TextBox 76"/>
            <p:cNvSpPr txBox="1">
              <a:spLocks noChangeArrowheads="1"/>
            </p:cNvSpPr>
            <p:nvPr/>
          </p:nvSpPr>
          <p:spPr bwMode="auto">
            <a:xfrm>
              <a:off x="5662047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81" name="Group 180"/>
          <p:cNvGrpSpPr>
            <a:grpSpLocks/>
          </p:cNvGrpSpPr>
          <p:nvPr/>
        </p:nvGrpSpPr>
        <p:grpSpPr bwMode="auto">
          <a:xfrm>
            <a:off x="7620000" y="1219200"/>
            <a:ext cx="1143000" cy="533400"/>
            <a:chOff x="7620000" y="1219200"/>
            <a:chExt cx="1143000" cy="533400"/>
          </a:xfrm>
        </p:grpSpPr>
        <p:sp>
          <p:nvSpPr>
            <p:cNvPr id="19575" name="TextBox 82"/>
            <p:cNvSpPr txBox="1">
              <a:spLocks noChangeArrowheads="1"/>
            </p:cNvSpPr>
            <p:nvPr/>
          </p:nvSpPr>
          <p:spPr bwMode="auto">
            <a:xfrm>
              <a:off x="7620000" y="1219200"/>
              <a:ext cx="492443" cy="430887"/>
            </a:xfrm>
            <a:prstGeom prst="rect">
              <a:avLst/>
            </a:prstGeom>
            <a:solidFill>
              <a:srgbClr val="FFC1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ch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8153400" y="1219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8147050" y="1219200"/>
            <a:ext cx="622300" cy="533400"/>
            <a:chOff x="8229600" y="2362200"/>
            <a:chExt cx="622286" cy="5334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8229600" y="2362200"/>
              <a:ext cx="609586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4" name="TextBox 87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</p:grp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8159750" y="1212410"/>
            <a:ext cx="609600" cy="533400"/>
            <a:chOff x="8229600" y="2362200"/>
            <a:chExt cx="609600" cy="53340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2" name="TextBox 94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`E’</a:t>
              </a: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8153400" y="1212410"/>
            <a:ext cx="609600" cy="533400"/>
            <a:chOff x="8229600" y="2362200"/>
            <a:chExt cx="609600" cy="53340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0" name="TextBox 97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168741" y="1201093"/>
            <a:ext cx="609600" cy="533400"/>
            <a:chOff x="8229600" y="2362200"/>
            <a:chExt cx="609600" cy="533400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8" name="TextBox 102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8172400" y="1196752"/>
            <a:ext cx="631825" cy="533400"/>
            <a:chOff x="8229600" y="2362200"/>
            <a:chExt cx="631904" cy="5334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8229600" y="2362200"/>
              <a:ext cx="609676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6" name="TextBox 105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319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`O’</a:t>
              </a:r>
            </a:p>
          </p:txBody>
        </p:sp>
      </p:grpSp>
      <p:sp>
        <p:nvSpPr>
          <p:cNvPr id="112" name="Isosceles Triangle 111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9" name="Isosceles Triangle 118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" name="Isosceles Triangle 119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1" name="Isosceles Triangle 120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2" name="Isosceles Triangle 121"/>
          <p:cNvSpPr/>
          <p:nvPr/>
        </p:nvSpPr>
        <p:spPr bwMode="auto">
          <a:xfrm>
            <a:off x="8244408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58" name="Group 157"/>
          <p:cNvGrpSpPr>
            <a:grpSpLocks/>
          </p:cNvGrpSpPr>
          <p:nvPr/>
        </p:nvGrpSpPr>
        <p:grpSpPr bwMode="auto">
          <a:xfrm>
            <a:off x="8186965" y="1196752"/>
            <a:ext cx="633507" cy="533400"/>
            <a:chOff x="8229600" y="2362200"/>
            <a:chExt cx="633270" cy="533400"/>
          </a:xfrm>
        </p:grpSpPr>
        <p:sp>
          <p:nvSpPr>
            <p:cNvPr id="159" name="Rectangle 158"/>
            <p:cNvSpPr/>
            <p:nvPr/>
          </p:nvSpPr>
          <p:spPr bwMode="auto">
            <a:xfrm>
              <a:off x="8229600" y="2362200"/>
              <a:ext cx="609372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4" name="TextBox 159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332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err="1" smtClean="0">
                  <a:latin typeface="Comic Sans MS" pitchFamily="66" charset="0"/>
                </a:rPr>
                <a:t>eof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179" name="Group 178"/>
          <p:cNvGrpSpPr>
            <a:grpSpLocks/>
          </p:cNvGrpSpPr>
          <p:nvPr/>
        </p:nvGrpSpPr>
        <p:grpSpPr bwMode="auto">
          <a:xfrm>
            <a:off x="4648200" y="2362200"/>
            <a:ext cx="1752600" cy="3657600"/>
            <a:chOff x="4648200" y="2362200"/>
            <a:chExt cx="1752600" cy="36576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5562600" y="5486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cxnSp>
          <p:nvCxnSpPr>
            <p:cNvPr id="19549" name="Straight Connector 55"/>
            <p:cNvCxnSpPr>
              <a:cxnSpLocks noChangeShapeType="1"/>
            </p:cNvCxnSpPr>
            <p:nvPr/>
          </p:nvCxnSpPr>
          <p:spPr bwMode="auto">
            <a:xfrm>
              <a:off x="6400800" y="4953000"/>
              <a:ext cx="0" cy="5334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9550" name="Straight Connector 56"/>
            <p:cNvCxnSpPr>
              <a:cxnSpLocks noChangeShapeType="1"/>
            </p:cNvCxnSpPr>
            <p:nvPr/>
          </p:nvCxnSpPr>
          <p:spPr bwMode="auto">
            <a:xfrm>
              <a:off x="5562600" y="5105400"/>
              <a:ext cx="0" cy="3810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9551" name="TextBox 64"/>
            <p:cNvSpPr txBox="1">
              <a:spLocks noChangeArrowheads="1"/>
            </p:cNvSpPr>
            <p:nvPr/>
          </p:nvSpPr>
          <p:spPr bwMode="auto">
            <a:xfrm>
              <a:off x="4648200" y="5562600"/>
              <a:ext cx="840554" cy="329502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s[99]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562600" y="5486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b="1" dirty="0">
                <a:ea typeface="ＭＳ Ｐゴシック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562600" y="23622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562600" y="28956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562600" y="34290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3962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62600" y="44958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00600" y="23622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s[0]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600" y="35052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s[2]</a:t>
              </a:r>
            </a:p>
          </p:txBody>
        </p:sp>
        <p:sp>
          <p:nvSpPr>
            <p:cNvPr id="19560" name="TextBox 60"/>
            <p:cNvSpPr txBox="1">
              <a:spLocks noChangeArrowheads="1"/>
            </p:cNvSpPr>
            <p:nvPr/>
          </p:nvSpPr>
          <p:spPr bwMode="auto">
            <a:xfrm>
              <a:off x="4800600" y="3962400"/>
              <a:ext cx="705642" cy="430887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s[3]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00600" y="45720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s[4]</a:t>
              </a:r>
            </a:p>
          </p:txBody>
        </p:sp>
        <p:sp>
          <p:nvSpPr>
            <p:cNvPr id="19562" name="TextBox 62"/>
            <p:cNvSpPr txBox="1">
              <a:spLocks noChangeArrowheads="1"/>
            </p:cNvSpPr>
            <p:nvPr/>
          </p:nvSpPr>
          <p:spPr bwMode="auto">
            <a:xfrm>
              <a:off x="4800600" y="2971800"/>
              <a:ext cx="705642" cy="430887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s[1]</a:t>
              </a:r>
            </a:p>
          </p:txBody>
        </p:sp>
      </p:grpSp>
      <p:grpSp>
        <p:nvGrpSpPr>
          <p:cNvPr id="194" name="Group 193"/>
          <p:cNvGrpSpPr>
            <a:grpSpLocks/>
          </p:cNvGrpSpPr>
          <p:nvPr/>
        </p:nvGrpSpPr>
        <p:grpSpPr bwMode="auto">
          <a:xfrm>
            <a:off x="5548355" y="2362200"/>
            <a:ext cx="838200" cy="533400"/>
            <a:chOff x="6477000" y="2362200"/>
            <a:chExt cx="838200" cy="533400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6477000" y="23622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547" name="TextBox 164"/>
            <p:cNvSpPr txBox="1">
              <a:spLocks noChangeArrowheads="1"/>
            </p:cNvSpPr>
            <p:nvPr/>
          </p:nvSpPr>
          <p:spPr bwMode="auto">
            <a:xfrm>
              <a:off x="6553200" y="24384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`H’</a:t>
              </a:r>
            </a:p>
          </p:txBody>
        </p:sp>
      </p:grpSp>
      <p:grpSp>
        <p:nvGrpSpPr>
          <p:cNvPr id="191" name="Group 190"/>
          <p:cNvGrpSpPr>
            <a:grpSpLocks/>
          </p:cNvGrpSpPr>
          <p:nvPr/>
        </p:nvGrpSpPr>
        <p:grpSpPr bwMode="auto">
          <a:xfrm>
            <a:off x="5548355" y="2895600"/>
            <a:ext cx="838200" cy="533400"/>
            <a:chOff x="6477000" y="2895600"/>
            <a:chExt cx="838200" cy="5334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6477000" y="28956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5" name="TextBox 165"/>
            <p:cNvSpPr txBox="1">
              <a:spLocks noChangeArrowheads="1"/>
            </p:cNvSpPr>
            <p:nvPr/>
          </p:nvSpPr>
          <p:spPr bwMode="auto">
            <a:xfrm>
              <a:off x="6629400" y="29718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`E’</a:t>
              </a: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5548355" y="3429000"/>
            <a:ext cx="838200" cy="533400"/>
            <a:chOff x="6477000" y="3429000"/>
            <a:chExt cx="838200" cy="533400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6477000" y="34290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3" name="TextBox 166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5548355" y="3962400"/>
            <a:ext cx="838200" cy="533400"/>
            <a:chOff x="6477000" y="3962400"/>
            <a:chExt cx="838200" cy="533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477000" y="3962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1" name="TextBox 168"/>
            <p:cNvSpPr txBox="1">
              <a:spLocks noChangeArrowheads="1"/>
            </p:cNvSpPr>
            <p:nvPr/>
          </p:nvSpPr>
          <p:spPr bwMode="auto">
            <a:xfrm>
              <a:off x="6629400" y="40386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211" name="Group 210"/>
          <p:cNvGrpSpPr>
            <a:grpSpLocks/>
          </p:cNvGrpSpPr>
          <p:nvPr/>
        </p:nvGrpSpPr>
        <p:grpSpPr bwMode="auto">
          <a:xfrm>
            <a:off x="5548355" y="4495800"/>
            <a:ext cx="838200" cy="533400"/>
            <a:chOff x="6477000" y="4495800"/>
            <a:chExt cx="838200" cy="533400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6477000" y="44958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39" name="TextBox 169"/>
            <p:cNvSpPr txBox="1">
              <a:spLocks noChangeArrowheads="1"/>
            </p:cNvSpPr>
            <p:nvPr/>
          </p:nvSpPr>
          <p:spPr bwMode="auto">
            <a:xfrm>
              <a:off x="6629400" y="4572000"/>
              <a:ext cx="6319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`O’</a:t>
              </a:r>
            </a:p>
          </p:txBody>
        </p:sp>
      </p:grpSp>
      <p:grpSp>
        <p:nvGrpSpPr>
          <p:cNvPr id="180" name="Group 179"/>
          <p:cNvGrpSpPr>
            <a:grpSpLocks/>
          </p:cNvGrpSpPr>
          <p:nvPr/>
        </p:nvGrpSpPr>
        <p:grpSpPr bwMode="auto">
          <a:xfrm>
            <a:off x="5486400" y="1219200"/>
            <a:ext cx="1147763" cy="757238"/>
            <a:chOff x="5486400" y="1219200"/>
            <a:chExt cx="1147763" cy="757518"/>
          </a:xfrm>
        </p:grpSpPr>
        <p:sp>
          <p:nvSpPr>
            <p:cNvPr id="176" name="Rounded Rectangle 175"/>
            <p:cNvSpPr/>
            <p:nvPr/>
          </p:nvSpPr>
          <p:spPr bwMode="auto">
            <a:xfrm>
              <a:off x="5791200" y="1219200"/>
              <a:ext cx="842963" cy="75751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537" name="TextBox 176"/>
            <p:cNvSpPr txBox="1">
              <a:spLocks noChangeArrowheads="1"/>
            </p:cNvSpPr>
            <p:nvPr/>
          </p:nvSpPr>
          <p:spPr bwMode="auto">
            <a:xfrm>
              <a:off x="5486400" y="1219200"/>
              <a:ext cx="2632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182" name="Right Arrow 181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4" name="Right Arrow 183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45463" y="5107781"/>
            <a:ext cx="842962" cy="757237"/>
            <a:chOff x="6978055" y="4038600"/>
            <a:chExt cx="842962" cy="757237"/>
          </a:xfrm>
        </p:grpSpPr>
        <p:sp>
          <p:nvSpPr>
            <p:cNvPr id="78" name="Rounded Rectangle 77"/>
            <p:cNvSpPr>
              <a:spLocks noChangeArrowheads="1"/>
            </p:cNvSpPr>
            <p:nvPr/>
          </p:nvSpPr>
          <p:spPr bwMode="auto">
            <a:xfrm>
              <a:off x="6978055" y="4038600"/>
              <a:ext cx="842962" cy="75723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87" name="TextBox 186"/>
            <p:cNvSpPr txBox="1">
              <a:spLocks noChangeArrowheads="1"/>
            </p:cNvSpPr>
            <p:nvPr/>
          </p:nvSpPr>
          <p:spPr bwMode="auto">
            <a:xfrm>
              <a:off x="7213600" y="422036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188" name="Right Arrow 187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9" name="Right Arrow 188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0" name="Right Arrow 189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5" name="Right Arrow 194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6" name="Right Arrow 195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7" name="Right Arrow 196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8" name="Right Arrow 197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9" name="Right Arrow 198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3" name="Right Arrow 202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4" name="Right Arrow 203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5" name="Right Arrow 204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6" name="Right Arrow 205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8" name="Right Arrow 207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9" name="Right Arrow 208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0" name="Right Arrow 209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2" name="Right Arrow 211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16" name="Group 215"/>
          <p:cNvGrpSpPr>
            <a:grpSpLocks/>
          </p:cNvGrpSpPr>
          <p:nvPr/>
        </p:nvGrpSpPr>
        <p:grpSpPr bwMode="auto">
          <a:xfrm>
            <a:off x="7959637" y="5105399"/>
            <a:ext cx="842963" cy="757238"/>
            <a:chOff x="7239000" y="5257800"/>
            <a:chExt cx="842963" cy="757518"/>
          </a:xfrm>
        </p:grpSpPr>
        <p:sp>
          <p:nvSpPr>
            <p:cNvPr id="19534" name="Rounded Rectangle 212"/>
            <p:cNvSpPr>
              <a:spLocks noChangeArrowheads="1"/>
            </p:cNvSpPr>
            <p:nvPr/>
          </p:nvSpPr>
          <p:spPr bwMode="auto">
            <a:xfrm>
              <a:off x="7239000" y="5257800"/>
              <a:ext cx="842963" cy="75751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35" name="TextBox 214"/>
            <p:cNvSpPr txBox="1">
              <a:spLocks noChangeArrowheads="1"/>
            </p:cNvSpPr>
            <p:nvPr/>
          </p:nvSpPr>
          <p:spPr bwMode="auto">
            <a:xfrm>
              <a:off x="7467600" y="5410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217" name="Right Arrow 216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8" name="Right Arrow 217"/>
          <p:cNvSpPr/>
          <p:nvPr/>
        </p:nvSpPr>
        <p:spPr bwMode="auto">
          <a:xfrm>
            <a:off x="0" y="60960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9" name="Isosceles Triangle 218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1" name="Isosceles Triangle 220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2" name="Isosceles Triangle 221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3" name="Isosceles Triangle 222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4" name="Isosceles Triangle 223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" name="Isosceles Triangle 224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6" name="Isosceles Triangle 225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7" name="Isosceles Triangle 226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8" name="Isosceles Triangle 227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9" name="Isosceles Triangle 228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0" name="Isosceles Triangle 229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1" name="Isosceles Triangle 230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2" name="Isosceles Triangle 231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3" name="Isosceles Triangle 232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4" name="Isosceles Triangle 233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" name="Isosceles Triangle 234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7" name="TextBox 206"/>
          <p:cNvSpPr txBox="1">
            <a:spLocks noChangeArrowheads="1"/>
          </p:cNvSpPr>
          <p:nvPr/>
        </p:nvSpPr>
        <p:spPr bwMode="auto">
          <a:xfrm>
            <a:off x="8197283" y="5257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33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112" grpId="0" animBg="1"/>
      <p:bldP spid="119" grpId="0" animBg="1"/>
      <p:bldP spid="120" grpId="0" animBg="1"/>
      <p:bldP spid="121" grpId="0" animBg="1"/>
      <p:bldP spid="122" grpId="0" animBg="1"/>
      <p:bldP spid="183" grpId="0" animBg="1"/>
      <p:bldP spid="184" grpId="0" animBg="1"/>
      <p:bldP spid="185" grpId="0" animBg="1"/>
      <p:bldP spid="189" grpId="0" animBg="1"/>
      <p:bldP spid="190" grpId="0" animBg="1"/>
      <p:bldP spid="195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9" grpId="0" animBg="1"/>
      <p:bldP spid="210" grpId="0" animBg="1"/>
      <p:bldP spid="212" grpId="0" animBg="1"/>
      <p:bldP spid="218" grpId="0" animBg="1"/>
      <p:bldP spid="219" grpId="0" animBg="1"/>
      <p:bldP spid="219" grpId="1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07" grpId="0"/>
      <p:bldP spid="20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5258"/>
            <a:ext cx="7239000" cy="685800"/>
          </a:xfrm>
          <a:solidFill>
            <a:schemeClr val="bg1"/>
          </a:solidFill>
        </p:spPr>
        <p:txBody>
          <a:bodyPr/>
          <a:lstStyle/>
          <a:p>
            <a:r>
              <a:rPr lang="en-US" altLang="en-US" dirty="0" smtClean="0"/>
              <a:t>Arrays: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762000"/>
            <a:ext cx="7908925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Arrays are a consecutively allocated group of variables 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whose names are indexed.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600200"/>
            <a:ext cx="223837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a[100];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a[0]=27;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a[1]=-59;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a[2]=1</a:t>
            </a:r>
            <a:r>
              <a:rPr lang="en-US" sz="2200" b="1" dirty="0" smtClean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…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char </a:t>
            </a:r>
            <a:r>
              <a:rPr lang="en-US" sz="2200" b="1" dirty="0" smtClean="0">
                <a:latin typeface="Comic Sans MS" pitchFamily="66" charset="0"/>
              </a:rPr>
              <a:t>s[50];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s[0</a:t>
            </a:r>
            <a:r>
              <a:rPr lang="en-US" sz="2200" b="1" dirty="0">
                <a:latin typeface="Comic Sans MS" pitchFamily="66" charset="0"/>
              </a:rPr>
              <a:t>]=‘H’;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s[1</a:t>
            </a:r>
            <a:r>
              <a:rPr lang="en-US" sz="2200" b="1" dirty="0">
                <a:latin typeface="Comic Sans MS" pitchFamily="66" charset="0"/>
              </a:rPr>
              <a:t>]=‘e’;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</a:p>
        </p:txBody>
      </p:sp>
      <p:cxnSp>
        <p:nvCxnSpPr>
          <p:cNvPr id="22" name="Elbow Connector 21"/>
          <p:cNvCxnSpPr>
            <a:cxnSpLocks noChangeShapeType="1"/>
          </p:cNvCxnSpPr>
          <p:nvPr/>
        </p:nvCxnSpPr>
        <p:spPr bwMode="auto">
          <a:xfrm>
            <a:off x="2209800" y="1905000"/>
            <a:ext cx="762000" cy="457200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rgbClr val="C00000"/>
            </a:solidFill>
            <a:round/>
            <a:headEnd/>
            <a:tailEnd type="arrow" w="med" len="med"/>
          </a:ln>
        </p:spPr>
      </p:cxn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4038600" y="2895600"/>
            <a:ext cx="4572000" cy="949325"/>
            <a:chOff x="4038600" y="2895600"/>
            <a:chExt cx="4572001" cy="949643"/>
          </a:xfrm>
        </p:grpSpPr>
        <p:sp>
          <p:nvSpPr>
            <p:cNvPr id="4143" name="TextBox 16"/>
            <p:cNvSpPr txBox="1">
              <a:spLocks noChangeArrowheads="1"/>
            </p:cNvSpPr>
            <p:nvPr/>
          </p:nvSpPr>
          <p:spPr bwMode="auto">
            <a:xfrm>
              <a:off x="5257800" y="3352800"/>
              <a:ext cx="1260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600" b="1">
                  <a:solidFill>
                    <a:srgbClr val="C00000"/>
                  </a:solidFill>
                  <a:latin typeface="Comic Sans MS" pitchFamily="66" charset="0"/>
                </a:rPr>
                <a:t>indices</a:t>
              </a:r>
            </a:p>
          </p:txBody>
        </p:sp>
        <p:cxnSp>
          <p:nvCxnSpPr>
            <p:cNvPr id="4144" name="Elbow Connector 30"/>
            <p:cNvCxnSpPr>
              <a:cxnSpLocks noChangeShapeType="1"/>
            </p:cNvCxnSpPr>
            <p:nvPr/>
          </p:nvCxnSpPr>
          <p:spPr bwMode="auto">
            <a:xfrm rot="16200000" flipH="1">
              <a:off x="5029200" y="30480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5" name="Elbow Connector 32"/>
            <p:cNvCxnSpPr>
              <a:cxnSpLocks noChangeShapeType="1"/>
            </p:cNvCxnSpPr>
            <p:nvPr/>
          </p:nvCxnSpPr>
          <p:spPr bwMode="auto">
            <a:xfrm rot="5400000">
              <a:off x="5791200" y="29718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6" name="Elbow Connector 34"/>
            <p:cNvCxnSpPr>
              <a:cxnSpLocks noChangeShapeType="1"/>
              <a:endCxn id="4143" idx="3"/>
            </p:cNvCxnSpPr>
            <p:nvPr/>
          </p:nvCxnSpPr>
          <p:spPr bwMode="auto">
            <a:xfrm rot="10800000" flipV="1">
              <a:off x="6518082" y="2971800"/>
              <a:ext cx="2092519" cy="627222"/>
            </a:xfrm>
            <a:prstGeom prst="bentConnector3">
              <a:avLst>
                <a:gd name="adj1" fmla="val 111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47" name="Elbow Connector 23"/>
            <p:cNvCxnSpPr>
              <a:cxnSpLocks noChangeShapeType="1"/>
              <a:endCxn id="4143" idx="1"/>
            </p:cNvCxnSpPr>
            <p:nvPr/>
          </p:nvCxnSpPr>
          <p:spPr bwMode="auto">
            <a:xfrm>
              <a:off x="4038600" y="2971800"/>
              <a:ext cx="1219200" cy="627222"/>
            </a:xfrm>
            <a:prstGeom prst="bentConnector3">
              <a:avLst>
                <a:gd name="adj1" fmla="val -338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2819400" y="1676400"/>
            <a:ext cx="6324600" cy="1371600"/>
            <a:chOff x="2819400" y="1676400"/>
            <a:chExt cx="6324600" cy="1371600"/>
          </a:xfrm>
        </p:grpSpPr>
        <p:grpSp>
          <p:nvGrpSpPr>
            <p:cNvPr id="4129" name="Group 4"/>
            <p:cNvGrpSpPr>
              <a:grpSpLocks/>
            </p:cNvGrpSpPr>
            <p:nvPr/>
          </p:nvGrpSpPr>
          <p:grpSpPr bwMode="auto">
            <a:xfrm>
              <a:off x="3334396" y="1676400"/>
              <a:ext cx="5806398" cy="1345287"/>
              <a:chOff x="1143000" y="4648200"/>
              <a:chExt cx="5806398" cy="13452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42354" y="5562600"/>
                <a:ext cx="5807075" cy="4302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a[0]     a[1]     a[2]              a[99]</a:t>
                </a:r>
              </a:p>
            </p:txBody>
          </p:sp>
          <p:grpSp>
            <p:nvGrpSpPr>
              <p:cNvPr id="4138" name="Group 12"/>
              <p:cNvGrpSpPr>
                <a:grpSpLocks/>
              </p:cNvGrpSpPr>
              <p:nvPr/>
            </p:nvGrpSpPr>
            <p:grpSpPr bwMode="auto">
              <a:xfrm>
                <a:off x="1143000" y="4648200"/>
                <a:ext cx="5715000" cy="762000"/>
                <a:chOff x="1143000" y="4724400"/>
                <a:chExt cx="5715000" cy="762000"/>
              </a:xfrm>
            </p:grpSpPr>
            <p:sp>
              <p:nvSpPr>
                <p:cNvPr id="4139" name="Rounded Rectangle 7"/>
                <p:cNvSpPr>
                  <a:spLocks noChangeArrowheads="1"/>
                </p:cNvSpPr>
                <p:nvPr/>
              </p:nvSpPr>
              <p:spPr bwMode="auto">
                <a:xfrm>
                  <a:off x="1143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27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0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2286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1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3429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42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5715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81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800"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4130" name="Straight Connector 14"/>
            <p:cNvCxnSpPr>
              <a:cxnSpLocks noChangeShapeType="1"/>
            </p:cNvCxnSpPr>
            <p:nvPr/>
          </p:nvCxnSpPr>
          <p:spPr bwMode="auto">
            <a:xfrm>
              <a:off x="6705600" y="1676400"/>
              <a:ext cx="12954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4131" name="Straight Connector 15"/>
            <p:cNvCxnSpPr>
              <a:cxnSpLocks noChangeShapeType="1"/>
            </p:cNvCxnSpPr>
            <p:nvPr/>
          </p:nvCxnSpPr>
          <p:spPr bwMode="auto">
            <a:xfrm>
              <a:off x="6705600" y="2438400"/>
              <a:ext cx="12954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4132" name="Left Brace 19"/>
            <p:cNvSpPr>
              <a:spLocks/>
            </p:cNvSpPr>
            <p:nvPr/>
          </p:nvSpPr>
          <p:spPr bwMode="auto">
            <a:xfrm>
              <a:off x="2819400" y="1676400"/>
              <a:ext cx="457200" cy="1371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4133" name="TextBox 61"/>
            <p:cNvSpPr txBox="1">
              <a:spLocks noChangeArrowheads="1"/>
            </p:cNvSpPr>
            <p:nvPr/>
          </p:nvSpPr>
          <p:spPr bwMode="auto">
            <a:xfrm>
              <a:off x="3733800" y="18288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4134" name="TextBox 62"/>
            <p:cNvSpPr txBox="1">
              <a:spLocks noChangeArrowheads="1"/>
            </p:cNvSpPr>
            <p:nvPr/>
          </p:nvSpPr>
          <p:spPr bwMode="auto">
            <a:xfrm>
              <a:off x="4648200" y="1828800"/>
              <a:ext cx="69923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-59</a:t>
              </a:r>
            </a:p>
          </p:txBody>
        </p:sp>
        <p:sp>
          <p:nvSpPr>
            <p:cNvPr id="4135" name="TextBox 63"/>
            <p:cNvSpPr txBox="1">
              <a:spLocks noChangeArrowheads="1"/>
            </p:cNvSpPr>
            <p:nvPr/>
          </p:nvSpPr>
          <p:spPr bwMode="auto">
            <a:xfrm>
              <a:off x="6019800" y="18288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4136" name="TextBox 64"/>
            <p:cNvSpPr txBox="1">
              <a:spLocks noChangeArrowheads="1"/>
            </p:cNvSpPr>
            <p:nvPr/>
          </p:nvSpPr>
          <p:spPr bwMode="auto">
            <a:xfrm>
              <a:off x="7930206" y="1828800"/>
              <a:ext cx="1213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102357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15816" y="4158208"/>
            <a:ext cx="5996140" cy="1143000"/>
            <a:chOff x="1371551" y="4572000"/>
            <a:chExt cx="7738038" cy="1143000"/>
          </a:xfrm>
        </p:grpSpPr>
        <p:grpSp>
          <p:nvGrpSpPr>
            <p:cNvPr id="4114" name="Group 46"/>
            <p:cNvGrpSpPr>
              <a:grpSpLocks/>
            </p:cNvGrpSpPr>
            <p:nvPr/>
          </p:nvGrpSpPr>
          <p:grpSpPr bwMode="auto">
            <a:xfrm>
              <a:off x="1371600" y="5029200"/>
              <a:ext cx="7620000" cy="685800"/>
              <a:chOff x="1371600" y="4572000"/>
              <a:chExt cx="7620000" cy="685800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1371552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285958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200363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114769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029175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8077193" y="4572000"/>
                <a:ext cx="914406" cy="685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4127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5943600" y="45720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128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5943600" y="52578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46" name="TextBox 45"/>
            <p:cNvSpPr txBox="1"/>
            <p:nvPr/>
          </p:nvSpPr>
          <p:spPr>
            <a:xfrm>
              <a:off x="1371551" y="4572000"/>
              <a:ext cx="7738038" cy="4308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s[0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 s[1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s[2</a:t>
              </a:r>
              <a:r>
                <a:rPr lang="en-US" sz="2200" b="1" dirty="0">
                  <a:latin typeface="Comic Sans MS" pitchFamily="66" charset="0"/>
                </a:rPr>
                <a:t>] </a:t>
              </a:r>
              <a:r>
                <a:rPr lang="en-US" sz="2200" b="1" dirty="0" smtClean="0">
                  <a:latin typeface="Comic Sans MS" pitchFamily="66" charset="0"/>
                </a:rPr>
                <a:t> s[3]  s[4</a:t>
              </a:r>
              <a:r>
                <a:rPr lang="en-US" sz="2200" b="1" dirty="0">
                  <a:latin typeface="Comic Sans MS" pitchFamily="66" charset="0"/>
                </a:rPr>
                <a:t>]</a:t>
              </a:r>
              <a:r>
                <a:rPr lang="en-US" sz="2200" b="1" dirty="0" smtClean="0">
                  <a:latin typeface="Comic Sans MS" pitchFamily="66" charset="0"/>
                </a:rPr>
                <a:t>   …         s[49]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4116" name="TextBox 65"/>
            <p:cNvSpPr txBox="1">
              <a:spLocks noChangeArrowheads="1"/>
            </p:cNvSpPr>
            <p:nvPr/>
          </p:nvSpPr>
          <p:spPr bwMode="auto">
            <a:xfrm>
              <a:off x="1524000" y="5181600"/>
              <a:ext cx="5293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‘H’</a:t>
              </a:r>
            </a:p>
          </p:txBody>
        </p:sp>
        <p:sp>
          <p:nvSpPr>
            <p:cNvPr id="4117" name="TextBox 66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4700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‘e’</a:t>
              </a:r>
            </a:p>
          </p:txBody>
        </p:sp>
        <p:sp>
          <p:nvSpPr>
            <p:cNvPr id="4118" name="TextBox 67"/>
            <p:cNvSpPr txBox="1">
              <a:spLocks noChangeArrowheads="1"/>
            </p:cNvSpPr>
            <p:nvPr/>
          </p:nvSpPr>
          <p:spPr bwMode="auto">
            <a:xfrm>
              <a:off x="3429000" y="5181600"/>
              <a:ext cx="6293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‘l’</a:t>
              </a:r>
            </a:p>
          </p:txBody>
        </p:sp>
        <p:sp>
          <p:nvSpPr>
            <p:cNvPr id="4119" name="TextBox 68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3898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‘l’</a:t>
              </a:r>
            </a:p>
          </p:txBody>
        </p:sp>
        <p:sp>
          <p:nvSpPr>
            <p:cNvPr id="4120" name="TextBox 69"/>
            <p:cNvSpPr txBox="1">
              <a:spLocks noChangeArrowheads="1"/>
            </p:cNvSpPr>
            <p:nvPr/>
          </p:nvSpPr>
          <p:spPr bwMode="auto">
            <a:xfrm>
              <a:off x="5181600" y="5181600"/>
              <a:ext cx="4619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‘o’</a:t>
              </a: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 bwMode="auto">
          <a:xfrm>
            <a:off x="1645096" y="5229200"/>
            <a:ext cx="7391400" cy="762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19063" indent="-119063" algn="ctr" eaLnBrk="0" hangingPunct="0">
              <a:defRPr/>
            </a:pPr>
            <a:r>
              <a:rPr lang="en-US" sz="3600" b="1" kern="0" dirty="0">
                <a:solidFill>
                  <a:srgbClr val="990000"/>
                </a:solidFill>
                <a:latin typeface="Comic Sans MS" pitchFamily="66" charset="0"/>
                <a:ea typeface="+mj-ea"/>
                <a:cs typeface="+mj-cs"/>
              </a:rPr>
              <a:t>Indices always start at 0 in C</a:t>
            </a: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276600" y="3581401"/>
            <a:ext cx="4835361" cy="647701"/>
            <a:chOff x="3276637" y="3581401"/>
            <a:chExt cx="4835502" cy="647701"/>
          </a:xfrm>
        </p:grpSpPr>
        <p:cxnSp>
          <p:nvCxnSpPr>
            <p:cNvPr id="4108" name="Elbow Connector 56"/>
            <p:cNvCxnSpPr>
              <a:cxnSpLocks noChangeShapeType="1"/>
            </p:cNvCxnSpPr>
            <p:nvPr/>
          </p:nvCxnSpPr>
          <p:spPr bwMode="auto">
            <a:xfrm flipV="1">
              <a:off x="4791436" y="3733801"/>
              <a:ext cx="694962" cy="495298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09" name="Elbow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5405731" y="3848939"/>
              <a:ext cx="424408" cy="19413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0" name="Elbow Connector 60"/>
            <p:cNvCxnSpPr>
              <a:cxnSpLocks noChangeShapeType="1"/>
            </p:cNvCxnSpPr>
            <p:nvPr/>
          </p:nvCxnSpPr>
          <p:spPr bwMode="auto">
            <a:xfrm rot="10800000">
              <a:off x="6477001" y="3581401"/>
              <a:ext cx="1635138" cy="64770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1" name="Curved Connector 74"/>
            <p:cNvCxnSpPr>
              <a:cxnSpLocks noChangeShapeType="1"/>
              <a:endCxn id="4143" idx="1"/>
            </p:cNvCxnSpPr>
            <p:nvPr/>
          </p:nvCxnSpPr>
          <p:spPr bwMode="auto">
            <a:xfrm flipV="1">
              <a:off x="3276637" y="3598786"/>
              <a:ext cx="1981258" cy="630313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12" name="Curved Connector 76"/>
            <p:cNvCxnSpPr>
              <a:cxnSpLocks noChangeShapeType="1"/>
              <a:endCxn id="4143" idx="1"/>
            </p:cNvCxnSpPr>
            <p:nvPr/>
          </p:nvCxnSpPr>
          <p:spPr bwMode="auto">
            <a:xfrm flipV="1">
              <a:off x="4165817" y="3598786"/>
              <a:ext cx="1092078" cy="630316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5122" name="Picture 2" descr="C:\Users\karkare\AppData\Local\Microsoft\Windows\Temporary Internet Files\Content.IE5\MEHYFBSV\MC900300119[1].wm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8C49E"/>
              </a:clrFrom>
              <a:clrTo>
                <a:srgbClr val="D8C49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83251"/>
            <a:ext cx="1407262" cy="182057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8" name="Elbow Connector 58"/>
          <p:cNvCxnSpPr>
            <a:cxnSpLocks noChangeShapeType="1"/>
          </p:cNvCxnSpPr>
          <p:nvPr/>
        </p:nvCxnSpPr>
        <p:spPr bwMode="auto">
          <a:xfrm rot="16200000" flipV="1">
            <a:off x="6038623" y="3943122"/>
            <a:ext cx="457196" cy="11475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973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Passing arrays to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679" y="930870"/>
            <a:ext cx="8759825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Write a function that reads input into an array of characters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until </a:t>
            </a:r>
            <a:r>
              <a:rPr lang="en-US" sz="2200" b="1" dirty="0" smtClean="0">
                <a:latin typeface="Comic Sans MS" pitchFamily="66" charset="0"/>
              </a:rPr>
              <a:t>EOF </a:t>
            </a:r>
            <a:r>
              <a:rPr lang="en-US" sz="2200" b="1" dirty="0">
                <a:latin typeface="Comic Sans MS" pitchFamily="66" charset="0"/>
              </a:rPr>
              <a:t>is seen or array is full.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700808"/>
            <a:ext cx="4038600" cy="1446213"/>
          </a:xfrm>
          <a:prstGeom prst="rect">
            <a:avLst/>
          </a:prstGeom>
          <a:solidFill>
            <a:srgbClr val="8BFFC3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read_into_array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(char t[], int size); 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/* returns number of chars </a:t>
            </a:r>
            <a:endParaRPr lang="en-US" altLang="en-US" sz="22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</a:t>
            </a:r>
            <a:r>
              <a:rPr lang="en-US" altLang="en-US" sz="2200" b="1" dirty="0" smtClean="0">
                <a:latin typeface="Comic Sans MS" pitchFamily="66" charset="0"/>
              </a:rPr>
              <a:t>  read  </a:t>
            </a:r>
            <a:r>
              <a:rPr lang="en-US" altLang="en-US" sz="2200" b="1" dirty="0">
                <a:latin typeface="Comic Sans MS" pitchFamily="66" charset="0"/>
              </a:rPr>
              <a:t>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876800"/>
            <a:ext cx="3962400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char 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read_into_array(s,100</a:t>
            </a:r>
            <a:r>
              <a:rPr lang="en-US" sz="2200" b="1" dirty="0" smtClean="0">
                <a:latin typeface="Comic Sans MS" pitchFamily="66" charset="0"/>
              </a:rPr>
              <a:t>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/* process */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828800"/>
            <a:ext cx="4314825" cy="4494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while (count &lt; size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    &amp;&amp; ch != EOF)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t[count]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return count;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3200400"/>
            <a:ext cx="403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read_into_array takes an array t as an argument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and </a:t>
            </a:r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size</a:t>
            </a:r>
            <a:r>
              <a:rPr lang="en-US" altLang="en-US" sz="2200" b="1" dirty="0">
                <a:latin typeface="Comic Sans MS" pitchFamily="66" charset="0"/>
              </a:rPr>
              <a:t> of the array and reads the input into array.</a:t>
            </a:r>
          </a:p>
        </p:txBody>
      </p:sp>
    </p:spTree>
    <p:extLst>
      <p:ext uri="{BB962C8B-B14F-4D97-AF65-F5344CB8AC3E}">
        <p14:creationId xmlns:p14="http://schemas.microsoft.com/office/powerpoint/2010/main" val="29516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24400"/>
            <a:ext cx="44196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char s[10];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read_into_array(s,10);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4419600" cy="4494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while (count &lt; size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      &amp;&amp; ch != EOF)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t[count]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}   return count;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81000" y="6172200"/>
            <a:ext cx="3429000" cy="430213"/>
            <a:chOff x="4724400" y="762000"/>
            <a:chExt cx="3429000" cy="430887"/>
          </a:xfrm>
        </p:grpSpPr>
        <p:sp>
          <p:nvSpPr>
            <p:cNvPr id="9317" name="TextBox 6"/>
            <p:cNvSpPr txBox="1">
              <a:spLocks noChangeArrowheads="1"/>
            </p:cNvSpPr>
            <p:nvPr/>
          </p:nvSpPr>
          <p:spPr bwMode="auto">
            <a:xfrm>
              <a:off x="4724400" y="762000"/>
              <a:ext cx="91723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Input</a:t>
              </a:r>
            </a:p>
          </p:txBody>
        </p:sp>
        <p:sp>
          <p:nvSpPr>
            <p:cNvPr id="9318" name="TextBox 7"/>
            <p:cNvSpPr txBox="1">
              <a:spLocks noChangeArrowheads="1"/>
            </p:cNvSpPr>
            <p:nvPr/>
          </p:nvSpPr>
          <p:spPr bwMode="auto">
            <a:xfrm>
              <a:off x="5791200" y="762000"/>
              <a:ext cx="23622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WIN&lt;</a:t>
              </a:r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eof</a:t>
              </a:r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&gt;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1" name="Group 170"/>
          <p:cNvGrpSpPr>
            <a:grpSpLocks/>
          </p:cNvGrpSpPr>
          <p:nvPr/>
        </p:nvGrpSpPr>
        <p:grpSpPr bwMode="auto">
          <a:xfrm>
            <a:off x="5157829" y="108437"/>
            <a:ext cx="709353" cy="1491458"/>
            <a:chOff x="5157927" y="337028"/>
            <a:chExt cx="709473" cy="1491772"/>
          </a:xfrm>
        </p:grpSpPr>
        <p:grpSp>
          <p:nvGrpSpPr>
            <p:cNvPr id="9312" name="Group 29"/>
            <p:cNvGrpSpPr>
              <a:grpSpLocks/>
            </p:cNvGrpSpPr>
            <p:nvPr/>
          </p:nvGrpSpPr>
          <p:grpSpPr bwMode="auto">
            <a:xfrm>
              <a:off x="5157927" y="337028"/>
              <a:ext cx="709473" cy="1034572"/>
              <a:chOff x="5157927" y="413228"/>
              <a:chExt cx="709473" cy="1034572"/>
            </a:xfrm>
          </p:grpSpPr>
          <p:sp>
            <p:nvSpPr>
              <p:cNvPr id="9315" name="TextBox 23"/>
              <p:cNvSpPr txBox="1">
                <a:spLocks noChangeArrowheads="1"/>
              </p:cNvSpPr>
              <p:nvPr/>
            </p:nvSpPr>
            <p:spPr bwMode="auto">
              <a:xfrm>
                <a:off x="5157927" y="413228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931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7620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9313" name="Elbow Connector 31"/>
            <p:cNvCxnSpPr>
              <a:cxnSpLocks noChangeShapeType="1"/>
              <a:endCxn id="9293" idx="0"/>
            </p:cNvCxnSpPr>
            <p:nvPr/>
          </p:nvCxnSpPr>
          <p:spPr bwMode="auto">
            <a:xfrm rot="16200000" flipH="1">
              <a:off x="5124450" y="1428750"/>
              <a:ext cx="762000" cy="3810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888832" y="723899"/>
            <a:ext cx="685800" cy="1066800"/>
            <a:chOff x="5638800" y="381000"/>
            <a:chExt cx="685800" cy="1066800"/>
          </a:xfrm>
        </p:grpSpPr>
        <p:sp>
          <p:nvSpPr>
            <p:cNvPr id="9310" name="TextBox 36"/>
            <p:cNvSpPr txBox="1">
              <a:spLocks noChangeArrowheads="1"/>
            </p:cNvSpPr>
            <p:nvPr/>
          </p:nvSpPr>
          <p:spPr bwMode="auto">
            <a:xfrm>
              <a:off x="5638800" y="381000"/>
              <a:ext cx="31771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11" name="Rounded Rectangle 37"/>
            <p:cNvSpPr>
              <a:spLocks noChangeArrowheads="1"/>
            </p:cNvSpPr>
            <p:nvPr/>
          </p:nvSpPr>
          <p:spPr bwMode="auto">
            <a:xfrm>
              <a:off x="5638800" y="762000"/>
              <a:ext cx="685800" cy="685800"/>
            </a:xfrm>
            <a:prstGeom prst="roundRect">
              <a:avLst>
                <a:gd name="adj" fmla="val 16667"/>
              </a:avLst>
            </a:prstGeom>
            <a:solidFill>
              <a:srgbClr val="FFB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7752928" y="2819400"/>
            <a:ext cx="685800" cy="1023622"/>
            <a:chOff x="7543800" y="1542048"/>
            <a:chExt cx="685800" cy="1023622"/>
          </a:xfrm>
        </p:grpSpPr>
        <p:sp>
          <p:nvSpPr>
            <p:cNvPr id="9308" name="Rectangle 38"/>
            <p:cNvSpPr>
              <a:spLocks noChangeArrowheads="1"/>
            </p:cNvSpPr>
            <p:nvPr/>
          </p:nvSpPr>
          <p:spPr bwMode="auto">
            <a:xfrm>
              <a:off x="7543800" y="1542048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9" name="TextBox 40"/>
            <p:cNvSpPr txBox="1">
              <a:spLocks noChangeArrowheads="1"/>
            </p:cNvSpPr>
            <p:nvPr/>
          </p:nvSpPr>
          <p:spPr bwMode="auto">
            <a:xfrm>
              <a:off x="7597932" y="2134783"/>
              <a:ext cx="4924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ch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742591" y="2812814"/>
            <a:ext cx="685800" cy="609600"/>
            <a:chOff x="7543800" y="1981200"/>
            <a:chExt cx="685800" cy="609600"/>
          </a:xfrm>
        </p:grpSpPr>
        <p:sp>
          <p:nvSpPr>
            <p:cNvPr id="9306" name="Rectangle 5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7" name="TextBox 52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7752928" y="2814323"/>
            <a:ext cx="685800" cy="609600"/>
            <a:chOff x="7543800" y="1981200"/>
            <a:chExt cx="685800" cy="609600"/>
          </a:xfrm>
        </p:grpSpPr>
        <p:sp>
          <p:nvSpPr>
            <p:cNvPr id="9304" name="Rectangle 56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5" name="TextBox 57"/>
            <p:cNvSpPr txBox="1">
              <a:spLocks noChangeArrowheads="1"/>
            </p:cNvSpPr>
            <p:nvPr/>
          </p:nvSpPr>
          <p:spPr bwMode="auto">
            <a:xfrm>
              <a:off x="7696200" y="20574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756685" y="2819400"/>
            <a:ext cx="685800" cy="609600"/>
            <a:chOff x="7543800" y="1981200"/>
            <a:chExt cx="685800" cy="609600"/>
          </a:xfrm>
        </p:grpSpPr>
        <p:sp>
          <p:nvSpPr>
            <p:cNvPr id="9302" name="Rectangle 60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3" name="TextBox 61"/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7743307" y="2819400"/>
            <a:ext cx="758825" cy="609600"/>
            <a:chOff x="7543800" y="1981200"/>
            <a:chExt cx="758541" cy="609600"/>
          </a:xfrm>
        </p:grpSpPr>
        <p:sp>
          <p:nvSpPr>
            <p:cNvPr id="9300" name="Rectangle 63"/>
            <p:cNvSpPr>
              <a:spLocks noChangeArrowheads="1"/>
            </p:cNvSpPr>
            <p:nvPr/>
          </p:nvSpPr>
          <p:spPr bwMode="auto">
            <a:xfrm>
              <a:off x="7543800" y="1981200"/>
              <a:ext cx="685800" cy="609600"/>
            </a:xfrm>
            <a:prstGeom prst="rect">
              <a:avLst/>
            </a:prstGeom>
            <a:solidFill>
              <a:srgbClr val="FFCF9D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301" name="TextBox 64"/>
            <p:cNvSpPr txBox="1">
              <a:spLocks noChangeArrowheads="1"/>
            </p:cNvSpPr>
            <p:nvPr/>
          </p:nvSpPr>
          <p:spPr bwMode="auto">
            <a:xfrm>
              <a:off x="7543800" y="2057400"/>
              <a:ext cx="7585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EOF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572000" y="1600200"/>
            <a:ext cx="1295400" cy="3810000"/>
            <a:chOff x="5029200" y="1600200"/>
            <a:chExt cx="1295400" cy="3810000"/>
          </a:xfrm>
        </p:grpSpPr>
        <p:grpSp>
          <p:nvGrpSpPr>
            <p:cNvPr id="9287" name="Group 16"/>
            <p:cNvGrpSpPr>
              <a:grpSpLocks/>
            </p:cNvGrpSpPr>
            <p:nvPr/>
          </p:nvGrpSpPr>
          <p:grpSpPr bwMode="auto">
            <a:xfrm>
              <a:off x="5638800" y="1600200"/>
              <a:ext cx="685800" cy="3810000"/>
              <a:chOff x="5410200" y="1295400"/>
              <a:chExt cx="685800" cy="3810000"/>
            </a:xfrm>
          </p:grpSpPr>
          <p:sp>
            <p:nvSpPr>
              <p:cNvPr id="9293" name="Rectangle 8"/>
              <p:cNvSpPr>
                <a:spLocks noChangeArrowheads="1"/>
              </p:cNvSpPr>
              <p:nvPr/>
            </p:nvSpPr>
            <p:spPr bwMode="auto">
              <a:xfrm>
                <a:off x="5410200" y="12954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5410200" y="18288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5" name="Rectangle 10"/>
              <p:cNvSpPr>
                <a:spLocks noChangeArrowheads="1"/>
              </p:cNvSpPr>
              <p:nvPr/>
            </p:nvSpPr>
            <p:spPr bwMode="auto">
              <a:xfrm>
                <a:off x="5410200" y="23622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5410200" y="2895600"/>
                <a:ext cx="685800" cy="533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97" name="Rectangle 12"/>
              <p:cNvSpPr>
                <a:spLocks noChangeArrowheads="1"/>
              </p:cNvSpPr>
              <p:nvPr/>
            </p:nvSpPr>
            <p:spPr bwMode="auto">
              <a:xfrm>
                <a:off x="5410200" y="4572000"/>
                <a:ext cx="685800" cy="533400"/>
              </a:xfrm>
              <a:prstGeom prst="rect">
                <a:avLst/>
              </a:prstGeom>
              <a:solidFill>
                <a:srgbClr val="DDEAB4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929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410200" y="34290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299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6096000" y="3352800"/>
                <a:ext cx="0" cy="12192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288" name="TextBox 17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</a:t>
              </a:r>
            </a:p>
          </p:txBody>
        </p:sp>
        <p:sp>
          <p:nvSpPr>
            <p:cNvPr id="9289" name="TextBox 18"/>
            <p:cNvSpPr txBox="1">
              <a:spLocks noChangeArrowheads="1"/>
            </p:cNvSpPr>
            <p:nvPr/>
          </p:nvSpPr>
          <p:spPr bwMode="auto">
            <a:xfrm>
              <a:off x="5029200" y="21336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s[1]</a:t>
              </a:r>
            </a:p>
          </p:txBody>
        </p:sp>
        <p:sp>
          <p:nvSpPr>
            <p:cNvPr id="9290" name="TextBox 19"/>
            <p:cNvSpPr txBox="1">
              <a:spLocks noChangeArrowheads="1"/>
            </p:cNvSpPr>
            <p:nvPr/>
          </p:nvSpPr>
          <p:spPr bwMode="auto">
            <a:xfrm>
              <a:off x="5029200" y="27432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s[2]</a:t>
              </a:r>
            </a:p>
          </p:txBody>
        </p:sp>
        <p:sp>
          <p:nvSpPr>
            <p:cNvPr id="9291" name="TextBox 20"/>
            <p:cNvSpPr txBox="1">
              <a:spLocks noChangeArrowheads="1"/>
            </p:cNvSpPr>
            <p:nvPr/>
          </p:nvSpPr>
          <p:spPr bwMode="auto">
            <a:xfrm>
              <a:off x="5029200" y="32766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s[3]</a:t>
              </a:r>
            </a:p>
          </p:txBody>
        </p:sp>
        <p:sp>
          <p:nvSpPr>
            <p:cNvPr id="9292" name="TextBox 21"/>
            <p:cNvSpPr txBox="1">
              <a:spLocks noChangeArrowheads="1"/>
            </p:cNvSpPr>
            <p:nvPr/>
          </p:nvSpPr>
          <p:spPr bwMode="auto">
            <a:xfrm>
              <a:off x="5029200" y="49530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48200" y="5638800"/>
            <a:ext cx="91440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main</a:t>
            </a: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5182344" y="1600200"/>
            <a:ext cx="685800" cy="533400"/>
            <a:chOff x="6400800" y="2667000"/>
            <a:chExt cx="685800" cy="533400"/>
          </a:xfrm>
        </p:grpSpPr>
        <p:sp>
          <p:nvSpPr>
            <p:cNvPr id="9285" name="Rectangle 76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6" name="TextBox 7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5182344" y="2133600"/>
            <a:ext cx="685800" cy="533400"/>
            <a:chOff x="6400800" y="2667000"/>
            <a:chExt cx="685800" cy="533400"/>
          </a:xfrm>
        </p:grpSpPr>
        <p:sp>
          <p:nvSpPr>
            <p:cNvPr id="9283" name="Rectangle 82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4" name="TextBox 83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5182344" y="2667000"/>
            <a:ext cx="685800" cy="533400"/>
            <a:chOff x="6400800" y="2667000"/>
            <a:chExt cx="685800" cy="533400"/>
          </a:xfrm>
        </p:grpSpPr>
        <p:sp>
          <p:nvSpPr>
            <p:cNvPr id="9281" name="Rectangle 85"/>
            <p:cNvSpPr>
              <a:spLocks noChangeArrowheads="1"/>
            </p:cNvSpPr>
            <p:nvPr/>
          </p:nvSpPr>
          <p:spPr bwMode="auto">
            <a:xfrm>
              <a:off x="6400800" y="2667000"/>
              <a:ext cx="685800" cy="533400"/>
            </a:xfrm>
            <a:prstGeom prst="rect">
              <a:avLst/>
            </a:prstGeom>
            <a:solidFill>
              <a:srgbClr val="DDEAB4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2" name="TextBox 86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</p:grpSp>
      <p:cxnSp>
        <p:nvCxnSpPr>
          <p:cNvPr id="98" name="Elbow Connector 97"/>
          <p:cNvCxnSpPr>
            <a:cxnSpLocks noChangeShapeType="1"/>
          </p:cNvCxnSpPr>
          <p:nvPr/>
        </p:nvCxnSpPr>
        <p:spPr bwMode="auto">
          <a:xfrm rot="5400000">
            <a:off x="2971800" y="3352800"/>
            <a:ext cx="6248400" cy="12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5174FF"/>
            </a:solidFill>
            <a:prstDash val="dash"/>
            <a:round/>
            <a:headEnd/>
            <a:tailEnd/>
          </a:ln>
        </p:spPr>
      </p:cxnSp>
      <p:cxnSp>
        <p:nvCxnSpPr>
          <p:cNvPr id="138" name="Elbow Connector 137"/>
          <p:cNvCxnSpPr>
            <a:cxnSpLocks noChangeShapeType="1"/>
          </p:cNvCxnSpPr>
          <p:nvPr/>
        </p:nvCxnSpPr>
        <p:spPr bwMode="auto">
          <a:xfrm rot="5400000">
            <a:off x="3048000" y="3352800"/>
            <a:ext cx="6248400" cy="127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prstDash val="dash"/>
            <a:round/>
            <a:headEnd/>
            <a:tailEnd/>
          </a:ln>
        </p:spPr>
      </p:cxnSp>
      <p:sp>
        <p:nvSpPr>
          <p:cNvPr id="139" name="Isosceles Triangle 138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50" name="Group 149"/>
          <p:cNvGrpSpPr>
            <a:grpSpLocks/>
          </p:cNvGrpSpPr>
          <p:nvPr/>
        </p:nvGrpSpPr>
        <p:grpSpPr bwMode="auto">
          <a:xfrm>
            <a:off x="7841621" y="745779"/>
            <a:ext cx="1066800" cy="1066800"/>
            <a:chOff x="8077200" y="152400"/>
            <a:chExt cx="1066800" cy="1066800"/>
          </a:xfrm>
        </p:grpSpPr>
        <p:sp>
          <p:nvSpPr>
            <p:cNvPr id="9272" name="Rectangle 146"/>
            <p:cNvSpPr>
              <a:spLocks noChangeArrowheads="1"/>
            </p:cNvSpPr>
            <p:nvPr/>
          </p:nvSpPr>
          <p:spPr bwMode="auto">
            <a:xfrm>
              <a:off x="8229600" y="533400"/>
              <a:ext cx="914400" cy="685800"/>
            </a:xfrm>
            <a:prstGeom prst="rect">
              <a:avLst/>
            </a:prstGeom>
            <a:solidFill>
              <a:srgbClr val="EAAD6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3" name="TextBox 147"/>
            <p:cNvSpPr txBox="1">
              <a:spLocks noChangeArrowheads="1"/>
            </p:cNvSpPr>
            <p:nvPr/>
          </p:nvSpPr>
          <p:spPr bwMode="auto">
            <a:xfrm>
              <a:off x="8077200" y="152400"/>
              <a:ext cx="7184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size</a:t>
              </a:r>
            </a:p>
          </p:txBody>
        </p:sp>
        <p:sp>
          <p:nvSpPr>
            <p:cNvPr id="9274" name="TextBox 148"/>
            <p:cNvSpPr txBox="1">
              <a:spLocks noChangeArrowheads="1"/>
            </p:cNvSpPr>
            <p:nvPr/>
          </p:nvSpPr>
          <p:spPr bwMode="auto">
            <a:xfrm>
              <a:off x="8382000" y="6096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cxnSp>
        <p:nvCxnSpPr>
          <p:cNvPr id="50" name="Elbow Connector 49"/>
          <p:cNvCxnSpPr>
            <a:cxnSpLocks noChangeShapeType="1"/>
          </p:cNvCxnSpPr>
          <p:nvPr/>
        </p:nvCxnSpPr>
        <p:spPr bwMode="auto">
          <a:xfrm rot="10800000" flipV="1">
            <a:off x="5638801" y="1447799"/>
            <a:ext cx="1615281" cy="7620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70" name="Notched Right Arrow 169"/>
          <p:cNvSpPr/>
          <p:nvPr/>
        </p:nvSpPr>
        <p:spPr bwMode="auto">
          <a:xfrm>
            <a:off x="0" y="5486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88" name="Group 187"/>
          <p:cNvGrpSpPr>
            <a:grpSpLocks/>
          </p:cNvGrpSpPr>
          <p:nvPr/>
        </p:nvGrpSpPr>
        <p:grpSpPr bwMode="auto">
          <a:xfrm>
            <a:off x="6457528" y="2852423"/>
            <a:ext cx="1066800" cy="1044544"/>
            <a:chOff x="6629400" y="5867400"/>
            <a:chExt cx="1066800" cy="1044544"/>
          </a:xfrm>
        </p:grpSpPr>
        <p:sp>
          <p:nvSpPr>
            <p:cNvPr id="9269" name="Rectangle 39"/>
            <p:cNvSpPr>
              <a:spLocks noChangeArrowheads="1"/>
            </p:cNvSpPr>
            <p:nvPr/>
          </p:nvSpPr>
          <p:spPr bwMode="auto">
            <a:xfrm>
              <a:off x="6629400" y="5867400"/>
              <a:ext cx="1066800" cy="6858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0" name="TextBox 43"/>
            <p:cNvSpPr txBox="1">
              <a:spLocks noChangeArrowheads="1"/>
            </p:cNvSpPr>
            <p:nvPr/>
          </p:nvSpPr>
          <p:spPr bwMode="auto">
            <a:xfrm>
              <a:off x="7010400" y="6029980"/>
              <a:ext cx="4155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  <p:sp>
          <p:nvSpPr>
            <p:cNvPr id="9271" name="TextBox 42"/>
            <p:cNvSpPr txBox="1">
              <a:spLocks noChangeArrowheads="1"/>
            </p:cNvSpPr>
            <p:nvPr/>
          </p:nvSpPr>
          <p:spPr bwMode="auto">
            <a:xfrm>
              <a:off x="6732694" y="6481057"/>
              <a:ext cx="90601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count</a:t>
              </a:r>
            </a:p>
          </p:txBody>
        </p:sp>
      </p:grpSp>
      <p:grpSp>
        <p:nvGrpSpPr>
          <p:cNvPr id="204" name="Group 203"/>
          <p:cNvGrpSpPr>
            <a:grpSpLocks/>
          </p:cNvGrpSpPr>
          <p:nvPr/>
        </p:nvGrpSpPr>
        <p:grpSpPr bwMode="auto">
          <a:xfrm>
            <a:off x="7696191" y="4953000"/>
            <a:ext cx="1082077" cy="1572344"/>
            <a:chOff x="7696268" y="4419600"/>
            <a:chExt cx="1081680" cy="1572344"/>
          </a:xfrm>
        </p:grpSpPr>
        <p:sp>
          <p:nvSpPr>
            <p:cNvPr id="9266" name="TextBox 177"/>
            <p:cNvSpPr txBox="1">
              <a:spLocks noChangeArrowheads="1"/>
            </p:cNvSpPr>
            <p:nvPr/>
          </p:nvSpPr>
          <p:spPr bwMode="auto">
            <a:xfrm>
              <a:off x="7736058" y="4419600"/>
              <a:ext cx="104189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algn="ctr" eaLnBrk="1" hangingPunct="1"/>
              <a:r>
                <a:rPr lang="en-US" altLang="en-US" sz="2200" b="1" dirty="0" err="1" smtClean="0">
                  <a:solidFill>
                    <a:srgbClr val="7030A0"/>
                  </a:solidFill>
                  <a:latin typeface="Comic Sans MS" pitchFamily="66" charset="0"/>
                </a:rPr>
                <a:t>addr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  <p:sp>
          <p:nvSpPr>
            <p:cNvPr id="9267" name="Rounded Rectangle 176"/>
            <p:cNvSpPr>
              <a:spLocks noChangeArrowheads="1"/>
            </p:cNvSpPr>
            <p:nvPr/>
          </p:nvSpPr>
          <p:spPr bwMode="auto">
            <a:xfrm>
              <a:off x="7696268" y="5229944"/>
              <a:ext cx="990532" cy="762000"/>
            </a:xfrm>
            <a:prstGeom prst="roundRect">
              <a:avLst>
                <a:gd name="adj" fmla="val 16667"/>
              </a:avLst>
            </a:prstGeom>
            <a:solidFill>
              <a:srgbClr val="FFA48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8" name="TextBox 183"/>
            <p:cNvSpPr txBox="1">
              <a:spLocks noChangeArrowheads="1"/>
            </p:cNvSpPr>
            <p:nvPr/>
          </p:nvSpPr>
          <p:spPr bwMode="auto">
            <a:xfrm>
              <a:off x="7696268" y="5417041"/>
              <a:ext cx="108067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main.3</a:t>
              </a:r>
            </a:p>
          </p:txBody>
        </p:sp>
      </p:grpSp>
      <p:sp>
        <p:nvSpPr>
          <p:cNvPr id="186" name="Notched Right Arrow 185"/>
          <p:cNvSpPr/>
          <p:nvPr/>
        </p:nvSpPr>
        <p:spPr bwMode="auto">
          <a:xfrm>
            <a:off x="0" y="914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7" name="Notched Right Arrow 186"/>
          <p:cNvSpPr/>
          <p:nvPr/>
        </p:nvSpPr>
        <p:spPr bwMode="auto">
          <a:xfrm>
            <a:off x="0" y="16002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1" name="Notched Right Arrow 190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2" name="Notched Right Arrow 191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3" name="Notched Right Arrow 192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4" name="Notched Right Arrow 193"/>
          <p:cNvSpPr/>
          <p:nvPr/>
        </p:nvSpPr>
        <p:spPr bwMode="auto">
          <a:xfrm>
            <a:off x="990600" y="2057400"/>
            <a:ext cx="685800" cy="3048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5" name="Isosceles Triangle 194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7" name="Isosceles Triangle 196"/>
          <p:cNvSpPr/>
          <p:nvPr/>
        </p:nvSpPr>
        <p:spPr bwMode="auto">
          <a:xfrm>
            <a:off x="15240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9" name="Isosceles Triangle 198"/>
          <p:cNvSpPr/>
          <p:nvPr/>
        </p:nvSpPr>
        <p:spPr bwMode="auto">
          <a:xfrm>
            <a:off x="17526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0" name="Isosceles Triangle 199"/>
          <p:cNvSpPr/>
          <p:nvPr/>
        </p:nvSpPr>
        <p:spPr bwMode="auto">
          <a:xfrm>
            <a:off x="1981200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1" name="Isosceles Triangle 200"/>
          <p:cNvSpPr/>
          <p:nvPr/>
        </p:nvSpPr>
        <p:spPr bwMode="auto">
          <a:xfrm>
            <a:off x="2123728" y="632460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2" name="Isosceles Triangle 201"/>
          <p:cNvSpPr/>
          <p:nvPr/>
        </p:nvSpPr>
        <p:spPr bwMode="auto">
          <a:xfrm>
            <a:off x="2843808" y="6309320"/>
            <a:ext cx="304800" cy="5334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1" name="Notched Right Arrow 220"/>
          <p:cNvSpPr/>
          <p:nvPr/>
        </p:nvSpPr>
        <p:spPr bwMode="auto">
          <a:xfrm>
            <a:off x="304800" y="3962400"/>
            <a:ext cx="838200" cy="381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27" name="Group 226"/>
          <p:cNvGrpSpPr>
            <a:grpSpLocks/>
          </p:cNvGrpSpPr>
          <p:nvPr/>
        </p:nvGrpSpPr>
        <p:grpSpPr bwMode="auto">
          <a:xfrm>
            <a:off x="6523348" y="4966639"/>
            <a:ext cx="1042273" cy="1558705"/>
            <a:chOff x="6873399" y="955895"/>
            <a:chExt cx="1043130" cy="1558705"/>
          </a:xfrm>
        </p:grpSpPr>
        <p:sp>
          <p:nvSpPr>
            <p:cNvPr id="9264" name="Rounded Rectangle 219"/>
            <p:cNvSpPr>
              <a:spLocks noChangeArrowheads="1"/>
            </p:cNvSpPr>
            <p:nvPr/>
          </p:nvSpPr>
          <p:spPr bwMode="auto">
            <a:xfrm>
              <a:off x="7010400" y="17526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5" name="TextBox 222"/>
            <p:cNvSpPr txBox="1">
              <a:spLocks noChangeArrowheads="1"/>
            </p:cNvSpPr>
            <p:nvPr/>
          </p:nvSpPr>
          <p:spPr bwMode="auto">
            <a:xfrm>
              <a:off x="6873399" y="955895"/>
              <a:ext cx="104313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  <a:p>
              <a:pPr eaLnBrk="1" hangingPunct="1"/>
              <a:r>
                <a:rPr lang="en-US" altLang="en-US" sz="2200" b="1" dirty="0" smtClean="0">
                  <a:solidFill>
                    <a:srgbClr val="7030A0"/>
                  </a:solidFill>
                  <a:latin typeface="Comic Sans MS" pitchFamily="66" charset="0"/>
                </a:rPr>
                <a:t>value</a:t>
              </a:r>
              <a:endParaRPr lang="en-US" altLang="en-US" sz="2200" b="1" dirty="0">
                <a:solidFill>
                  <a:srgbClr val="7030A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30" name="Group 229"/>
          <p:cNvGrpSpPr>
            <a:grpSpLocks/>
          </p:cNvGrpSpPr>
          <p:nvPr/>
        </p:nvGrpSpPr>
        <p:grpSpPr bwMode="auto">
          <a:xfrm>
            <a:off x="6660232" y="5763344"/>
            <a:ext cx="838200" cy="762000"/>
            <a:chOff x="7010400" y="2590800"/>
            <a:chExt cx="838200" cy="762000"/>
          </a:xfrm>
        </p:grpSpPr>
        <p:sp>
          <p:nvSpPr>
            <p:cNvPr id="9262" name="Rounded Rectangle 227"/>
            <p:cNvSpPr>
              <a:spLocks noChangeArrowheads="1"/>
            </p:cNvSpPr>
            <p:nvPr/>
          </p:nvSpPr>
          <p:spPr bwMode="auto">
            <a:xfrm>
              <a:off x="7010400" y="2590800"/>
              <a:ext cx="838200" cy="762000"/>
            </a:xfrm>
            <a:prstGeom prst="roundRect">
              <a:avLst>
                <a:gd name="adj" fmla="val 16667"/>
              </a:avLst>
            </a:prstGeom>
            <a:solidFill>
              <a:srgbClr val="F4976E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63" name="TextBox 228"/>
            <p:cNvSpPr txBox="1">
              <a:spLocks noChangeArrowheads="1"/>
            </p:cNvSpPr>
            <p:nvPr/>
          </p:nvSpPr>
          <p:spPr bwMode="auto">
            <a:xfrm>
              <a:off x="7239000" y="2743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89" name="Group 188"/>
          <p:cNvGrpSpPr>
            <a:grpSpLocks/>
          </p:cNvGrpSpPr>
          <p:nvPr/>
        </p:nvGrpSpPr>
        <p:grpSpPr bwMode="auto">
          <a:xfrm>
            <a:off x="6457528" y="2790287"/>
            <a:ext cx="1066800" cy="750888"/>
            <a:chOff x="6629400" y="5029200"/>
            <a:chExt cx="1066800" cy="751113"/>
          </a:xfrm>
        </p:grpSpPr>
        <p:sp>
          <p:nvSpPr>
            <p:cNvPr id="9279" name="Rectangle 90"/>
            <p:cNvSpPr>
              <a:spLocks noChangeArrowheads="1"/>
            </p:cNvSpPr>
            <p:nvPr/>
          </p:nvSpPr>
          <p:spPr bwMode="auto">
            <a:xfrm>
              <a:off x="6629400" y="5029200"/>
              <a:ext cx="1066800" cy="751113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80" name="TextBox 91"/>
            <p:cNvSpPr txBox="1">
              <a:spLocks noChangeArrowheads="1"/>
            </p:cNvSpPr>
            <p:nvPr/>
          </p:nvSpPr>
          <p:spPr bwMode="auto">
            <a:xfrm>
              <a:off x="70104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6457528" y="2790284"/>
            <a:ext cx="1066800" cy="755377"/>
            <a:chOff x="6781800" y="4495799"/>
            <a:chExt cx="1066800" cy="754622"/>
          </a:xfrm>
        </p:grpSpPr>
        <p:sp>
          <p:nvSpPr>
            <p:cNvPr id="9277" name="Rectangle 93"/>
            <p:cNvSpPr>
              <a:spLocks noChangeArrowheads="1"/>
            </p:cNvSpPr>
            <p:nvPr/>
          </p:nvSpPr>
          <p:spPr bwMode="auto">
            <a:xfrm>
              <a:off x="6781800" y="4495799"/>
              <a:ext cx="1066800" cy="754622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8" name="TextBox 94"/>
            <p:cNvSpPr txBox="1">
              <a:spLocks noChangeArrowheads="1"/>
            </p:cNvSpPr>
            <p:nvPr/>
          </p:nvSpPr>
          <p:spPr bwMode="auto">
            <a:xfrm>
              <a:off x="7162800" y="45720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90" name="Group 189"/>
          <p:cNvGrpSpPr>
            <a:grpSpLocks/>
          </p:cNvGrpSpPr>
          <p:nvPr/>
        </p:nvGrpSpPr>
        <p:grpSpPr bwMode="auto">
          <a:xfrm>
            <a:off x="6458814" y="2780928"/>
            <a:ext cx="1066800" cy="762000"/>
            <a:chOff x="6629400" y="3429000"/>
            <a:chExt cx="1066800" cy="762000"/>
          </a:xfrm>
        </p:grpSpPr>
        <p:sp>
          <p:nvSpPr>
            <p:cNvPr id="9275" name="Rectangle 106"/>
            <p:cNvSpPr>
              <a:spLocks noChangeArrowheads="1"/>
            </p:cNvSpPr>
            <p:nvPr/>
          </p:nvSpPr>
          <p:spPr bwMode="auto">
            <a:xfrm>
              <a:off x="6629400" y="3429000"/>
              <a:ext cx="1066800" cy="762000"/>
            </a:xfrm>
            <a:prstGeom prst="rect">
              <a:avLst/>
            </a:prstGeom>
            <a:solidFill>
              <a:srgbClr val="FFD17A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9276" name="TextBox 110"/>
            <p:cNvSpPr txBox="1">
              <a:spLocks noChangeArrowheads="1"/>
            </p:cNvSpPr>
            <p:nvPr/>
          </p:nvSpPr>
          <p:spPr bwMode="auto">
            <a:xfrm>
              <a:off x="7010400" y="3505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560822" y="354567"/>
            <a:ext cx="19992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read_into_array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7" grpId="0" animBg="1"/>
      <p:bldP spid="139" grpId="0" animBg="1"/>
      <p:bldP spid="170" grpId="0" animBg="1"/>
      <p:bldP spid="186" grpId="0" animBg="1"/>
      <p:bldP spid="187" grpId="0" animBg="1"/>
      <p:bldP spid="195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21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685800" y="234950"/>
            <a:ext cx="3613731" cy="6623050"/>
            <a:chOff x="4572000" y="234950"/>
            <a:chExt cx="3613731" cy="6623050"/>
          </a:xfrm>
          <a:effectLst>
            <a:outerShdw blurRad="50800" dist="38100" dir="2700000" algn="tl" rotWithShape="0">
              <a:schemeClr val="accent4">
                <a:lumMod val="40000"/>
                <a:lumOff val="60000"/>
                <a:alpha val="40000"/>
              </a:schemeClr>
            </a:outerShdw>
          </a:effectLst>
        </p:grpSpPr>
        <p:sp>
          <p:nvSpPr>
            <p:cNvPr id="28" name="TextBox 27"/>
            <p:cNvSpPr txBox="1"/>
            <p:nvPr/>
          </p:nvSpPr>
          <p:spPr>
            <a:xfrm>
              <a:off x="7620000" y="990600"/>
              <a:ext cx="381000" cy="51706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read_into_array</a:t>
              </a:r>
            </a:p>
          </p:txBody>
        </p:sp>
        <p:grpSp>
          <p:nvGrpSpPr>
            <p:cNvPr id="6" name="Group 29"/>
            <p:cNvGrpSpPr/>
            <p:nvPr/>
          </p:nvGrpSpPr>
          <p:grpSpPr>
            <a:xfrm>
              <a:off x="4800600" y="381000"/>
              <a:ext cx="1066800" cy="685800"/>
              <a:chOff x="4800600" y="685800"/>
              <a:chExt cx="1066800" cy="6858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800600" y="685800"/>
                <a:ext cx="322524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/>
              </a:prstGeom>
              <a:solidFill>
                <a:srgbClr val="A6F2C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4" name="Group 35"/>
            <p:cNvGrpSpPr/>
            <p:nvPr/>
          </p:nvGrpSpPr>
          <p:grpSpPr>
            <a:xfrm>
              <a:off x="6553200" y="381000"/>
              <a:ext cx="1079716" cy="685800"/>
              <a:chOff x="5562600" y="533400"/>
              <a:chExt cx="1079716" cy="6858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24600" y="609600"/>
                <a:ext cx="317716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5562600" y="533400"/>
                <a:ext cx="685800" cy="685800"/>
              </a:xfrm>
              <a:prstGeom prst="roundRect">
                <a:avLst/>
              </a:prstGeom>
              <a:solidFill>
                <a:srgbClr val="FFB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6400800" y="2209800"/>
              <a:ext cx="914400" cy="990600"/>
              <a:chOff x="6400800" y="2209800"/>
              <a:chExt cx="914400" cy="990600"/>
            </a:xfrm>
          </p:grpSpPr>
          <p:grpSp>
            <p:nvGrpSpPr>
              <p:cNvPr id="17" name="Group 41"/>
              <p:cNvGrpSpPr/>
              <p:nvPr/>
            </p:nvGrpSpPr>
            <p:grpSpPr>
              <a:xfrm>
                <a:off x="6400800" y="2209800"/>
                <a:ext cx="914400" cy="990600"/>
                <a:chOff x="7315200" y="914400"/>
                <a:chExt cx="914400" cy="990600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7543800" y="1295400"/>
                  <a:ext cx="685800" cy="609600"/>
                </a:xfrm>
                <a:prstGeom prst="rect">
                  <a:avLst/>
                </a:prstGeom>
                <a:solidFill>
                  <a:srgbClr val="FFCF9D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15200" y="914400"/>
                  <a:ext cx="492443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latin typeface="Comic Sans MS" pitchFamily="66" charset="0"/>
                    </a:rPr>
                    <a:t>ch</a:t>
                  </a: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6553200" y="2667000"/>
                <a:ext cx="758541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EOF</a:t>
                </a:r>
              </a:p>
            </p:txBody>
          </p:sp>
        </p:grpSp>
        <p:grpSp>
          <p:nvGrpSpPr>
            <p:cNvPr id="31" name="Group 22"/>
            <p:cNvGrpSpPr/>
            <p:nvPr/>
          </p:nvGrpSpPr>
          <p:grpSpPr>
            <a:xfrm>
              <a:off x="45720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225" name="Group 16"/>
              <p:cNvGrpSpPr/>
              <p:nvPr/>
            </p:nvGrpSpPr>
            <p:grpSpPr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9" name="Rectangle 8"/>
                <p:cNvSpPr/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88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600"/>
                  <a:ext cx="685800" cy="533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5029200" y="16764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29200" y="21336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29200" y="27432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32766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53000"/>
                <a:ext cx="705642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648200" y="5638800"/>
              <a:ext cx="91440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1676400"/>
              <a:ext cx="60785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34000" y="2209800"/>
              <a:ext cx="46679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7800" y="2743200"/>
              <a:ext cx="542136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98" name="Elbow Connector 97"/>
            <p:cNvCxnSpPr/>
            <p:nvPr/>
          </p:nvCxnSpPr>
          <p:spPr bwMode="auto">
            <a:xfrm rot="5400000">
              <a:off x="2971800" y="3352800"/>
              <a:ext cx="62484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5174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Elbow Connector 137"/>
            <p:cNvCxnSpPr/>
            <p:nvPr/>
          </p:nvCxnSpPr>
          <p:spPr bwMode="auto">
            <a:xfrm rot="5400000">
              <a:off x="3092450" y="3460750"/>
              <a:ext cx="6172200" cy="127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4" name="Group 149"/>
            <p:cNvGrpSpPr/>
            <p:nvPr/>
          </p:nvGrpSpPr>
          <p:grpSpPr>
            <a:xfrm>
              <a:off x="6400800" y="3276600"/>
              <a:ext cx="1066800" cy="1066800"/>
              <a:chOff x="8077200" y="152400"/>
              <a:chExt cx="1066800" cy="10668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8229600" y="533400"/>
                <a:ext cx="914400" cy="685800"/>
              </a:xfrm>
              <a:prstGeom prst="rect">
                <a:avLst/>
              </a:prstGeom>
              <a:solidFill>
                <a:srgbClr val="EAAD6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077200" y="152400"/>
                <a:ext cx="718466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size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382000" y="609600"/>
                <a:ext cx="527709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10</a:t>
                </a:r>
              </a:p>
            </p:txBody>
          </p:sp>
        </p:grpSp>
        <p:cxnSp>
          <p:nvCxnSpPr>
            <p:cNvPr id="50" name="Elbow Connector 49"/>
            <p:cNvCxnSpPr/>
            <p:nvPr/>
          </p:nvCxnSpPr>
          <p:spPr bwMode="auto">
            <a:xfrm rot="10800000" flipV="1">
              <a:off x="5638800" y="609600"/>
              <a:ext cx="1295400" cy="9144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5" name="Group 187"/>
            <p:cNvGrpSpPr/>
            <p:nvPr/>
          </p:nvGrpSpPr>
          <p:grpSpPr>
            <a:xfrm>
              <a:off x="6477000" y="1066800"/>
              <a:ext cx="1066800" cy="990600"/>
              <a:chOff x="6629400" y="5562600"/>
              <a:chExt cx="1066800" cy="9906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6629400" y="5867400"/>
                <a:ext cx="1066800" cy="685800"/>
              </a:xfrm>
              <a:prstGeom prst="rect">
                <a:avLst/>
              </a:prstGeom>
              <a:solidFill>
                <a:srgbClr val="FFD17A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010400" y="6029980"/>
                <a:ext cx="356188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05600" y="5562600"/>
                <a:ext cx="906017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dirty="0">
                    <a:latin typeface="Comic Sans MS" pitchFamily="66" charset="0"/>
                  </a:rPr>
                  <a:t>count</a:t>
                </a:r>
              </a:p>
            </p:txBody>
          </p:sp>
        </p:grpSp>
        <p:grpSp>
          <p:nvGrpSpPr>
            <p:cNvPr id="236" name="Group 203"/>
            <p:cNvGrpSpPr/>
            <p:nvPr/>
          </p:nvGrpSpPr>
          <p:grpSpPr>
            <a:xfrm>
              <a:off x="6553200" y="5638800"/>
              <a:ext cx="1066799" cy="1219200"/>
              <a:chOff x="7848600" y="4876800"/>
              <a:chExt cx="1066799" cy="1219200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7924800" y="4876800"/>
                <a:ext cx="808234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 err="1">
                    <a:solidFill>
                      <a:srgbClr val="7030A0"/>
                    </a:solidFill>
                    <a:latin typeface="Comic Sans MS" pitchFamily="66" charset="0"/>
                  </a:rPr>
                  <a:t>addr</a:t>
                </a:r>
                <a:endParaRPr lang="en-US" sz="2200" b="1" dirty="0">
                  <a:solidFill>
                    <a:srgbClr val="7030A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77" name="Rounded Rectangle 176"/>
              <p:cNvSpPr/>
              <p:nvPr/>
            </p:nvSpPr>
            <p:spPr bwMode="auto">
              <a:xfrm>
                <a:off x="7924800" y="5257800"/>
                <a:ext cx="838200" cy="838200"/>
              </a:xfrm>
              <a:prstGeom prst="roundRect">
                <a:avLst/>
              </a:prstGeom>
              <a:solidFill>
                <a:srgbClr val="FFA488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 dirty="0">
                  <a:ea typeface="ＭＳ Ｐゴシック" pitchFamily="34" charset="-128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48600" y="5257801"/>
                <a:ext cx="1066799" cy="7694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main.3</a:t>
                </a:r>
              </a:p>
            </p:txBody>
          </p:sp>
        </p:grpSp>
        <p:sp>
          <p:nvSpPr>
            <p:cNvPr id="203" name="TextBox 202"/>
            <p:cNvSpPr txBox="1"/>
            <p:nvPr/>
          </p:nvSpPr>
          <p:spPr>
            <a:xfrm>
              <a:off x="5943600" y="6096000"/>
              <a:ext cx="1042273" cy="43088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7030A0"/>
                  </a:solidFill>
                  <a:latin typeface="Comic Sans MS" pitchFamily="66" charset="0"/>
                </a:rPr>
                <a:t>return</a:t>
              </a: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019800" y="4267200"/>
              <a:ext cx="1470733" cy="1143000"/>
              <a:chOff x="6400800" y="1371600"/>
              <a:chExt cx="1470733" cy="1143000"/>
            </a:xfrm>
          </p:grpSpPr>
          <p:grpSp>
            <p:nvGrpSpPr>
              <p:cNvPr id="237" name="Group 226"/>
              <p:cNvGrpSpPr/>
              <p:nvPr/>
            </p:nvGrpSpPr>
            <p:grpSpPr>
              <a:xfrm>
                <a:off x="7010400" y="1371600"/>
                <a:ext cx="861133" cy="1143000"/>
                <a:chOff x="7010400" y="1371600"/>
                <a:chExt cx="861133" cy="1143000"/>
              </a:xfrm>
            </p:grpSpPr>
            <p:sp>
              <p:nvSpPr>
                <p:cNvPr id="220" name="Rounded Rectangle 219"/>
                <p:cNvSpPr/>
                <p:nvPr/>
              </p:nvSpPr>
              <p:spPr bwMode="auto">
                <a:xfrm>
                  <a:off x="7010400" y="1752600"/>
                  <a:ext cx="838200" cy="762000"/>
                </a:xfrm>
                <a:prstGeom prst="roundRect">
                  <a:avLst/>
                </a:prstGeom>
                <a:solidFill>
                  <a:srgbClr val="F4976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3" name="TextBox 222"/>
                <p:cNvSpPr txBox="1"/>
                <p:nvPr/>
              </p:nvSpPr>
              <p:spPr>
                <a:xfrm>
                  <a:off x="7010400" y="1371600"/>
                  <a:ext cx="861133" cy="43088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dirty="0">
                      <a:solidFill>
                        <a:srgbClr val="7030A0"/>
                      </a:solidFill>
                      <a:latin typeface="Comic Sans MS" pitchFamily="66" charset="0"/>
                    </a:rPr>
                    <a:t>value</a:t>
                  </a:r>
                </a:p>
              </p:txBody>
            </p:sp>
          </p:grpSp>
          <p:sp>
            <p:nvSpPr>
              <p:cNvPr id="224" name="TextBox 223"/>
              <p:cNvSpPr txBox="1"/>
              <p:nvPr/>
            </p:nvSpPr>
            <p:spPr>
              <a:xfrm>
                <a:off x="6400800" y="1905000"/>
                <a:ext cx="1042273" cy="43088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7030A0"/>
                    </a:solidFill>
                    <a:latin typeface="Comic Sans MS" pitchFamily="66" charset="0"/>
                  </a:rPr>
                  <a:t>return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7239000" y="1981200"/>
                <a:ext cx="356188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3</a:t>
                </a: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001000" y="5334000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120" name="Straight Arrow Connector 119"/>
            <p:cNvCxnSpPr>
              <a:endCxn id="9" idx="0"/>
            </p:cNvCxnSpPr>
            <p:nvPr/>
          </p:nvCxnSpPr>
          <p:spPr bwMode="auto">
            <a:xfrm flipH="1">
              <a:off x="5524500" y="990600"/>
              <a:ext cx="38100" cy="609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3" name="TextBox 132"/>
          <p:cNvSpPr txBox="1"/>
          <p:nvPr/>
        </p:nvSpPr>
        <p:spPr>
          <a:xfrm>
            <a:off x="4572000" y="2133600"/>
            <a:ext cx="4191000" cy="1108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prior to returning from the call read_into_array()</a:t>
            </a:r>
          </a:p>
        </p:txBody>
      </p:sp>
    </p:spTree>
    <p:extLst>
      <p:ext uri="{BB962C8B-B14F-4D97-AF65-F5344CB8AC3E}">
        <p14:creationId xmlns:p14="http://schemas.microsoft.com/office/powerpoint/2010/main" val="88064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685800" y="381000"/>
            <a:ext cx="1295400" cy="5688013"/>
            <a:chOff x="685800" y="381000"/>
            <a:chExt cx="1295400" cy="5688687"/>
          </a:xfrm>
        </p:grpSpPr>
        <p:grpSp>
          <p:nvGrpSpPr>
            <p:cNvPr id="11275" name="Group 29"/>
            <p:cNvGrpSpPr>
              <a:grpSpLocks/>
            </p:cNvGrpSpPr>
            <p:nvPr/>
          </p:nvGrpSpPr>
          <p:grpSpPr bwMode="auto">
            <a:xfrm>
              <a:off x="914400" y="381000"/>
              <a:ext cx="1066800" cy="685800"/>
              <a:chOff x="4800600" y="685800"/>
              <a:chExt cx="1066800" cy="685800"/>
            </a:xfrm>
          </p:grpSpPr>
          <p:sp>
            <p:nvSpPr>
              <p:cNvPr id="11295" name="TextBox 23"/>
              <p:cNvSpPr txBox="1">
                <a:spLocks noChangeArrowheads="1"/>
              </p:cNvSpPr>
              <p:nvPr/>
            </p:nvSpPr>
            <p:spPr bwMode="auto">
              <a:xfrm>
                <a:off x="4800600" y="6858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11296" name="Rounded Rectangle 24"/>
              <p:cNvSpPr>
                <a:spLocks noChangeArrowheads="1"/>
              </p:cNvSpPr>
              <p:nvPr/>
            </p:nvSpPr>
            <p:spPr bwMode="auto">
              <a:xfrm>
                <a:off x="5181600" y="685800"/>
                <a:ext cx="685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A6F2C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1276" name="Group 22"/>
            <p:cNvGrpSpPr>
              <a:grpSpLocks/>
            </p:cNvGrpSpPr>
            <p:nvPr/>
          </p:nvGrpSpPr>
          <p:grpSpPr bwMode="auto">
            <a:xfrm>
              <a:off x="685800" y="1600200"/>
              <a:ext cx="1295400" cy="3810000"/>
              <a:chOff x="5029200" y="1600200"/>
              <a:chExt cx="1295400" cy="3810000"/>
            </a:xfrm>
          </p:grpSpPr>
          <p:grpSp>
            <p:nvGrpSpPr>
              <p:cNvPr id="11282" name="Group 16"/>
              <p:cNvGrpSpPr>
                <a:grpSpLocks/>
              </p:cNvGrpSpPr>
              <p:nvPr/>
            </p:nvGrpSpPr>
            <p:grpSpPr bwMode="auto">
              <a:xfrm>
                <a:off x="5638800" y="1600200"/>
                <a:ext cx="685800" cy="3810000"/>
                <a:chOff x="5410200" y="1295400"/>
                <a:chExt cx="685800" cy="3810000"/>
              </a:xfrm>
            </p:grpSpPr>
            <p:sp>
              <p:nvSpPr>
                <p:cNvPr id="11288" name="Rectangle 8"/>
                <p:cNvSpPr>
                  <a:spLocks noChangeArrowheads="1"/>
                </p:cNvSpPr>
                <p:nvPr/>
              </p:nvSpPr>
              <p:spPr bwMode="auto">
                <a:xfrm>
                  <a:off x="5410200" y="12954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5410200" y="1829007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0" name="Rectangle 10"/>
                <p:cNvSpPr>
                  <a:spLocks noChangeArrowheads="1"/>
                </p:cNvSpPr>
                <p:nvPr/>
              </p:nvSpPr>
              <p:spPr bwMode="auto">
                <a:xfrm>
                  <a:off x="5410200" y="23622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5410200" y="2895933"/>
                  <a:ext cx="685800" cy="5334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11292" name="Rectangle 12"/>
                <p:cNvSpPr>
                  <a:spLocks noChangeArrowheads="1"/>
                </p:cNvSpPr>
                <p:nvPr/>
              </p:nvSpPr>
              <p:spPr bwMode="auto">
                <a:xfrm>
                  <a:off x="5410200" y="4572000"/>
                  <a:ext cx="685800" cy="533400"/>
                </a:xfrm>
                <a:prstGeom prst="rect">
                  <a:avLst/>
                </a:prstGeom>
                <a:solidFill>
                  <a:srgbClr val="DDEAB4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1293" name="Straight Connector 14"/>
                <p:cNvCxnSpPr>
                  <a:cxnSpLocks noChangeShapeType="1"/>
                </p:cNvCxnSpPr>
                <p:nvPr/>
              </p:nvCxnSpPr>
              <p:spPr bwMode="auto">
                <a:xfrm>
                  <a:off x="5410200" y="34290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94" name="Straight Connector 15"/>
                <p:cNvCxnSpPr>
                  <a:cxnSpLocks noChangeShapeType="1"/>
                </p:cNvCxnSpPr>
                <p:nvPr/>
              </p:nvCxnSpPr>
              <p:spPr bwMode="auto">
                <a:xfrm>
                  <a:off x="6096000" y="3352800"/>
                  <a:ext cx="0" cy="121920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1283" name="TextBox 17"/>
              <p:cNvSpPr txBox="1">
                <a:spLocks noChangeArrowheads="1"/>
              </p:cNvSpPr>
              <p:nvPr/>
            </p:nvSpPr>
            <p:spPr bwMode="auto">
              <a:xfrm>
                <a:off x="5029200" y="16764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</a:t>
                </a:r>
              </a:p>
            </p:txBody>
          </p:sp>
          <p:sp>
            <p:nvSpPr>
              <p:cNvPr id="11284" name="TextBox 18"/>
              <p:cNvSpPr txBox="1">
                <a:spLocks noChangeArrowheads="1"/>
              </p:cNvSpPr>
              <p:nvPr/>
            </p:nvSpPr>
            <p:spPr bwMode="auto">
              <a:xfrm>
                <a:off x="5029200" y="21336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s[1]</a:t>
                </a:r>
              </a:p>
            </p:txBody>
          </p:sp>
          <p:sp>
            <p:nvSpPr>
              <p:cNvPr id="11285" name="TextBox 19"/>
              <p:cNvSpPr txBox="1">
                <a:spLocks noChangeArrowheads="1"/>
              </p:cNvSpPr>
              <p:nvPr/>
            </p:nvSpPr>
            <p:spPr bwMode="auto">
              <a:xfrm>
                <a:off x="5029200" y="27432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s[2]</a:t>
                </a:r>
              </a:p>
            </p:txBody>
          </p:sp>
          <p:sp>
            <p:nvSpPr>
              <p:cNvPr id="11286" name="TextBox 20"/>
              <p:cNvSpPr txBox="1">
                <a:spLocks noChangeArrowheads="1"/>
              </p:cNvSpPr>
              <p:nvPr/>
            </p:nvSpPr>
            <p:spPr bwMode="auto">
              <a:xfrm>
                <a:off x="5029200" y="32766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s[3]</a:t>
                </a:r>
              </a:p>
            </p:txBody>
          </p:sp>
          <p:sp>
            <p:nvSpPr>
              <p:cNvPr id="11287" name="TextBox 21"/>
              <p:cNvSpPr txBox="1">
                <a:spLocks noChangeArrowheads="1"/>
              </p:cNvSpPr>
              <p:nvPr/>
            </p:nvSpPr>
            <p:spPr bwMode="auto">
              <a:xfrm>
                <a:off x="5029200" y="49530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66800" y="5639423"/>
              <a:ext cx="914400" cy="430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main</a:t>
              </a:r>
            </a:p>
          </p:txBody>
        </p:sp>
        <p:sp>
          <p:nvSpPr>
            <p:cNvPr id="11278" name="TextBox 78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0785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‘W’</a:t>
              </a:r>
            </a:p>
          </p:txBody>
        </p:sp>
        <p:sp>
          <p:nvSpPr>
            <p:cNvPr id="11279" name="TextBox 83"/>
            <p:cNvSpPr txBox="1">
              <a:spLocks noChangeArrowheads="1"/>
            </p:cNvSpPr>
            <p:nvPr/>
          </p:nvSpPr>
          <p:spPr bwMode="auto">
            <a:xfrm>
              <a:off x="1447800" y="2209800"/>
              <a:ext cx="46679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‘I’</a:t>
              </a:r>
            </a:p>
          </p:txBody>
        </p:sp>
        <p:sp>
          <p:nvSpPr>
            <p:cNvPr id="11280" name="TextBox 8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5421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‘N’</a:t>
              </a:r>
            </a:p>
          </p:txBody>
        </p:sp>
        <p:cxnSp>
          <p:nvCxnSpPr>
            <p:cNvPr id="11281" name="Straight Arrow Connector 119"/>
            <p:cNvCxnSpPr>
              <a:cxnSpLocks noChangeShapeType="1"/>
              <a:endCxn id="11288" idx="0"/>
            </p:cNvCxnSpPr>
            <p:nvPr/>
          </p:nvCxnSpPr>
          <p:spPr bwMode="auto">
            <a:xfrm flipH="1">
              <a:off x="1638300" y="838200"/>
              <a:ext cx="38100" cy="76200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sp>
        <p:nvSpPr>
          <p:cNvPr id="133" name="TextBox 132"/>
          <p:cNvSpPr txBox="1"/>
          <p:nvPr/>
        </p:nvSpPr>
        <p:spPr>
          <a:xfrm>
            <a:off x="2362200" y="533400"/>
            <a:ext cx="65532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State of memory just after returning from the call read_into_array().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2743200" y="1371600"/>
            <a:ext cx="5715000" cy="1108075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All local variables allocated for read_into_array() on stack may be assumed to be erased/de-allocated.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43200" y="2590800"/>
            <a:ext cx="57150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Only the stack for main() remains, that is, all local variables for main() remain.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48200" y="3581400"/>
            <a:ext cx="1330325" cy="430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Behold !!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8200" y="4267200"/>
            <a:ext cx="38100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array s[] of main() has changed!</a:t>
            </a:r>
          </a:p>
        </p:txBody>
      </p:sp>
      <p:pic>
        <p:nvPicPr>
          <p:cNvPr id="67" name="Picture 66" descr="Cartoon boy looking uns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14478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819400" y="5181600"/>
            <a:ext cx="51990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THIS DID NOT HAPPEN BEFORE!</a:t>
            </a:r>
          </a:p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WHAT DID WE DO DIFFERENTLY?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819400" y="6019800"/>
            <a:ext cx="50260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7030A0"/>
                </a:solidFill>
                <a:latin typeface="Comic Sans MS" pitchFamily="66" charset="0"/>
              </a:rPr>
              <a:t>Ans: we passed the array s[] as a </a:t>
            </a:r>
          </a:p>
          <a:p>
            <a:pPr eaLnBrk="1" hangingPunct="1"/>
            <a:r>
              <a:rPr lang="en-US" altLang="en-US" sz="2200" b="1">
                <a:solidFill>
                  <a:srgbClr val="7030A0"/>
                </a:solidFill>
                <a:latin typeface="Comic Sans MS" pitchFamily="66" charset="0"/>
              </a:rPr>
              <a:t>parameter!!</a:t>
            </a:r>
          </a:p>
        </p:txBody>
      </p:sp>
    </p:spTree>
    <p:extLst>
      <p:ext uri="{BB962C8B-B14F-4D97-AF65-F5344CB8AC3E}">
        <p14:creationId xmlns:p14="http://schemas.microsoft.com/office/powerpoint/2010/main" val="6248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88640"/>
            <a:ext cx="90730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err="1"/>
              <a:t>paint_hostel</a:t>
            </a:r>
            <a:r>
              <a:rPr lang="en-US" altLang="en-US" sz="2000"/>
              <a:t>(room </a:t>
            </a:r>
            <a:r>
              <a:rPr lang="en-US" altLang="en-US" sz="2000" smtClean="0"/>
              <a:t>hostel[], </a:t>
            </a:r>
            <a:r>
              <a:rPr lang="en-US" altLang="en-US" sz="2000" dirty="0"/>
              <a:t>number-of-rooms)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for (room r = 0; r &lt; number-of-rooms; </a:t>
            </a:r>
            <a:r>
              <a:rPr lang="en-US" altLang="en-US" sz="2000" dirty="0" err="1"/>
              <a:t>goto</a:t>
            </a:r>
            <a:r>
              <a:rPr lang="en-US" altLang="en-US" sz="2000" dirty="0"/>
              <a:t>-next-room)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paint_room</a:t>
            </a:r>
            <a:r>
              <a:rPr lang="en-US" altLang="en-US" sz="2000" dirty="0"/>
              <a:t>(hostel[r]);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r>
              <a:rPr lang="en-US" altLang="en-US" sz="2000" dirty="0" err="1"/>
              <a:t>iit</a:t>
            </a:r>
            <a:r>
              <a:rPr lang="en-US" altLang="en-US" sz="2000" dirty="0"/>
              <a:t> () 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room hostel1[200];</a:t>
            </a:r>
          </a:p>
          <a:p>
            <a:r>
              <a:rPr lang="en-US" altLang="en-US" sz="2000" dirty="0"/>
              <a:t>    room hostel2[300];</a:t>
            </a:r>
          </a:p>
          <a:p>
            <a:r>
              <a:rPr lang="en-US" altLang="en-US" sz="2000" dirty="0"/>
              <a:t>    room hostel3[300];</a:t>
            </a:r>
          </a:p>
          <a:p>
            <a:r>
              <a:rPr lang="en-US" altLang="en-US" sz="2000" dirty="0"/>
              <a:t>    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(hostel1</a:t>
            </a:r>
            <a:r>
              <a:rPr lang="en-US" altLang="en-US" sz="2000" dirty="0"/>
              <a:t>, 200</a:t>
            </a:r>
            <a:r>
              <a:rPr lang="en-US" altLang="en-US" sz="2000" dirty="0" smtClean="0"/>
              <a:t>);</a:t>
            </a:r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(hostel2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200</a:t>
            </a:r>
            <a:r>
              <a:rPr lang="en-US" altLang="en-US" sz="2000" dirty="0"/>
              <a:t>); 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OK: last 100 rooms </a:t>
            </a:r>
            <a:endParaRPr lang="en-US" altLang="en-US" sz="2000" dirty="0" smtClean="0"/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                  //       may </a:t>
            </a:r>
            <a:r>
              <a:rPr lang="en-US" altLang="en-US" sz="2000" dirty="0"/>
              <a:t>not need </a:t>
            </a:r>
            <a:r>
              <a:rPr lang="en-US" altLang="en-US" sz="2000" dirty="0" smtClean="0"/>
              <a:t>painting</a:t>
            </a:r>
            <a:endParaRPr lang="en-US" altLang="en-US" sz="2000" dirty="0"/>
          </a:p>
          <a:p>
            <a:r>
              <a:rPr lang="en-US" altLang="en-US" sz="2000" dirty="0"/>
              <a:t>    if ( … ) </a:t>
            </a:r>
            <a:r>
              <a:rPr lang="en-US" altLang="en-US" sz="2000" dirty="0" err="1" smtClean="0"/>
              <a:t>paint_hostel</a:t>
            </a:r>
            <a:r>
              <a:rPr lang="en-US" altLang="en-US" sz="2000" dirty="0" smtClean="0"/>
              <a:t>(hostel3</a:t>
            </a:r>
            <a:r>
              <a:rPr lang="en-US" altLang="en-US" sz="2000" dirty="0"/>
              <a:t>, 400); </a:t>
            </a:r>
            <a:r>
              <a:rPr lang="en-US" altLang="en-US" sz="2000" dirty="0" smtClean="0"/>
              <a:t>// </a:t>
            </a:r>
            <a:r>
              <a:rPr lang="en-US" altLang="en-US" sz="2000" dirty="0"/>
              <a:t>Not OK: There are </a:t>
            </a:r>
            <a:r>
              <a:rPr lang="en-US" altLang="en-US" sz="2000" dirty="0" smtClean="0"/>
              <a:t>no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                                  rooms beyond </a:t>
            </a:r>
            <a:r>
              <a:rPr lang="en-US" altLang="en-US" sz="2000" dirty="0"/>
              <a:t>300 </a:t>
            </a:r>
          </a:p>
          <a:p>
            <a:r>
              <a:rPr lang="en-US" altLang="en-US" sz="2000" dirty="0"/>
              <a:t>    …</a:t>
            </a:r>
          </a:p>
          <a:p>
            <a:r>
              <a:rPr lang="en-US" altLang="en-US" sz="2000" dirty="0"/>
              <a:t>}  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75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88640"/>
            <a:ext cx="90730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 smtClean="0"/>
              <a:t>paint_hostel200(room h[200])</a:t>
            </a:r>
            <a:endParaRPr lang="en-US" altLang="en-US" sz="2000" dirty="0"/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for (room r = 0; r &lt; 2</a:t>
            </a:r>
            <a:r>
              <a:rPr lang="en-US" altLang="en-US" sz="2000" dirty="0" smtClean="0"/>
              <a:t>00; </a:t>
            </a:r>
            <a:r>
              <a:rPr lang="en-US" altLang="en-US" sz="2000" dirty="0" err="1"/>
              <a:t>goto</a:t>
            </a:r>
            <a:r>
              <a:rPr lang="en-US" altLang="en-US" sz="2000" dirty="0"/>
              <a:t>-next-room)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paint_room</a:t>
            </a:r>
            <a:r>
              <a:rPr lang="en-US" altLang="en-US" sz="2000" dirty="0"/>
              <a:t>(hostel[r]);</a:t>
            </a:r>
          </a:p>
          <a:p>
            <a:r>
              <a:rPr lang="en-US" altLang="en-US" sz="2000" dirty="0"/>
              <a:t>}</a:t>
            </a:r>
          </a:p>
          <a:p>
            <a:r>
              <a:rPr lang="en-US" altLang="en-US" sz="2000" dirty="0" smtClean="0"/>
              <a:t>paint_hostel300(room </a:t>
            </a:r>
            <a:r>
              <a:rPr lang="en-US" altLang="en-US" sz="2000" dirty="0"/>
              <a:t>h[300])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 for (room r = 0; r &lt; 300; </a:t>
            </a:r>
            <a:r>
              <a:rPr lang="en-US" altLang="en-US" sz="2000" dirty="0" err="1"/>
              <a:t>goto</a:t>
            </a:r>
            <a:r>
              <a:rPr lang="en-US" altLang="en-US" sz="2000" dirty="0"/>
              <a:t>-next-room)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paint_room</a:t>
            </a:r>
            <a:r>
              <a:rPr lang="en-US" altLang="en-US" sz="2000" dirty="0"/>
              <a:t>(hostel[r]);</a:t>
            </a:r>
          </a:p>
          <a:p>
            <a:r>
              <a:rPr lang="en-US" altLang="en-US" sz="2000" dirty="0"/>
              <a:t>}</a:t>
            </a:r>
          </a:p>
          <a:p>
            <a:r>
              <a:rPr lang="en-US" altLang="en-US" sz="2000" dirty="0" err="1" smtClean="0"/>
              <a:t>iit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() </a:t>
            </a:r>
          </a:p>
          <a:p>
            <a:r>
              <a:rPr lang="en-US" altLang="en-US" sz="2000" dirty="0"/>
              <a:t>{</a:t>
            </a:r>
          </a:p>
          <a:p>
            <a:r>
              <a:rPr lang="en-US" altLang="en-US" sz="2000" dirty="0"/>
              <a:t>    room hostel1[200];</a:t>
            </a:r>
          </a:p>
          <a:p>
            <a:r>
              <a:rPr lang="en-US" altLang="en-US" sz="2000" dirty="0"/>
              <a:t>    room hostel2[300];</a:t>
            </a:r>
          </a:p>
          <a:p>
            <a:r>
              <a:rPr lang="en-US" altLang="en-US" sz="2000" dirty="0"/>
              <a:t>    room hostel3[300];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   </a:t>
            </a:r>
            <a:r>
              <a:rPr lang="en-US" altLang="en-US" sz="2000" dirty="0" smtClean="0">
                <a:solidFill>
                  <a:srgbClr val="00B050"/>
                </a:solidFill>
              </a:rPr>
              <a:t>  // Are these correct? EXERCISE!!</a:t>
            </a:r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en-US" sz="2000" dirty="0" smtClean="0"/>
              <a:t>    </a:t>
            </a:r>
            <a:r>
              <a:rPr lang="en-US" altLang="en-US" sz="2000" dirty="0"/>
              <a:t>if ( … ) </a:t>
            </a:r>
            <a:r>
              <a:rPr lang="en-US" altLang="en-US" sz="2000" dirty="0" smtClean="0"/>
              <a:t>paint_hostel200(hostel1); </a:t>
            </a:r>
          </a:p>
          <a:p>
            <a:r>
              <a:rPr lang="en-US" altLang="en-US" sz="2000" dirty="0" smtClean="0"/>
              <a:t>    if ( … ) paint_hostel300(hostel2); </a:t>
            </a:r>
          </a:p>
          <a:p>
            <a:r>
              <a:rPr lang="en-US" altLang="en-US" sz="2000" dirty="0" smtClean="0"/>
              <a:t>    if ( … ) paint_hostel300(hostel1); </a:t>
            </a:r>
            <a:endParaRPr lang="en-US" altLang="en-US" sz="2000" dirty="0"/>
          </a:p>
          <a:p>
            <a:r>
              <a:rPr lang="en-US" altLang="en-US" sz="2000" dirty="0" smtClean="0"/>
              <a:t>    </a:t>
            </a:r>
            <a:r>
              <a:rPr lang="en-US" altLang="en-US" sz="2000" dirty="0"/>
              <a:t>if ( … ) </a:t>
            </a:r>
            <a:r>
              <a:rPr lang="en-US" altLang="en-US" sz="2000" dirty="0" smtClean="0"/>
              <a:t>paint_hostel200(hostel3); </a:t>
            </a:r>
          </a:p>
          <a:p>
            <a:r>
              <a:rPr lang="en-US" altLang="en-US" sz="2000" dirty="0" smtClean="0"/>
              <a:t>}    </a:t>
            </a:r>
            <a:endParaRPr lang="en-US" alt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44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62656" y="5085184"/>
            <a:ext cx="3463131" cy="1107996"/>
          </a:xfrm>
          <a:prstGeom prst="rect">
            <a:avLst/>
          </a:prstGeom>
          <a:solidFill>
            <a:srgbClr val="97AF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look at parameter passing more carefully.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95" y="1452680"/>
            <a:ext cx="8676493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Create new variables (boxes) for each </a:t>
            </a:r>
            <a:r>
              <a:rPr lang="en-US" sz="2200" b="1" dirty="0" smtClean="0">
                <a:latin typeface="Comic Sans MS" pitchFamily="66" charset="0"/>
              </a:rPr>
              <a:t>of </a:t>
            </a:r>
            <a:r>
              <a:rPr lang="en-US" sz="2200" b="1" dirty="0">
                <a:latin typeface="Comic Sans MS" pitchFamily="66" charset="0"/>
              </a:rPr>
              <a:t>the formal parameters allocated on a fresh </a:t>
            </a:r>
            <a:r>
              <a:rPr lang="en-US" sz="2200" b="1" dirty="0" smtClean="0">
                <a:latin typeface="Comic Sans MS" pitchFamily="66" charset="0"/>
              </a:rPr>
              <a:t>stack area created </a:t>
            </a:r>
            <a:r>
              <a:rPr lang="en-US" sz="2200" b="1" dirty="0">
                <a:latin typeface="Comic Sans MS" pitchFamily="66" charset="0"/>
              </a:rPr>
              <a:t>for this function call</a:t>
            </a:r>
            <a:r>
              <a:rPr lang="en-US" sz="2200" b="1" dirty="0" smtClean="0">
                <a:latin typeface="Comic Sans MS" pitchFamily="66" charset="0"/>
              </a:rPr>
              <a:t>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sz="2200" b="1" dirty="0">
                <a:latin typeface="Comic Sans MS" pitchFamily="66" charset="0"/>
              </a:rPr>
              <a:t>Copy values from actual parameters to the newly created formal parameters.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sz="2200" b="1" dirty="0">
                <a:latin typeface="Comic Sans MS" pitchFamily="66" charset="0"/>
              </a:rPr>
              <a:t>Create new variables (boxes) for each local variable in the called procedure. Initialize them as given</a:t>
            </a:r>
            <a:r>
              <a:rPr lang="en-US" sz="2200" b="1" dirty="0" smtClean="0">
                <a:latin typeface="Comic Sans MS" pitchFamily="66" charset="0"/>
              </a:rPr>
              <a:t>.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7700" y="1024730"/>
            <a:ext cx="18399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Basic steps:</a:t>
            </a:r>
          </a:p>
        </p:txBody>
      </p:sp>
      <p:pic>
        <p:nvPicPr>
          <p:cNvPr id="6146" name="Picture 2" descr="C:\Users\karkare\AppData\Local\Microsoft\Windows\Temporary Internet Files\Content.IE5\KNYROZHK\MM90004661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0" y="3914893"/>
            <a:ext cx="3090933" cy="32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35696" y="116632"/>
            <a:ext cx="3886200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main() 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int </a:t>
            </a:r>
            <a:r>
              <a:rPr lang="en-US" sz="2200" b="1" dirty="0" smtClean="0">
                <a:latin typeface="Comic Sans MS" pitchFamily="66" charset="0"/>
              </a:rPr>
              <a:t>s[10];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smtClean="0">
                <a:latin typeface="Comic Sans MS" pitchFamily="66" charset="0"/>
              </a:rPr>
              <a:t>read_into_array(s,10);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6262" y="1646083"/>
            <a:ext cx="3906838" cy="212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read_into_array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(char t[], int size)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/* … 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37" y="5008240"/>
            <a:ext cx="1668463" cy="1446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stack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of main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just prior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to call</a:t>
            </a:r>
          </a:p>
        </p:txBody>
      </p:sp>
      <p:grpSp>
        <p:nvGrpSpPr>
          <p:cNvPr id="12299" name="Group 49"/>
          <p:cNvGrpSpPr>
            <a:grpSpLocks/>
          </p:cNvGrpSpPr>
          <p:nvPr/>
        </p:nvGrpSpPr>
        <p:grpSpPr bwMode="auto">
          <a:xfrm>
            <a:off x="3135660" y="3717032"/>
            <a:ext cx="5518699" cy="1286892"/>
            <a:chOff x="3453780" y="4347592"/>
            <a:chExt cx="5518699" cy="1286892"/>
          </a:xfrm>
        </p:grpSpPr>
        <p:grpSp>
          <p:nvGrpSpPr>
            <p:cNvPr id="12303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231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316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2304" name="TextBox 34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23567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2305" name="TextBox 35"/>
            <p:cNvSpPr txBox="1">
              <a:spLocks noChangeArrowheads="1"/>
            </p:cNvSpPr>
            <p:nvPr/>
          </p:nvSpPr>
          <p:spPr bwMode="auto">
            <a:xfrm>
              <a:off x="8266837" y="44958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latin typeface="Comic Sans MS" pitchFamily="66" charset="0"/>
                </a:rPr>
                <a:t>s[9]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  <p:grpSp>
          <p:nvGrpSpPr>
            <p:cNvPr id="12306" name="Group 48"/>
            <p:cNvGrpSpPr>
              <a:grpSpLocks/>
            </p:cNvGrpSpPr>
            <p:nvPr/>
          </p:nvGrpSpPr>
          <p:grpSpPr bwMode="auto">
            <a:xfrm>
              <a:off x="3453780" y="4347592"/>
              <a:ext cx="1346820" cy="1286892"/>
              <a:chOff x="3529980" y="4804792"/>
              <a:chExt cx="1346820" cy="1286892"/>
            </a:xfrm>
          </p:grpSpPr>
          <p:sp>
            <p:nvSpPr>
              <p:cNvPr id="37" name="Rounded Rectangle 36"/>
              <p:cNvSpPr/>
              <p:nvPr/>
            </p:nvSpPr>
            <p:spPr bwMode="auto">
              <a:xfrm>
                <a:off x="3644280" y="51816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2308" name="TextBox 37"/>
              <p:cNvSpPr txBox="1">
                <a:spLocks noChangeArrowheads="1"/>
              </p:cNvSpPr>
              <p:nvPr/>
            </p:nvSpPr>
            <p:spPr bwMode="auto">
              <a:xfrm>
                <a:off x="3825918" y="4804792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2309" name="Shape 41"/>
              <p:cNvCxnSpPr>
                <a:cxnSpLocks noChangeShapeType="1"/>
                <a:endCxn id="26" idx="1"/>
              </p:cNvCxnSpPr>
              <p:nvPr/>
            </p:nvCxnSpPr>
            <p:spPr bwMode="auto">
              <a:xfrm>
                <a:off x="4267200" y="5486400"/>
                <a:ext cx="609600" cy="1143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2310" name="Oval 45"/>
              <p:cNvSpPr>
                <a:spLocks noChangeArrowheads="1"/>
              </p:cNvSpPr>
              <p:nvPr/>
            </p:nvSpPr>
            <p:spPr bwMode="auto">
              <a:xfrm>
                <a:off x="3529980" y="4948684"/>
                <a:ext cx="914400" cy="1143000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12300" name="TextBox 46"/>
          <p:cNvSpPr txBox="1">
            <a:spLocks noChangeArrowheads="1"/>
          </p:cNvSpPr>
          <p:nvPr/>
        </p:nvSpPr>
        <p:spPr bwMode="auto">
          <a:xfrm>
            <a:off x="323546" y="5949280"/>
            <a:ext cx="5380038" cy="769937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this box is the address  of the first element of the array.</a:t>
            </a:r>
          </a:p>
        </p:txBody>
      </p:sp>
      <p:sp>
        <p:nvSpPr>
          <p:cNvPr id="12301" name="TextBox 47"/>
          <p:cNvSpPr txBox="1">
            <a:spLocks noChangeArrowheads="1"/>
          </p:cNvSpPr>
          <p:nvPr/>
        </p:nvSpPr>
        <p:spPr bwMode="auto">
          <a:xfrm>
            <a:off x="323528" y="5085184"/>
            <a:ext cx="3762375" cy="769938"/>
          </a:xfrm>
          <a:prstGeom prst="rect">
            <a:avLst/>
          </a:prstGeom>
          <a:solidFill>
            <a:srgbClr val="FFFF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s is </a:t>
            </a:r>
            <a:r>
              <a:rPr lang="en-US" altLang="en-US" sz="2200" b="1" dirty="0" smtClean="0">
                <a:latin typeface="Comic Sans MS" pitchFamily="66" charset="0"/>
              </a:rPr>
              <a:t>an array</a:t>
            </a:r>
            <a:r>
              <a:rPr lang="en-US" altLang="en-US" sz="2200" b="1" dirty="0">
                <a:latin typeface="Comic Sans MS" pitchFamily="66" charset="0"/>
              </a:rPr>
              <a:t>. It is a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variable and it has a box.</a:t>
            </a:r>
          </a:p>
        </p:txBody>
      </p:sp>
      <p:sp>
        <p:nvSpPr>
          <p:cNvPr id="12302" name="TextBox 50"/>
          <p:cNvSpPr txBox="1">
            <a:spLocks noChangeArrowheads="1"/>
          </p:cNvSpPr>
          <p:nvPr/>
        </p:nvSpPr>
        <p:spPr bwMode="auto">
          <a:xfrm>
            <a:off x="323546" y="4160718"/>
            <a:ext cx="242566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Array variables </a:t>
            </a:r>
            <a:endParaRPr lang="en-US" altLang="en-US" sz="2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store </a:t>
            </a:r>
            <a:r>
              <a:rPr lang="en-US" altLang="en-US" sz="2200" b="1" dirty="0">
                <a:solidFill>
                  <a:srgbClr val="C00000"/>
                </a:solidFill>
                <a:latin typeface="Comic Sans MS" pitchFamily="66" charset="0"/>
              </a:rPr>
              <a:t>address!!</a:t>
            </a:r>
          </a:p>
        </p:txBody>
      </p:sp>
      <p:pic>
        <p:nvPicPr>
          <p:cNvPr id="31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16632"/>
            <a:ext cx="1470848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5" grpId="0" animBg="1"/>
      <p:bldP spid="12300" grpId="0" animBg="1"/>
      <p:bldP spid="12301" grpId="0" animBg="1"/>
      <p:bldP spid="123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in C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8005718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An array </a:t>
            </a:r>
            <a:r>
              <a:rPr lang="en-US" sz="2200" b="1" dirty="0" smtClean="0">
                <a:latin typeface="Comic Sans MS" pitchFamily="66" charset="0"/>
              </a:rPr>
              <a:t>in C is </a:t>
            </a:r>
            <a:r>
              <a:rPr lang="en-US" sz="2200" b="1" dirty="0">
                <a:latin typeface="Comic Sans MS" pitchFamily="66" charset="0"/>
              </a:rPr>
              <a:t>defined </a:t>
            </a:r>
            <a:r>
              <a:rPr lang="en-US" sz="2200" b="1" dirty="0" smtClean="0">
                <a:latin typeface="Comic Sans MS" pitchFamily="66" charset="0"/>
              </a:rPr>
              <a:t>similar </a:t>
            </a:r>
            <a:r>
              <a:rPr lang="en-US" sz="2200" b="1" dirty="0">
                <a:latin typeface="Comic Sans MS" pitchFamily="66" charset="0"/>
              </a:rPr>
              <a:t>to defining a 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132715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a[5];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79248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square parenthesis [5] indicates that a is not a single integer but an array, that is a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consecutively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allocated</a:t>
            </a:r>
            <a:r>
              <a:rPr lang="en-US" sz="2200" b="1" dirty="0">
                <a:latin typeface="Comic Sans MS" pitchFamily="66" charset="0"/>
              </a:rPr>
              <a:t> group, of 5 integers.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6192838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It creates five integer boxes or variables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275" y="5791200"/>
            <a:ext cx="8721725" cy="769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boxes are addressed as a[0], a[1], a[2], a[3] and  a[4].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These are called the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elements</a:t>
            </a:r>
            <a:r>
              <a:rPr lang="en-US" sz="2200" b="1" dirty="0">
                <a:latin typeface="Comic Sans MS" pitchFamily="66" charset="0"/>
              </a:rPr>
              <a:t> of the array.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066800" y="4343400"/>
            <a:ext cx="5810250" cy="1344613"/>
            <a:chOff x="1143000" y="4648200"/>
            <a:chExt cx="5809604" cy="1345287"/>
          </a:xfrm>
        </p:grpSpPr>
        <p:grpSp>
          <p:nvGrpSpPr>
            <p:cNvPr id="5129" name="Group 12"/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5131" name="Rounded Rectangle 7"/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2" name="Rounded Rectangle 8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3" name="Rounded Rectangle 9"/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4" name="Rounded Rectangle 10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5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800">
                  <a:ea typeface="ＭＳ Ｐゴシック" pitchFamily="34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43000" y="5563058"/>
              <a:ext cx="5809604" cy="4304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a[0]       a[1]     a[2]     a[3]       a[4]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1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48200" y="228600"/>
            <a:ext cx="4505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600" b="1">
                <a:solidFill>
                  <a:srgbClr val="C00000"/>
                </a:solidFill>
                <a:latin typeface="Comic Sans MS" pitchFamily="66" charset="0"/>
              </a:rPr>
              <a:t>Parameter Passing: Arrays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914400"/>
            <a:ext cx="7086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Create new variables (boxes) for each </a:t>
            </a:r>
          </a:p>
          <a:p>
            <a:pPr marL="457200" indent="-457200">
              <a:defRPr/>
            </a:pPr>
            <a:r>
              <a:rPr lang="en-US" sz="2200" b="1" dirty="0">
                <a:latin typeface="Comic Sans MS" pitchFamily="66" charset="0"/>
              </a:rPr>
              <a:t>of the formal parameters allocated on a fresh </a:t>
            </a:r>
          </a:p>
          <a:p>
            <a:pPr marL="457200" indent="-457200">
              <a:defRPr/>
            </a:pPr>
            <a:r>
              <a:rPr lang="en-US" sz="2200" b="1" dirty="0">
                <a:latin typeface="Comic Sans MS" pitchFamily="66" charset="0"/>
              </a:rPr>
              <a:t>stack created for this function call.</a:t>
            </a: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0" y="2438400"/>
            <a:ext cx="3906838" cy="3648075"/>
            <a:chOff x="0" y="2438400"/>
            <a:chExt cx="3906839" cy="3647658"/>
          </a:xfrm>
        </p:grpSpPr>
        <p:sp>
          <p:nvSpPr>
            <p:cNvPr id="7" name="TextBox 6"/>
            <p:cNvSpPr txBox="1"/>
            <p:nvPr/>
          </p:nvSpPr>
          <p:spPr>
            <a:xfrm>
              <a:off x="0" y="2438400"/>
              <a:ext cx="3886201" cy="1446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smtClean="0">
                  <a:latin typeface="Comic Sans MS" pitchFamily="66" charset="0"/>
                </a:rPr>
                <a:t>char s[10</a:t>
              </a:r>
              <a:r>
                <a:rPr lang="en-US" sz="2200" b="1" dirty="0">
                  <a:latin typeface="Comic Sans MS" pitchFamily="66" charset="0"/>
                </a:rPr>
                <a:t>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>
                  <a:latin typeface="Comic Sans MS" pitchFamily="66" charset="0"/>
                </a:rPr>
                <a:t>read_into_array</a:t>
              </a:r>
              <a:r>
                <a:rPr lang="en-US" sz="2200" b="1" dirty="0">
                  <a:latin typeface="Comic Sans MS" pitchFamily="66" charset="0"/>
                </a:rPr>
                <a:t>(s,10);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…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3962226"/>
              <a:ext cx="3906839" cy="21238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int ch;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int count = 0;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/* …  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  <a:r>
                <a:rPr lang="en-US" dirty="0"/>
                <a:t>	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62400" y="2057400"/>
            <a:ext cx="51816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sz="2200" b="1" dirty="0">
                <a:latin typeface="Comic Sans MS" pitchFamily="66" charset="0"/>
              </a:rPr>
              <a:t>Copy values from actual parameters to the newly created formal </a:t>
            </a:r>
            <a:r>
              <a:rPr lang="en-US" sz="2200" b="1" dirty="0" err="1">
                <a:latin typeface="Comic Sans MS" pitchFamily="66" charset="0"/>
              </a:rPr>
              <a:t>paramters</a:t>
            </a:r>
            <a:r>
              <a:rPr lang="en-US" sz="2200" b="1" dirty="0">
                <a:latin typeface="Comic Sans MS" pitchFamily="66" charset="0"/>
              </a:rPr>
              <a:t>.</a:t>
            </a:r>
          </a:p>
        </p:txBody>
      </p: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3958208" y="3140968"/>
            <a:ext cx="4957192" cy="2878832"/>
            <a:chOff x="3958208" y="3140968"/>
            <a:chExt cx="4957192" cy="2878832"/>
          </a:xfrm>
        </p:grpSpPr>
        <p:grpSp>
          <p:nvGrpSpPr>
            <p:cNvPr id="13323" name="Group 21"/>
            <p:cNvGrpSpPr>
              <a:grpSpLocks/>
            </p:cNvGrpSpPr>
            <p:nvPr/>
          </p:nvGrpSpPr>
          <p:grpSpPr bwMode="auto">
            <a:xfrm>
              <a:off x="3958208" y="3140968"/>
              <a:ext cx="4957192" cy="1045840"/>
              <a:chOff x="3958208" y="4436368"/>
              <a:chExt cx="4957192" cy="1045840"/>
            </a:xfrm>
          </p:grpSpPr>
          <p:grpSp>
            <p:nvGrpSpPr>
              <p:cNvPr id="13333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3343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3344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3334" name="TextBox 34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3335" name="TextBox 35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3958208" y="4796408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3337" name="TextBox 37"/>
              <p:cNvSpPr txBox="1">
                <a:spLocks noChangeArrowheads="1"/>
              </p:cNvSpPr>
              <p:nvPr/>
            </p:nvSpPr>
            <p:spPr bwMode="auto">
              <a:xfrm>
                <a:off x="4038600" y="4436368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 dirty="0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3338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150813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13324" name="Group 40"/>
            <p:cNvGrpSpPr>
              <a:grpSpLocks/>
            </p:cNvGrpSpPr>
            <p:nvPr/>
          </p:nvGrpSpPr>
          <p:grpSpPr bwMode="auto">
            <a:xfrm>
              <a:off x="3962400" y="4953000"/>
              <a:ext cx="762000" cy="1066800"/>
              <a:chOff x="3962400" y="5105400"/>
              <a:chExt cx="762000" cy="1066800"/>
            </a:xfrm>
          </p:grpSpPr>
          <p:sp>
            <p:nvSpPr>
              <p:cNvPr id="13331" name="TextBox 22"/>
              <p:cNvSpPr txBox="1">
                <a:spLocks noChangeArrowheads="1"/>
              </p:cNvSpPr>
              <p:nvPr/>
            </p:nvSpPr>
            <p:spPr bwMode="auto">
              <a:xfrm>
                <a:off x="3962400" y="51054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4038600" y="5486400"/>
                <a:ext cx="6858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3325" name="Group 38"/>
            <p:cNvGrpSpPr>
              <a:grpSpLocks/>
            </p:cNvGrpSpPr>
            <p:nvPr/>
          </p:nvGrpSpPr>
          <p:grpSpPr bwMode="auto">
            <a:xfrm>
              <a:off x="4953000" y="4953000"/>
              <a:ext cx="990600" cy="1066800"/>
              <a:chOff x="5029200" y="5105400"/>
              <a:chExt cx="990600" cy="1066800"/>
            </a:xfrm>
          </p:grpSpPr>
          <p:sp>
            <p:nvSpPr>
              <p:cNvPr id="13329" name="TextBox 24"/>
              <p:cNvSpPr txBox="1">
                <a:spLocks noChangeArrowheads="1"/>
              </p:cNvSpPr>
              <p:nvPr/>
            </p:nvSpPr>
            <p:spPr bwMode="auto">
              <a:xfrm>
                <a:off x="5029200" y="5105400"/>
                <a:ext cx="83227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105400" y="5486400"/>
                <a:ext cx="914400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3326" name="Shape 41"/>
            <p:cNvCxnSpPr>
              <a:cxnSpLocks noChangeShapeType="1"/>
            </p:cNvCxnSpPr>
            <p:nvPr/>
          </p:nvCxnSpPr>
          <p:spPr bwMode="auto">
            <a:xfrm rot="5400000" flipH="1" flipV="1">
              <a:off x="3848100" y="4610100"/>
              <a:ext cx="1600200" cy="6096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3327" name="TextBox 48"/>
            <p:cNvSpPr txBox="1">
              <a:spLocks noChangeArrowheads="1"/>
            </p:cNvSpPr>
            <p:nvPr/>
          </p:nvSpPr>
          <p:spPr bwMode="auto">
            <a:xfrm>
              <a:off x="6324600" y="4191000"/>
              <a:ext cx="2590800" cy="1785104"/>
            </a:xfrm>
            <a:prstGeom prst="rect">
              <a:avLst/>
            </a:prstGeom>
            <a:solidFill>
              <a:srgbClr val="FFA4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t copies the value in s, so t points to the same address as s.</a:t>
              </a:r>
            </a:p>
          </p:txBody>
        </p:sp>
        <p:sp>
          <p:nvSpPr>
            <p:cNvPr id="13328" name="TextBox 49"/>
            <p:cNvSpPr txBox="1">
              <a:spLocks noChangeArrowheads="1"/>
            </p:cNvSpPr>
            <p:nvPr/>
          </p:nvSpPr>
          <p:spPr bwMode="auto">
            <a:xfrm>
              <a:off x="5257800" y="54102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0" y="6088063"/>
            <a:ext cx="4829175" cy="769937"/>
          </a:xfrm>
          <a:prstGeom prst="rect">
            <a:avLst/>
          </a:prstGeom>
          <a:solidFill>
            <a:srgbClr val="FFCF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s and t are the same array now,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with two different names!!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800600" y="6088063"/>
            <a:ext cx="4343400" cy="769937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s[0] and t[0] refer to the same variable, etc..</a:t>
            </a:r>
          </a:p>
        </p:txBody>
      </p:sp>
      <p:pic>
        <p:nvPicPr>
          <p:cNvPr id="8194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16632"/>
            <a:ext cx="1470848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>
            <a:off x="3962400" y="4509120"/>
            <a:ext cx="2209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4" grpId="0" animBg="1"/>
      <p:bldP spid="5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228600"/>
            <a:ext cx="7315200" cy="9540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C00000"/>
                </a:solidFill>
                <a:latin typeface="Comic Sans MS" pitchFamily="66" charset="0"/>
              </a:rPr>
              <a:t>Implications of copying content of array </a:t>
            </a:r>
          </a:p>
          <a:p>
            <a:pPr eaLnBrk="1" hangingPunct="1"/>
            <a:r>
              <a:rPr lang="en-US" altLang="en-US" sz="2800" b="1">
                <a:solidFill>
                  <a:srgbClr val="C00000"/>
                </a:solidFill>
                <a:latin typeface="Comic Sans MS" pitchFamily="66" charset="0"/>
              </a:rPr>
              <a:t>variable during parameter passing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496" y="3872309"/>
            <a:ext cx="3850704" cy="1784350"/>
          </a:xfrm>
          <a:prstGeom prst="rect">
            <a:avLst/>
          </a:prstGeom>
          <a:solidFill>
            <a:srgbClr val="FFB2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value of s is copied into t. So the box corresponding to t has the same value as the box corresponding to s. 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657600" y="1295400"/>
            <a:ext cx="5181600" cy="1371600"/>
            <a:chOff x="3733800" y="4495800"/>
            <a:chExt cx="5181600" cy="1371600"/>
          </a:xfrm>
        </p:grpSpPr>
        <p:grpSp>
          <p:nvGrpSpPr>
            <p:cNvPr id="14355" name="Group 33"/>
            <p:cNvGrpSpPr>
              <a:grpSpLocks/>
            </p:cNvGrpSpPr>
            <p:nvPr/>
          </p:nvGrpSpPr>
          <p:grpSpPr bwMode="auto">
            <a:xfrm>
              <a:off x="4800600" y="4876800"/>
              <a:ext cx="4114800" cy="533400"/>
              <a:chOff x="5029200" y="4724400"/>
              <a:chExt cx="4114800" cy="5334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5029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57150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4008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458200" y="4724400"/>
                <a:ext cx="685800" cy="533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4365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7086600" y="4724400"/>
                <a:ext cx="13716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366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7086600" y="5257800"/>
                <a:ext cx="13716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14356" name="TextBox 21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235673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 s[1]  s[2]  </a:t>
              </a:r>
            </a:p>
          </p:txBody>
        </p:sp>
        <p:sp>
          <p:nvSpPr>
            <p:cNvPr id="14357" name="TextBox 22"/>
            <p:cNvSpPr txBox="1">
              <a:spLocks noChangeArrowheads="1"/>
            </p:cNvSpPr>
            <p:nvPr/>
          </p:nvSpPr>
          <p:spPr bwMode="auto">
            <a:xfrm>
              <a:off x="8077200" y="4495800"/>
              <a:ext cx="7056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s[9]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962400" y="5181600"/>
              <a:ext cx="685800" cy="6858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4359" name="TextBox 24"/>
            <p:cNvSpPr txBox="1">
              <a:spLocks noChangeArrowheads="1"/>
            </p:cNvSpPr>
            <p:nvPr/>
          </p:nvSpPr>
          <p:spPr bwMode="auto">
            <a:xfrm>
              <a:off x="3733800" y="4953000"/>
              <a:ext cx="32252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14360" name="Shape 41"/>
            <p:cNvCxnSpPr>
              <a:cxnSpLocks noChangeShapeType="1"/>
            </p:cNvCxnSpPr>
            <p:nvPr/>
          </p:nvCxnSpPr>
          <p:spPr bwMode="auto">
            <a:xfrm flipV="1">
              <a:off x="4267200" y="5029200"/>
              <a:ext cx="533400" cy="457200"/>
            </a:xfrm>
            <a:prstGeom prst="bentConnector3">
              <a:avLst>
                <a:gd name="adj1" fmla="val 50000"/>
              </a:avLst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067300" y="2133600"/>
            <a:ext cx="2965450" cy="838200"/>
            <a:chOff x="3619500" y="2667000"/>
            <a:chExt cx="2965879" cy="838200"/>
          </a:xfrm>
        </p:grpSpPr>
        <p:grpSp>
          <p:nvGrpSpPr>
            <p:cNvPr id="14347" name="Group 40"/>
            <p:cNvGrpSpPr>
              <a:grpSpLocks/>
            </p:cNvGrpSpPr>
            <p:nvPr/>
          </p:nvGrpSpPr>
          <p:grpSpPr bwMode="auto">
            <a:xfrm>
              <a:off x="3657600" y="2667000"/>
              <a:ext cx="990600" cy="838200"/>
              <a:chOff x="3733800" y="5334000"/>
              <a:chExt cx="990600" cy="838200"/>
            </a:xfrm>
          </p:grpSpPr>
          <p:sp>
            <p:nvSpPr>
              <p:cNvPr id="14353" name="TextBox 18"/>
              <p:cNvSpPr txBox="1">
                <a:spLocks noChangeArrowheads="1"/>
              </p:cNvSpPr>
              <p:nvPr/>
            </p:nvSpPr>
            <p:spPr bwMode="auto">
              <a:xfrm>
                <a:off x="3733800" y="53340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3962439" y="5486400"/>
                <a:ext cx="76211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grpSp>
          <p:nvGrpSpPr>
            <p:cNvPr id="14348" name="Group 38"/>
            <p:cNvGrpSpPr>
              <a:grpSpLocks/>
            </p:cNvGrpSpPr>
            <p:nvPr/>
          </p:nvGrpSpPr>
          <p:grpSpPr bwMode="auto">
            <a:xfrm>
              <a:off x="4800600" y="2819400"/>
              <a:ext cx="1784779" cy="685800"/>
              <a:chOff x="5105400" y="4876800"/>
              <a:chExt cx="1784779" cy="685800"/>
            </a:xfrm>
          </p:grpSpPr>
          <p:sp>
            <p:nvSpPr>
              <p:cNvPr id="14351" name="TextBox 16"/>
              <p:cNvSpPr txBox="1">
                <a:spLocks noChangeArrowheads="1"/>
              </p:cNvSpPr>
              <p:nvPr/>
            </p:nvSpPr>
            <p:spPr bwMode="auto">
              <a:xfrm>
                <a:off x="6057900" y="4953000"/>
                <a:ext cx="83227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size 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>
                <a:off x="5105571" y="4876800"/>
                <a:ext cx="914532" cy="6858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4349" name="Shape 41"/>
            <p:cNvCxnSpPr>
              <a:cxnSpLocks noChangeShapeType="1"/>
              <a:endCxn id="27" idx="2"/>
            </p:cNvCxnSpPr>
            <p:nvPr/>
          </p:nvCxnSpPr>
          <p:spPr bwMode="auto">
            <a:xfrm rot="10800000">
              <a:off x="3619500" y="2743200"/>
              <a:ext cx="647700" cy="457200"/>
            </a:xfrm>
            <a:prstGeom prst="bentConnector2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4350" name="TextBox 15"/>
            <p:cNvSpPr txBox="1">
              <a:spLocks noChangeArrowheads="1"/>
            </p:cNvSpPr>
            <p:nvPr/>
          </p:nvSpPr>
          <p:spPr bwMode="auto">
            <a:xfrm>
              <a:off x="4953000" y="2895600"/>
              <a:ext cx="52770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10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496" y="2132856"/>
            <a:ext cx="3850704" cy="1784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s is an array. In C an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array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is identified with a box  whose value is the address of the first element of the array.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495" y="5633293"/>
            <a:ext cx="3930927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They both now  contain the address of the first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element of the array.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6200" y="3276600"/>
            <a:ext cx="4811713" cy="2800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In the computer, an address is simply the value of a memory location.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For e.g., the value in the box for s would be the memory location of s[0].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When we draw figures, we will show this by an arrow. </a:t>
            </a:r>
          </a:p>
        </p:txBody>
      </p:sp>
      <p:pic>
        <p:nvPicPr>
          <p:cNvPr id="31" name="Picture 2" descr="C:\Users\karkare\AppData\Local\Microsoft\Windows\Temporary Internet Files\Content.IE5\385LVY7D\MC9000536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6" y="116632"/>
            <a:ext cx="1470848" cy="2014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04800"/>
            <a:ext cx="3429000" cy="1446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arrow from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inside </a:t>
            </a:r>
            <a:r>
              <a:rPr lang="en-US" sz="2200" b="1" dirty="0">
                <a:latin typeface="Comic Sans MS" pitchFamily="66" charset="0"/>
              </a:rPr>
              <a:t>box 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to</a:t>
            </a:r>
            <a:r>
              <a:rPr lang="en-US" sz="2200" b="1" dirty="0">
                <a:latin typeface="Comic Sans MS" pitchFamily="66" charset="0"/>
              </a:rPr>
              <a:t> s[0] indicates that s stores address of s[0].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733800" y="609600"/>
            <a:ext cx="5181600" cy="1676400"/>
            <a:chOff x="3657600" y="1295400"/>
            <a:chExt cx="5181600" cy="1676400"/>
          </a:xfrm>
        </p:grpSpPr>
        <p:grpSp>
          <p:nvGrpSpPr>
            <p:cNvPr id="15374" name="Group 21"/>
            <p:cNvGrpSpPr>
              <a:grpSpLocks/>
            </p:cNvGrpSpPr>
            <p:nvPr/>
          </p:nvGrpSpPr>
          <p:grpSpPr bwMode="auto">
            <a:xfrm>
              <a:off x="3657600" y="1295400"/>
              <a:ext cx="5181600" cy="1371600"/>
              <a:chOff x="3733800" y="4495800"/>
              <a:chExt cx="5181600" cy="1371600"/>
            </a:xfrm>
          </p:grpSpPr>
          <p:grpSp>
            <p:nvGrpSpPr>
              <p:cNvPr id="15384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539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539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5385" name="TextBox 18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5386" name="TextBox 19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3962400" y="5181600"/>
                <a:ext cx="685800" cy="6858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5388" name="TextBox 21"/>
              <p:cNvSpPr txBox="1">
                <a:spLocks noChangeArrowheads="1"/>
              </p:cNvSpPr>
              <p:nvPr/>
            </p:nvSpPr>
            <p:spPr bwMode="auto">
              <a:xfrm>
                <a:off x="3733800" y="4953000"/>
                <a:ext cx="32252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</a:t>
                </a:r>
              </a:p>
            </p:txBody>
          </p:sp>
          <p:cxnSp>
            <p:nvCxnSpPr>
              <p:cNvPr id="15389" name="Shape 41"/>
              <p:cNvCxnSpPr>
                <a:cxnSpLocks noChangeShapeType="1"/>
              </p:cNvCxnSpPr>
              <p:nvPr/>
            </p:nvCxnSpPr>
            <p:spPr bwMode="auto">
              <a:xfrm flipV="1">
                <a:off x="4267200" y="5029200"/>
                <a:ext cx="533400" cy="457200"/>
              </a:xfrm>
              <a:prstGeom prst="bentConnector3">
                <a:avLst>
                  <a:gd name="adj1" fmla="val 50000"/>
                </a:avLst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15375" name="Group 39"/>
            <p:cNvGrpSpPr>
              <a:grpSpLocks/>
            </p:cNvGrpSpPr>
            <p:nvPr/>
          </p:nvGrpSpPr>
          <p:grpSpPr bwMode="auto">
            <a:xfrm>
              <a:off x="5067300" y="2133600"/>
              <a:ext cx="2965879" cy="838200"/>
              <a:chOff x="3619500" y="2667000"/>
              <a:chExt cx="2965879" cy="838200"/>
            </a:xfrm>
          </p:grpSpPr>
          <p:grpSp>
            <p:nvGrpSpPr>
              <p:cNvPr id="15376" name="Group 40"/>
              <p:cNvGrpSpPr>
                <a:grpSpLocks/>
              </p:cNvGrpSpPr>
              <p:nvPr/>
            </p:nvGrpSpPr>
            <p:grpSpPr bwMode="auto">
              <a:xfrm>
                <a:off x="3657600" y="2667000"/>
                <a:ext cx="990600" cy="838200"/>
                <a:chOff x="3733800" y="5334000"/>
                <a:chExt cx="990600" cy="838200"/>
              </a:xfrm>
            </p:grpSpPr>
            <p:sp>
              <p:nvSpPr>
                <p:cNvPr id="1538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334000"/>
                  <a:ext cx="317716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t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3962400" y="5486400"/>
                  <a:ext cx="762000" cy="68580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5377" name="Group 38"/>
              <p:cNvGrpSpPr>
                <a:grpSpLocks/>
              </p:cNvGrpSpPr>
              <p:nvPr/>
            </p:nvGrpSpPr>
            <p:grpSpPr bwMode="auto">
              <a:xfrm>
                <a:off x="4800600" y="2819400"/>
                <a:ext cx="1784779" cy="685800"/>
                <a:chOff x="5105400" y="4876800"/>
                <a:chExt cx="1784779" cy="685800"/>
              </a:xfrm>
            </p:grpSpPr>
            <p:sp>
              <p:nvSpPr>
                <p:cNvPr id="15380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6057900" y="4953000"/>
                  <a:ext cx="832279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2200" b="1">
                      <a:latin typeface="Comic Sans MS" pitchFamily="66" charset="0"/>
                    </a:rPr>
                    <a:t>size </a:t>
                  </a:r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 bwMode="auto">
                <a:xfrm>
                  <a:off x="5105400" y="4876800"/>
                  <a:ext cx="914400" cy="68580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15378" name="Shape 41"/>
              <p:cNvCxnSpPr>
                <a:cxnSpLocks noChangeShapeType="1"/>
                <a:endCxn id="24" idx="2"/>
              </p:cNvCxnSpPr>
              <p:nvPr/>
            </p:nvCxnSpPr>
            <p:spPr bwMode="auto">
              <a:xfrm rot="10800000">
                <a:off x="3619500" y="2743200"/>
                <a:ext cx="647700" cy="457200"/>
              </a:xfrm>
              <a:prstGeom prst="bentConnector2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5379" name="TextBox 12"/>
              <p:cNvSpPr txBox="1">
                <a:spLocks noChangeArrowheads="1"/>
              </p:cNvSpPr>
              <p:nvPr/>
            </p:nvSpPr>
            <p:spPr bwMode="auto">
              <a:xfrm>
                <a:off x="4953000" y="2895600"/>
                <a:ext cx="52770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10</a:t>
                </a:r>
              </a:p>
            </p:txBody>
          </p:sp>
        </p:grp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810000" y="228600"/>
            <a:ext cx="182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C00000"/>
                </a:solidFill>
                <a:latin typeface="Comic Sans MS" pitchFamily="66" charset="0"/>
              </a:rPr>
              <a:t>Pointers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28600" y="1752600"/>
            <a:ext cx="3429000" cy="1150938"/>
            <a:chOff x="381000" y="2590800"/>
            <a:chExt cx="3429000" cy="1150441"/>
          </a:xfrm>
        </p:grpSpPr>
        <p:sp>
          <p:nvSpPr>
            <p:cNvPr id="31" name="TextBox 30"/>
            <p:cNvSpPr txBox="1"/>
            <p:nvPr/>
          </p:nvSpPr>
          <p:spPr>
            <a:xfrm>
              <a:off x="381000" y="2971635"/>
              <a:ext cx="3429000" cy="7696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points to s[0], </a:t>
              </a:r>
              <a:r>
                <a:rPr lang="en-US" sz="2200" b="1" dirty="0">
                  <a:latin typeface="Comic Sans MS" pitchFamily="66" charset="0"/>
                </a:rPr>
                <a:t>or,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s is a pointer to s[0].</a:t>
              </a:r>
            </a:p>
          </p:txBody>
        </p:sp>
        <p:sp>
          <p:nvSpPr>
            <p:cNvPr id="15373" name="TextBox 31"/>
            <p:cNvSpPr txBox="1">
              <a:spLocks noChangeArrowheads="1"/>
            </p:cNvSpPr>
            <p:nvPr/>
          </p:nvSpPr>
          <p:spPr bwMode="auto">
            <a:xfrm>
              <a:off x="457200" y="2590800"/>
              <a:ext cx="248177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Referred to as :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0" y="3048000"/>
            <a:ext cx="4572000" cy="14462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Passing an  actual  parameter  array s to a formal parameter array t[] makes t now point to the first element of array s.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724400" y="2362200"/>
            <a:ext cx="4168775" cy="1912938"/>
            <a:chOff x="0" y="2438400"/>
            <a:chExt cx="3886200" cy="1834914"/>
          </a:xfrm>
        </p:grpSpPr>
        <p:sp>
          <p:nvSpPr>
            <p:cNvPr id="35" name="TextBox 34"/>
            <p:cNvSpPr txBox="1"/>
            <p:nvPr/>
          </p:nvSpPr>
          <p:spPr>
            <a:xfrm>
              <a:off x="0" y="2438400"/>
              <a:ext cx="3886200" cy="10628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main() 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int s[10];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</a:t>
              </a:r>
              <a:r>
                <a:rPr lang="en-US" sz="2200" b="1" dirty="0" err="1">
                  <a:latin typeface="Comic Sans MS" pitchFamily="66" charset="0"/>
                </a:rPr>
                <a:t>read_into_array</a:t>
              </a:r>
              <a:r>
                <a:rPr lang="en-US" sz="2200" b="1" dirty="0">
                  <a:latin typeface="Comic Sans MS" pitchFamily="66" charset="0"/>
                </a:rPr>
                <a:t>(s,10);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3534780"/>
              <a:ext cx="3545825" cy="73853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read_into_array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(char t[], int size);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648200"/>
            <a:ext cx="88392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Since t is declared as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char t[], </a:t>
            </a:r>
            <a:r>
              <a:rPr lang="en-US" sz="2200" b="1" dirty="0">
                <a:latin typeface="Comic Sans MS" pitchFamily="66" charset="0"/>
              </a:rPr>
              <a:t>t[0] is the box pointed to by t, t[1] refers to the box one char further from the box t[0], t[2] refers to the box that is 2 chars further from the box t[0] and so on…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219200" y="6248400"/>
            <a:ext cx="2978150" cy="430213"/>
          </a:xfrm>
          <a:prstGeom prst="rect">
            <a:avLst/>
          </a:prstGeom>
          <a:solidFill>
            <a:srgbClr val="FEC8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Let us see this now.</a:t>
            </a:r>
          </a:p>
        </p:txBody>
      </p:sp>
    </p:spTree>
    <p:extLst>
      <p:ext uri="{BB962C8B-B14F-4D97-AF65-F5344CB8AC3E}">
        <p14:creationId xmlns:p14="http://schemas.microsoft.com/office/powerpoint/2010/main" val="311230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33" grpId="0" animBg="1"/>
      <p:bldP spid="37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33400" y="2362200"/>
            <a:ext cx="8382000" cy="2124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t[0]</a:t>
            </a:r>
            <a:r>
              <a:rPr lang="en-US" sz="2200" b="1" dirty="0">
                <a:latin typeface="Comic Sans MS" pitchFamily="66" charset="0"/>
              </a:rPr>
              <a:t> is the box whose address is stored in t. This is same as s[0].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t[1]</a:t>
            </a:r>
            <a:r>
              <a:rPr lang="en-US" sz="2200" b="1" dirty="0">
                <a:latin typeface="Comic Sans MS" pitchFamily="66" charset="0"/>
              </a:rPr>
              <a:t> is the box next to (successor to) the box whose address is stored in t. This is the same as s[1].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t[2]</a:t>
            </a:r>
            <a:r>
              <a:rPr lang="en-US" sz="2200" b="1" dirty="0">
                <a:latin typeface="Comic Sans MS" pitchFamily="66" charset="0"/>
              </a:rPr>
              <a:t> is the box 2 </a:t>
            </a:r>
            <a:r>
              <a:rPr lang="en-US" sz="2200" b="1" dirty="0" smtClean="0">
                <a:latin typeface="Comic Sans MS" pitchFamily="66" charset="0"/>
              </a:rPr>
              <a:t>steps next to the </a:t>
            </a:r>
            <a:r>
              <a:rPr lang="en-US" sz="2200" b="1" dirty="0">
                <a:latin typeface="Comic Sans MS" pitchFamily="66" charset="0"/>
              </a:rPr>
              <a:t>box whose address is stored in t; this is same as s[2], etc..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400" y="4572000"/>
            <a:ext cx="6003925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suppose  we change t[0] using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t[0] = ‘A’;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Later on, in main(), when we access s[0],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we see that s[0] is ‘A’.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819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t[0]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581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t[1]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672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t[2]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248400" y="1828800"/>
            <a:ext cx="7000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t[9]</a:t>
            </a: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1219200" y="838200"/>
            <a:ext cx="5753100" cy="914400"/>
            <a:chOff x="1219200" y="838200"/>
            <a:chExt cx="5753100" cy="914400"/>
          </a:xfrm>
        </p:grpSpPr>
        <p:grpSp>
          <p:nvGrpSpPr>
            <p:cNvPr id="16396" name="Group 21"/>
            <p:cNvGrpSpPr>
              <a:grpSpLocks/>
            </p:cNvGrpSpPr>
            <p:nvPr/>
          </p:nvGrpSpPr>
          <p:grpSpPr bwMode="auto">
            <a:xfrm>
              <a:off x="2857500" y="838200"/>
              <a:ext cx="4114800" cy="914400"/>
              <a:chOff x="4800600" y="4495800"/>
              <a:chExt cx="4114800" cy="914400"/>
            </a:xfrm>
          </p:grpSpPr>
          <p:grpSp>
            <p:nvGrpSpPr>
              <p:cNvPr id="16401" name="Group 33"/>
              <p:cNvGrpSpPr>
                <a:grpSpLocks/>
              </p:cNvGrpSpPr>
              <p:nvPr/>
            </p:nvGrpSpPr>
            <p:grpSpPr bwMode="auto">
              <a:xfrm>
                <a:off x="4800600" y="4876800"/>
                <a:ext cx="4114800" cy="533400"/>
                <a:chOff x="5029200" y="4724400"/>
                <a:chExt cx="4114800" cy="5334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5029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7150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64008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8458200" y="4724400"/>
                  <a:ext cx="685800" cy="5334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2400">
                    <a:ea typeface="ＭＳ Ｐゴシック" pitchFamily="34" charset="-128"/>
                  </a:endParaRPr>
                </a:p>
              </p:txBody>
            </p:sp>
            <p:cxnSp>
              <p:nvCxnSpPr>
                <p:cNvPr id="16408" name="Straight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4724400"/>
                  <a:ext cx="137160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16409" name="Straight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7086600" y="5257800"/>
                  <a:ext cx="1371600" cy="0"/>
                </a:xfrm>
                <a:prstGeom prst="line">
                  <a:avLst/>
                </a:prstGeom>
                <a:noFill/>
                <a:ln w="15875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</p:cxnSp>
          </p:grpSp>
          <p:sp>
            <p:nvSpPr>
              <p:cNvPr id="16402" name="TextBox 15"/>
              <p:cNvSpPr txBox="1">
                <a:spLocks noChangeArrowheads="1"/>
              </p:cNvSpPr>
              <p:nvPr/>
            </p:nvSpPr>
            <p:spPr bwMode="auto">
              <a:xfrm>
                <a:off x="4800600" y="4495800"/>
                <a:ext cx="235673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s[0] s[1]  s[2]  </a:t>
                </a:r>
              </a:p>
            </p:txBody>
          </p:sp>
          <p:sp>
            <p:nvSpPr>
              <p:cNvPr id="16403" name="TextBox 16"/>
              <p:cNvSpPr txBox="1">
                <a:spLocks noChangeArrowheads="1"/>
              </p:cNvSpPr>
              <p:nvPr/>
            </p:nvSpPr>
            <p:spPr bwMode="auto">
              <a:xfrm>
                <a:off x="8077200" y="4495800"/>
                <a:ext cx="70564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s[9]</a:t>
                </a:r>
              </a:p>
            </p:txBody>
          </p:sp>
        </p:grpSp>
        <p:grpSp>
          <p:nvGrpSpPr>
            <p:cNvPr id="16397" name="Group 40"/>
            <p:cNvGrpSpPr>
              <a:grpSpLocks/>
            </p:cNvGrpSpPr>
            <p:nvPr/>
          </p:nvGrpSpPr>
          <p:grpSpPr bwMode="auto">
            <a:xfrm>
              <a:off x="1219200" y="914400"/>
              <a:ext cx="1066800" cy="838200"/>
              <a:chOff x="3657600" y="5334000"/>
              <a:chExt cx="1066800" cy="838200"/>
            </a:xfrm>
          </p:grpSpPr>
          <p:sp>
            <p:nvSpPr>
              <p:cNvPr id="16399" name="TextBox 12"/>
              <p:cNvSpPr txBox="1">
                <a:spLocks noChangeArrowheads="1"/>
              </p:cNvSpPr>
              <p:nvPr/>
            </p:nvSpPr>
            <p:spPr bwMode="auto">
              <a:xfrm>
                <a:off x="3657600" y="5334000"/>
                <a:ext cx="31771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3962400" y="5486400"/>
                <a:ext cx="762000" cy="6858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  <p:cxnSp>
          <p:nvCxnSpPr>
            <p:cNvPr id="16398" name="Straight Arrow Connector 27"/>
            <p:cNvCxnSpPr>
              <a:cxnSpLocks noChangeShapeType="1"/>
              <a:endCxn id="21" idx="1"/>
            </p:cNvCxnSpPr>
            <p:nvPr/>
          </p:nvCxnSpPr>
          <p:spPr bwMode="auto">
            <a:xfrm>
              <a:off x="1905000" y="1447800"/>
              <a:ext cx="9525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895600" y="1295400"/>
            <a:ext cx="530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00000"/>
                </a:solidFill>
                <a:latin typeface="Comic Sans MS" pitchFamily="66" charset="0"/>
              </a:rPr>
              <a:t>‘A’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0" y="6088063"/>
            <a:ext cx="8345554" cy="769441"/>
          </a:xfrm>
          <a:prstGeom prst="rect">
            <a:avLst/>
          </a:prstGeom>
          <a:solidFill>
            <a:srgbClr val="FFBB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The box </a:t>
            </a:r>
            <a:r>
              <a:rPr lang="en-US" altLang="en-US" sz="2200" b="1" dirty="0" smtClean="0">
                <a:latin typeface="Comic Sans MS" pitchFamily="66" charset="0"/>
              </a:rPr>
              <a:t>is the </a:t>
            </a:r>
            <a:r>
              <a:rPr lang="en-US" altLang="en-US" sz="2200" b="1" dirty="0">
                <a:latin typeface="Comic Sans MS" pitchFamily="66" charset="0"/>
              </a:rPr>
              <a:t>same, but it </a:t>
            </a:r>
            <a:r>
              <a:rPr lang="en-US" altLang="en-US" sz="2200" b="1" dirty="0" smtClean="0">
                <a:latin typeface="Comic Sans MS" pitchFamily="66" charset="0"/>
              </a:rPr>
              <a:t>has </a:t>
            </a:r>
            <a:r>
              <a:rPr lang="en-US" altLang="en-US" sz="2200" b="1" dirty="0">
                <a:latin typeface="Comic Sans MS" pitchFamily="66" charset="0"/>
              </a:rPr>
              <a:t>two names, s[0] in main()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and t[0] in read_into_array()</a:t>
            </a:r>
          </a:p>
        </p:txBody>
      </p:sp>
    </p:spTree>
    <p:extLst>
      <p:ext uri="{BB962C8B-B14F-4D97-AF65-F5344CB8AC3E}">
        <p14:creationId xmlns:p14="http://schemas.microsoft.com/office/powerpoint/2010/main" val="33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7" grpId="0"/>
      <p:bldP spid="39" grpId="0"/>
      <p:bldP spid="40" grpId="0"/>
      <p:bldP spid="41" grpId="0"/>
      <p:bldP spid="43" grpId="0"/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224136"/>
          </a:xfrm>
        </p:spPr>
        <p:txBody>
          <a:bodyPr/>
          <a:lstStyle/>
          <a:p>
            <a:r>
              <a:rPr lang="en-US" dirty="0" smtClean="0"/>
              <a:t>Argument Passing: Array vs Simple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184576"/>
          </a:xfrm>
        </p:spPr>
        <p:txBody>
          <a:bodyPr/>
          <a:lstStyle/>
          <a:p>
            <a:r>
              <a:rPr lang="en-US" dirty="0"/>
              <a:t>When a basic </a:t>
            </a:r>
            <a:r>
              <a:rPr lang="en-US" dirty="0" err="1"/>
              <a:t>datatype</a:t>
            </a:r>
            <a:r>
              <a:rPr lang="en-US" dirty="0"/>
              <a:t> (such as </a:t>
            </a:r>
            <a:r>
              <a:rPr lang="en-US" dirty="0" err="1"/>
              <a:t>int</a:t>
            </a:r>
            <a:r>
              <a:rPr lang="en-US" dirty="0"/>
              <a:t>, char, float,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-US" dirty="0" smtClean="0"/>
              <a:t>is passed </a:t>
            </a:r>
            <a:r>
              <a:rPr lang="en-US" dirty="0"/>
              <a:t>to a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copy of the value is created in the memory space for </a:t>
            </a:r>
            <a:r>
              <a:rPr lang="en-US" dirty="0" smtClean="0"/>
              <a:t>that function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the function completes its execution, </a:t>
            </a:r>
            <a:r>
              <a:rPr lang="en-US" dirty="0" smtClean="0"/>
              <a:t>these </a:t>
            </a:r>
            <a:r>
              <a:rPr lang="en-US" dirty="0"/>
              <a:t>values are lost.</a:t>
            </a:r>
          </a:p>
          <a:p>
            <a:r>
              <a:rPr lang="en-US" dirty="0"/>
              <a:t>When an array is passed to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the address of the first element is copied,</a:t>
            </a:r>
          </a:p>
          <a:p>
            <a:pPr lvl="1"/>
            <a:r>
              <a:rPr lang="en-US" dirty="0" smtClean="0"/>
              <a:t>any changes to the array elements are visible to the caller of the function.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Dot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write a function dot_product that takes </a:t>
            </a:r>
            <a:r>
              <a:rPr lang="en-US" dirty="0"/>
              <a:t>as argument </a:t>
            </a:r>
            <a:r>
              <a:rPr lang="en-US" dirty="0" smtClean="0"/>
              <a:t>two integer </a:t>
            </a:r>
            <a:r>
              <a:rPr lang="en-US" dirty="0"/>
              <a:t>arrays,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and an integer,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, and computes the dot product of first </a:t>
            </a:r>
            <a:r>
              <a:rPr lang="en-US" dirty="0" smtClean="0">
                <a:solidFill>
                  <a:srgbClr val="FF0000"/>
                </a:solidFill>
              </a:rPr>
              <a:t>size </a:t>
            </a:r>
            <a:r>
              <a:rPr lang="en-US" dirty="0" smtClean="0"/>
              <a:t>elements of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Declaration of dot_product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int dot_product(int a[], int b[], int);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int dot_product(int </a:t>
            </a:r>
            <a:r>
              <a:rPr lang="en-US" dirty="0" smtClean="0">
                <a:solidFill>
                  <a:srgbClr val="FF0000"/>
                </a:solidFill>
              </a:rPr>
              <a:t>[], 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smtClean="0">
                <a:solidFill>
                  <a:srgbClr val="FF0000"/>
                </a:solidFill>
              </a:rPr>
              <a:t>[], </a:t>
            </a:r>
            <a:r>
              <a:rPr lang="en-US" dirty="0">
                <a:solidFill>
                  <a:srgbClr val="FF0000"/>
                </a:solidFill>
              </a:rPr>
              <a:t>int);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int[], int[], int);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vec1[]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2,4,1,7,-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5,0, 3, 1};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vec2[]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{5,7,1,0,-3,8,-1,-2};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vec1,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vec2,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(int a[], int b[], int size){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5373216"/>
            <a:ext cx="1696959" cy="103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latin typeface="Verdana" pitchFamily="34" charset="0"/>
              </a:rPr>
              <a:t>105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49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467544" y="3933056"/>
                <a:ext cx="5544616" cy="144016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𝒑</m:t>
                      </m:r>
                      <m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𝒊</m:t>
                          </m:r>
                          <m: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=</m:t>
                          </m:r>
                          <m:r>
                            <a:rPr kumimoji="0" lang="pt-BR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𝒔𝒊𝒛𝒆</m:t>
                          </m:r>
                        </m:sup>
                        <m:e>
                          <m:d>
                            <m:dPr>
                              <m:ctrlPr>
                                <a:rPr kumimoji="0" lang="pt-BR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t-BR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933056"/>
                <a:ext cx="5544616" cy="1440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 bwMode="auto">
          <a:xfrm rot="20009632">
            <a:off x="3572260" y="4405448"/>
            <a:ext cx="2592288" cy="6480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erdana" pitchFamily="34" charset="0"/>
              </a:rPr>
              <a:t>Convert to C</a:t>
            </a:r>
          </a:p>
        </p:txBody>
      </p:sp>
    </p:spTree>
    <p:extLst>
      <p:ext uri="{BB962C8B-B14F-4D97-AF65-F5344CB8AC3E}">
        <p14:creationId xmlns:p14="http://schemas.microsoft.com/office/powerpoint/2010/main" val="1064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int[], int[], int);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vec1[] = {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2,4,1,7,-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5,0, 3, 1};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 vec2[]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{5,7,1,0,-3,8,-1,-2};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vec1,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dot_product(vec1, vec2, 8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dot_product (int a[], int b[], int size){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=0;i&lt;size;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(a[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]*b[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5373216"/>
            <a:ext cx="1696959" cy="103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OUTPUT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000" b="1" dirty="0" smtClean="0">
                <a:latin typeface="Verdana" pitchFamily="34" charset="0"/>
              </a:rPr>
              <a:t>105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4582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Given a positive integer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, generate </a:t>
            </a:r>
            <a:r>
              <a:rPr lang="en-US" dirty="0"/>
              <a:t>all prime numbers up to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Greek mathematician </a:t>
            </a:r>
            <a:r>
              <a:rPr lang="en-US" dirty="0" smtClean="0">
                <a:solidFill>
                  <a:srgbClr val="FF0000"/>
                </a:solidFill>
              </a:rPr>
              <a:t>Eratosthenes</a:t>
            </a:r>
            <a:r>
              <a:rPr lang="en-US" dirty="0" smtClean="0"/>
              <a:t> came up with a simple but fast algorithm</a:t>
            </a:r>
          </a:p>
          <a:p>
            <a:r>
              <a:rPr lang="en-US" dirty="0">
                <a:solidFill>
                  <a:srgbClr val="FF0000"/>
                </a:solidFill>
              </a:rPr>
              <a:t>Sieve of </a:t>
            </a:r>
            <a:r>
              <a:rPr lang="en-US" dirty="0" smtClean="0">
                <a:solidFill>
                  <a:srgbClr val="FF0000"/>
                </a:solidFill>
              </a:rPr>
              <a:t>Eratosthenes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21646" y="3429000"/>
            <a:ext cx="4514850" cy="3493371"/>
            <a:chOff x="4521646" y="3429000"/>
            <a:chExt cx="4514850" cy="3493371"/>
          </a:xfrm>
        </p:grpSpPr>
        <p:grpSp>
          <p:nvGrpSpPr>
            <p:cNvPr id="6" name="Group 5"/>
            <p:cNvGrpSpPr/>
            <p:nvPr/>
          </p:nvGrpSpPr>
          <p:grpSpPr>
            <a:xfrm>
              <a:off x="4521646" y="3429000"/>
              <a:ext cx="4514850" cy="3421363"/>
              <a:chOff x="3491880" y="3356992"/>
              <a:chExt cx="4514850" cy="3421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491880" y="3356992"/>
                <a:ext cx="4514850" cy="3421363"/>
                <a:chOff x="3138686" y="3645024"/>
                <a:chExt cx="4514850" cy="3421363"/>
              </a:xfrm>
            </p:grpSpPr>
            <p:pic>
              <p:nvPicPr>
                <p:cNvPr id="1026" name="Picture 2" descr="C:\Users\karkare\AppData\Local\Microsoft\Windows\INetCache\IE\DUA6OVIV\MP900386990[1]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95936" y="3645024"/>
                  <a:ext cx="3657600" cy="2609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7" name="Picture 3" descr="C:\Users\karkare\AppData\Local\Microsoft\Windows\INetCache\IE\DUA6OVIV\MC900437063[1]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0694" y="5013176"/>
                  <a:ext cx="987574" cy="987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Users\karkare\AppData\Local\Microsoft\Windows\INetCache\IE\V9IY8K29\MC900437054[1]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22405" y="4530109"/>
                  <a:ext cx="785242" cy="785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1" name="Picture 7" descr="C:\Users\karkare\AppData\Local\Microsoft\Windows\INetCache\IE\45LGD9AS\MC900437060[1]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4287" y="4886726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C:\Users\karkare\AppData\Local\Microsoft\Windows\INetCache\IE\V9IY8K29\MC900437059[1]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1606" y="5661248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C:\Users\karkare\AppData\Local\Microsoft\Windows\INetCache\IE\DUA6OVIV\MC900437062[1]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37037" y="3792463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5" name="Picture 11" descr="C:\Users\karkare\AppData\Local\Microsoft\Windows\INetCache\IE\V9IY8K29\MC900437051[1].png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51537" y="4977226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C:\Users\karkare\AppData\Local\Microsoft\Windows\INetCache\IE\DUA6OVIV\MC900437052[1]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66897" y="4164690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7" name="Picture 13" descr="C:\Users\karkare\AppData\Local\Microsoft\Windows\INetCache\IE\45LGD9AS\MC900437053[1]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016" y="6005427"/>
                  <a:ext cx="1001266" cy="1001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C:\Users\karkare\AppData\Local\Microsoft\Windows\INetCache\IE\EC01WMOS\MC900437057[1]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41651" y="6353153"/>
                  <a:ext cx="713234" cy="713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9" name="Picture 15" descr="C:\Users\karkare\AppData\Local\Microsoft\Windows\INetCache\IE\V9IY8K29\MC900437056[1]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59355" y="4149011"/>
                  <a:ext cx="929258" cy="9292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:\Users\karkare\AppData\Local\Microsoft\Windows\INetCache\IE\DUA6OVIV\MC900437061[1].png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8686" y="5697252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5868144" y="5455541"/>
                <a:ext cx="1977455" cy="1084348"/>
                <a:chOff x="5701935" y="5607378"/>
                <a:chExt cx="1977455" cy="1084348"/>
              </a:xfrm>
            </p:grpSpPr>
            <p:pic>
              <p:nvPicPr>
                <p:cNvPr id="1032" name="Picture 8" descr="C:\Users\karkare\AppData\Local\Microsoft\Windows\INetCache\IE\EC01WMOS\MC900437055[1].png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01935" y="5906484"/>
                  <a:ext cx="785242" cy="7852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C:\Users\karkare\AppData\Local\Microsoft\Windows\INetCache\IE\DUA6OVIV\MC900437058[1].png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60401" y="5607378"/>
                  <a:ext cx="918989" cy="9189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041" name="Picture 17" descr="C:\Users\karkare\AppData\Local\Microsoft\Windows\INetCache\IE\45LGD9AS\MC900437064[1]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548" y="606512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67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of Eratosthenes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 a piece of paper, write down all the integers starting </a:t>
            </a:r>
            <a:r>
              <a:rPr lang="en-US" sz="2800" dirty="0" smtClean="0"/>
              <a:t>from 2 </a:t>
            </a:r>
            <a:r>
              <a:rPr lang="en-US" sz="2800" dirty="0"/>
              <a:t>till </a:t>
            </a:r>
            <a:r>
              <a:rPr lang="en-US" sz="28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Starting </a:t>
            </a:r>
            <a:r>
              <a:rPr lang="en-US" sz="2800" dirty="0"/>
              <a:t>from 2 strike </a:t>
            </a:r>
            <a:r>
              <a:rPr lang="en-US" sz="2800" dirty="0" smtClean="0"/>
              <a:t>off </a:t>
            </a:r>
            <a:r>
              <a:rPr lang="en-US" sz="2800" dirty="0"/>
              <a:t>all multiples of 2, except 2.</a:t>
            </a:r>
          </a:p>
          <a:p>
            <a:r>
              <a:rPr lang="en-US" sz="2800" dirty="0" smtClean="0"/>
              <a:t>Next</a:t>
            </a:r>
            <a:r>
              <a:rPr lang="en-US" sz="2800" dirty="0"/>
              <a:t>, </a:t>
            </a:r>
            <a:r>
              <a:rPr lang="en-US" sz="2800" dirty="0" smtClean="0"/>
              <a:t>find </a:t>
            </a:r>
            <a:r>
              <a:rPr lang="en-US" sz="2800" dirty="0"/>
              <a:t>the </a:t>
            </a:r>
            <a:r>
              <a:rPr lang="en-US" sz="2800" dirty="0" smtClean="0"/>
              <a:t>first </a:t>
            </a:r>
            <a:r>
              <a:rPr lang="en-US" sz="2800" dirty="0"/>
              <a:t>number that has not been struck and </a:t>
            </a:r>
            <a:r>
              <a:rPr lang="en-US" sz="2800" dirty="0" smtClean="0"/>
              <a:t>strike off </a:t>
            </a:r>
            <a:r>
              <a:rPr lang="en-US" sz="2800" dirty="0"/>
              <a:t>all its multiples, except the number.</a:t>
            </a:r>
          </a:p>
          <a:p>
            <a:r>
              <a:rPr lang="en-US" sz="2800" dirty="0" smtClean="0"/>
              <a:t>Continue </a:t>
            </a:r>
            <a:r>
              <a:rPr lang="en-US" sz="2800" dirty="0"/>
              <a:t>until you cannot strike out any more numbers.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numbers that have not been struck, are </a:t>
            </a:r>
            <a:r>
              <a:rPr lang="en-US" sz="2800" dirty="0">
                <a:solidFill>
                  <a:srgbClr val="FF0000"/>
                </a:solidFill>
              </a:rPr>
              <a:t>PRIMES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9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0688"/>
            <a:ext cx="4262438" cy="477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 </a:t>
            </a:r>
            <a:r>
              <a:rPr lang="en-US" sz="2200" b="1" dirty="0">
                <a:latin typeface="Comic Sans MS" pitchFamily="66" charset="0"/>
              </a:rPr>
              <a:t>() {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a[5];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for (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=0;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&lt; 5;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 i+1)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</a:t>
            </a:r>
            <a:r>
              <a:rPr lang="en-US" sz="2200" b="1" dirty="0" smtClean="0">
                <a:latin typeface="Comic Sans MS" pitchFamily="66" charset="0"/>
              </a:rPr>
              <a:t>    a[i</a:t>
            </a:r>
            <a:r>
              <a:rPr lang="en-US" sz="2200" b="1" dirty="0">
                <a:latin typeface="Comic Sans MS" pitchFamily="66" charset="0"/>
              </a:rPr>
              <a:t>] = i;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  printf(“%d”, a[i] </a:t>
            </a:r>
            <a:r>
              <a:rPr lang="en-US" sz="2200" b="1" dirty="0" smtClean="0">
                <a:latin typeface="Comic Sans MS" pitchFamily="66" charset="0"/>
              </a:rPr>
              <a:t>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  return 0;     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128" y="1077888"/>
            <a:ext cx="42672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program defines an integer variable called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and an integer array with name a of size 5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81000" y="5562600"/>
            <a:ext cx="7239000" cy="1295400"/>
            <a:chOff x="228600" y="5257800"/>
            <a:chExt cx="7239000" cy="1295400"/>
          </a:xfrm>
        </p:grpSpPr>
        <p:grpSp>
          <p:nvGrpSpPr>
            <p:cNvPr id="6158" name="Group 5"/>
            <p:cNvGrpSpPr>
              <a:grpSpLocks/>
            </p:cNvGrpSpPr>
            <p:nvPr/>
          </p:nvGrpSpPr>
          <p:grpSpPr bwMode="auto">
            <a:xfrm>
              <a:off x="1752600" y="5257800"/>
              <a:ext cx="5715000" cy="1295400"/>
              <a:chOff x="1143000" y="4114800"/>
              <a:chExt cx="5715000" cy="1295400"/>
            </a:xfrm>
          </p:grpSpPr>
          <p:grpSp>
            <p:nvGrpSpPr>
              <p:cNvPr id="6161" name="Group 12"/>
              <p:cNvGrpSpPr>
                <a:grpSpLocks/>
              </p:cNvGrpSpPr>
              <p:nvPr/>
            </p:nvGrpSpPr>
            <p:grpSpPr bwMode="auto">
              <a:xfrm>
                <a:off x="1143000" y="4648200"/>
                <a:ext cx="5715000" cy="762000"/>
                <a:chOff x="1143000" y="4724400"/>
                <a:chExt cx="5715000" cy="762000"/>
              </a:xfrm>
            </p:grpSpPr>
            <p:sp>
              <p:nvSpPr>
                <p:cNvPr id="6163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1143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27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4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2286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5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3429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6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4572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7" name="Rounded Rectangle 12"/>
                <p:cNvSpPr>
                  <a:spLocks noChangeArrowheads="1"/>
                </p:cNvSpPr>
                <p:nvPr/>
              </p:nvSpPr>
              <p:spPr bwMode="auto">
                <a:xfrm>
                  <a:off x="5715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81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800"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219200" y="4114800"/>
                <a:ext cx="5565775" cy="4302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a[0]       a[1]     a[2]     a[3]     a[4]</a:t>
                </a: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228600" y="57912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6160" name="TextBox 15"/>
            <p:cNvSpPr txBox="1">
              <a:spLocks noChangeArrowheads="1"/>
            </p:cNvSpPr>
            <p:nvPr/>
          </p:nvSpPr>
          <p:spPr bwMode="auto">
            <a:xfrm>
              <a:off x="3048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 </a:t>
              </a:r>
            </a:p>
          </p:txBody>
        </p:sp>
      </p:grp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764843" y="2558231"/>
            <a:ext cx="838200" cy="6858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6928" y="2601888"/>
            <a:ext cx="3962400" cy="11080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is the notation used to address the elements of the array. </a:t>
            </a:r>
          </a:p>
        </p:txBody>
      </p:sp>
      <p:cxnSp>
        <p:nvCxnSpPr>
          <p:cNvPr id="24" name="Shape 23"/>
          <p:cNvCxnSpPr>
            <a:cxnSpLocks noChangeShapeType="1"/>
            <a:stCxn id="21" idx="5"/>
          </p:cNvCxnSpPr>
          <p:nvPr/>
        </p:nvCxnSpPr>
        <p:spPr bwMode="auto">
          <a:xfrm rot="5400000" flipH="1" flipV="1">
            <a:off x="3440062" y="1821158"/>
            <a:ext cx="362668" cy="2282211"/>
          </a:xfrm>
          <a:prstGeom prst="bentConnector4">
            <a:avLst>
              <a:gd name="adj1" fmla="val -63033"/>
              <a:gd name="adj2" fmla="val 5268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ight Brace 24"/>
          <p:cNvSpPr>
            <a:spLocks/>
          </p:cNvSpPr>
          <p:nvPr/>
        </p:nvSpPr>
        <p:spPr bwMode="auto">
          <a:xfrm>
            <a:off x="2076128" y="1306488"/>
            <a:ext cx="5334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5" idx="1"/>
          </p:cNvCxnSpPr>
          <p:nvPr/>
        </p:nvCxnSpPr>
        <p:spPr bwMode="auto">
          <a:xfrm>
            <a:off x="2609528" y="1687488"/>
            <a:ext cx="2133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523928" y="3516288"/>
            <a:ext cx="609600" cy="762000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32" name="Shape 31"/>
          <p:cNvCxnSpPr>
            <a:cxnSpLocks noChangeShapeType="1"/>
            <a:stCxn id="30" idx="7"/>
          </p:cNvCxnSpPr>
          <p:nvPr/>
        </p:nvCxnSpPr>
        <p:spPr bwMode="auto">
          <a:xfrm rot="5400000" flipH="1" flipV="1">
            <a:off x="4147815" y="3184501"/>
            <a:ext cx="339725" cy="5461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Box 32"/>
          <p:cNvSpPr txBox="1"/>
          <p:nvPr/>
        </p:nvSpPr>
        <p:spPr>
          <a:xfrm>
            <a:off x="4585966" y="3821088"/>
            <a:ext cx="4424362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latin typeface="Comic Sans MS" pitchFamily="66" charset="0"/>
              </a:rPr>
              <a:t>The variable i is being used as an “index’’ </a:t>
            </a:r>
            <a:r>
              <a:rPr lang="en-US" sz="2200" b="1" dirty="0" smtClean="0">
                <a:latin typeface="Comic Sans MS" pitchFamily="66" charset="0"/>
              </a:rPr>
              <a:t>for </a:t>
            </a:r>
            <a:r>
              <a:rPr lang="en-US" sz="2200" b="1" dirty="0">
                <a:latin typeface="Comic Sans MS" pitchFamily="66" charset="0"/>
              </a:rPr>
              <a:t>a. 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latin typeface="Comic Sans MS" pitchFamily="66" charset="0"/>
              </a:rPr>
              <a:t>Similar to </a:t>
            </a:r>
            <a:r>
              <a:rPr lang="en-US" sz="2200" b="1" dirty="0" smtClean="0">
                <a:latin typeface="Comic Sans MS" pitchFamily="66" charset="0"/>
              </a:rPr>
              <a:t>the </a:t>
            </a:r>
            <a:r>
              <a:rPr lang="en-US" sz="2200" b="1" dirty="0">
                <a:latin typeface="Comic Sans MS" pitchFamily="66" charset="0"/>
              </a:rPr>
              <a:t>math notation </a:t>
            </a:r>
            <a:r>
              <a:rPr lang="en-US" sz="2200" b="1" dirty="0" err="1">
                <a:latin typeface="Comic Sans MS" pitchFamily="66" charset="0"/>
              </a:rPr>
              <a:t>a</a:t>
            </a:r>
            <a:r>
              <a:rPr lang="en-US" sz="2800" b="1" baseline="-25000" dirty="0" err="1">
                <a:latin typeface="Comic Sans MS" pitchFamily="66" charset="0"/>
              </a:rPr>
              <a:t>i</a:t>
            </a:r>
            <a:r>
              <a:rPr lang="en-US" sz="2800" b="1" baseline="-25000" dirty="0">
                <a:latin typeface="Comic Sans MS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41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22" grpId="0" animBg="1"/>
      <p:bldP spid="25" grpId="0" animBg="1"/>
      <p:bldP spid="30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15136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80</a:t>
                      </a:r>
                      <a:endParaRPr lang="en-US" sz="2800" b="1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90</a:t>
                      </a:r>
                      <a:endParaRPr lang="en-US" sz="2800" b="1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94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96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98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100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57734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08196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37097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8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0018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19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29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37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47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59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67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79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89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97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46109"/>
              </p:ext>
            </p:extLst>
          </p:nvPr>
        </p:nvGraphicFramePr>
        <p:xfrm>
          <a:off x="17926" y="315411"/>
          <a:ext cx="9126070" cy="628194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912607"/>
                <a:gridCol w="853618"/>
                <a:gridCol w="971596"/>
              </a:tblGrid>
              <a:tr h="601050">
                <a:tc>
                  <a:txBody>
                    <a:bodyPr/>
                    <a:lstStyle/>
                    <a:p>
                      <a:pPr algn="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28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37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39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49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58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69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78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601050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87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88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90</a:t>
                      </a:r>
                      <a:endParaRPr lang="en-US" sz="2800" b="1" strike="sngStrike" dirty="0"/>
                    </a:p>
                  </a:txBody>
                  <a:tcPr/>
                </a:tc>
              </a:tr>
              <a:tr h="872491"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91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92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93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94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95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96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98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99</a:t>
                      </a:r>
                      <a:endParaRPr lang="en-US" sz="2800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strike="sngStrike" dirty="0" smtClean="0"/>
                        <a:t>100</a:t>
                      </a:r>
                      <a:endParaRPr lang="en-US" sz="2800" b="1" strike="sngStrik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512168"/>
          </a:xfrm>
        </p:spPr>
        <p:txBody>
          <a:bodyPr/>
          <a:lstStyle/>
          <a:p>
            <a:r>
              <a:rPr lang="en-US" dirty="0" smtClean="0"/>
              <a:t>Generating Prime Numbers using Sieve </a:t>
            </a:r>
            <a:r>
              <a:rPr lang="en-US" dirty="0"/>
              <a:t>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8496944" cy="4176464"/>
          </a:xfrm>
        </p:spPr>
        <p:txBody>
          <a:bodyPr/>
          <a:lstStyle/>
          <a:p>
            <a:r>
              <a:rPr lang="en-US" dirty="0"/>
              <a:t>No more numbers can be marked. Algorithm terminates.</a:t>
            </a:r>
          </a:p>
          <a:p>
            <a:r>
              <a:rPr lang="en-US" dirty="0"/>
              <a:t>Primes up to 100 are 2, 3, 5, 7, 11, 13, 17, 19, 23, </a:t>
            </a:r>
            <a:r>
              <a:rPr lang="en-US" dirty="0" smtClean="0"/>
              <a:t>29, 31</a:t>
            </a:r>
            <a:r>
              <a:rPr lang="en-US" dirty="0"/>
              <a:t>, 37, 41, 43, 47, 53, 59, 61, 67, 71, 73, 79, </a:t>
            </a:r>
            <a:r>
              <a:rPr lang="en-US" dirty="0" smtClean="0"/>
              <a:t>83, 89</a:t>
            </a:r>
            <a:r>
              <a:rPr lang="en-US" dirty="0"/>
              <a:t>, 97.</a:t>
            </a:r>
          </a:p>
        </p:txBody>
      </p:sp>
    </p:spTree>
    <p:extLst>
      <p:ext uri="{BB962C8B-B14F-4D97-AF65-F5344CB8AC3E}">
        <p14:creationId xmlns:p14="http://schemas.microsoft.com/office/powerpoint/2010/main" val="18039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9108504" cy="936104"/>
          </a:xfrm>
        </p:spPr>
        <p:txBody>
          <a:bodyPr/>
          <a:lstStyle/>
          <a:p>
            <a:r>
              <a:rPr lang="en-US" sz="4000" dirty="0"/>
              <a:t>Sieve of </a:t>
            </a:r>
            <a:r>
              <a:rPr lang="en-US" sz="4000" dirty="0" smtClean="0"/>
              <a:t>Eratosthenes: Program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2202" y="980728"/>
            <a:ext cx="520987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>
                <a:latin typeface="Comic Sans MS" pitchFamily="66" charset="0"/>
              </a:rPr>
              <a:t>int comp[10000</a:t>
            </a:r>
            <a:r>
              <a:rPr lang="pt-BR" sz="2400" dirty="0" smtClean="0">
                <a:latin typeface="Comic Sans MS" pitchFamily="66" charset="0"/>
              </a:rPr>
              <a:t>]; </a:t>
            </a:r>
            <a:r>
              <a:rPr lang="pt-BR" sz="2400" dirty="0" smtClean="0">
                <a:solidFill>
                  <a:schemeClr val="tx2"/>
                </a:solidFill>
                <a:latin typeface="Comic Sans MS" pitchFamily="66" charset="0"/>
              </a:rPr>
              <a:t>// global array</a:t>
            </a:r>
          </a:p>
          <a:p>
            <a:r>
              <a:rPr lang="nn-NO" sz="2400" dirty="0" smtClean="0">
                <a:latin typeface="Comic Sans MS" pitchFamily="66" charset="0"/>
              </a:rPr>
              <a:t>void sieve(int n) {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int i, j = 2;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</a:t>
            </a:r>
            <a:r>
              <a:rPr lang="fr-FR" sz="2400" dirty="0">
                <a:latin typeface="Comic Sans MS" pitchFamily="66" charset="0"/>
              </a:rPr>
              <a:t>comp[0]=</a:t>
            </a:r>
            <a:r>
              <a:rPr lang="fr-FR" sz="2400" dirty="0" smtClean="0">
                <a:latin typeface="Comic Sans MS" pitchFamily="66" charset="0"/>
              </a:rPr>
              <a:t>0; comp[1</a:t>
            </a:r>
            <a:r>
              <a:rPr lang="fr-FR" sz="2400" dirty="0">
                <a:latin typeface="Comic Sans MS" pitchFamily="66" charset="0"/>
              </a:rPr>
              <a:t>]=0</a:t>
            </a:r>
            <a:r>
              <a:rPr lang="fr-FR" sz="2400" dirty="0" smtClean="0">
                <a:latin typeface="Comic Sans MS" pitchFamily="66" charset="0"/>
              </a:rPr>
              <a:t>;</a:t>
            </a:r>
            <a:endParaRPr lang="nn-NO" sz="2400" dirty="0" smtClean="0">
              <a:latin typeface="Comic Sans MS" pitchFamily="66" charset="0"/>
            </a:endParaRPr>
          </a:p>
          <a:p>
            <a:r>
              <a:rPr lang="nn-NO" sz="2400" dirty="0" smtClean="0">
                <a:latin typeface="Comic Sans MS" pitchFamily="66" charset="0"/>
              </a:rPr>
              <a:t>  for </a:t>
            </a:r>
            <a:r>
              <a:rPr lang="nn-NO" sz="2400" dirty="0">
                <a:latin typeface="Comic Sans MS" pitchFamily="66" charset="0"/>
              </a:rPr>
              <a:t>(i=2; i&lt;=n; i</a:t>
            </a:r>
            <a:r>
              <a:rPr lang="nn-NO" sz="2400" dirty="0" smtClean="0">
                <a:latin typeface="Comic Sans MS" pitchFamily="66" charset="0"/>
              </a:rPr>
              <a:t>++) </a:t>
            </a:r>
            <a:r>
              <a:rPr lang="en-US" sz="2400" dirty="0" smtClean="0">
                <a:latin typeface="Comic Sans MS" pitchFamily="66" charset="0"/>
              </a:rPr>
              <a:t> comp[i</a:t>
            </a:r>
            <a:r>
              <a:rPr lang="en-US" sz="2400" dirty="0">
                <a:latin typeface="Comic Sans MS" pitchFamily="66" charset="0"/>
              </a:rPr>
              <a:t>] = 1</a:t>
            </a:r>
            <a:r>
              <a:rPr lang="en-US" sz="2400" dirty="0" smtClean="0">
                <a:latin typeface="Comic Sans MS" pitchFamily="66" charset="0"/>
              </a:rPr>
              <a:t>; 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while 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smtClean="0">
                <a:latin typeface="Comic Sans MS" pitchFamily="66" charset="0"/>
              </a:rPr>
              <a:t>j &lt;= n) {</a:t>
            </a:r>
          </a:p>
          <a:p>
            <a:r>
              <a:rPr lang="en-US" sz="2400" dirty="0" smtClean="0">
                <a:latin typeface="Comic Sans MS" pitchFamily="66" charset="0"/>
              </a:rPr>
              <a:t>      if </a:t>
            </a:r>
            <a:r>
              <a:rPr lang="en-US" sz="2400" dirty="0">
                <a:latin typeface="Comic Sans MS" pitchFamily="66" charset="0"/>
              </a:rPr>
              <a:t>(comp[j] == 0</a:t>
            </a:r>
            <a:r>
              <a:rPr lang="en-US" sz="2400" dirty="0" smtClean="0">
                <a:latin typeface="Comic Sans MS" pitchFamily="66" charset="0"/>
              </a:rPr>
              <a:t>) { </a:t>
            </a: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// composite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                </a:t>
            </a:r>
            <a:r>
              <a:rPr lang="en-US" sz="2400" dirty="0" smtClean="0">
                <a:solidFill>
                  <a:schemeClr val="accent4"/>
                </a:solidFill>
                <a:latin typeface="Comic Sans MS" pitchFamily="66" charset="0"/>
              </a:rPr>
              <a:t>continue</a:t>
            </a:r>
            <a:r>
              <a:rPr lang="en-US" sz="2400" dirty="0" smtClean="0">
                <a:latin typeface="Comic Sans MS" pitchFamily="66" charset="0"/>
              </a:rPr>
              <a:t>;</a:t>
            </a:r>
          </a:p>
          <a:p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  }</a:t>
            </a:r>
          </a:p>
          <a:p>
            <a:r>
              <a:rPr lang="en-US" sz="2400" dirty="0" smtClean="0">
                <a:latin typeface="Comic Sans MS" pitchFamily="66" charset="0"/>
              </a:rPr>
              <a:t>      for (i=2*j</a:t>
            </a:r>
            <a:r>
              <a:rPr lang="en-US" sz="2400" dirty="0">
                <a:latin typeface="Comic Sans MS" pitchFamily="66" charset="0"/>
              </a:rPr>
              <a:t>; i</a:t>
            </a:r>
            <a:r>
              <a:rPr lang="en-US" sz="2400" dirty="0" smtClean="0">
                <a:latin typeface="Comic Sans MS" pitchFamily="66" charset="0"/>
              </a:rPr>
              <a:t>&lt;=n</a:t>
            </a:r>
            <a:r>
              <a:rPr lang="en-US" sz="2400" dirty="0">
                <a:latin typeface="Comic Sans MS" pitchFamily="66" charset="0"/>
              </a:rPr>
              <a:t>; </a:t>
            </a:r>
            <a:r>
              <a:rPr lang="en-US" sz="2400" dirty="0" smtClean="0">
                <a:latin typeface="Comic Sans MS" pitchFamily="66" charset="0"/>
              </a:rPr>
              <a:t>i=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 err="1" smtClean="0">
                <a:latin typeface="Comic Sans MS" pitchFamily="66" charset="0"/>
              </a:rPr>
              <a:t>+j</a:t>
            </a:r>
            <a:r>
              <a:rPr lang="en-US" sz="2400" dirty="0">
                <a:latin typeface="Comic Sans MS" pitchFamily="66" charset="0"/>
              </a:rPr>
              <a:t>)</a:t>
            </a:r>
          </a:p>
          <a:p>
            <a:r>
              <a:rPr lang="en-US" sz="2400" smtClean="0">
                <a:latin typeface="Comic Sans MS" pitchFamily="66" charset="0"/>
              </a:rPr>
              <a:t>              comp[i] </a:t>
            </a:r>
            <a:r>
              <a:rPr lang="en-US" sz="2400" dirty="0">
                <a:latin typeface="Comic Sans MS" pitchFamily="66" charset="0"/>
              </a:rPr>
              <a:t>= 0</a:t>
            </a:r>
            <a:r>
              <a:rPr lang="en-US" sz="2400" dirty="0" smtClean="0">
                <a:latin typeface="Comic Sans MS" pitchFamily="66" charset="0"/>
              </a:rPr>
              <a:t>;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    j++;</a:t>
            </a:r>
          </a:p>
          <a:p>
            <a:r>
              <a:rPr lang="en-US" sz="2400" dirty="0" smtClean="0">
                <a:latin typeface="Comic Sans MS" pitchFamily="66" charset="0"/>
              </a:rPr>
              <a:t>  }</a:t>
            </a:r>
          </a:p>
          <a:p>
            <a:r>
              <a:rPr lang="en-US" sz="24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2080" y="987806"/>
            <a:ext cx="3888432" cy="5262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 smtClean="0">
                <a:latin typeface="Comic Sans MS" pitchFamily="66" charset="0"/>
              </a:rPr>
              <a:t>int main() {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int i, n;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scanf(</a:t>
            </a:r>
            <a:r>
              <a:rPr lang="en-US" sz="2400" dirty="0">
                <a:latin typeface="Comic Sans MS" pitchFamily="66" charset="0"/>
              </a:rPr>
              <a:t>"</a:t>
            </a:r>
            <a:r>
              <a:rPr lang="nn-NO" sz="2400" dirty="0" smtClean="0">
                <a:latin typeface="Comic Sans MS" pitchFamily="66" charset="0"/>
              </a:rPr>
              <a:t>%d</a:t>
            </a:r>
            <a:r>
              <a:rPr lang="en-US" sz="2400" dirty="0">
                <a:latin typeface="Comic Sans MS" pitchFamily="66" charset="0"/>
              </a:rPr>
              <a:t>"</a:t>
            </a:r>
            <a:r>
              <a:rPr lang="nn-NO" sz="2400" dirty="0" smtClean="0">
                <a:latin typeface="Comic Sans MS" pitchFamily="66" charset="0"/>
              </a:rPr>
              <a:t>, &amp;n);</a:t>
            </a:r>
          </a:p>
          <a:p>
            <a:r>
              <a:rPr lang="nn-NO" sz="2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nn-NO" sz="2400" dirty="0" smtClean="0">
                <a:solidFill>
                  <a:schemeClr val="tx2"/>
                </a:solidFill>
                <a:latin typeface="Comic Sans MS" pitchFamily="66" charset="0"/>
              </a:rPr>
              <a:t> // check n &lt; 10000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</a:t>
            </a:r>
          </a:p>
          <a:p>
            <a:r>
              <a:rPr lang="nn-NO" sz="2400" dirty="0">
                <a:latin typeface="Comic Sans MS" pitchFamily="66" charset="0"/>
              </a:rPr>
              <a:t> </a:t>
            </a:r>
            <a:r>
              <a:rPr lang="nn-NO" sz="2400" dirty="0" smtClean="0">
                <a:latin typeface="Comic Sans MS" pitchFamily="66" charset="0"/>
              </a:rPr>
              <a:t> sieve(n); </a:t>
            </a:r>
            <a:r>
              <a:rPr lang="nn-NO" sz="2400" dirty="0" smtClean="0">
                <a:solidFill>
                  <a:schemeClr val="tx2"/>
                </a:solidFill>
                <a:latin typeface="Comic Sans MS" pitchFamily="66" charset="0"/>
              </a:rPr>
              <a:t>// set primes</a:t>
            </a:r>
          </a:p>
          <a:p>
            <a:endParaRPr lang="nn-NO" sz="2400" dirty="0" smtClean="0">
              <a:latin typeface="Comic Sans MS" pitchFamily="66" charset="0"/>
            </a:endParaRPr>
          </a:p>
          <a:p>
            <a:r>
              <a:rPr lang="nn-NO" sz="2400" dirty="0" smtClean="0">
                <a:latin typeface="Comic Sans MS" pitchFamily="66" charset="0"/>
              </a:rPr>
              <a:t>  for </a:t>
            </a:r>
            <a:r>
              <a:rPr lang="nn-NO" sz="2400" dirty="0">
                <a:latin typeface="Comic Sans MS" pitchFamily="66" charset="0"/>
              </a:rPr>
              <a:t>(i=2; i&lt;=n; i</a:t>
            </a:r>
            <a:r>
              <a:rPr lang="nn-NO" sz="2400" dirty="0" smtClean="0">
                <a:latin typeface="Comic Sans MS" pitchFamily="66" charset="0"/>
              </a:rPr>
              <a:t>++) {</a:t>
            </a:r>
            <a:endParaRPr lang="nn-NO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     if </a:t>
            </a:r>
            <a:r>
              <a:rPr lang="en-US" sz="2400" dirty="0">
                <a:latin typeface="Comic Sans MS" pitchFamily="66" charset="0"/>
              </a:rPr>
              <a:t>(comp[i] == 1)</a:t>
            </a:r>
          </a:p>
          <a:p>
            <a:r>
              <a:rPr lang="en-US" sz="2400" dirty="0" smtClean="0">
                <a:latin typeface="Comic Sans MS" pitchFamily="66" charset="0"/>
              </a:rPr>
              <a:t>            printf</a:t>
            </a:r>
            <a:r>
              <a:rPr lang="en-US" sz="2400" dirty="0">
                <a:latin typeface="Comic Sans MS" pitchFamily="66" charset="0"/>
              </a:rPr>
              <a:t>("%d\n</a:t>
            </a:r>
            <a:r>
              <a:rPr lang="en-US" sz="2400" dirty="0" smtClean="0">
                <a:latin typeface="Comic Sans MS" pitchFamily="66" charset="0"/>
              </a:rPr>
              <a:t>", i</a:t>
            </a:r>
            <a:r>
              <a:rPr lang="en-US" sz="2400" dirty="0">
                <a:latin typeface="Comic Sans MS" pitchFamily="66" charset="0"/>
              </a:rPr>
              <a:t>);</a:t>
            </a:r>
          </a:p>
          <a:p>
            <a:r>
              <a:rPr lang="en-US" sz="2400" dirty="0" smtClean="0">
                <a:latin typeface="Comic Sans MS" pitchFamily="66" charset="0"/>
              </a:rPr>
              <a:t>  }</a:t>
            </a:r>
            <a:endParaRPr lang="en-US" sz="2400" dirty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  return </a:t>
            </a:r>
            <a:r>
              <a:rPr lang="en-US" sz="2400" dirty="0">
                <a:latin typeface="Comic Sans MS" pitchFamily="66" charset="0"/>
              </a:rPr>
              <a:t>0;</a:t>
            </a:r>
          </a:p>
          <a:p>
            <a:r>
              <a:rPr lang="en-US" sz="2400" dirty="0" smtClean="0">
                <a:latin typeface="Comic Sans MS" pitchFamily="66" charset="0"/>
              </a:rPr>
              <a:t>}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9034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++;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623519"/>
            <a:ext cx="2160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j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83173"/>
            <a:ext cx="4262705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 </a:t>
            </a:r>
            <a:r>
              <a:rPr lang="en-US" sz="2200" b="1" dirty="0">
                <a:latin typeface="Comic Sans MS" pitchFamily="66" charset="0"/>
              </a:rPr>
              <a:t>() {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a[5];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for (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=0;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&lt; 5;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 i+1)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	a[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= i+1;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  <a:r>
              <a:rPr lang="en-US" sz="2200" b="1" dirty="0" smtClean="0">
                <a:latin typeface="Comic Sans MS" pitchFamily="66" charset="0"/>
              </a:rPr>
              <a:t>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  return 0;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  <a:r>
              <a:rPr lang="en-US" dirty="0"/>
              <a:t>	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800" y="3645024"/>
            <a:ext cx="5715000" cy="1295400"/>
            <a:chOff x="1143000" y="4114800"/>
            <a:chExt cx="5715000" cy="1295400"/>
          </a:xfrm>
        </p:grpSpPr>
        <p:grpSp>
          <p:nvGrpSpPr>
            <p:cNvPr id="7231" name="Group 12"/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7233" name="Rounded Rectangle 8"/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4" name="Rounded Rectangle 9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5" name="Rounded Rectangle 10"/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6" name="Rounded Rectangle 11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7" name="Rounded Rectangle 12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800">
                  <a:ea typeface="ＭＳ Ｐゴシック" pitchFamily="34" charset="-128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19200" y="4114800"/>
              <a:ext cx="5565775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a[0]       a[1]     a[2]     a[3]    a[4]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943600" y="2514600"/>
            <a:ext cx="1600200" cy="762000"/>
            <a:chOff x="-152400" y="5257800"/>
            <a:chExt cx="1600200" cy="762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04800" y="5257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30" name="TextBox 15"/>
            <p:cNvSpPr txBox="1">
              <a:spLocks noChangeArrowheads="1"/>
            </p:cNvSpPr>
            <p:nvPr/>
          </p:nvSpPr>
          <p:spPr bwMode="auto">
            <a:xfrm>
              <a:off x="-1524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 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00600" y="457200"/>
            <a:ext cx="3795713" cy="769938"/>
          </a:xfrm>
          <a:prstGeom prst="rect">
            <a:avLst/>
          </a:prstGeom>
          <a:solidFill>
            <a:srgbClr val="E5D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Let us trace through the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execution of the program.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1371600"/>
            <a:ext cx="44196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Fact : Array elements are consecutively allocated in memory. 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3716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8" name="TextBox 19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22" name="Right Arrow 21"/>
          <p:cNvSpPr/>
          <p:nvPr/>
        </p:nvSpPr>
        <p:spPr bwMode="auto">
          <a:xfrm>
            <a:off x="13716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157192"/>
            <a:ext cx="44624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Statement becomes a[0] =0+1;</a:t>
            </a:r>
          </a:p>
          <a:p>
            <a:pPr marL="457200" indent="-457200">
              <a:defRPr/>
            </a:pPr>
            <a:r>
              <a:rPr lang="en-US" sz="2200" b="1" dirty="0">
                <a:solidFill>
                  <a:srgbClr val="D48201"/>
                </a:solidFill>
                <a:latin typeface="Comic Sans MS" pitchFamily="66" charset="0"/>
              </a:rPr>
              <a:t>Statement becomes a[1] =1+1;</a:t>
            </a:r>
          </a:p>
          <a:p>
            <a:pPr marL="457200" indent="-457200">
              <a:defRPr/>
            </a:pPr>
            <a:r>
              <a:rPr lang="en-US" sz="2200" b="1" dirty="0">
                <a:solidFill>
                  <a:srgbClr val="ED8201"/>
                </a:solidFill>
                <a:latin typeface="Comic Sans MS" pitchFamily="66" charset="0"/>
              </a:rPr>
              <a:t>Statement becomes a[2] =2+1;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92394" y="4168101"/>
            <a:ext cx="1143000" cy="762000"/>
            <a:chOff x="304800" y="5334000"/>
            <a:chExt cx="1143000" cy="762000"/>
          </a:xfrm>
        </p:grpSpPr>
        <p:sp>
          <p:nvSpPr>
            <p:cNvPr id="7225" name="Rounded Rectangle 27"/>
            <p:cNvSpPr>
              <a:spLocks noChangeArrowheads="1"/>
            </p:cNvSpPr>
            <p:nvPr/>
          </p:nvSpPr>
          <p:spPr bwMode="auto">
            <a:xfrm>
              <a:off x="304800" y="5334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26" name="TextBox 28"/>
            <p:cNvSpPr txBox="1">
              <a:spLocks noChangeArrowheads="1"/>
            </p:cNvSpPr>
            <p:nvPr/>
          </p:nvSpPr>
          <p:spPr bwMode="auto">
            <a:xfrm>
              <a:off x="685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0" name="Right Arrow 29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4" name="TextBox 34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" name="Right Arrow 35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435394" y="4168101"/>
            <a:ext cx="1143000" cy="762000"/>
            <a:chOff x="1447800" y="5334000"/>
            <a:chExt cx="1143000" cy="762000"/>
          </a:xfrm>
        </p:grpSpPr>
        <p:sp>
          <p:nvSpPr>
            <p:cNvPr id="7221" name="Rounded Rectangle 36"/>
            <p:cNvSpPr>
              <a:spLocks noChangeArrowheads="1"/>
            </p:cNvSpPr>
            <p:nvPr/>
          </p:nvSpPr>
          <p:spPr bwMode="auto">
            <a:xfrm>
              <a:off x="1447800" y="5334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22" name="TextBox 37"/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39" name="Right Arrow 38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388394" y="2514600"/>
            <a:ext cx="1143000" cy="762000"/>
            <a:chOff x="6400800" y="3733800"/>
            <a:chExt cx="1143000" cy="7620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0" name="TextBox 43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5" name="Right Arrow 44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18" name="TextBox 48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2578394" y="4168101"/>
            <a:ext cx="1143000" cy="762000"/>
            <a:chOff x="2590800" y="4953000"/>
            <a:chExt cx="1143000" cy="762000"/>
          </a:xfrm>
        </p:grpSpPr>
        <p:sp>
          <p:nvSpPr>
            <p:cNvPr id="7215" name="Rounded Rectangle 49"/>
            <p:cNvSpPr>
              <a:spLocks noChangeArrowheads="1"/>
            </p:cNvSpPr>
            <p:nvPr/>
          </p:nvSpPr>
          <p:spPr bwMode="auto">
            <a:xfrm>
              <a:off x="2590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16" name="TextBox 50"/>
            <p:cNvSpPr txBox="1">
              <a:spLocks noChangeArrowheads="1"/>
            </p:cNvSpPr>
            <p:nvPr/>
          </p:nvSpPr>
          <p:spPr bwMode="auto">
            <a:xfrm>
              <a:off x="2971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53" name="Right Arrow 52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59300" y="5454055"/>
            <a:ext cx="4584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FF9801"/>
                </a:solidFill>
                <a:latin typeface="Comic Sans MS" pitchFamily="66" charset="0"/>
              </a:rPr>
              <a:t>Statement becomes a[3] = 3+1;</a:t>
            </a:r>
          </a:p>
          <a:p>
            <a:pPr eaLnBrk="1" hangingPunct="1"/>
            <a:r>
              <a:rPr lang="en-US" altLang="en-US" sz="2200" b="1">
                <a:solidFill>
                  <a:srgbClr val="FF8201"/>
                </a:solidFill>
                <a:latin typeface="Comic Sans MS" pitchFamily="66" charset="0"/>
              </a:rPr>
              <a:t>Statement becomes a[4] = 4+1;</a:t>
            </a:r>
          </a:p>
        </p:txBody>
      </p:sp>
      <p:sp>
        <p:nvSpPr>
          <p:cNvPr id="56" name="Right Arrow 55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721394" y="4168101"/>
            <a:ext cx="1143000" cy="762000"/>
            <a:chOff x="3733800" y="4953000"/>
            <a:chExt cx="1143000" cy="762000"/>
          </a:xfrm>
        </p:grpSpPr>
        <p:sp>
          <p:nvSpPr>
            <p:cNvPr id="7213" name="Rounded Rectangle 56"/>
            <p:cNvSpPr>
              <a:spLocks noChangeArrowheads="1"/>
            </p:cNvSpPr>
            <p:nvPr/>
          </p:nvSpPr>
          <p:spPr bwMode="auto">
            <a:xfrm>
              <a:off x="3733800" y="4953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14" name="TextBox 57"/>
            <p:cNvSpPr txBox="1">
              <a:spLocks noChangeArrowheads="1"/>
            </p:cNvSpPr>
            <p:nvPr/>
          </p:nvSpPr>
          <p:spPr bwMode="auto">
            <a:xfrm>
              <a:off x="4114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6387220" y="2519881"/>
            <a:ext cx="1143000" cy="762000"/>
            <a:chOff x="6400800" y="3733800"/>
            <a:chExt cx="1143000" cy="7620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12" name="TextBox 63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65" name="Right Arrow 64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4864394" y="4149080"/>
            <a:ext cx="1143000" cy="762000"/>
            <a:chOff x="4876800" y="4953000"/>
            <a:chExt cx="1143000" cy="762000"/>
          </a:xfrm>
        </p:grpSpPr>
        <p:sp>
          <p:nvSpPr>
            <p:cNvPr id="7209" name="Rounded Rectangle 65"/>
            <p:cNvSpPr>
              <a:spLocks noChangeArrowheads="1"/>
            </p:cNvSpPr>
            <p:nvPr/>
          </p:nvSpPr>
          <p:spPr bwMode="auto">
            <a:xfrm>
              <a:off x="4876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81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800">
                <a:ea typeface="ＭＳ Ｐゴシック" pitchFamily="34" charset="-128"/>
              </a:endParaRPr>
            </a:p>
          </p:txBody>
        </p:sp>
        <p:sp>
          <p:nvSpPr>
            <p:cNvPr id="7210" name="TextBox 66"/>
            <p:cNvSpPr txBox="1">
              <a:spLocks noChangeArrowheads="1"/>
            </p:cNvSpPr>
            <p:nvPr/>
          </p:nvSpPr>
          <p:spPr bwMode="auto">
            <a:xfrm>
              <a:off x="53340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69" name="Right Arrow 68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6400800" y="2506724"/>
            <a:ext cx="1143000" cy="762000"/>
            <a:chOff x="6400800" y="3733800"/>
            <a:chExt cx="1143000" cy="762000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08" name="TextBox 71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25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925" y="457200"/>
            <a:ext cx="8347075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One can define an array of float or  an array of char, or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array of any data type of C.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3273425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     float num[100];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       char s[256];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/* some code here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338" y="1371600"/>
            <a:ext cx="4792662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an array called num  of 100 floating point numbers indexed from 0 to 99 and named num[0]… num[99]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143000" y="4114800"/>
            <a:ext cx="7543800" cy="1143000"/>
            <a:chOff x="1600200" y="3886200"/>
            <a:chExt cx="7543800" cy="1143000"/>
          </a:xfrm>
        </p:grpSpPr>
        <p:sp>
          <p:nvSpPr>
            <p:cNvPr id="8214" name="Rounded Rectangle 6"/>
            <p:cNvSpPr>
              <a:spLocks noChangeArrowheads="1"/>
            </p:cNvSpPr>
            <p:nvPr/>
          </p:nvSpPr>
          <p:spPr bwMode="auto">
            <a:xfrm>
              <a:off x="16002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5" name="Rounded Rectangle 8"/>
            <p:cNvSpPr>
              <a:spLocks noChangeArrowheads="1"/>
            </p:cNvSpPr>
            <p:nvPr/>
          </p:nvSpPr>
          <p:spPr bwMode="auto">
            <a:xfrm>
              <a:off x="30480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6" name="Rounded Rectangle 9"/>
            <p:cNvSpPr>
              <a:spLocks noChangeArrowheads="1"/>
            </p:cNvSpPr>
            <p:nvPr/>
          </p:nvSpPr>
          <p:spPr bwMode="auto">
            <a:xfrm>
              <a:off x="44958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7" name="Rounded Rectangle 10"/>
            <p:cNvSpPr>
              <a:spLocks noChangeArrowheads="1"/>
            </p:cNvSpPr>
            <p:nvPr/>
          </p:nvSpPr>
          <p:spPr bwMode="auto">
            <a:xfrm>
              <a:off x="76962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cxnSp>
          <p:nvCxnSpPr>
            <p:cNvPr id="8218" name="Straight Connector 12"/>
            <p:cNvCxnSpPr>
              <a:cxnSpLocks noChangeShapeType="1"/>
            </p:cNvCxnSpPr>
            <p:nvPr/>
          </p:nvCxnSpPr>
          <p:spPr bwMode="auto">
            <a:xfrm>
              <a:off x="5943600" y="4343400"/>
              <a:ext cx="1752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219" name="Straight Connector 13"/>
            <p:cNvCxnSpPr>
              <a:cxnSpLocks noChangeShapeType="1"/>
            </p:cNvCxnSpPr>
            <p:nvPr/>
          </p:nvCxnSpPr>
          <p:spPr bwMode="auto">
            <a:xfrm>
              <a:off x="5943600" y="5029200"/>
              <a:ext cx="1752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220" name="TextBox 14"/>
            <p:cNvSpPr txBox="1">
              <a:spLocks noChangeArrowheads="1"/>
            </p:cNvSpPr>
            <p:nvPr/>
          </p:nvSpPr>
          <p:spPr bwMode="auto">
            <a:xfrm>
              <a:off x="1838795" y="3886200"/>
              <a:ext cx="73052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num[0]    num[1]    num[2]    …             num[99]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3657600" y="1981200"/>
            <a:ext cx="6858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51338" y="2971800"/>
            <a:ext cx="4792662" cy="1108075"/>
          </a:xfrm>
          <a:prstGeom prst="rect">
            <a:avLst/>
          </a:prstGeom>
          <a:solidFill>
            <a:srgbClr val="F7AC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This defines an array called s  of 256 characters indexed from 0 to 255 and named s[0]…s[255].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>
            <a:off x="3581400" y="2590800"/>
            <a:ext cx="762000" cy="685800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085975" y="5562600"/>
            <a:ext cx="7058025" cy="1066800"/>
            <a:chOff x="1143000" y="5638800"/>
            <a:chExt cx="7058343" cy="1066800"/>
          </a:xfrm>
        </p:grpSpPr>
        <p:grpSp>
          <p:nvGrpSpPr>
            <p:cNvPr id="8204" name="Group 31"/>
            <p:cNvGrpSpPr>
              <a:grpSpLocks/>
            </p:cNvGrpSpPr>
            <p:nvPr/>
          </p:nvGrpSpPr>
          <p:grpSpPr bwMode="auto">
            <a:xfrm>
              <a:off x="1219200" y="6096000"/>
              <a:ext cx="6477000" cy="609600"/>
              <a:chOff x="762000" y="6172200"/>
              <a:chExt cx="5791200" cy="457200"/>
            </a:xfrm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762003" y="6172200"/>
                <a:ext cx="608956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370958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1981333" y="6172200"/>
                <a:ext cx="60895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2590287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944509" y="6172200"/>
                <a:ext cx="60895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5334135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8212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124200" y="6172200"/>
                <a:ext cx="22860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213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200400" y="6629400"/>
                <a:ext cx="22860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8205" name="TextBox 32"/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70583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  s[1] s[2]  s[3] …          …    s[254] s[255]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3962400"/>
            <a:ext cx="1049338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array 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of 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100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float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838200" y="5715000"/>
            <a:ext cx="1112838" cy="1108075"/>
          </a:xfrm>
          <a:prstGeom prst="rect">
            <a:avLst/>
          </a:prstGeom>
          <a:solidFill>
            <a:srgbClr val="F794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array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of 256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199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pPr algn="l"/>
            <a:r>
              <a:rPr lang="en-US" altLang="en-US" sz="3400" smtClean="0">
                <a:solidFill>
                  <a:srgbClr val="C00000"/>
                </a:solidFill>
              </a:rPr>
              <a:t>Mind the size(of array)</a:t>
            </a:r>
            <a:endParaRPr lang="en-US" altLang="en-US" sz="340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1549400" cy="11080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Consider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program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fragment: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209800"/>
            <a:ext cx="1824038" cy="1446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f()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x[5];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914400"/>
            <a:ext cx="37338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an integer array named x of size 5.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362200" y="2971800"/>
            <a:ext cx="5492750" cy="1143000"/>
            <a:chOff x="3124200" y="3048000"/>
            <a:chExt cx="5492209" cy="1143000"/>
          </a:xfrm>
        </p:grpSpPr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3200400" y="3505200"/>
              <a:ext cx="5334000" cy="685800"/>
              <a:chOff x="3200400" y="3505200"/>
              <a:chExt cx="5334000" cy="685800"/>
            </a:xfrm>
          </p:grpSpPr>
          <p:sp>
            <p:nvSpPr>
              <p:cNvPr id="9234" name="Rounded Rectangle 9"/>
              <p:cNvSpPr>
                <a:spLocks noChangeArrowheads="1"/>
              </p:cNvSpPr>
              <p:nvPr/>
            </p:nvSpPr>
            <p:spPr bwMode="auto">
              <a:xfrm>
                <a:off x="32004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5" name="Rounded Rectangle 10"/>
              <p:cNvSpPr>
                <a:spLocks noChangeArrowheads="1"/>
              </p:cNvSpPr>
              <p:nvPr/>
            </p:nvSpPr>
            <p:spPr bwMode="auto">
              <a:xfrm>
                <a:off x="42672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6" name="Rounded Rectangle 11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7" name="Rounded Rectangle 12"/>
              <p:cNvSpPr>
                <a:spLocks noChangeArrowheads="1"/>
              </p:cNvSpPr>
              <p:nvPr/>
            </p:nvSpPr>
            <p:spPr bwMode="auto">
              <a:xfrm>
                <a:off x="64008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8" name="Rounded Rectangle 13"/>
              <p:cNvSpPr>
                <a:spLocks noChangeArrowheads="1"/>
              </p:cNvSpPr>
              <p:nvPr/>
            </p:nvSpPr>
            <p:spPr bwMode="auto">
              <a:xfrm>
                <a:off x="74676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24200" y="3048000"/>
              <a:ext cx="5492209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x[0]    x[1]    x[2]     x[3]     x[4]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09800" y="1828800"/>
            <a:ext cx="39624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Five integer variables named x[0] x[1] … x[4] are allocated.</a:t>
            </a:r>
          </a:p>
        </p:txBody>
      </p:sp>
      <p:sp>
        <p:nvSpPr>
          <p:cNvPr id="9225" name="TextBox 18"/>
          <p:cNvSpPr txBox="1">
            <a:spLocks noChangeArrowheads="1"/>
          </p:cNvSpPr>
          <p:nvPr/>
        </p:nvSpPr>
        <p:spPr bwMode="auto">
          <a:xfrm>
            <a:off x="304800" y="411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191000"/>
            <a:ext cx="61722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variables x[0],x[1] … x[4] are integers, and can be assigned and operated upon like integers! OK, so far so good!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600" y="5334000"/>
            <a:ext cx="5924550" cy="7699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But what about x[5], x[6], … x[55]?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Can I assign to x[5], increment it, etc.? 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209992" y="4160837"/>
            <a:ext cx="2934007" cy="769441"/>
          </a:xfrm>
          <a:prstGeom prst="rect">
            <a:avLst/>
          </a:prstGeom>
          <a:solidFill>
            <a:srgbClr val="FFC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NO! </a:t>
            </a:r>
            <a:r>
              <a:rPr lang="en-US" alt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Program</a:t>
            </a: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may </a:t>
            </a: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</a:rPr>
              <a:t>crash!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172200"/>
            <a:ext cx="954107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0804" y="6088063"/>
            <a:ext cx="8267700" cy="769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x[5], x[6], and so on are undefined. These are names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but no storage has been allocated. Shouldn’t access them!</a:t>
            </a:r>
          </a:p>
        </p:txBody>
      </p:sp>
      <p:pic>
        <p:nvPicPr>
          <p:cNvPr id="1026" name="Picture 2" descr="C:\Users\karkare\AppData\Local\Microsoft\Windows\Temporary Internet Files\Content.IE5\KNYROZHK\MC900250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19" y="84695"/>
            <a:ext cx="2076261" cy="24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kare\AppData\Local\Microsoft\Windows\Temporary Internet Files\Content.IE5\6QTZ4LZZ\MC90036298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2" y="4919905"/>
            <a:ext cx="28970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7" name="Content Placeholder 6" descr="green_tic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5648" y="2743200"/>
            <a:ext cx="903288" cy="900113"/>
          </a:xfrm>
        </p:spPr>
      </p:pic>
      <p:sp>
        <p:nvSpPr>
          <p:cNvPr id="4" name="TextBox 3"/>
          <p:cNvSpPr txBox="1"/>
          <p:nvPr/>
        </p:nvSpPr>
        <p:spPr>
          <a:xfrm>
            <a:off x="3803848" y="1981200"/>
            <a:ext cx="2133600" cy="3478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f()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x[5];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x[0] =0;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x[1] =1;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x[4] =4;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x[5] = 5;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x[6] = 6;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5562600"/>
            <a:ext cx="3657600" cy="1108075"/>
          </a:xfrm>
          <a:prstGeom prst="rect">
            <a:avLst/>
          </a:prstGeom>
          <a:solidFill>
            <a:srgbClr val="FF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58201"/>
                </a:solidFill>
                <a:latin typeface="Comic Sans MS" pitchFamily="66" charset="0"/>
              </a:rPr>
              <a:t>Will it compile? </a:t>
            </a:r>
            <a:r>
              <a:rPr lang="en-US" altLang="en-US" sz="2200" b="1">
                <a:solidFill>
                  <a:srgbClr val="0000FF"/>
                </a:solidFill>
                <a:latin typeface="Comic Sans MS" pitchFamily="66" charset="0"/>
              </a:rPr>
              <a:t>Yes, it will compile. C compiler may give a warning.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5411788"/>
            <a:ext cx="4876800" cy="14462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B50000"/>
                </a:solidFill>
                <a:latin typeface="Comic Sans MS" pitchFamily="66" charset="0"/>
              </a:rPr>
              <a:t>But, upon execution, the program  may give  “segmentation fault: core dumped” error or it may also run correctly and without error.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556448" y="2667000"/>
            <a:ext cx="1376363" cy="1371600"/>
            <a:chOff x="4876800" y="1828800"/>
            <a:chExt cx="1376041" cy="1371600"/>
          </a:xfrm>
        </p:grpSpPr>
        <p:sp>
          <p:nvSpPr>
            <p:cNvPr id="10255" name="TextBox 7"/>
            <p:cNvSpPr txBox="1">
              <a:spLocks noChangeArrowheads="1"/>
            </p:cNvSpPr>
            <p:nvPr/>
          </p:nvSpPr>
          <p:spPr bwMode="auto">
            <a:xfrm>
              <a:off x="5334000" y="2057400"/>
              <a:ext cx="918841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0000FF"/>
                  </a:solidFill>
                  <a:latin typeface="Comic Sans MS" pitchFamily="66" charset="0"/>
                </a:rPr>
                <a:t>All </a:t>
              </a:r>
            </a:p>
            <a:p>
              <a:pPr eaLnBrk="1" hangingPunct="1"/>
              <a:r>
                <a:rPr lang="en-US" altLang="en-US" sz="2200" b="1">
                  <a:solidFill>
                    <a:srgbClr val="0000FF"/>
                  </a:solidFill>
                  <a:latin typeface="Comic Sans MS" pitchFamily="66" charset="0"/>
                </a:rPr>
                <a:t>good </a:t>
              </a:r>
            </a:p>
          </p:txBody>
        </p:sp>
        <p:sp>
          <p:nvSpPr>
            <p:cNvPr id="10256" name="Right Brace 5"/>
            <p:cNvSpPr>
              <a:spLocks/>
            </p:cNvSpPr>
            <p:nvPr/>
          </p:nvSpPr>
          <p:spPr bwMode="auto">
            <a:xfrm>
              <a:off x="4876800" y="1828800"/>
              <a:ext cx="762000" cy="1371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708848" y="3962400"/>
            <a:ext cx="2895600" cy="1446213"/>
            <a:chOff x="4876800" y="3124200"/>
            <a:chExt cx="2895600" cy="1446550"/>
          </a:xfrm>
        </p:grpSpPr>
        <p:sp>
          <p:nvSpPr>
            <p:cNvPr id="10253" name="Right Brace 10"/>
            <p:cNvSpPr>
              <a:spLocks/>
            </p:cNvSpPr>
            <p:nvPr/>
          </p:nvSpPr>
          <p:spPr bwMode="auto">
            <a:xfrm>
              <a:off x="4876800" y="3581400"/>
              <a:ext cx="609600" cy="609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0254" name="TextBox 11"/>
            <p:cNvSpPr txBox="1">
              <a:spLocks noChangeArrowheads="1"/>
            </p:cNvSpPr>
            <p:nvPr/>
          </p:nvSpPr>
          <p:spPr bwMode="auto">
            <a:xfrm>
              <a:off x="5486400" y="3124200"/>
              <a:ext cx="2286000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FF0000"/>
                  </a:solidFill>
                  <a:latin typeface="Comic Sans MS" pitchFamily="66" charset="0"/>
                </a:rPr>
                <a:t>Both these statements</a:t>
              </a:r>
            </a:p>
            <a:p>
              <a:pPr eaLnBrk="1" hangingPunct="1"/>
              <a:r>
                <a:rPr lang="en-US" altLang="en-US" sz="2200" b="1">
                  <a:solidFill>
                    <a:srgbClr val="FF0000"/>
                  </a:solidFill>
                  <a:latin typeface="Comic Sans MS" pitchFamily="66" charset="0"/>
                </a:rPr>
                <a:t>are not recommended.</a:t>
              </a:r>
            </a:p>
          </p:txBody>
        </p:sp>
      </p:grpSp>
      <p:sp>
        <p:nvSpPr>
          <p:cNvPr id="16" name="Right Brace 15"/>
          <p:cNvSpPr/>
          <p:nvPr/>
        </p:nvSpPr>
        <p:spPr bwMode="auto">
          <a:xfrm>
            <a:off x="3880048" y="4419600"/>
            <a:ext cx="762000" cy="609600"/>
          </a:xfrm>
          <a:prstGeom prst="rightBrac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81800" y="381000"/>
            <a:ext cx="2362200" cy="2400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000" b="1" dirty="0" err="1">
                <a:solidFill>
                  <a:srgbClr val="0000FF"/>
                </a:solidFill>
                <a:latin typeface="Comic Sans MS" pitchFamily="66" charset="0"/>
              </a:rPr>
              <a:t>Ans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: You 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can but 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shouldn’t.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Program</a:t>
            </a:r>
          </a:p>
          <a:p>
            <a:pPr algn="ctr">
              <a:defRPr/>
            </a:pP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may crash.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" y="304800"/>
            <a:ext cx="6248400" cy="1570038"/>
          </a:xfrm>
          <a:prstGeom prst="rect">
            <a:avLst/>
          </a:prstGeom>
          <a:solidFill>
            <a:srgbClr val="FFC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B50000"/>
                </a:solidFill>
                <a:latin typeface="Comic Sans MS" pitchFamily="66" charset="0"/>
              </a:rPr>
              <a:t>Q: Shouldn’t I or couldn’t I</a:t>
            </a:r>
          </a:p>
          <a:p>
            <a:pPr eaLnBrk="1" hangingPunct="1"/>
            <a:r>
              <a:rPr lang="en-US" altLang="en-US" sz="3200" b="1">
                <a:solidFill>
                  <a:srgbClr val="B50000"/>
                </a:solidFill>
                <a:latin typeface="Comic Sans MS" pitchFamily="66" charset="0"/>
              </a:rPr>
              <a:t>access array elements outside of the array range declared?</a:t>
            </a:r>
          </a:p>
        </p:txBody>
      </p:sp>
      <p:pic>
        <p:nvPicPr>
          <p:cNvPr id="2050" name="Picture 2" descr="C:\Users\karkare\AppData\Local\Microsoft\Windows\Temporary Internet Files\Content.IE5\385LVY7D\MP900385979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3" y="1981199"/>
            <a:ext cx="3539088" cy="342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directly into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74602"/>
            <a:ext cx="5364038" cy="4222750"/>
          </a:xfr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int main()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int num[10];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for (i=0; i&lt;10; i=i+1)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	     </a:t>
            </a:r>
            <a:r>
              <a:rPr lang="en-US" sz="2800" dirty="0" err="1" smtClean="0">
                <a:solidFill>
                  <a:srgbClr val="C00000"/>
                </a:solidFill>
              </a:rPr>
              <a:t>scanf</a:t>
            </a:r>
            <a:r>
              <a:rPr lang="en-US" sz="2800" dirty="0" smtClean="0">
                <a:solidFill>
                  <a:srgbClr val="C00000"/>
                </a:solidFill>
              </a:rPr>
              <a:t>(“%d”, &amp;</a:t>
            </a:r>
            <a:r>
              <a:rPr lang="en-US" sz="2800" dirty="0" err="1" smtClean="0">
                <a:solidFill>
                  <a:srgbClr val="C00000"/>
                </a:solidFill>
              </a:rPr>
              <a:t>num</a:t>
            </a:r>
            <a:r>
              <a:rPr lang="en-US" sz="2800" dirty="0" smtClean="0">
                <a:solidFill>
                  <a:srgbClr val="C00000"/>
                </a:solidFill>
              </a:rPr>
              <a:t>[i]);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   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}</a:t>
            </a: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1066799"/>
            <a:ext cx="6989414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Read N </a:t>
            </a:r>
            <a:r>
              <a:rPr lang="en-US" sz="2200" b="1" dirty="0">
                <a:latin typeface="Comic Sans MS" pitchFamily="66" charset="0"/>
              </a:rPr>
              <a:t>numbers </a:t>
            </a:r>
            <a:r>
              <a:rPr lang="en-US" sz="2200" b="1" dirty="0" smtClean="0">
                <a:latin typeface="Comic Sans MS" pitchFamily="66" charset="0"/>
              </a:rPr>
              <a:t>from user directly into an array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47444" y="4325491"/>
            <a:ext cx="1800620" cy="759693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663" y="2362200"/>
            <a:ext cx="3462337" cy="2124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 can be used to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 directly into array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by treating an array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element like any other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variable of </a:t>
            </a:r>
            <a:r>
              <a:rPr lang="en-US" sz="2200" b="1" dirty="0">
                <a:latin typeface="Comic Sans MS" pitchFamily="66" charset="0"/>
              </a:rPr>
              <a:t>the same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data 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3550" y="4648200"/>
            <a:ext cx="3600450" cy="1784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For integers, read as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(“%d”, 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]);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sz="2200" b="1" dirty="0">
                <a:latin typeface="Comic Sans MS" pitchFamily="66" charset="0"/>
              </a:rPr>
              <a:t>For reading elements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of a char array s[],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use </a:t>
            </a: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(“%c”, &amp;s[j]).</a:t>
            </a:r>
          </a:p>
        </p:txBody>
      </p:sp>
    </p:spTree>
    <p:extLst>
      <p:ext uri="{BB962C8B-B14F-4D97-AF65-F5344CB8AC3E}">
        <p14:creationId xmlns:p14="http://schemas.microsoft.com/office/powerpoint/2010/main" val="15465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BlueGridIITK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BlueGridIITK</Template>
  <TotalTime>5053</TotalTime>
  <Words>4697</Words>
  <Application>Microsoft Office PowerPoint</Application>
  <PresentationFormat>On-screen Show (4:3)</PresentationFormat>
  <Paragraphs>1453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BlueGridIITK</vt:lpstr>
      <vt:lpstr>ESC101: Introduction to Computing</vt:lpstr>
      <vt:lpstr>Defining arrays</vt:lpstr>
      <vt:lpstr>Arrays in C</vt:lpstr>
      <vt:lpstr>PowerPoint Presentation</vt:lpstr>
      <vt:lpstr>PowerPoint Presentation</vt:lpstr>
      <vt:lpstr>PowerPoint Presentation</vt:lpstr>
      <vt:lpstr>Mind the size(of array)</vt:lpstr>
      <vt:lpstr> </vt:lpstr>
      <vt:lpstr>Reading directly into array</vt:lpstr>
      <vt:lpstr>What does &amp;num[i] mean?</vt:lpstr>
      <vt:lpstr>PowerPoint Presentation</vt:lpstr>
      <vt:lpstr>Array Example: Print backwards</vt:lpstr>
      <vt:lpstr>Read and print in reverse</vt:lpstr>
      <vt:lpstr>PowerPoint Presentation</vt:lpstr>
      <vt:lpstr>PowerPoint Presentation</vt:lpstr>
      <vt:lpstr>PowerPoint Presentation</vt:lpstr>
      <vt:lpstr>PowerPoint Presentation</vt:lpstr>
      <vt:lpstr>Putting it together</vt:lpstr>
      <vt:lpstr>PowerPoint Presentation</vt:lpstr>
      <vt:lpstr>PowerPoint Presentation</vt:lpstr>
      <vt:lpstr>Arrays: Recap</vt:lpstr>
      <vt:lpstr>Passing arrays to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 Passing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Passing: Array vs Simple Type</vt:lpstr>
      <vt:lpstr>Example: Dot Product </vt:lpstr>
      <vt:lpstr>PowerPoint Presentation</vt:lpstr>
      <vt:lpstr>PowerPoint Presentation</vt:lpstr>
      <vt:lpstr>Generating Prime Numbers</vt:lpstr>
      <vt:lpstr>Sieve of Eratosthenes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Prime Numbers using Sieve of Eratosthenes</vt:lpstr>
      <vt:lpstr>Sieve of Eratosthenes: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Amey Karkare</dc:creator>
  <cp:lastModifiedBy>karkare</cp:lastModifiedBy>
  <cp:revision>570</cp:revision>
  <dcterms:created xsi:type="dcterms:W3CDTF">2014-07-13T13:31:18Z</dcterms:created>
  <dcterms:modified xsi:type="dcterms:W3CDTF">2015-02-03T06:49:30Z</dcterms:modified>
</cp:coreProperties>
</file>