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52" r:id="rId2"/>
    <p:sldId id="29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335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8" r:id="rId24"/>
    <p:sldId id="347" r:id="rId25"/>
    <p:sldId id="349" r:id="rId26"/>
    <p:sldId id="350" r:id="rId27"/>
    <p:sldId id="351" r:id="rId28"/>
  </p:sldIdLst>
  <p:sldSz cx="9144000" cy="6858000" type="screen4x3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C210-B02F-4456-95C0-6E4A1CF4B315}" type="datetimeFigureOut">
              <a:rPr lang="en-US" smtClean="0"/>
              <a:t>2/24/2015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8AC2E-7769-47E0-A804-D372073E1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0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7201E-8A19-4494-8DA4-D66AA09B78E5}" type="datetimeFigureOut">
              <a:rPr lang="en-US" smtClean="0"/>
              <a:t>2/24/2015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66627-FFBD-4598-BC99-B9A8A15F5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101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24DBC2-884A-4ADE-8E47-139A0E829B5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85F73A-BDF8-402D-BE01-86280AD97A6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 userDrawn="1"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 userDrawn="1"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 userDrawn="1"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fld id="{90ADC06F-C5E3-440F-ADCC-F9314F078BE0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Esc101, Strings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Esc101, Strings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D50-FB22-4A1D-AEDE-F4B2486178CE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‹#›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5348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 dirty="0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fld id="{FC9EAD50-FB22-4A1D-AEDE-F4B2486178CE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r>
              <a:rPr lang="en-US" dirty="0" smtClean="0"/>
              <a:t>Esc101, Strings</a:t>
            </a:r>
            <a:endParaRPr lang="hi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surprise quiz this Friday</a:t>
            </a:r>
          </a:p>
          <a:p>
            <a:r>
              <a:rPr lang="en-US" dirty="0" smtClean="0"/>
              <a:t>Tutorial on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6612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2590800"/>
            <a:ext cx="9301163" cy="1143000"/>
            <a:chOff x="0" y="2590800"/>
            <a:chExt cx="9301095" cy="11430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0" y="30480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rgbClr val="94F4B9">
                    <a:shade val="67500"/>
                    <a:satMod val="115000"/>
                  </a:srgbClr>
                </a:gs>
                <a:gs pos="100000">
                  <a:srgbClr val="94F4B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10263" name="Shape 41"/>
            <p:cNvCxnSpPr>
              <a:cxnSpLocks noChangeShapeType="1"/>
              <a:endCxn id="9" idx="1"/>
            </p:cNvCxnSpPr>
            <p:nvPr/>
          </p:nvCxnSpPr>
          <p:spPr bwMode="auto">
            <a:xfrm>
              <a:off x="304800" y="3200400"/>
              <a:ext cx="609600" cy="1905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9" name="Rectangle 8"/>
            <p:cNvSpPr/>
            <p:nvPr/>
          </p:nvSpPr>
          <p:spPr bwMode="auto">
            <a:xfrm>
              <a:off x="914393" y="3124200"/>
              <a:ext cx="685795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600188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5983" y="3124200"/>
              <a:ext cx="685795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10267" name="Straight Connector 11"/>
            <p:cNvCxnSpPr>
              <a:cxnSpLocks noChangeShapeType="1"/>
            </p:cNvCxnSpPr>
            <p:nvPr/>
          </p:nvCxnSpPr>
          <p:spPr bwMode="auto">
            <a:xfrm>
              <a:off x="2971800" y="3124200"/>
              <a:ext cx="1371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3" name="Rectangle 12"/>
            <p:cNvSpPr/>
            <p:nvPr/>
          </p:nvSpPr>
          <p:spPr bwMode="auto">
            <a:xfrm>
              <a:off x="2971778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657573" y="3124200"/>
              <a:ext cx="685795" cy="5334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0270" name="TextBox 14"/>
            <p:cNvSpPr txBox="1">
              <a:spLocks noChangeArrowheads="1"/>
            </p:cNvSpPr>
            <p:nvPr/>
          </p:nvSpPr>
          <p:spPr bwMode="auto">
            <a:xfrm>
              <a:off x="990600" y="31242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10271" name="TextBox 15"/>
            <p:cNvSpPr txBox="1">
              <a:spLocks noChangeArrowheads="1"/>
            </p:cNvSpPr>
            <p:nvPr/>
          </p:nvSpPr>
          <p:spPr bwMode="auto">
            <a:xfrm>
              <a:off x="3048000" y="31242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‘m’</a:t>
              </a:r>
            </a:p>
          </p:txBody>
        </p:sp>
        <p:grpSp>
          <p:nvGrpSpPr>
            <p:cNvPr id="10272" name="Group 72"/>
            <p:cNvGrpSpPr>
              <a:grpSpLocks/>
            </p:cNvGrpSpPr>
            <p:nvPr/>
          </p:nvGrpSpPr>
          <p:grpSpPr bwMode="auto">
            <a:xfrm>
              <a:off x="4343400" y="3124200"/>
              <a:ext cx="4800600" cy="533400"/>
              <a:chOff x="4343400" y="5334000"/>
              <a:chExt cx="4800600" cy="53340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5029163" y="5334000"/>
                <a:ext cx="685795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grpSp>
            <p:nvGrpSpPr>
              <p:cNvPr id="10285" name="Group 71"/>
              <p:cNvGrpSpPr>
                <a:grpSpLocks/>
              </p:cNvGrpSpPr>
              <p:nvPr/>
            </p:nvGrpSpPr>
            <p:grpSpPr bwMode="auto">
              <a:xfrm>
                <a:off x="4343400" y="5334000"/>
                <a:ext cx="4800600" cy="533400"/>
                <a:chOff x="3657600" y="4800600"/>
                <a:chExt cx="4800600" cy="533400"/>
              </a:xfrm>
            </p:grpSpPr>
            <p:sp>
              <p:nvSpPr>
                <p:cNvPr id="32" name="Rectangle 31"/>
                <p:cNvSpPr/>
                <p:nvPr/>
              </p:nvSpPr>
              <p:spPr bwMode="auto">
                <a:xfrm>
                  <a:off x="365756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502915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5714953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640074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777233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7086543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0292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3733800" y="4800600"/>
                  <a:ext cx="50526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‘G’</a:t>
                  </a:r>
                </a:p>
              </p:txBody>
            </p:sp>
            <p:sp>
              <p:nvSpPr>
                <p:cNvPr id="10293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4419600" y="4800600"/>
                  <a:ext cx="49404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‘R’</a:t>
                  </a:r>
                </a:p>
              </p:txBody>
            </p:sp>
            <p:sp>
              <p:nvSpPr>
                <p:cNvPr id="10294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5181600" y="4800600"/>
                  <a:ext cx="48442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‘8’</a:t>
                  </a:r>
                </a:p>
              </p:txBody>
            </p:sp>
            <p:sp>
              <p:nvSpPr>
                <p:cNvPr id="10295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5791200" y="4800600"/>
                  <a:ext cx="51648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‘D’</a:t>
                  </a:r>
                </a:p>
              </p:txBody>
            </p:sp>
            <p:sp>
              <p:nvSpPr>
                <p:cNvPr id="10296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477000" y="4800600"/>
                  <a:ext cx="5389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‘O’</a:t>
                  </a:r>
                </a:p>
              </p:txBody>
            </p:sp>
            <p:sp>
              <p:nvSpPr>
                <p:cNvPr id="10297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7162800" y="4800600"/>
                  <a:ext cx="54213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‘N’</a:t>
                  </a:r>
                </a:p>
              </p:txBody>
            </p:sp>
            <p:sp>
              <p:nvSpPr>
                <p:cNvPr id="10298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7772400" y="48006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‘\0’</a:t>
                  </a:r>
                </a:p>
              </p:txBody>
            </p:sp>
          </p:grpSp>
        </p:grpSp>
        <p:sp>
          <p:nvSpPr>
            <p:cNvPr id="10273" name="TextBox 17"/>
            <p:cNvSpPr txBox="1">
              <a:spLocks noChangeArrowheads="1"/>
            </p:cNvSpPr>
            <p:nvPr/>
          </p:nvSpPr>
          <p:spPr bwMode="auto">
            <a:xfrm>
              <a:off x="2438400" y="31242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‘a’</a:t>
              </a:r>
            </a:p>
          </p:txBody>
        </p:sp>
        <p:sp>
          <p:nvSpPr>
            <p:cNvPr id="10274" name="TextBox 18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10275" name="TextBox 19"/>
            <p:cNvSpPr txBox="1">
              <a:spLocks noChangeArrowheads="1"/>
            </p:cNvSpPr>
            <p:nvPr/>
          </p:nvSpPr>
          <p:spPr bwMode="auto">
            <a:xfrm>
              <a:off x="3657600" y="3124200"/>
              <a:ext cx="76174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\0’</a:t>
              </a:r>
            </a:p>
          </p:txBody>
        </p:sp>
        <p:grpSp>
          <p:nvGrpSpPr>
            <p:cNvPr id="10276" name="Group 53"/>
            <p:cNvGrpSpPr>
              <a:grpSpLocks/>
            </p:cNvGrpSpPr>
            <p:nvPr/>
          </p:nvGrpSpPr>
          <p:grpSpPr bwMode="auto">
            <a:xfrm>
              <a:off x="0" y="2590800"/>
              <a:ext cx="9301095" cy="476310"/>
              <a:chOff x="0" y="3581400"/>
              <a:chExt cx="9301095" cy="476310"/>
            </a:xfrm>
          </p:grpSpPr>
          <p:sp>
            <p:nvSpPr>
              <p:cNvPr id="10277" name="TextBox 14"/>
              <p:cNvSpPr txBox="1">
                <a:spLocks noChangeArrowheads="1"/>
              </p:cNvSpPr>
              <p:nvPr/>
            </p:nvSpPr>
            <p:spPr bwMode="auto">
              <a:xfrm>
                <a:off x="0" y="3581400"/>
                <a:ext cx="59182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str</a:t>
                </a:r>
              </a:p>
            </p:txBody>
          </p:sp>
          <p:sp>
            <p:nvSpPr>
              <p:cNvPr id="10278" name="TextBox 23"/>
              <p:cNvSpPr txBox="1">
                <a:spLocks noChangeArrowheads="1"/>
              </p:cNvSpPr>
              <p:nvPr/>
            </p:nvSpPr>
            <p:spPr bwMode="auto">
              <a:xfrm>
                <a:off x="838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str[0]</a:t>
                </a:r>
              </a:p>
            </p:txBody>
          </p:sp>
          <p:sp>
            <p:nvSpPr>
              <p:cNvPr id="10279" name="TextBox 24"/>
              <p:cNvSpPr txBox="1">
                <a:spLocks noChangeArrowheads="1"/>
              </p:cNvSpPr>
              <p:nvPr/>
            </p:nvSpPr>
            <p:spPr bwMode="auto">
              <a:xfrm>
                <a:off x="21336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str[2]</a:t>
                </a:r>
              </a:p>
            </p:txBody>
          </p:sp>
          <p:sp>
            <p:nvSpPr>
              <p:cNvPr id="10280" name="TextBox 25"/>
              <p:cNvSpPr txBox="1">
                <a:spLocks noChangeArrowheads="1"/>
              </p:cNvSpPr>
              <p:nvPr/>
            </p:nvSpPr>
            <p:spPr bwMode="auto">
              <a:xfrm>
                <a:off x="3505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str[4]</a:t>
                </a:r>
              </a:p>
            </p:txBody>
          </p:sp>
          <p:sp>
            <p:nvSpPr>
              <p:cNvPr id="10281" name="TextBox 26"/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str[6]</a:t>
                </a:r>
              </a:p>
            </p:txBody>
          </p:sp>
          <p:sp>
            <p:nvSpPr>
              <p:cNvPr id="10282" name="TextBox 27"/>
              <p:cNvSpPr txBox="1">
                <a:spLocks noChangeArrowheads="1"/>
              </p:cNvSpPr>
              <p:nvPr/>
            </p:nvSpPr>
            <p:spPr bwMode="auto">
              <a:xfrm>
                <a:off x="62484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str[8]</a:t>
                </a:r>
              </a:p>
            </p:txBody>
          </p:sp>
          <p:sp>
            <p:nvSpPr>
              <p:cNvPr id="10283" name="TextBox 28"/>
              <p:cNvSpPr txBox="1">
                <a:spLocks noChangeArrowheads="1"/>
              </p:cNvSpPr>
              <p:nvPr/>
            </p:nvSpPr>
            <p:spPr bwMode="auto">
              <a:xfrm>
                <a:off x="8241189" y="3657600"/>
                <a:ext cx="1059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str[11]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55976" y="278020"/>
            <a:ext cx="4788023" cy="2124076"/>
            <a:chOff x="4355976" y="278020"/>
            <a:chExt cx="4788023" cy="2124076"/>
          </a:xfrm>
        </p:grpSpPr>
        <p:pic>
          <p:nvPicPr>
            <p:cNvPr id="2052" name="Picture 4" descr="C:\Users\karkare\AppData\Local\Microsoft\Windows\Temporary Internet Files\Content.IE5\385LVY7D\MP900427804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278020"/>
              <a:ext cx="1907703" cy="2124075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Lightning Bolt 61"/>
            <p:cNvSpPr/>
            <p:nvPr/>
          </p:nvSpPr>
          <p:spPr bwMode="auto">
            <a:xfrm>
              <a:off x="7504564" y="457200"/>
              <a:ext cx="533400" cy="811560"/>
            </a:xfrm>
            <a:prstGeom prst="lightningBol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55976" y="278021"/>
              <a:ext cx="3352800" cy="21240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Of course not, they remain right where they were. They were not printed because we used  %s in printf. Let’s take a look.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7200" y="3886200"/>
            <a:ext cx="4041775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 str[]=“I am GR8DON”;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str[4]=‘\0’;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printf</a:t>
            </a:r>
            <a:r>
              <a:rPr lang="en-US" sz="2200" b="1" dirty="0" smtClean="0">
                <a:latin typeface="Comic Sans MS" pitchFamily="66" charset="0"/>
              </a:rPr>
              <a:t>(“%s”, str);</a:t>
            </a:r>
            <a:endParaRPr lang="en-US" sz="2200" b="1" dirty="0">
              <a:latin typeface="Comic Sans MS" pitchFamily="66" charset="0"/>
            </a:endParaRPr>
          </a:p>
        </p:txBody>
      </p:sp>
      <p:grpSp>
        <p:nvGrpSpPr>
          <p:cNvPr id="10250" name="Group 12"/>
          <p:cNvGrpSpPr>
            <a:grpSpLocks/>
          </p:cNvGrpSpPr>
          <p:nvPr/>
        </p:nvGrpSpPr>
        <p:grpSpPr bwMode="auto">
          <a:xfrm>
            <a:off x="4572000" y="3962400"/>
            <a:ext cx="1112838" cy="887413"/>
            <a:chOff x="6324600" y="3124200"/>
            <a:chExt cx="1112805" cy="888087"/>
          </a:xfrm>
        </p:grpSpPr>
        <p:sp>
          <p:nvSpPr>
            <p:cNvPr id="56" name="TextBox 55"/>
            <p:cNvSpPr txBox="1"/>
            <p:nvPr/>
          </p:nvSpPr>
          <p:spPr>
            <a:xfrm>
              <a:off x="6324600" y="3581747"/>
              <a:ext cx="836588" cy="430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 am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4600" y="3124200"/>
              <a:ext cx="1112805" cy="4305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</a:t>
              </a:r>
            </a:p>
          </p:txBody>
        </p:sp>
      </p:grpSp>
      <p:cxnSp>
        <p:nvCxnSpPr>
          <p:cNvPr id="10251" name="Elbow Connector 58"/>
          <p:cNvCxnSpPr>
            <a:cxnSpLocks noChangeShapeType="1"/>
          </p:cNvCxnSpPr>
          <p:nvPr/>
        </p:nvCxnSpPr>
        <p:spPr bwMode="auto">
          <a:xfrm flipV="1">
            <a:off x="2819400" y="4419600"/>
            <a:ext cx="1752600" cy="3810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9D0000"/>
            </a:solidFill>
            <a:round/>
            <a:headEnd/>
            <a:tailEnd type="arrow" w="med" len="med"/>
          </a:ln>
        </p:spPr>
      </p:cxnSp>
      <p:sp>
        <p:nvSpPr>
          <p:cNvPr id="63" name="TextBox 62"/>
          <p:cNvSpPr txBox="1"/>
          <p:nvPr/>
        </p:nvSpPr>
        <p:spPr>
          <a:xfrm>
            <a:off x="457200" y="5181600"/>
            <a:ext cx="3330575" cy="14462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i;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for (i=0; i &lt; 11; i++)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putchar(str[i]);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grpSp>
        <p:nvGrpSpPr>
          <p:cNvPr id="10253" name="Group 68"/>
          <p:cNvGrpSpPr>
            <a:grpSpLocks/>
          </p:cNvGrpSpPr>
          <p:nvPr/>
        </p:nvGrpSpPr>
        <p:grpSpPr bwMode="auto">
          <a:xfrm>
            <a:off x="4419600" y="5486400"/>
            <a:ext cx="2041525" cy="887413"/>
            <a:chOff x="5105400" y="5105400"/>
            <a:chExt cx="2040943" cy="888087"/>
          </a:xfrm>
        </p:grpSpPr>
        <p:sp>
          <p:nvSpPr>
            <p:cNvPr id="64" name="TextBox 63"/>
            <p:cNvSpPr txBox="1"/>
            <p:nvPr/>
          </p:nvSpPr>
          <p:spPr>
            <a:xfrm>
              <a:off x="5105400" y="5105400"/>
              <a:ext cx="1112521" cy="4305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05400" y="5562947"/>
              <a:ext cx="2040943" cy="430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 amGR8DON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705600" y="3886200"/>
            <a:ext cx="2209800" cy="280035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character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‘\0’ may be printed differently on screen depending on terminal settings.</a:t>
            </a:r>
          </a:p>
        </p:txBody>
      </p:sp>
      <p:cxnSp>
        <p:nvCxnSpPr>
          <p:cNvPr id="10255" name="Elbow Connector 70"/>
          <p:cNvCxnSpPr>
            <a:cxnSpLocks noChangeShapeType="1"/>
            <a:endCxn id="64" idx="1"/>
          </p:cNvCxnSpPr>
          <p:nvPr/>
        </p:nvCxnSpPr>
        <p:spPr bwMode="auto">
          <a:xfrm flipV="1">
            <a:off x="3352800" y="5702300"/>
            <a:ext cx="1066800" cy="393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9D0000"/>
            </a:solidFill>
            <a:round/>
            <a:headEnd/>
            <a:tailEnd type="arrow" w="med" len="med"/>
          </a:ln>
        </p:spPr>
      </p:cxnSp>
      <p:grpSp>
        <p:nvGrpSpPr>
          <p:cNvPr id="5" name="Group 4"/>
          <p:cNvGrpSpPr/>
          <p:nvPr/>
        </p:nvGrpSpPr>
        <p:grpSpPr>
          <a:xfrm>
            <a:off x="-7914" y="174248"/>
            <a:ext cx="4351346" cy="1814592"/>
            <a:chOff x="-7914" y="174248"/>
            <a:chExt cx="4351346" cy="1814592"/>
          </a:xfrm>
        </p:grpSpPr>
        <p:pic>
          <p:nvPicPr>
            <p:cNvPr id="2051" name="Picture 3" descr="C:\Users\karkare\AppData\Local\Microsoft\Windows\Temporary Internet Files\Content.IE5\6QTZ4LZZ\MP900399955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14" y="184408"/>
              <a:ext cx="2707706" cy="180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Lightning Bolt 51"/>
            <p:cNvSpPr/>
            <p:nvPr/>
          </p:nvSpPr>
          <p:spPr bwMode="auto">
            <a:xfrm>
              <a:off x="1374304" y="231304"/>
              <a:ext cx="533400" cy="533400"/>
            </a:xfrm>
            <a:prstGeom prst="lightningBol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00488" y="174248"/>
              <a:ext cx="2542944" cy="178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So </a:t>
              </a:r>
              <a:r>
                <a:rPr lang="en-US" sz="2200" b="1" dirty="0" smtClean="0">
                  <a:latin typeface="Comic Sans MS" pitchFamily="66" charset="0"/>
                </a:rPr>
                <a:t>did </a:t>
              </a:r>
              <a:r>
                <a:rPr lang="en-US" sz="2200" b="1" dirty="0">
                  <a:latin typeface="Comic Sans MS" pitchFamily="66" charset="0"/>
                </a:rPr>
                <a:t>we lose the chars after the first ‘\0’ ? Where did they go?</a:t>
              </a:r>
            </a:p>
          </p:txBody>
        </p:sp>
      </p:grpSp>
      <p:cxnSp>
        <p:nvCxnSpPr>
          <p:cNvPr id="12" name="Curved Connector 11"/>
          <p:cNvCxnSpPr/>
          <p:nvPr/>
        </p:nvCxnSpPr>
        <p:spPr bwMode="auto">
          <a:xfrm rot="10800000" flipV="1">
            <a:off x="5128420" y="4509120"/>
            <a:ext cx="1747837" cy="1512168"/>
          </a:xfrm>
          <a:prstGeom prst="curvedConnector3">
            <a:avLst>
              <a:gd name="adj1" fmla="val 100762"/>
            </a:avLst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7FAD-C061-4F81-B2E9-2AE602921F7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10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885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3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2008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Reading a String (scanf)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832648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Placeholder: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%s</a:t>
            </a:r>
          </a:p>
          <a:p>
            <a:r>
              <a:rPr lang="en-US" dirty="0">
                <a:latin typeface="Comic Sans MS" pitchFamily="66" charset="0"/>
              </a:rPr>
              <a:t>Argument: Name of character array.</a:t>
            </a:r>
          </a:p>
          <a:p>
            <a:r>
              <a:rPr lang="en-US" dirty="0">
                <a:latin typeface="Comic Sans MS" pitchFamily="66" charset="0"/>
              </a:rPr>
              <a:t>No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&amp;</a:t>
            </a:r>
            <a:r>
              <a:rPr lang="en-US" dirty="0">
                <a:latin typeface="Comic Sans MS" pitchFamily="66" charset="0"/>
              </a:rPr>
              <a:t> sign before character array name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(?)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Input taken in a manner similar to numeric input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With %s, </a:t>
            </a:r>
            <a:r>
              <a:rPr lang="en-US" dirty="0" err="1" smtClean="0">
                <a:latin typeface="Comic Sans MS" pitchFamily="66" charset="0"/>
              </a:rPr>
              <a:t>scanf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skips whitespaces.</a:t>
            </a:r>
          </a:p>
          <a:p>
            <a:pPr lvl="1"/>
            <a:r>
              <a:rPr lang="en-US" dirty="0">
                <a:latin typeface="Comic Sans MS" pitchFamily="66" charset="0"/>
              </a:rPr>
              <a:t>There are three basic whitespace characters in C </a:t>
            </a:r>
            <a:r>
              <a:rPr lang="en-US" dirty="0" smtClean="0">
                <a:latin typeface="Comic Sans MS" pitchFamily="66" charset="0"/>
              </a:rPr>
              <a:t>: space, newline </a:t>
            </a:r>
            <a:r>
              <a:rPr lang="en-US" dirty="0"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'\n'</a:t>
            </a:r>
            <a:r>
              <a:rPr lang="en-US" dirty="0">
                <a:latin typeface="Comic Sans MS" pitchFamily="66" charset="0"/>
              </a:rPr>
              <a:t>) and tab (</a:t>
            </a:r>
            <a:r>
              <a:rPr lang="en-US" sz="2000" dirty="0">
                <a:latin typeface="Comic Sans MS" pitchFamily="66" charset="0"/>
              </a:rPr>
              <a:t>'\t'</a:t>
            </a:r>
            <a:r>
              <a:rPr lang="en-US" dirty="0">
                <a:latin typeface="Comic Sans MS" pitchFamily="66" charset="0"/>
              </a:rPr>
              <a:t>).</a:t>
            </a:r>
          </a:p>
          <a:p>
            <a:pPr lvl="1"/>
            <a:r>
              <a:rPr lang="en-US" dirty="0">
                <a:latin typeface="Comic Sans MS" pitchFamily="66" charset="0"/>
              </a:rPr>
              <a:t>Any combination of the three basic whitespace characters is </a:t>
            </a:r>
            <a:r>
              <a:rPr lang="en-US" dirty="0" smtClean="0">
                <a:latin typeface="Comic Sans MS" pitchFamily="66" charset="0"/>
              </a:rPr>
              <a:t>a whitespace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47FC-AE1C-492D-B646-234BF4BDC5D5}" type="datetime7">
              <a:rPr lang="en-US" smtClean="0">
                <a:latin typeface="Comic Sans MS" pitchFamily="66" charset="0"/>
              </a:rPr>
              <a:t>Feb-15</a:t>
            </a:fld>
            <a:endParaRPr lang="hi-IN" dirty="0"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Esc101, Strings</a:t>
            </a:r>
            <a:endParaRPr lang="hi-IN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latin typeface="Comic Sans MS" pitchFamily="66" charset="0"/>
              </a:rPr>
              <a:t>11</a:t>
            </a:fld>
            <a:endParaRPr lang="hi-I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1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Reading a String (scanf)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Starts </a:t>
            </a:r>
            <a:r>
              <a:rPr lang="en-US" dirty="0">
                <a:latin typeface="Comic Sans MS" pitchFamily="66" charset="0"/>
              </a:rPr>
              <a:t>with the </a:t>
            </a:r>
            <a:r>
              <a:rPr lang="en-US" dirty="0" smtClean="0">
                <a:latin typeface="Comic Sans MS" pitchFamily="66" charset="0"/>
              </a:rPr>
              <a:t>first </a:t>
            </a:r>
            <a:r>
              <a:rPr lang="en-US" dirty="0">
                <a:latin typeface="Comic Sans MS" pitchFamily="66" charset="0"/>
              </a:rPr>
              <a:t>non-whitespace character.</a:t>
            </a:r>
          </a:p>
          <a:p>
            <a:r>
              <a:rPr lang="en-US" dirty="0">
                <a:latin typeface="Comic Sans MS" pitchFamily="66" charset="0"/>
              </a:rPr>
              <a:t>Copies the characters into successive memory cells of </a:t>
            </a:r>
            <a:r>
              <a:rPr lang="en-US" dirty="0" smtClean="0">
                <a:latin typeface="Comic Sans MS" pitchFamily="66" charset="0"/>
              </a:rPr>
              <a:t>the character </a:t>
            </a:r>
            <a:r>
              <a:rPr lang="en-US" dirty="0">
                <a:latin typeface="Comic Sans MS" pitchFamily="66" charset="0"/>
              </a:rPr>
              <a:t>array variable.</a:t>
            </a:r>
          </a:p>
          <a:p>
            <a:r>
              <a:rPr lang="en-US" dirty="0">
                <a:latin typeface="Comic Sans MS" pitchFamily="66" charset="0"/>
              </a:rPr>
              <a:t>When a whitespace character is reached, scanning stops.</a:t>
            </a:r>
          </a:p>
          <a:p>
            <a:r>
              <a:rPr lang="en-US" dirty="0">
                <a:latin typeface="Comic Sans MS" pitchFamily="66" charset="0"/>
              </a:rPr>
              <a:t>scanf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places the null character</a:t>
            </a:r>
            <a:r>
              <a:rPr lang="en-US" dirty="0">
                <a:latin typeface="Comic Sans MS" pitchFamily="66" charset="0"/>
              </a:rPr>
              <a:t> at the end of the string in </a:t>
            </a:r>
            <a:r>
              <a:rPr lang="en-US" dirty="0" smtClean="0">
                <a:latin typeface="Comic Sans MS" pitchFamily="66" charset="0"/>
              </a:rPr>
              <a:t>the array </a:t>
            </a:r>
            <a:r>
              <a:rPr lang="en-US" dirty="0">
                <a:latin typeface="Comic Sans MS" pitchFamily="66" charset="0"/>
              </a:rPr>
              <a:t>variable.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B8B6-2407-4C45-AE90-1D7A014BCB8C}" type="datetime7">
              <a:rPr lang="en-US" smtClean="0">
                <a:latin typeface="Comic Sans MS" pitchFamily="66" charset="0"/>
              </a:rPr>
              <a:t>Feb-15</a:t>
            </a:fld>
            <a:endParaRPr lang="hi-IN" dirty="0"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Esc101, Strings</a:t>
            </a:r>
            <a:endParaRPr lang="hi-IN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latin typeface="Comic Sans MS" pitchFamily="66" charset="0"/>
              </a:rPr>
              <a:t>12</a:t>
            </a:fld>
            <a:endParaRPr lang="hi-I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2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  <p:sp>
        <p:nvSpPr>
          <p:cNvPr id="11" name="Rectangle 10"/>
          <p:cNvSpPr/>
          <p:nvPr/>
        </p:nvSpPr>
        <p:spPr>
          <a:xfrm>
            <a:off x="251520" y="615454"/>
            <a:ext cx="5256584" cy="5693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#include &lt;stdio.h&gt;</a:t>
            </a:r>
          </a:p>
          <a:p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int </a:t>
            </a:r>
            <a:r>
              <a:rPr lang="en-US" sz="2800" b="1" dirty="0">
                <a:latin typeface="Comic Sans MS" pitchFamily="66" charset="0"/>
              </a:rPr>
              <a:t>main</a:t>
            </a:r>
            <a:r>
              <a:rPr lang="en-US" sz="2800" b="1" dirty="0" smtClean="0">
                <a:latin typeface="Comic Sans MS" pitchFamily="66" charset="0"/>
              </a:rPr>
              <a:t>() {</a:t>
            </a:r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char str1[20], str2[20];</a:t>
            </a:r>
          </a:p>
          <a:p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scanf("%s",str1);</a:t>
            </a:r>
          </a:p>
          <a:p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scanf("%s",str2);</a:t>
            </a:r>
          </a:p>
          <a:p>
            <a:endParaRPr lang="en-US" sz="2800" b="1" dirty="0">
              <a:latin typeface="Comic Sans MS" pitchFamily="66" charset="0"/>
            </a:endParaRPr>
          </a:p>
          <a:p>
            <a:r>
              <a:rPr lang="pt-BR" sz="2800" b="1" dirty="0" smtClean="0">
                <a:latin typeface="Comic Sans MS" pitchFamily="66" charset="0"/>
              </a:rPr>
              <a:t> </a:t>
            </a:r>
            <a:r>
              <a:rPr lang="pt-BR" sz="2800" b="1" dirty="0">
                <a:latin typeface="Comic Sans MS" pitchFamily="66" charset="0"/>
              </a:rPr>
              <a:t>printf("%s </a:t>
            </a:r>
            <a:r>
              <a:rPr lang="pt-BR" sz="2800" b="1" dirty="0" smtClean="0">
                <a:latin typeface="Comic Sans MS" pitchFamily="66" charset="0"/>
              </a:rPr>
              <a:t>+ %s\n", </a:t>
            </a:r>
          </a:p>
          <a:p>
            <a:r>
              <a:rPr lang="pt-BR" sz="2800" b="1" dirty="0">
                <a:latin typeface="Comic Sans MS" pitchFamily="66" charset="0"/>
              </a:rPr>
              <a:t> </a:t>
            </a:r>
            <a:r>
              <a:rPr lang="pt-BR" sz="2800" b="1" dirty="0" smtClean="0">
                <a:latin typeface="Comic Sans MS" pitchFamily="66" charset="0"/>
              </a:rPr>
              <a:t>              str1, str2</a:t>
            </a:r>
            <a:r>
              <a:rPr lang="pt-BR" sz="2800" b="1" dirty="0">
                <a:latin typeface="Comic Sans MS" pitchFamily="66" charset="0"/>
              </a:rPr>
              <a:t>);</a:t>
            </a:r>
          </a:p>
          <a:p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return 0;</a:t>
            </a:r>
          </a:p>
          <a:p>
            <a:r>
              <a:rPr lang="en-US" sz="2800" b="1" dirty="0" smtClean="0">
                <a:latin typeface="Comic Sans MS" pitchFamily="66" charset="0"/>
              </a:rPr>
              <a:t>}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4128" y="687462"/>
            <a:ext cx="331236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INPUT</a:t>
            </a:r>
          </a:p>
          <a:p>
            <a:r>
              <a:rPr lang="en-US" sz="3200" dirty="0" smtClean="0"/>
              <a:t>IIT Kanpur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724128" y="2007969"/>
            <a:ext cx="3312368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OUTPUT</a:t>
            </a:r>
            <a:endParaRPr lang="en-US" sz="3200" b="1" dirty="0"/>
          </a:p>
          <a:p>
            <a:r>
              <a:rPr lang="en-US" sz="3200" dirty="0"/>
              <a:t>IIT + Kanpur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24128" y="3906361"/>
            <a:ext cx="331236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INPUT</a:t>
            </a:r>
          </a:p>
          <a:p>
            <a:r>
              <a:rPr lang="en-US" sz="3200" dirty="0" smtClean="0"/>
              <a:t>I am DON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5724128" y="5226868"/>
            <a:ext cx="3312368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OUTPUT</a:t>
            </a:r>
            <a:endParaRPr lang="en-US" sz="3200" b="1" dirty="0"/>
          </a:p>
          <a:p>
            <a:r>
              <a:rPr lang="en-US" sz="3200" dirty="0" smtClean="0"/>
              <a:t>I + 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34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rkare\AppData\Local\Microsoft\Windows\Temporary Internet Files\Content.IE5\385LVY7D\MP90042780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20888"/>
            <a:ext cx="3026625" cy="273050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Lightning Bolt 61"/>
          <p:cNvSpPr/>
          <p:nvPr/>
        </p:nvSpPr>
        <p:spPr bwMode="auto">
          <a:xfrm>
            <a:off x="6581503" y="2492896"/>
            <a:ext cx="846254" cy="1475312"/>
          </a:xfrm>
          <a:prstGeom prst="lightningBol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7914" y="174248"/>
            <a:ext cx="5227986" cy="1814592"/>
            <a:chOff x="-7914" y="174248"/>
            <a:chExt cx="4605058" cy="1814592"/>
          </a:xfrm>
        </p:grpSpPr>
        <p:pic>
          <p:nvPicPr>
            <p:cNvPr id="2051" name="Picture 3" descr="C:\Users\karkare\AppData\Local\Microsoft\Windows\Temporary Internet Files\Content.IE5\6QTZ4LZZ\MP900399955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14" y="184408"/>
              <a:ext cx="2707706" cy="180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Lightning Bolt 51"/>
            <p:cNvSpPr/>
            <p:nvPr/>
          </p:nvSpPr>
          <p:spPr bwMode="auto">
            <a:xfrm>
              <a:off x="1374304" y="231304"/>
              <a:ext cx="533400" cy="533400"/>
            </a:xfrm>
            <a:prstGeom prst="lightningBol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00488" y="174248"/>
              <a:ext cx="2796656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 dirty="0" smtClean="0">
                  <a:latin typeface="Comic Sans MS" pitchFamily="66" charset="0"/>
                </a:rPr>
                <a:t>Why is there no 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itchFamily="66" charset="0"/>
                </a:rPr>
                <a:t>&amp;</a:t>
              </a:r>
              <a:r>
                <a:rPr lang="en-US" sz="2800" b="1" dirty="0" smtClean="0">
                  <a:latin typeface="Comic Sans MS" pitchFamily="66" charset="0"/>
                </a:rPr>
                <a:t> when we read character array?</a:t>
              </a:r>
              <a:endParaRPr lang="en-US" sz="2800" b="1" dirty="0">
                <a:latin typeface="Comic Sans MS" pitchFamily="66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7FAD-C061-4F81-B2E9-2AE602921F7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14</a:t>
            </a:fld>
            <a:endParaRPr lang="hi-IN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0" y="1916832"/>
            <a:ext cx="7092279" cy="46805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b="1" dirty="0">
                <a:latin typeface="Comic Sans MS" pitchFamily="66" charset="0"/>
              </a:rPr>
              <a:t>Remember parameter passing?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b="1" dirty="0">
                <a:latin typeface="Comic Sans MS" pitchFamily="66" charset="0"/>
              </a:rPr>
              <a:t>A simple variable can not be modified from inside a function call (Recall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swap()</a:t>
            </a:r>
            <a:r>
              <a:rPr lang="en-US" sz="2800" b="1" dirty="0">
                <a:latin typeface="Comic Sans MS" pitchFamily="66" charset="0"/>
              </a:rPr>
              <a:t> function)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b="1" dirty="0">
                <a:latin typeface="Comic Sans MS" pitchFamily="66" charset="0"/>
              </a:rPr>
              <a:t>However, Arrays can be modified from inside a function call (Recall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read_into_array() </a:t>
            </a:r>
            <a:r>
              <a:rPr lang="en-US" sz="2800" b="1" dirty="0">
                <a:latin typeface="Comic Sans MS" pitchFamily="66" charset="0"/>
              </a:rPr>
              <a:t>function)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b="1" dirty="0">
                <a:latin typeface="Comic Sans MS" pitchFamily="66" charset="0"/>
              </a:rPr>
              <a:t>Similarly,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scanf</a:t>
            </a:r>
            <a:r>
              <a:rPr lang="en-US" sz="2800" b="1" dirty="0">
                <a:latin typeface="Comic Sans MS" pitchFamily="66" charset="0"/>
              </a:rPr>
              <a:t> can also “modify” arrays directly. Since string is just an array of chars,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&amp;</a:t>
            </a:r>
            <a:r>
              <a:rPr lang="en-US" sz="2800" b="1" dirty="0">
                <a:latin typeface="Comic Sans MS" pitchFamily="66" charset="0"/>
              </a:rPr>
              <a:t> is not required.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b="1" dirty="0">
                <a:latin typeface="Comic Sans MS" pitchFamily="66" charset="0"/>
              </a:rPr>
              <a:t>More on this when we do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pointers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NULL character ‘\0’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 smtClean="0">
                    <a:latin typeface="Comic Sans MS" pitchFamily="66" charset="0"/>
                  </a:rPr>
                  <a:t>ASCII value 0.</a:t>
                </a:r>
              </a:p>
              <a:p>
                <a:r>
                  <a:rPr lang="en-US" sz="3600" dirty="0" smtClean="0">
                    <a:latin typeface="Comic Sans MS" pitchFamily="66" charset="0"/>
                  </a:rPr>
                  <a:t>Marks </a:t>
                </a:r>
                <a:r>
                  <a:rPr lang="en-US" sz="3600" dirty="0">
                    <a:latin typeface="Comic Sans MS" pitchFamily="66" charset="0"/>
                  </a:rPr>
                  <a:t>the end of </a:t>
                </a:r>
                <a:r>
                  <a:rPr lang="en-US" sz="3600" dirty="0" smtClean="0">
                    <a:latin typeface="Comic Sans MS" pitchFamily="66" charset="0"/>
                  </a:rPr>
                  <a:t>the string</a:t>
                </a:r>
                <a:r>
                  <a:rPr lang="en-US" sz="3600" dirty="0">
                    <a:latin typeface="Comic Sans MS" pitchFamily="66" charset="0"/>
                  </a:rPr>
                  <a:t>.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C needs this to be present in every string in order </a:t>
                </a:r>
                <a:r>
                  <a:rPr lang="en-US" sz="3600" dirty="0" smtClean="0">
                    <a:latin typeface="Comic Sans MS" pitchFamily="66" charset="0"/>
                  </a:rPr>
                  <a:t>to differentiate </a:t>
                </a:r>
                <a:r>
                  <a:rPr lang="en-US" sz="3600" dirty="0">
                    <a:latin typeface="Comic Sans MS" pitchFamily="66" charset="0"/>
                  </a:rPr>
                  <a:t>between a character array and a string</a:t>
                </a:r>
                <a:r>
                  <a:rPr lang="en-US" sz="3600" dirty="0" smtClean="0">
                    <a:latin typeface="Comic Sans MS" pitchFamily="66" charset="0"/>
                  </a:rPr>
                  <a:t>.</a:t>
                </a:r>
              </a:p>
              <a:p>
                <a:r>
                  <a:rPr lang="en-US" sz="3600" dirty="0" smtClean="0">
                    <a:latin typeface="Comic Sans MS" pitchFamily="66" charset="0"/>
                  </a:rPr>
                  <a:t>Size of char array holding the string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/>
                      </a:rPr>
                      <m:t>≥ </m:t>
                    </m:r>
                  </m:oMath>
                </a14:m>
                <a:r>
                  <a:rPr lang="en-US" sz="3600" dirty="0" smtClean="0">
                    <a:latin typeface="Comic Sans MS" pitchFamily="66" charset="0"/>
                  </a:rPr>
                  <a:t>1 + length of string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  <a:latin typeface="Comic Sans MS" pitchFamily="66" charset="0"/>
                  </a:rPr>
                  <a:t>Buffer overflow otherwise!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63" r="-2367" b="-5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0502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NULL character ‘\0’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What </a:t>
            </a:r>
            <a:r>
              <a:rPr lang="en-US" sz="3600" dirty="0">
                <a:latin typeface="Comic Sans MS" pitchFamily="66" charset="0"/>
              </a:rPr>
              <a:t>happens if no '\0' is </a:t>
            </a:r>
            <a:r>
              <a:rPr lang="en-US" sz="3600" dirty="0" smtClean="0">
                <a:latin typeface="Comic Sans MS" pitchFamily="66" charset="0"/>
              </a:rPr>
              <a:t>kept at the end of string</a:t>
            </a:r>
            <a:r>
              <a:rPr lang="en-US" sz="3600" dirty="0">
                <a:latin typeface="Comic Sans MS" pitchFamily="66" charset="0"/>
              </a:rPr>
              <a:t>?</a:t>
            </a:r>
          </a:p>
          <a:p>
            <a:pPr lvl="1"/>
            <a:r>
              <a:rPr lang="en-US" sz="3200" dirty="0" smtClean="0">
                <a:latin typeface="Comic Sans MS" pitchFamily="66" charset="0"/>
              </a:rPr>
              <a:t>‘\0’ is used to detect end of string, for example in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printf(“%s”, str).</a:t>
            </a:r>
          </a:p>
          <a:p>
            <a:pPr lvl="1"/>
            <a:r>
              <a:rPr lang="en-US" sz="3200" dirty="0" smtClean="0">
                <a:latin typeface="Comic Sans MS" pitchFamily="66" charset="0"/>
              </a:rPr>
              <a:t>Without ‘\0’, such functions will keep reading array elements beyond the array bound (out of bound access).</a:t>
            </a:r>
          </a:p>
          <a:p>
            <a:pPr lvl="1"/>
            <a:r>
              <a:rPr lang="en-US" sz="3200" dirty="0" smtClean="0">
                <a:latin typeface="Comic Sans MS" pitchFamily="66" charset="0"/>
              </a:rPr>
              <a:t>We can get an incorrect result or a Runtime </a:t>
            </a:r>
            <a:r>
              <a:rPr lang="en-US" sz="3200" dirty="0">
                <a:latin typeface="Comic Sans MS" pitchFamily="66" charset="0"/>
              </a:rPr>
              <a:t>Error.</a:t>
            </a:r>
          </a:p>
          <a:p>
            <a:endParaRPr lang="en-US" sz="3600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16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240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Reading a line as an input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5184576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scanf, </a:t>
            </a:r>
            <a:r>
              <a:rPr lang="en-US" dirty="0">
                <a:latin typeface="Comic Sans MS" pitchFamily="66" charset="0"/>
              </a:rPr>
              <a:t>when used with the %</a:t>
            </a:r>
            <a:r>
              <a:rPr lang="en-US" dirty="0" smtClean="0">
                <a:latin typeface="Comic Sans MS" pitchFamily="66" charset="0"/>
              </a:rPr>
              <a:t>s placeholder, </a:t>
            </a:r>
            <a:r>
              <a:rPr lang="en-US" dirty="0">
                <a:latin typeface="Comic Sans MS" pitchFamily="66" charset="0"/>
              </a:rPr>
              <a:t>reads a block </a:t>
            </a:r>
            <a:r>
              <a:rPr lang="en-US" dirty="0" smtClean="0">
                <a:latin typeface="Comic Sans MS" pitchFamily="66" charset="0"/>
              </a:rPr>
              <a:t>of non-whitespace </a:t>
            </a:r>
            <a:r>
              <a:rPr lang="en-US" dirty="0">
                <a:latin typeface="Comic Sans MS" pitchFamily="66" charset="0"/>
              </a:rPr>
              <a:t>characters as </a:t>
            </a:r>
            <a:r>
              <a:rPr lang="en-US" dirty="0" smtClean="0">
                <a:latin typeface="Comic Sans MS" pitchFamily="66" charset="0"/>
              </a:rPr>
              <a:t>a string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What if we want to read a line </a:t>
            </a:r>
            <a:r>
              <a:rPr lang="en-US" dirty="0" smtClean="0">
                <a:latin typeface="Comic Sans MS" pitchFamily="66" charset="0"/>
              </a:rPr>
              <a:t>as a </a:t>
            </a:r>
            <a:r>
              <a:rPr lang="en-US" dirty="0">
                <a:latin typeface="Comic Sans MS" pitchFamily="66" charset="0"/>
              </a:rPr>
              <a:t>string?</a:t>
            </a:r>
          </a:p>
          <a:p>
            <a:r>
              <a:rPr lang="en-US" dirty="0">
                <a:latin typeface="Comic Sans MS" pitchFamily="66" charset="0"/>
              </a:rPr>
              <a:t>We will </a:t>
            </a:r>
            <a:r>
              <a:rPr lang="en-US" dirty="0" smtClean="0">
                <a:latin typeface="Comic Sans MS" pitchFamily="66" charset="0"/>
              </a:rPr>
              <a:t>define </a:t>
            </a:r>
            <a:r>
              <a:rPr lang="en-US" dirty="0">
                <a:latin typeface="Comic Sans MS" pitchFamily="66" charset="0"/>
              </a:rPr>
              <a:t>our own </a:t>
            </a:r>
            <a:r>
              <a:rPr lang="en-US" dirty="0" smtClean="0">
                <a:latin typeface="Comic Sans MS" pitchFamily="66" charset="0"/>
              </a:rPr>
              <a:t>function to </a:t>
            </a:r>
            <a:r>
              <a:rPr lang="en-US" dirty="0">
                <a:latin typeface="Comic Sans MS" pitchFamily="66" charset="0"/>
              </a:rPr>
              <a:t>read a line.</a:t>
            </a:r>
          </a:p>
          <a:p>
            <a:r>
              <a:rPr lang="en-US" b="1" dirty="0" smtClean="0">
                <a:latin typeface="Comic Sans MS" pitchFamily="66" charset="0"/>
              </a:rPr>
              <a:t>EXERCISE: </a:t>
            </a:r>
            <a:r>
              <a:rPr lang="en-US" dirty="0" smtClean="0">
                <a:latin typeface="Comic Sans MS" pitchFamily="66" charset="0"/>
              </a:rPr>
              <a:t>Take </a:t>
            </a:r>
            <a:r>
              <a:rPr lang="en-US" dirty="0">
                <a:latin typeface="Comic Sans MS" pitchFamily="66" charset="0"/>
              </a:rPr>
              <a:t>as input a line (that </a:t>
            </a:r>
            <a:r>
              <a:rPr lang="en-US" dirty="0" smtClean="0">
                <a:latin typeface="Comic Sans MS" pitchFamily="66" charset="0"/>
              </a:rPr>
              <a:t>ends with </a:t>
            </a:r>
            <a:r>
              <a:rPr lang="en-US" dirty="0">
                <a:latin typeface="Comic Sans MS" pitchFamily="66" charset="0"/>
              </a:rPr>
              <a:t>the newline character) into </a:t>
            </a:r>
            <a:r>
              <a:rPr lang="en-US" dirty="0" smtClean="0">
                <a:latin typeface="Comic Sans MS" pitchFamily="66" charset="0"/>
              </a:rPr>
              <a:t>a character </a:t>
            </a:r>
            <a:r>
              <a:rPr lang="en-US" dirty="0">
                <a:latin typeface="Comic Sans MS" pitchFamily="66" charset="0"/>
              </a:rPr>
              <a:t>array as a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17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041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D50-FB22-4A1D-AEDE-F4B2486178CE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18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5693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#include &lt;stdio.h&gt;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read a line into str, return length</a:t>
            </a:r>
            <a:endParaRPr lang="en-US" sz="2800" b="1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int </a:t>
            </a:r>
            <a:r>
              <a:rPr lang="en-US" sz="2800" b="1" dirty="0" err="1" smtClean="0">
                <a:latin typeface="Comic Sans MS" pitchFamily="66" charset="0"/>
              </a:rPr>
              <a:t>read_line</a:t>
            </a:r>
            <a:r>
              <a:rPr lang="en-US" sz="2800" b="1" dirty="0" smtClean="0">
                <a:latin typeface="Comic Sans MS" pitchFamily="66" charset="0"/>
              </a:rPr>
              <a:t>(char str[]) {</a:t>
            </a:r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  int c, i=0;</a:t>
            </a:r>
          </a:p>
          <a:p>
            <a:r>
              <a:rPr lang="en-US" sz="2800" b="1" dirty="0" smtClean="0">
                <a:latin typeface="Comic Sans MS" pitchFamily="66" charset="0"/>
              </a:rPr>
              <a:t>   c = getchar();</a:t>
            </a:r>
          </a:p>
          <a:p>
            <a:r>
              <a:rPr lang="en-US" sz="2800" b="1" dirty="0" smtClean="0">
                <a:latin typeface="Comic Sans MS" pitchFamily="66" charset="0"/>
              </a:rPr>
              <a:t>   while (c !=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‘\n’</a:t>
            </a:r>
            <a:r>
              <a:rPr lang="en-US" sz="2800" b="1" dirty="0" smtClean="0">
                <a:latin typeface="Comic Sans MS" pitchFamily="66" charset="0"/>
              </a:rPr>
              <a:t> &amp;&amp; c !=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EOF</a:t>
            </a:r>
            <a:r>
              <a:rPr lang="en-US" sz="2800" b="1" dirty="0" smtClean="0">
                <a:latin typeface="Comic Sans MS" pitchFamily="66" charset="0"/>
              </a:rPr>
              <a:t>) {	</a:t>
            </a:r>
          </a:p>
          <a:p>
            <a:r>
              <a:rPr lang="en-US" sz="2800" b="1" dirty="0" smtClean="0">
                <a:latin typeface="Comic Sans MS" pitchFamily="66" charset="0"/>
              </a:rPr>
              <a:t>  	str[i] = c;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c = getchar();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i++;</a:t>
            </a:r>
          </a:p>
          <a:p>
            <a:r>
              <a:rPr lang="en-US" sz="2800" b="1" dirty="0" smtClean="0">
                <a:latin typeface="Comic Sans MS" pitchFamily="66" charset="0"/>
              </a:rPr>
              <a:t>   }</a:t>
            </a:r>
          </a:p>
          <a:p>
            <a:r>
              <a:rPr lang="en-US" sz="2800" b="1" dirty="0" smtClean="0">
                <a:latin typeface="Comic Sans MS" pitchFamily="66" charset="0"/>
              </a:rPr>
              <a:t>   str[i] =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‘\0’</a:t>
            </a:r>
            <a:r>
              <a:rPr lang="en-US" sz="2800" b="1" dirty="0" smtClean="0">
                <a:latin typeface="Comic Sans MS" pitchFamily="66" charset="0"/>
              </a:rPr>
              <a:t>;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we want a string!</a:t>
            </a:r>
          </a:p>
          <a:p>
            <a:r>
              <a:rPr lang="en-US" sz="2800" b="1" dirty="0" smtClean="0">
                <a:latin typeface="Comic Sans MS" pitchFamily="66" charset="0"/>
              </a:rPr>
              <a:t>   return </a:t>
            </a:r>
            <a:r>
              <a:rPr lang="en-US" sz="2800" b="1" dirty="0">
                <a:latin typeface="Comic Sans MS" pitchFamily="66" charset="0"/>
              </a:rPr>
              <a:t>i</a:t>
            </a:r>
            <a:r>
              <a:rPr lang="en-US" sz="2800" b="1" dirty="0" smtClean="0">
                <a:latin typeface="Comic Sans MS" pitchFamily="66" charset="0"/>
              </a:rPr>
              <a:t>;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i is the length of the string</a:t>
            </a:r>
            <a:endParaRPr lang="en-US" sz="2800" b="1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}</a:t>
            </a:r>
            <a:endParaRPr lang="en-US" sz="2800" b="1" dirty="0">
              <a:latin typeface="Comic Sans MS" pitchFamily="66" charset="0"/>
            </a:endParaRPr>
          </a:p>
        </p:txBody>
      </p:sp>
      <p:pic>
        <p:nvPicPr>
          <p:cNvPr id="1026" name="Picture 2" descr="C:\Users\karkare\AppData\Local\Microsoft\Windows\INetCache\IE\2P6S1EL9\MC90043491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34" y="2151398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kare\AppData\Local\Microsoft\Windows\INetCache\IE\2P6S1EL9\MC90034082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08" y="1335926"/>
            <a:ext cx="1633566" cy="16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83901" y="3582266"/>
            <a:ext cx="4408579" cy="4616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38100">
            <a:solidFill>
              <a:schemeClr val="accent5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</a:rPr>
              <a:t>Buffer overflow possible</a:t>
            </a:r>
            <a:endParaRPr lang="en-US" sz="2400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7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D50-FB22-4A1D-AEDE-F4B2486178CE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19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  <p:sp>
        <p:nvSpPr>
          <p:cNvPr id="5" name="Rectangle 4"/>
          <p:cNvSpPr/>
          <p:nvPr/>
        </p:nvSpPr>
        <p:spPr>
          <a:xfrm>
            <a:off x="251520" y="44624"/>
            <a:ext cx="8640960" cy="6555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#include &lt;stdio.h&gt;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read a line into str, return length.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  maximum allowed length is limit</a:t>
            </a:r>
            <a:endParaRPr lang="en-US" sz="2800" b="1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int </a:t>
            </a:r>
            <a:r>
              <a:rPr lang="en-US" sz="2800" b="1" dirty="0" err="1" smtClean="0">
                <a:latin typeface="Comic Sans MS" pitchFamily="66" charset="0"/>
              </a:rPr>
              <a:t>read_line</a:t>
            </a:r>
            <a:r>
              <a:rPr lang="en-US" sz="2800" b="1" dirty="0" smtClean="0">
                <a:latin typeface="Comic Sans MS" pitchFamily="66" charset="0"/>
              </a:rPr>
              <a:t>(char </a:t>
            </a:r>
            <a:r>
              <a:rPr lang="en-US" sz="2800" b="1" dirty="0" err="1" smtClean="0">
                <a:latin typeface="Comic Sans MS" pitchFamily="66" charset="0"/>
              </a:rPr>
              <a:t>str</a:t>
            </a:r>
            <a:r>
              <a:rPr lang="en-US" sz="2800" b="1" dirty="0" smtClean="0">
                <a:latin typeface="Comic Sans MS" pitchFamily="66" charset="0"/>
              </a:rPr>
              <a:t>[]           ) {</a:t>
            </a:r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  int c, i=0;</a:t>
            </a:r>
          </a:p>
          <a:p>
            <a:r>
              <a:rPr lang="en-US" sz="2800" b="1" dirty="0" smtClean="0">
                <a:latin typeface="Comic Sans MS" pitchFamily="66" charset="0"/>
              </a:rPr>
              <a:t>   c = getchar();</a:t>
            </a:r>
          </a:p>
          <a:p>
            <a:r>
              <a:rPr lang="en-US" sz="2800" b="1" dirty="0" smtClean="0">
                <a:latin typeface="Comic Sans MS" pitchFamily="66" charset="0"/>
              </a:rPr>
              <a:t>   while (</a:t>
            </a:r>
            <a:r>
              <a:rPr lang="en-US" sz="2800" b="1" dirty="0" smtClean="0">
                <a:solidFill>
                  <a:schemeClr val="accent4"/>
                </a:solidFill>
                <a:latin typeface="Comic Sans MS" pitchFamily="66" charset="0"/>
              </a:rPr>
              <a:t>c != ‘\n’ &amp;&amp; c != EOF</a:t>
            </a:r>
            <a:r>
              <a:rPr lang="en-US" sz="2800" b="1" dirty="0" smtClean="0">
                <a:latin typeface="Comic Sans MS" pitchFamily="66" charset="0"/>
              </a:rPr>
              <a:t>) {	</a:t>
            </a:r>
          </a:p>
          <a:p>
            <a:r>
              <a:rPr lang="en-US" sz="2800" b="1" dirty="0" smtClean="0">
                <a:latin typeface="Comic Sans MS" pitchFamily="66" charset="0"/>
              </a:rPr>
              <a:t>  	str[i] = c;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c = getchar();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i++;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if (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 == limit-1) break</a:t>
            </a:r>
            <a:r>
              <a:rPr lang="en-US" sz="2800" b="1" dirty="0" smtClean="0">
                <a:latin typeface="Comic Sans MS" pitchFamily="66" charset="0"/>
              </a:rPr>
              <a:t>;</a:t>
            </a:r>
          </a:p>
          <a:p>
            <a:r>
              <a:rPr lang="en-US" sz="2800" b="1" dirty="0" smtClean="0">
                <a:latin typeface="Comic Sans MS" pitchFamily="66" charset="0"/>
              </a:rPr>
              <a:t>   }</a:t>
            </a:r>
          </a:p>
          <a:p>
            <a:r>
              <a:rPr lang="en-US" sz="2800" b="1" dirty="0" smtClean="0">
                <a:latin typeface="Comic Sans MS" pitchFamily="66" charset="0"/>
              </a:rPr>
              <a:t>   str[i] = </a:t>
            </a:r>
            <a:r>
              <a:rPr lang="en-US" sz="2800" b="1" dirty="0" smtClean="0">
                <a:solidFill>
                  <a:schemeClr val="accent4"/>
                </a:solidFill>
                <a:latin typeface="Comic Sans MS" pitchFamily="66" charset="0"/>
              </a:rPr>
              <a:t>‘\0’</a:t>
            </a:r>
            <a:r>
              <a:rPr lang="en-US" sz="2800" b="1" dirty="0" smtClean="0">
                <a:latin typeface="Comic Sans MS" pitchFamily="66" charset="0"/>
              </a:rPr>
              <a:t>;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we want a string!</a:t>
            </a:r>
          </a:p>
          <a:p>
            <a:r>
              <a:rPr lang="en-US" sz="2800" b="1" dirty="0" smtClean="0">
                <a:latin typeface="Comic Sans MS" pitchFamily="66" charset="0"/>
              </a:rPr>
              <a:t>   return </a:t>
            </a:r>
            <a:r>
              <a:rPr lang="en-US" sz="2800" b="1" dirty="0">
                <a:latin typeface="Comic Sans MS" pitchFamily="66" charset="0"/>
              </a:rPr>
              <a:t>i</a:t>
            </a:r>
            <a:r>
              <a:rPr lang="en-US" sz="2800" b="1" dirty="0" smtClean="0">
                <a:latin typeface="Comic Sans MS" pitchFamily="66" charset="0"/>
              </a:rPr>
              <a:t>;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i is the length of the string</a:t>
            </a:r>
            <a:endParaRPr lang="en-US" sz="2800" b="1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}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6165304"/>
            <a:ext cx="2601994" cy="4616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38100">
            <a:solidFill>
              <a:schemeClr val="accent5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</a:rPr>
              <a:t>Safer version!</a:t>
            </a:r>
            <a:endParaRPr lang="en-US" sz="2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1960" y="1340768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int limit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21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dirty="0" smtClean="0"/>
              <a:t>Strings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D8E1D2-BB09-48AB-AF68-3989B8FFA1E5}" type="datetime7">
              <a:rPr lang="en-US" smtClean="0"/>
              <a:t>Feb-15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Strings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9912" y="2867744"/>
            <a:ext cx="5057360" cy="3657600"/>
            <a:chOff x="3779912" y="2636912"/>
            <a:chExt cx="5057360" cy="3657600"/>
          </a:xfrm>
        </p:grpSpPr>
        <p:pic>
          <p:nvPicPr>
            <p:cNvPr id="3074" name="Picture 2" descr="C:\Users\karkare\AppData\Local\Microsoft\Windows\Temporary Internet Files\Content.IE5\KNYROZHK\MP900341417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636912"/>
              <a:ext cx="2609088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karkare\AppData\Local\Microsoft\Windows\Temporary Internet Files\Content.IE5\MEHYFBSV\MP900341418[1]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636912"/>
              <a:ext cx="2609088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75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Copying one String to Other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We can not copy content of one string variable to other using assignment operator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lvl="1"/>
            <a:r>
              <a:rPr lang="en-US" dirty="0" smtClean="0">
                <a:latin typeface="Comic Sans MS" pitchFamily="66" charset="0"/>
              </a:rPr>
              <a:t>This is true for any array variable.</a:t>
            </a:r>
          </a:p>
          <a:p>
            <a:r>
              <a:rPr lang="en-US" dirty="0" smtClean="0">
                <a:latin typeface="Comic Sans MS" pitchFamily="66" charset="0"/>
              </a:rPr>
              <a:t>We need to do element-wise copying</a:t>
            </a: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D50-FB22-4A1D-AEDE-F4B2486178CE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20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47664" y="2492896"/>
            <a:ext cx="6473963" cy="1512168"/>
            <a:chOff x="1547664" y="2492896"/>
            <a:chExt cx="6473963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1547664" y="2852935"/>
              <a:ext cx="3560590" cy="8309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mic Sans MS" pitchFamily="66" charset="0"/>
                </a:rPr>
                <a:t> char str1[] = "Hello";</a:t>
              </a:r>
            </a:p>
            <a:p>
              <a:r>
                <a:rPr lang="en-US" sz="2400" b="1" dirty="0" smtClean="0">
                  <a:latin typeface="Comic Sans MS" pitchFamily="66" charset="0"/>
                </a:rPr>
                <a:t> </a:t>
              </a:r>
              <a:r>
                <a:rPr lang="en-US" sz="2400" b="1" dirty="0">
                  <a:latin typeface="Comic Sans MS" pitchFamily="66" charset="0"/>
                </a:rPr>
                <a:t>char str2[] = str1</a:t>
              </a:r>
              <a:r>
                <a:rPr lang="en-US" sz="2400" b="1" dirty="0" smtClean="0">
                  <a:latin typeface="Comic Sans MS" pitchFamily="66" charset="0"/>
                </a:rPr>
                <a:t>;</a:t>
              </a:r>
              <a:endParaRPr lang="en-US" sz="2400" b="1" dirty="0">
                <a:latin typeface="Comic Sans MS" pitchFamily="66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076056" y="2492896"/>
              <a:ext cx="2945571" cy="1512168"/>
              <a:chOff x="5509132" y="2512349"/>
              <a:chExt cx="2945571" cy="1512168"/>
            </a:xfrm>
          </p:grpSpPr>
          <p:sp>
            <p:nvSpPr>
              <p:cNvPr id="8" name="Multiply 7"/>
              <p:cNvSpPr/>
              <p:nvPr/>
            </p:nvSpPr>
            <p:spPr bwMode="auto">
              <a:xfrm>
                <a:off x="5509132" y="2512349"/>
                <a:ext cx="2016224" cy="1512168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046945" y="3037600"/>
                <a:ext cx="1407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WRONG</a:t>
                </a:r>
                <a:endParaRPr lang="en-US" sz="2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576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String Copy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18457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en-US" sz="3200" dirty="0" err="1" smtClean="0">
                <a:solidFill>
                  <a:srgbClr val="FF0000"/>
                </a:solidFill>
                <a:latin typeface="Comic Sans MS" pitchFamily="66" charset="0"/>
              </a:rPr>
              <a:t>str_copy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(char </a:t>
            </a:r>
            <a:r>
              <a:rPr lang="en-US" sz="3200" dirty="0" err="1" smtClean="0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[], char </a:t>
            </a:r>
            <a:r>
              <a:rPr lang="en-US" sz="3200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[]);</a:t>
            </a:r>
          </a:p>
          <a:p>
            <a:r>
              <a:rPr lang="en-US" dirty="0">
                <a:latin typeface="Comic Sans MS" pitchFamily="66" charset="0"/>
              </a:rPr>
              <a:t>Arguments: Two </a:t>
            </a:r>
            <a:r>
              <a:rPr lang="en-US" dirty="0" smtClean="0">
                <a:latin typeface="Comic Sans MS" pitchFamily="66" charset="0"/>
              </a:rPr>
              <a:t>strings: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and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Copy </a:t>
            </a:r>
            <a:r>
              <a:rPr lang="en-US" dirty="0">
                <a:latin typeface="Comic Sans MS" pitchFamily="66" charset="0"/>
              </a:rPr>
              <a:t>contents of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We assume </a:t>
            </a:r>
            <a:r>
              <a:rPr lang="en-US" dirty="0">
                <a:latin typeface="Comic Sans MS" pitchFamily="66" charset="0"/>
              </a:rPr>
              <a:t>that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is </a:t>
            </a:r>
            <a:r>
              <a:rPr lang="en-US" dirty="0">
                <a:latin typeface="Comic Sans MS" pitchFamily="66" charset="0"/>
              </a:rPr>
              <a:t>declared with size at least </a:t>
            </a:r>
            <a:r>
              <a:rPr lang="en-US" dirty="0" smtClean="0">
                <a:latin typeface="Comic Sans MS" pitchFamily="66" charset="0"/>
              </a:rPr>
              <a:t>as large </a:t>
            </a:r>
            <a:r>
              <a:rPr lang="en-US" dirty="0">
                <a:latin typeface="Comic Sans MS" pitchFamily="66" charset="0"/>
              </a:rPr>
              <a:t>as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Note the use of ‘\0’ for loop termination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21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293096"/>
            <a:ext cx="8496944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str_copy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(char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[], char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[]) {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int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for 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] != '\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0’;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++)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{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] =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]; }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] = '\0';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Comparing Two </a:t>
            </a:r>
            <a:r>
              <a:rPr lang="en-US" dirty="0" smtClean="0">
                <a:latin typeface="Comic Sans MS" pitchFamily="66" charset="0"/>
              </a:rPr>
              <a:t>Strings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Lexicographical </a:t>
            </a:r>
            <a:r>
              <a:rPr lang="en-US" dirty="0" smtClean="0">
                <a:latin typeface="Comic Sans MS" pitchFamily="66" charset="0"/>
              </a:rPr>
              <a:t>Ordering</a:t>
            </a:r>
          </a:p>
          <a:p>
            <a:pPr lvl="1"/>
            <a:r>
              <a:rPr lang="en-US" dirty="0">
                <a:latin typeface="Comic Sans MS" pitchFamily="66" charset="0"/>
              </a:rPr>
              <a:t>A string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str1</a:t>
            </a:r>
            <a:r>
              <a:rPr lang="en-US" dirty="0">
                <a:latin typeface="Comic Sans MS" pitchFamily="66" charset="0"/>
              </a:rPr>
              <a:t> is said to be </a:t>
            </a:r>
            <a:r>
              <a:rPr lang="en-US" dirty="0" smtClean="0">
                <a:latin typeface="Comic Sans MS" pitchFamily="66" charset="0"/>
              </a:rPr>
              <a:t>lexicographically </a:t>
            </a:r>
            <a:r>
              <a:rPr lang="en-US" dirty="0">
                <a:latin typeface="Comic Sans MS" pitchFamily="66" charset="0"/>
              </a:rPr>
              <a:t>smaller </a:t>
            </a:r>
            <a:r>
              <a:rPr lang="en-US" dirty="0" smtClean="0">
                <a:latin typeface="Comic Sans MS" pitchFamily="66" charset="0"/>
              </a:rPr>
              <a:t>than another </a:t>
            </a:r>
            <a:r>
              <a:rPr lang="en-US" dirty="0">
                <a:latin typeface="Comic Sans MS" pitchFamily="66" charset="0"/>
              </a:rPr>
              <a:t>string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str2</a:t>
            </a:r>
            <a:r>
              <a:rPr lang="en-US" dirty="0">
                <a:latin typeface="Comic Sans MS" pitchFamily="66" charset="0"/>
              </a:rPr>
              <a:t> if the </a:t>
            </a:r>
            <a:r>
              <a:rPr lang="en-US" dirty="0" smtClean="0">
                <a:latin typeface="Comic Sans MS" pitchFamily="66" charset="0"/>
              </a:rPr>
              <a:t>first character, </a:t>
            </a:r>
            <a:r>
              <a:rPr lang="en-US" dirty="0">
                <a:latin typeface="Comic Sans MS" pitchFamily="66" charset="0"/>
              </a:rPr>
              <a:t>where the </a:t>
            </a:r>
            <a:r>
              <a:rPr lang="en-US" dirty="0" smtClean="0">
                <a:latin typeface="Comic Sans MS" pitchFamily="66" charset="0"/>
              </a:rPr>
              <a:t>strings differ</a:t>
            </a:r>
            <a:r>
              <a:rPr lang="en-US" dirty="0">
                <a:latin typeface="Comic Sans MS" pitchFamily="66" charset="0"/>
              </a:rPr>
              <a:t>, is smaller in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str1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Examples: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"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cap" </a:t>
            </a:r>
            <a:r>
              <a:rPr lang="en-US" dirty="0">
                <a:latin typeface="Comic Sans MS" pitchFamily="66" charset="0"/>
              </a:rPr>
              <a:t>is smaller than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"cat"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"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mat" </a:t>
            </a:r>
            <a:r>
              <a:rPr lang="en-US" dirty="0">
                <a:latin typeface="Comic Sans MS" pitchFamily="66" charset="0"/>
              </a:rPr>
              <a:t>is smaller than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"matter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"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Order of words in a Dictionary</a:t>
            </a:r>
          </a:p>
          <a:p>
            <a:pPr lvl="1"/>
            <a:endParaRPr lang="en-US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22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6035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String Comparison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184576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We will write a function that compares two </a:t>
            </a:r>
            <a:r>
              <a:rPr lang="en-US" dirty="0" smtClean="0">
                <a:latin typeface="Comic Sans MS" pitchFamily="66" charset="0"/>
              </a:rPr>
              <a:t>strings lexicographically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str_compare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(char str1[], char str2[])</a:t>
            </a:r>
          </a:p>
          <a:p>
            <a:r>
              <a:rPr lang="en-US" dirty="0" smtClean="0">
                <a:latin typeface="Comic Sans MS" pitchFamily="66" charset="0"/>
              </a:rPr>
              <a:t>Arguments: Two strings str1 and str2</a:t>
            </a:r>
          </a:p>
          <a:p>
            <a:r>
              <a:rPr lang="en-US" dirty="0" smtClean="0">
                <a:latin typeface="Comic Sans MS" pitchFamily="66" charset="0"/>
              </a:rPr>
              <a:t>Return </a:t>
            </a:r>
            <a:r>
              <a:rPr lang="en-US" dirty="0">
                <a:latin typeface="Comic Sans MS" pitchFamily="66" charset="0"/>
              </a:rPr>
              <a:t>value: </a:t>
            </a:r>
            <a:endParaRPr lang="en-US" dirty="0" smtClean="0">
              <a:latin typeface="Comic Sans MS" pitchFamily="66" charset="0"/>
            </a:endParaRPr>
          </a:p>
          <a:p>
            <a:pPr lvl="1"/>
            <a:r>
              <a:rPr lang="en-US" dirty="0" smtClean="0">
                <a:latin typeface="Comic Sans MS" pitchFamily="66" charset="0"/>
              </a:rPr>
              <a:t> 0 </a:t>
            </a:r>
            <a:r>
              <a:rPr lang="en-US" dirty="0">
                <a:latin typeface="Comic Sans MS" pitchFamily="66" charset="0"/>
              </a:rPr>
              <a:t>if the strings are equal, </a:t>
            </a:r>
            <a:endParaRPr lang="en-US" dirty="0" smtClean="0">
              <a:latin typeface="Comic Sans MS" pitchFamily="66" charset="0"/>
            </a:endParaRPr>
          </a:p>
          <a:p>
            <a:pPr lvl="1"/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>
                <a:latin typeface="Comic Sans MS" pitchFamily="66" charset="0"/>
              </a:rPr>
              <a:t>1 if str1 is "smaller",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 1 </a:t>
            </a:r>
            <a:r>
              <a:rPr lang="en-US" dirty="0">
                <a:latin typeface="Comic Sans MS" pitchFamily="66" charset="0"/>
              </a:rPr>
              <a:t>if str2 is "smaller".</a:t>
            </a:r>
          </a:p>
          <a:p>
            <a:r>
              <a:rPr lang="en-US" dirty="0">
                <a:latin typeface="Comic Sans MS" pitchFamily="66" charset="0"/>
              </a:rPr>
              <a:t>Assumption: The strings contain letters of one case (</a:t>
            </a:r>
            <a:r>
              <a:rPr lang="en-US" dirty="0" smtClean="0">
                <a:latin typeface="Comic Sans MS" pitchFamily="66" charset="0"/>
              </a:rPr>
              <a:t>either capital </a:t>
            </a:r>
            <a:r>
              <a:rPr lang="en-US" dirty="0">
                <a:latin typeface="Comic Sans MS" pitchFamily="66" charset="0"/>
              </a:rPr>
              <a:t>or small).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6322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Code for </a:t>
            </a:r>
            <a:r>
              <a:rPr lang="en-US" dirty="0" err="1" smtClean="0">
                <a:latin typeface="Comic Sans MS" panose="030F0702030302020204" pitchFamily="66" charset="0"/>
              </a:rPr>
              <a:t>str_compare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107504" y="1268760"/>
            <a:ext cx="8856984" cy="5262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str_compare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str1[],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str2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(str1[i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]==str2[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//skip over same chars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(str1[i]=='\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(str1[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str2[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da-D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(str1[i] &lt; str2[i])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08106" y="4811986"/>
            <a:ext cx="3485897" cy="1785531"/>
            <a:chOff x="3030321" y="3607068"/>
            <a:chExt cx="3485897" cy="1785531"/>
          </a:xfrm>
        </p:grpSpPr>
        <p:sp>
          <p:nvSpPr>
            <p:cNvPr id="25" name="TextBox 24"/>
            <p:cNvSpPr txBox="1"/>
            <p:nvPr/>
          </p:nvSpPr>
          <p:spPr>
            <a:xfrm>
              <a:off x="3131842" y="4192270"/>
              <a:ext cx="3384376" cy="120032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 this point, since the first differing characters are such that str1[</a:t>
              </a:r>
              <a:r>
                <a:rPr lang="en-US" dirty="0" err="1" smtClean="0"/>
                <a:t>i</a:t>
              </a:r>
              <a:r>
                <a:rPr lang="en-US" dirty="0" smtClean="0"/>
                <a:t>] &lt; str2[</a:t>
              </a:r>
              <a:r>
                <a:rPr lang="en-US" dirty="0" err="1" smtClean="0"/>
                <a:t>i</a:t>
              </a:r>
              <a:r>
                <a:rPr lang="en-US" dirty="0" smtClean="0"/>
                <a:t>], =&gt; str1 is smaller</a:t>
              </a:r>
              <a:endParaRPr lang="en-US" dirty="0"/>
            </a:p>
          </p:txBody>
        </p:sp>
        <p:cxnSp>
          <p:nvCxnSpPr>
            <p:cNvPr id="26" name="Curved Connector 25"/>
            <p:cNvCxnSpPr/>
            <p:nvPr/>
          </p:nvCxnSpPr>
          <p:spPr bwMode="auto">
            <a:xfrm rot="10800000">
              <a:off x="3030321" y="3607068"/>
              <a:ext cx="1584174" cy="58520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475656" y="5397188"/>
            <a:ext cx="169587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//str2 &lt; str1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716018" y="2325211"/>
            <a:ext cx="4199601" cy="1751862"/>
            <a:chOff x="2316617" y="4192270"/>
            <a:chExt cx="4199601" cy="1751862"/>
          </a:xfrm>
        </p:grpSpPr>
        <p:sp>
          <p:nvSpPr>
            <p:cNvPr id="21" name="TextBox 20"/>
            <p:cNvSpPr txBox="1"/>
            <p:nvPr/>
          </p:nvSpPr>
          <p:spPr>
            <a:xfrm>
              <a:off x="3131842" y="4192270"/>
              <a:ext cx="338437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When can this happen?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21" idx="2"/>
            </p:cNvCxnSpPr>
            <p:nvPr/>
          </p:nvCxnSpPr>
          <p:spPr bwMode="auto">
            <a:xfrm rot="5400000">
              <a:off x="2879058" y="3999160"/>
              <a:ext cx="1382531" cy="2507414"/>
            </a:xfrm>
            <a:prstGeom prst="curvedConnector2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2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Other string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Return </a:t>
            </a:r>
            <a:r>
              <a:rPr lang="en-US" dirty="0">
                <a:latin typeface="Comic Sans MS" panose="030F0702030302020204" pitchFamily="66" charset="0"/>
              </a:rPr>
              <a:t>length of a string.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Concatenates </a:t>
            </a:r>
            <a:r>
              <a:rPr lang="en-US" dirty="0">
                <a:latin typeface="Comic Sans MS" panose="030F0702030302020204" pitchFamily="66" charset="0"/>
              </a:rPr>
              <a:t>one string with another.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Search </a:t>
            </a:r>
            <a:r>
              <a:rPr lang="en-US" dirty="0">
                <a:latin typeface="Comic Sans MS" panose="030F0702030302020204" pitchFamily="66" charset="0"/>
              </a:rPr>
              <a:t>for a substring in a given string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Reverse a string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Find first/last/k-</a:t>
            </a:r>
            <a:r>
              <a:rPr lang="en-US" dirty="0" err="1" smtClean="0">
                <a:latin typeface="Comic Sans MS" panose="030F0702030302020204" pitchFamily="66" charset="0"/>
              </a:rPr>
              <a:t>th</a:t>
            </a:r>
            <a:r>
              <a:rPr lang="en-US" dirty="0" smtClean="0">
                <a:latin typeface="Comic Sans MS" panose="030F0702030302020204" pitchFamily="66" charset="0"/>
              </a:rPr>
              <a:t> occurrence of a character in a string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… and more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Case sensitive/insensitive versions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9501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string.h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Header File with Functions on Strings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strlen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(s)</a:t>
            </a:r>
            <a:r>
              <a:rPr lang="en-US" dirty="0" smtClean="0">
                <a:latin typeface="Comic Sans MS" panose="030F0702030302020204" pitchFamily="66" charset="0"/>
              </a:rPr>
              <a:t>: returns length of string s (without ‘\0’)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strcpy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(d, s)</a:t>
            </a:r>
            <a:r>
              <a:rPr lang="en-US" dirty="0" smtClean="0">
                <a:latin typeface="Comic Sans MS" panose="030F0702030302020204" pitchFamily="66" charset="0"/>
              </a:rPr>
              <a:t>: copies s into d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strcmp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(s1, s2)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return an integer less than, </a:t>
            </a:r>
            <a:r>
              <a:rPr lang="en-US" dirty="0" smtClean="0">
                <a:latin typeface="Comic Sans MS" panose="030F0702030302020204" pitchFamily="66" charset="0"/>
              </a:rPr>
              <a:t>equal </a:t>
            </a:r>
            <a:r>
              <a:rPr lang="en-US" dirty="0">
                <a:latin typeface="Comic Sans MS" panose="030F0702030302020204" pitchFamily="66" charset="0"/>
              </a:rPr>
              <a:t>to, or greater than zero if </a:t>
            </a:r>
            <a:r>
              <a:rPr lang="en-US" dirty="0" smtClean="0">
                <a:latin typeface="Comic Sans MS" panose="030F0702030302020204" pitchFamily="66" charset="0"/>
              </a:rPr>
              <a:t>s1 </a:t>
            </a:r>
            <a:r>
              <a:rPr lang="en-US" dirty="0">
                <a:latin typeface="Comic Sans MS" panose="030F0702030302020204" pitchFamily="66" charset="0"/>
              </a:rPr>
              <a:t>is </a:t>
            </a:r>
            <a:r>
              <a:rPr lang="en-US" dirty="0" smtClean="0">
                <a:latin typeface="Comic Sans MS" panose="030F0702030302020204" pitchFamily="66" charset="0"/>
              </a:rPr>
              <a:t>found, respectively</a:t>
            </a:r>
            <a:r>
              <a:rPr lang="en-US" dirty="0">
                <a:latin typeface="Comic Sans MS" panose="030F0702030302020204" pitchFamily="66" charset="0"/>
              </a:rPr>
              <a:t>, to be less than, to match, or be greater than s2.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strcat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(d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, s)</a:t>
            </a:r>
            <a:r>
              <a:rPr lang="en-US" dirty="0">
                <a:latin typeface="Comic Sans MS" panose="030F0702030302020204" pitchFamily="66" charset="0"/>
              </a:rPr>
              <a:t>: </a:t>
            </a:r>
            <a:r>
              <a:rPr lang="en-US" dirty="0" smtClean="0">
                <a:latin typeface="Comic Sans MS" panose="030F0702030302020204" pitchFamily="66" charset="0"/>
              </a:rPr>
              <a:t>appends s at the end of d (‘\0’ is moved to the end of result)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26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0456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string.h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184576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cpy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(d, s, n)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cmp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(s1, s2, n)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cat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(d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s, n)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restrict the function to “n” characters at most (argument n is an integer)</a:t>
            </a:r>
          </a:p>
          <a:p>
            <a:r>
              <a:rPr lang="en-US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case</a:t>
            </a:r>
            <a:r>
              <a:rPr lang="en-US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cmp</a:t>
            </a:r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case</a:t>
            </a:r>
            <a:r>
              <a:rPr lang="en-US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cmp</a:t>
            </a:r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: case insensitive comparison </a:t>
            </a:r>
          </a:p>
          <a:p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Many more utility functions.</a:t>
            </a:r>
          </a:p>
          <a:p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All functions depend on ‘\0’ as the end-of-string marker.</a:t>
            </a:r>
            <a:endParaRPr lang="en-US" dirty="0">
              <a:solidFill>
                <a:schemeClr val="accent4"/>
              </a:solidFill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F487-8282-4B8E-A660-EA90F68125E1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27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Strings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5670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 smtClean="0"/>
              <a:t>Recap about arrays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Basics: Arrays are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defined as follows.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212725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float w[100];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num[10];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 s[10];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….</a:t>
            </a:r>
            <a:endParaRPr lang="en-US" sz="2200" dirty="0"/>
          </a:p>
        </p:txBody>
      </p:sp>
      <p:grpSp>
        <p:nvGrpSpPr>
          <p:cNvPr id="3077" name="Group 43"/>
          <p:cNvGrpSpPr>
            <a:grpSpLocks/>
          </p:cNvGrpSpPr>
          <p:nvPr/>
        </p:nvGrpSpPr>
        <p:grpSpPr bwMode="auto">
          <a:xfrm>
            <a:off x="2590800" y="1143000"/>
            <a:ext cx="6553200" cy="1497013"/>
            <a:chOff x="2590800" y="1143000"/>
            <a:chExt cx="6553200" cy="1497687"/>
          </a:xfrm>
        </p:grpSpPr>
        <p:grpSp>
          <p:nvGrpSpPr>
            <p:cNvPr id="3117" name="Group 33"/>
            <p:cNvGrpSpPr>
              <a:grpSpLocks/>
            </p:cNvGrpSpPr>
            <p:nvPr/>
          </p:nvGrpSpPr>
          <p:grpSpPr bwMode="auto">
            <a:xfrm>
              <a:off x="3505200" y="1524000"/>
              <a:ext cx="5638800" cy="685800"/>
              <a:chOff x="3505200" y="1524000"/>
              <a:chExt cx="5638800" cy="6858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3505200" y="1524171"/>
                <a:ext cx="11430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rgbClr val="C00000"/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4648200" y="1524171"/>
                <a:ext cx="11430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rgbClr val="C00000"/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5791200" y="1524171"/>
                <a:ext cx="1143000" cy="686109"/>
              </a:xfrm>
              <a:prstGeom prst="roundRect">
                <a:avLst/>
              </a:prstGeom>
              <a:gradFill>
                <a:gsLst>
                  <a:gs pos="0">
                    <a:srgbClr val="C00000"/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8100000" scaled="0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8001000" y="1524000"/>
                <a:ext cx="11430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C00000"/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3131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6934200" y="1524000"/>
                <a:ext cx="114300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132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6934200" y="2209800"/>
                <a:ext cx="114300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3118" name="Rounded Rectangle 35"/>
            <p:cNvSpPr>
              <a:spLocks noChangeArrowheads="1"/>
            </p:cNvSpPr>
            <p:nvPr/>
          </p:nvSpPr>
          <p:spPr bwMode="auto">
            <a:xfrm>
              <a:off x="2590800" y="1524000"/>
              <a:ext cx="685800" cy="6858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8080"/>
                </a:gs>
                <a:gs pos="50000">
                  <a:srgbClr val="FFB3B3"/>
                </a:gs>
                <a:gs pos="100000">
                  <a:srgbClr val="FFDADA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 dirty="0">
                <a:ea typeface="ＭＳ Ｐゴシック" pitchFamily="34" charset="-128"/>
              </a:endParaRPr>
            </a:p>
          </p:txBody>
        </p:sp>
        <p:sp>
          <p:nvSpPr>
            <p:cNvPr id="3119" name="TextBox 36"/>
            <p:cNvSpPr txBox="1">
              <a:spLocks noChangeArrowheads="1"/>
            </p:cNvSpPr>
            <p:nvPr/>
          </p:nvSpPr>
          <p:spPr bwMode="auto">
            <a:xfrm>
              <a:off x="2819400" y="1143000"/>
              <a:ext cx="37702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w</a:t>
              </a:r>
            </a:p>
          </p:txBody>
        </p:sp>
        <p:cxnSp>
          <p:nvCxnSpPr>
            <p:cNvPr id="3120" name="Shape 41"/>
            <p:cNvCxnSpPr>
              <a:cxnSpLocks noChangeShapeType="1"/>
            </p:cNvCxnSpPr>
            <p:nvPr/>
          </p:nvCxnSpPr>
          <p:spPr bwMode="auto">
            <a:xfrm flipV="1">
              <a:off x="2971800" y="1828800"/>
              <a:ext cx="762000" cy="1524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7030A0"/>
              </a:solidFill>
              <a:round/>
              <a:headEnd/>
              <a:tailEnd type="arrow" w="med" len="med"/>
            </a:ln>
          </p:spPr>
        </p:cxnSp>
        <p:sp>
          <p:nvSpPr>
            <p:cNvPr id="3121" name="TextBox 39"/>
            <p:cNvSpPr txBox="1">
              <a:spLocks noChangeArrowheads="1"/>
            </p:cNvSpPr>
            <p:nvPr/>
          </p:nvSpPr>
          <p:spPr bwMode="auto">
            <a:xfrm>
              <a:off x="3657600" y="2209800"/>
              <a:ext cx="7601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w[0]</a:t>
              </a:r>
            </a:p>
          </p:txBody>
        </p:sp>
        <p:sp>
          <p:nvSpPr>
            <p:cNvPr id="3122" name="TextBox 40"/>
            <p:cNvSpPr txBox="1">
              <a:spLocks noChangeArrowheads="1"/>
            </p:cNvSpPr>
            <p:nvPr/>
          </p:nvSpPr>
          <p:spPr bwMode="auto">
            <a:xfrm>
              <a:off x="4800600" y="2209800"/>
              <a:ext cx="7601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w[1]</a:t>
              </a:r>
            </a:p>
          </p:txBody>
        </p:sp>
        <p:sp>
          <p:nvSpPr>
            <p:cNvPr id="3123" name="TextBox 41"/>
            <p:cNvSpPr txBox="1">
              <a:spLocks noChangeArrowheads="1"/>
            </p:cNvSpPr>
            <p:nvPr/>
          </p:nvSpPr>
          <p:spPr bwMode="auto">
            <a:xfrm>
              <a:off x="6019800" y="2209800"/>
              <a:ext cx="7601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w[2]</a:t>
              </a:r>
            </a:p>
          </p:txBody>
        </p:sp>
        <p:sp>
          <p:nvSpPr>
            <p:cNvPr id="3124" name="TextBox 42"/>
            <p:cNvSpPr txBox="1">
              <a:spLocks noChangeArrowheads="1"/>
            </p:cNvSpPr>
            <p:nvPr/>
          </p:nvSpPr>
          <p:spPr bwMode="auto">
            <a:xfrm>
              <a:off x="8077200" y="2209800"/>
              <a:ext cx="93166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w[99]</a:t>
              </a:r>
            </a:p>
          </p:txBody>
        </p:sp>
      </p:grpSp>
      <p:sp>
        <p:nvSpPr>
          <p:cNvPr id="3078" name="TextBox 44"/>
          <p:cNvSpPr txBox="1">
            <a:spLocks noChangeArrowheads="1"/>
          </p:cNvSpPr>
          <p:nvPr/>
        </p:nvSpPr>
        <p:spPr bwMode="auto">
          <a:xfrm>
            <a:off x="4419600" y="1066800"/>
            <a:ext cx="22590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A30000"/>
                </a:solidFill>
                <a:latin typeface="Comic Sans MS" pitchFamily="66" charset="0"/>
              </a:rPr>
              <a:t>array of floats</a:t>
            </a:r>
          </a:p>
        </p:txBody>
      </p:sp>
      <p:grpSp>
        <p:nvGrpSpPr>
          <p:cNvPr id="3079" name="Group 55"/>
          <p:cNvGrpSpPr>
            <a:grpSpLocks/>
          </p:cNvGrpSpPr>
          <p:nvPr/>
        </p:nvGrpSpPr>
        <p:grpSpPr bwMode="auto">
          <a:xfrm>
            <a:off x="3657600" y="4191000"/>
            <a:ext cx="5276850" cy="1420813"/>
            <a:chOff x="3657600" y="4114800"/>
            <a:chExt cx="5277642" cy="1421487"/>
          </a:xfrm>
        </p:grpSpPr>
        <p:grpSp>
          <p:nvGrpSpPr>
            <p:cNvPr id="3101" name="Group 21"/>
            <p:cNvGrpSpPr>
              <a:grpSpLocks/>
            </p:cNvGrpSpPr>
            <p:nvPr/>
          </p:nvGrpSpPr>
          <p:grpSpPr bwMode="auto">
            <a:xfrm>
              <a:off x="3657600" y="4495800"/>
              <a:ext cx="5277642" cy="1040487"/>
              <a:chOff x="3657600" y="4800600"/>
              <a:chExt cx="5277642" cy="1040487"/>
            </a:xfrm>
          </p:grpSpPr>
          <p:grpSp>
            <p:nvGrpSpPr>
              <p:cNvPr id="3103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15" name="Rectangle 14"/>
                <p:cNvSpPr/>
                <p:nvPr/>
              </p:nvSpPr>
              <p:spPr bwMode="auto">
                <a:xfrm>
                  <a:off x="5029372" y="4724617"/>
                  <a:ext cx="685903" cy="53365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715275" y="4724617"/>
                  <a:ext cx="685903" cy="53365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6401178" y="4724617"/>
                  <a:ext cx="685903" cy="53365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8458886" y="4724617"/>
                  <a:ext cx="685903" cy="53365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3115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3116" name="Straight Connector 19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3104" name="TextBox 9"/>
              <p:cNvSpPr txBox="1">
                <a:spLocks noChangeArrowheads="1"/>
              </p:cNvSpPr>
              <p:nvPr/>
            </p:nvSpPr>
            <p:spPr bwMode="auto">
              <a:xfrm>
                <a:off x="4800600" y="54102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3105" name="TextBox 10"/>
              <p:cNvSpPr txBox="1">
                <a:spLocks noChangeArrowheads="1"/>
              </p:cNvSpPr>
              <p:nvPr/>
            </p:nvSpPr>
            <p:spPr bwMode="auto">
              <a:xfrm>
                <a:off x="8229600" y="54102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3657600" y="4800600"/>
                <a:ext cx="685800" cy="6858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rgbClr val="94F4B9">
                      <a:shade val="67500"/>
                      <a:satMod val="115000"/>
                    </a:srgbClr>
                  </a:gs>
                  <a:gs pos="100000">
                    <a:srgbClr val="94F4B9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3109" name="TextBox 12"/>
              <p:cNvSpPr txBox="1">
                <a:spLocks noChangeArrowheads="1"/>
              </p:cNvSpPr>
              <p:nvPr/>
            </p:nvSpPr>
            <p:spPr bwMode="auto">
              <a:xfrm>
                <a:off x="3810000" y="54102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3110" name="Shape 41"/>
              <p:cNvCxnSpPr>
                <a:cxnSpLocks noChangeShapeType="1"/>
              </p:cNvCxnSpPr>
              <p:nvPr/>
            </p:nvCxnSpPr>
            <p:spPr bwMode="auto">
              <a:xfrm flipV="1">
                <a:off x="4038600" y="5029200"/>
                <a:ext cx="762000" cy="1524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102" name="TextBox 45"/>
            <p:cNvSpPr txBox="1">
              <a:spLocks noChangeArrowheads="1"/>
            </p:cNvSpPr>
            <p:nvPr/>
          </p:nvSpPr>
          <p:spPr bwMode="auto">
            <a:xfrm>
              <a:off x="5029200" y="4114800"/>
              <a:ext cx="292900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A30000"/>
                  </a:solidFill>
                  <a:latin typeface="Comic Sans MS" pitchFamily="66" charset="0"/>
                </a:rPr>
                <a:t>array of characters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8424" y="2667000"/>
            <a:ext cx="281940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A3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float w[100] defines 100 variables of type float. </a:t>
            </a:r>
            <a:r>
              <a:rPr lang="en-US" sz="2200" b="1" dirty="0" smtClean="0">
                <a:latin typeface="Comic Sans MS" pitchFamily="66" charset="0"/>
              </a:rPr>
              <a:t>Their names </a:t>
            </a:r>
            <a:r>
              <a:rPr lang="en-US" sz="2200" b="1" dirty="0">
                <a:latin typeface="Comic Sans MS" pitchFamily="66" charset="0"/>
              </a:rPr>
              <a:t>are indexed: w[0],w[2],…w[99]</a:t>
            </a:r>
          </a:p>
        </p:txBody>
      </p:sp>
      <p:grpSp>
        <p:nvGrpSpPr>
          <p:cNvPr id="3081" name="Group 63"/>
          <p:cNvGrpSpPr>
            <a:grpSpLocks/>
          </p:cNvGrpSpPr>
          <p:nvPr/>
        </p:nvGrpSpPr>
        <p:grpSpPr bwMode="auto">
          <a:xfrm>
            <a:off x="3048000" y="2590800"/>
            <a:ext cx="6096000" cy="1497013"/>
            <a:chOff x="2590800" y="2590800"/>
            <a:chExt cx="6096000" cy="1497687"/>
          </a:xfrm>
        </p:grpSpPr>
        <p:grpSp>
          <p:nvGrpSpPr>
            <p:cNvPr id="3088" name="Group 56"/>
            <p:cNvGrpSpPr>
              <a:grpSpLocks/>
            </p:cNvGrpSpPr>
            <p:nvPr/>
          </p:nvGrpSpPr>
          <p:grpSpPr bwMode="auto">
            <a:xfrm>
              <a:off x="2590800" y="3048000"/>
              <a:ext cx="6096000" cy="685800"/>
              <a:chOff x="2590800" y="2819400"/>
              <a:chExt cx="6096000" cy="6858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733800" y="2819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4724400" y="2819606"/>
                <a:ext cx="9906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>
                <a:off x="5715000" y="2819606"/>
                <a:ext cx="9906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7696200" y="2819606"/>
                <a:ext cx="9906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3098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6705600" y="3505200"/>
                <a:ext cx="99060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54" name="Rounded Rectangle 53"/>
              <p:cNvSpPr/>
              <p:nvPr/>
            </p:nvSpPr>
            <p:spPr bwMode="auto">
              <a:xfrm>
                <a:off x="2590800" y="2819606"/>
                <a:ext cx="685800" cy="6861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3100" name="Shape 41"/>
              <p:cNvCxnSpPr>
                <a:cxnSpLocks noChangeShapeType="1"/>
              </p:cNvCxnSpPr>
              <p:nvPr/>
            </p:nvCxnSpPr>
            <p:spPr bwMode="auto">
              <a:xfrm flipV="1">
                <a:off x="3048000" y="3048000"/>
                <a:ext cx="762000" cy="1524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7030A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089" name="TextBox 58"/>
            <p:cNvSpPr txBox="1">
              <a:spLocks noChangeArrowheads="1"/>
            </p:cNvSpPr>
            <p:nvPr/>
          </p:nvSpPr>
          <p:spPr bwMode="auto">
            <a:xfrm>
              <a:off x="4495800" y="2590800"/>
              <a:ext cx="19591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A30000"/>
                  </a:solidFill>
                  <a:latin typeface="Comic Sans MS" pitchFamily="66" charset="0"/>
                </a:rPr>
                <a:t>array of ints</a:t>
              </a:r>
            </a:p>
          </p:txBody>
        </p:sp>
        <p:sp>
          <p:nvSpPr>
            <p:cNvPr id="3090" name="TextBox 59"/>
            <p:cNvSpPr txBox="1">
              <a:spLocks noChangeArrowheads="1"/>
            </p:cNvSpPr>
            <p:nvPr/>
          </p:nvSpPr>
          <p:spPr bwMode="auto">
            <a:xfrm>
              <a:off x="2590800" y="36576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</a:t>
              </a:r>
            </a:p>
          </p:txBody>
        </p:sp>
        <p:cxnSp>
          <p:nvCxnSpPr>
            <p:cNvPr id="3091" name="Straight Connector 62"/>
            <p:cNvCxnSpPr>
              <a:cxnSpLocks noChangeShapeType="1"/>
            </p:cNvCxnSpPr>
            <p:nvPr/>
          </p:nvCxnSpPr>
          <p:spPr bwMode="auto">
            <a:xfrm>
              <a:off x="6705600" y="3048000"/>
              <a:ext cx="9906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3082" name="TextBox 64"/>
          <p:cNvSpPr txBox="1">
            <a:spLocks noChangeArrowheads="1"/>
          </p:cNvSpPr>
          <p:nvPr/>
        </p:nvSpPr>
        <p:spPr bwMode="auto">
          <a:xfrm>
            <a:off x="160040" y="4876800"/>
            <a:ext cx="2971800" cy="1447800"/>
          </a:xfrm>
          <a:prstGeom prst="rect">
            <a:avLst/>
          </a:prstGeom>
          <a:solidFill>
            <a:srgbClr val="ECEC8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buClr>
                <a:srgbClr val="A30000"/>
              </a:buClr>
            </a:pPr>
            <a:r>
              <a:rPr lang="en-US" altLang="en-US" sz="2200" b="1" dirty="0" smtClean="0">
                <a:latin typeface="Comic Sans MS" pitchFamily="66" charset="0"/>
              </a:rPr>
              <a:t>It also defines </a:t>
            </a:r>
            <a:r>
              <a:rPr lang="en-US" altLang="en-US" sz="2200" b="1" dirty="0">
                <a:latin typeface="Comic Sans MS" pitchFamily="66" charset="0"/>
              </a:rPr>
              <a:t>a variable called w which stores the address of w[0].</a:t>
            </a:r>
          </a:p>
        </p:txBody>
      </p:sp>
      <p:grpSp>
        <p:nvGrpSpPr>
          <p:cNvPr id="3083" name="Group 66"/>
          <p:cNvGrpSpPr>
            <a:grpSpLocks/>
          </p:cNvGrpSpPr>
          <p:nvPr/>
        </p:nvGrpSpPr>
        <p:grpSpPr bwMode="auto">
          <a:xfrm>
            <a:off x="4098925" y="3657600"/>
            <a:ext cx="5045075" cy="430213"/>
            <a:chOff x="4267200" y="3810000"/>
            <a:chExt cx="5044748" cy="430887"/>
          </a:xfrm>
        </p:grpSpPr>
        <p:sp>
          <p:nvSpPr>
            <p:cNvPr id="3084" name="TextBox 51"/>
            <p:cNvSpPr txBox="1">
              <a:spLocks noChangeArrowheads="1"/>
            </p:cNvSpPr>
            <p:nvPr/>
          </p:nvSpPr>
          <p:spPr bwMode="auto">
            <a:xfrm>
              <a:off x="4267200" y="3810000"/>
              <a:ext cx="1082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num[0]</a:t>
              </a:r>
            </a:p>
          </p:txBody>
        </p:sp>
        <p:sp>
          <p:nvSpPr>
            <p:cNvPr id="3085" name="TextBox 57"/>
            <p:cNvSpPr txBox="1">
              <a:spLocks noChangeArrowheads="1"/>
            </p:cNvSpPr>
            <p:nvPr/>
          </p:nvSpPr>
          <p:spPr bwMode="auto">
            <a:xfrm>
              <a:off x="5334000" y="3810000"/>
              <a:ext cx="1082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num[1]</a:t>
              </a:r>
            </a:p>
          </p:txBody>
        </p:sp>
        <p:sp>
          <p:nvSpPr>
            <p:cNvPr id="3086" name="TextBox 61"/>
            <p:cNvSpPr txBox="1">
              <a:spLocks noChangeArrowheads="1"/>
            </p:cNvSpPr>
            <p:nvPr/>
          </p:nvSpPr>
          <p:spPr bwMode="auto">
            <a:xfrm>
              <a:off x="6400800" y="3810000"/>
              <a:ext cx="1082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num[2]</a:t>
              </a:r>
            </a:p>
          </p:txBody>
        </p:sp>
        <p:sp>
          <p:nvSpPr>
            <p:cNvPr id="3087" name="TextBox 65"/>
            <p:cNvSpPr txBox="1">
              <a:spLocks noChangeArrowheads="1"/>
            </p:cNvSpPr>
            <p:nvPr/>
          </p:nvSpPr>
          <p:spPr bwMode="auto">
            <a:xfrm>
              <a:off x="8229600" y="3810000"/>
              <a:ext cx="1082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num[9]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F01D-EECD-4BDD-ACB9-3F75336316D6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82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78" grpId="0"/>
      <p:bldP spid="61" grpId="0" animBg="1"/>
      <p:bldP spid="30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28600" y="5562600"/>
            <a:ext cx="8686800" cy="1108075"/>
          </a:xfrm>
          <a:prstGeom prst="rect">
            <a:avLst/>
          </a:prstGeom>
          <a:solidFill>
            <a:srgbClr val="FFFFA9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Specify the array size.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size must be at least equal to the number of initialized values. </a:t>
            </a:r>
            <a:r>
              <a:rPr lang="en-US" altLang="en-US" sz="2200" b="1" dirty="0">
                <a:latin typeface="Comic Sans MS" pitchFamily="66" charset="0"/>
              </a:rPr>
              <a:t>Array elements assigned in index order. Remaining elements are set to 0.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" y="304800"/>
            <a:ext cx="83820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How can we create an int array num[] and initialize it to:</a:t>
            </a:r>
          </a:p>
        </p:txBody>
      </p: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0" y="990600"/>
            <a:ext cx="8839200" cy="685800"/>
            <a:chOff x="-76200" y="2819400"/>
            <a:chExt cx="8839200" cy="685800"/>
          </a:xfrm>
        </p:grpSpPr>
        <p:sp>
          <p:nvSpPr>
            <p:cNvPr id="78" name="Rounded Rectangle 77"/>
            <p:cNvSpPr/>
            <p:nvPr/>
          </p:nvSpPr>
          <p:spPr bwMode="auto">
            <a:xfrm>
              <a:off x="67818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18288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28194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8100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685800" y="28194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4117" name="Shape 41"/>
            <p:cNvCxnSpPr>
              <a:cxnSpLocks noChangeShapeType="1"/>
            </p:cNvCxnSpPr>
            <p:nvPr/>
          </p:nvCxnSpPr>
          <p:spPr bwMode="auto">
            <a:xfrm flipV="1">
              <a:off x="1143000" y="3048000"/>
              <a:ext cx="762000" cy="1524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7030A0"/>
              </a:solidFill>
              <a:round/>
              <a:headEnd/>
              <a:tailEnd type="arrow" w="med" len="med"/>
            </a:ln>
          </p:spPr>
        </p:cxnSp>
        <p:sp>
          <p:nvSpPr>
            <p:cNvPr id="4118" name="TextBox 56"/>
            <p:cNvSpPr txBox="1">
              <a:spLocks noChangeArrowheads="1"/>
            </p:cNvSpPr>
            <p:nvPr/>
          </p:nvSpPr>
          <p:spPr bwMode="auto">
            <a:xfrm>
              <a:off x="-76200" y="28956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num</a:t>
              </a: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77724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48006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7912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4122" name="TextBox 68"/>
            <p:cNvSpPr txBox="1">
              <a:spLocks noChangeArrowheads="1"/>
            </p:cNvSpPr>
            <p:nvPr/>
          </p:nvSpPr>
          <p:spPr bwMode="auto">
            <a:xfrm>
              <a:off x="3124200" y="29718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23" name="TextBox 69"/>
            <p:cNvSpPr txBox="1">
              <a:spLocks noChangeArrowheads="1"/>
            </p:cNvSpPr>
            <p:nvPr/>
          </p:nvSpPr>
          <p:spPr bwMode="auto">
            <a:xfrm>
              <a:off x="2057400" y="2971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-2</a:t>
              </a:r>
            </a:p>
          </p:txBody>
        </p:sp>
        <p:sp>
          <p:nvSpPr>
            <p:cNvPr id="4124" name="TextBox 70"/>
            <p:cNvSpPr txBox="1">
              <a:spLocks noChangeArrowheads="1"/>
            </p:cNvSpPr>
            <p:nvPr/>
          </p:nvSpPr>
          <p:spPr bwMode="auto">
            <a:xfrm>
              <a:off x="4114800" y="29718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125" name="TextBox 71"/>
            <p:cNvSpPr txBox="1">
              <a:spLocks noChangeArrowheads="1"/>
            </p:cNvSpPr>
            <p:nvPr/>
          </p:nvSpPr>
          <p:spPr bwMode="auto">
            <a:xfrm>
              <a:off x="5029200" y="2971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-7</a:t>
              </a:r>
            </a:p>
          </p:txBody>
        </p:sp>
        <p:sp>
          <p:nvSpPr>
            <p:cNvPr id="4126" name="TextBox 72"/>
            <p:cNvSpPr txBox="1">
              <a:spLocks noChangeArrowheads="1"/>
            </p:cNvSpPr>
            <p:nvPr/>
          </p:nvSpPr>
          <p:spPr bwMode="auto">
            <a:xfrm>
              <a:off x="5943600" y="2971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19</a:t>
              </a:r>
            </a:p>
          </p:txBody>
        </p:sp>
        <p:sp>
          <p:nvSpPr>
            <p:cNvPr id="4127" name="TextBox 73"/>
            <p:cNvSpPr txBox="1">
              <a:spLocks noChangeArrowheads="1"/>
            </p:cNvSpPr>
            <p:nvPr/>
          </p:nvSpPr>
          <p:spPr bwMode="auto">
            <a:xfrm>
              <a:off x="6934200" y="29718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103</a:t>
              </a:r>
            </a:p>
          </p:txBody>
        </p:sp>
        <p:sp>
          <p:nvSpPr>
            <p:cNvPr id="4128" name="TextBox 74"/>
            <p:cNvSpPr txBox="1">
              <a:spLocks noChangeArrowheads="1"/>
            </p:cNvSpPr>
            <p:nvPr/>
          </p:nvSpPr>
          <p:spPr bwMode="auto">
            <a:xfrm>
              <a:off x="8001000" y="2971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28600" y="2438400"/>
            <a:ext cx="8686800" cy="2462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Initial values are placed within curly braces separated by commas.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 size of the array </a:t>
            </a:r>
            <a:r>
              <a:rPr lang="en-US" sz="2200" b="1" dirty="0">
                <a:solidFill>
                  <a:srgbClr val="A30000"/>
                </a:solidFill>
                <a:latin typeface="Comic Sans MS" pitchFamily="66" charset="0"/>
              </a:rPr>
              <a:t>need not be specified. </a:t>
            </a:r>
            <a:r>
              <a:rPr lang="en-US" sz="2200" b="1" dirty="0">
                <a:latin typeface="Comic Sans MS" pitchFamily="66" charset="0"/>
              </a:rPr>
              <a:t>It is set to the number of initial values provided.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Array elements are assigned in sequence in the  index order. First constant is assigned to array element [0], second constant to [1], etc..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57200" y="1828800"/>
            <a:ext cx="7181850" cy="430213"/>
            <a:chOff x="304800" y="2514600"/>
            <a:chExt cx="7182177" cy="430887"/>
          </a:xfrm>
        </p:grpSpPr>
        <p:sp>
          <p:nvSpPr>
            <p:cNvPr id="4106" name="TextBox 80"/>
            <p:cNvSpPr txBox="1">
              <a:spLocks noChangeArrowheads="1"/>
            </p:cNvSpPr>
            <p:nvPr/>
          </p:nvSpPr>
          <p:spPr bwMode="auto">
            <a:xfrm>
              <a:off x="304800" y="2514600"/>
              <a:ext cx="149432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Method 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05073" y="2514600"/>
              <a:ext cx="5581904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A3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int  num[] = {-2,3,5,-7,19, 103, 11};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304800" y="5029200"/>
            <a:ext cx="8534400" cy="430213"/>
            <a:chOff x="228600" y="5181600"/>
            <a:chExt cx="8534400" cy="430887"/>
          </a:xfrm>
        </p:grpSpPr>
        <p:sp>
          <p:nvSpPr>
            <p:cNvPr id="80" name="TextBox 79"/>
            <p:cNvSpPr txBox="1"/>
            <p:nvPr/>
          </p:nvSpPr>
          <p:spPr>
            <a:xfrm>
              <a:off x="1828800" y="5181600"/>
              <a:ext cx="6934200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A3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int  num[10] = {-2,3,5, -7, 19, 103, 11};</a:t>
              </a:r>
            </a:p>
          </p:txBody>
        </p:sp>
        <p:sp>
          <p:nvSpPr>
            <p:cNvPr id="4105" name="TextBox 31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149432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Method 2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F5C3-2B6F-43E1-A63C-BA4F4BE9E270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19340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143000"/>
            <a:ext cx="568325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9D0000"/>
                </a:solidFill>
                <a:latin typeface="Comic Sans MS" pitchFamily="66" charset="0"/>
              </a:rPr>
              <a:t>int  num[] = {-2,3,5,-7,19,103,11};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"/>
            <a:ext cx="6858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Recommended method: array size determined from </a:t>
            </a:r>
            <a:r>
              <a:rPr lang="en-US" sz="2200" b="1" dirty="0">
                <a:latin typeface="Comic Sans MS" pitchFamily="66" charset="0"/>
                <a:cs typeface="Calibri" pitchFamily="34" charset="0"/>
              </a:rPr>
              <a:t>the number of initialization values.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57200" y="4343400"/>
            <a:ext cx="6858000" cy="887413"/>
            <a:chOff x="457200" y="3352800"/>
            <a:chExt cx="6858000" cy="888087"/>
          </a:xfrm>
        </p:grpSpPr>
        <p:sp>
          <p:nvSpPr>
            <p:cNvPr id="10" name="TextBox 9"/>
            <p:cNvSpPr txBox="1"/>
            <p:nvPr/>
          </p:nvSpPr>
          <p:spPr>
            <a:xfrm>
              <a:off x="457200" y="3352800"/>
              <a:ext cx="2393950" cy="430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Is this correct?</a:t>
              </a:r>
            </a:p>
          </p:txBody>
        </p:sp>
        <p:sp>
          <p:nvSpPr>
            <p:cNvPr id="5159" name="TextBox 10"/>
            <p:cNvSpPr txBox="1">
              <a:spLocks noChangeArrowheads="1"/>
            </p:cNvSpPr>
            <p:nvPr/>
          </p:nvSpPr>
          <p:spPr bwMode="auto">
            <a:xfrm>
              <a:off x="457200" y="3810000"/>
              <a:ext cx="6858000" cy="430887"/>
            </a:xfrm>
            <a:prstGeom prst="rect">
              <a:avLst/>
            </a:prstGeom>
            <a:solidFill>
              <a:srgbClr val="FFB550"/>
            </a:solidFill>
            <a:ln w="9525">
              <a:solidFill>
                <a:srgbClr val="A3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int  num[6] = {-2,3,5,-7,19,103,11};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0" y="5295156"/>
            <a:ext cx="7315200" cy="1446212"/>
            <a:chOff x="0" y="3886200"/>
            <a:chExt cx="7315200" cy="1446550"/>
          </a:xfrm>
        </p:grpSpPr>
        <p:sp>
          <p:nvSpPr>
            <p:cNvPr id="5156" name="TextBox 11"/>
            <p:cNvSpPr txBox="1">
              <a:spLocks noChangeArrowheads="1"/>
            </p:cNvSpPr>
            <p:nvPr/>
          </p:nvSpPr>
          <p:spPr bwMode="auto">
            <a:xfrm>
              <a:off x="0" y="4343400"/>
              <a:ext cx="10278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rgbClr val="C00000"/>
                  </a:solidFill>
                  <a:latin typeface="Comic Sans MS" pitchFamily="66" charset="0"/>
                </a:rPr>
                <a:t>Why?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3886200"/>
              <a:ext cx="6248400" cy="14465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marL="457200" indent="-457200">
                <a:buClr>
                  <a:srgbClr val="9D0000"/>
                </a:buClr>
                <a:buFont typeface="+mj-lt"/>
                <a:buAutoNum type="arabicPeriod"/>
                <a:defRPr/>
              </a:pPr>
              <a:r>
                <a:rPr lang="en-US" sz="2200" b="1" dirty="0">
                  <a:latin typeface="Comic Sans MS" pitchFamily="66" charset="0"/>
                </a:rPr>
                <a:t>num is declared to be an int array of size 6 but 7 values have been initialized.</a:t>
              </a:r>
            </a:p>
            <a:p>
              <a:pPr marL="457200" indent="-457200">
                <a:buClr>
                  <a:srgbClr val="9D0000"/>
                </a:buClr>
                <a:buFont typeface="+mj-lt"/>
                <a:buAutoNum type="arabicPeriod"/>
                <a:defRPr/>
              </a:pPr>
              <a:r>
                <a:rPr lang="en-US" sz="2200" b="1" dirty="0">
                  <a:latin typeface="Comic Sans MS" pitchFamily="66" charset="0"/>
                </a:rPr>
                <a:t>Number of initial values must be less than equal to the size specified.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52800" y="1752600"/>
            <a:ext cx="3921125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num[100] ={0,-1,1,-1};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33400" y="1752600"/>
            <a:ext cx="2393950" cy="430213"/>
          </a:xfrm>
          <a:prstGeom prst="rect">
            <a:avLst/>
          </a:prstGeom>
          <a:solidFill>
            <a:srgbClr val="FBB2D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2200" b="1" dirty="0">
                <a:latin typeface="Comic Sans MS" pitchFamily="66" charset="0"/>
              </a:rPr>
              <a:t>Is this correct?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2286000"/>
            <a:ext cx="86868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YES! Creates num as an array of size 100. First 4 entries are initialized as given. num[4] … num[99]  are set to 0.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200400" y="4343400"/>
            <a:ext cx="3352800" cy="430213"/>
          </a:xfrm>
          <a:prstGeom prst="rect">
            <a:avLst/>
          </a:prstGeom>
          <a:solidFill>
            <a:srgbClr val="FF9E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NO! it won’t compile!</a:t>
            </a:r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0" y="3048000"/>
            <a:ext cx="8915400" cy="1143000"/>
            <a:chOff x="0" y="3048000"/>
            <a:chExt cx="8915400" cy="1143000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0" y="35052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5134" name="TextBox 36"/>
            <p:cNvSpPr txBox="1">
              <a:spLocks noChangeArrowheads="1"/>
            </p:cNvSpPr>
            <p:nvPr/>
          </p:nvSpPr>
          <p:spPr bwMode="auto">
            <a:xfrm>
              <a:off x="0" y="30480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</a:t>
              </a:r>
            </a:p>
          </p:txBody>
        </p:sp>
        <p:grpSp>
          <p:nvGrpSpPr>
            <p:cNvPr id="5135" name="Group 59"/>
            <p:cNvGrpSpPr>
              <a:grpSpLocks/>
            </p:cNvGrpSpPr>
            <p:nvPr/>
          </p:nvGrpSpPr>
          <p:grpSpPr bwMode="auto">
            <a:xfrm>
              <a:off x="990600" y="3429000"/>
              <a:ext cx="7924800" cy="685800"/>
              <a:chOff x="1219200" y="3581400"/>
              <a:chExt cx="7924800" cy="685800"/>
            </a:xfrm>
          </p:grpSpPr>
          <p:sp>
            <p:nvSpPr>
              <p:cNvPr id="42" name="Rounded Rectangle 41"/>
              <p:cNvSpPr/>
              <p:nvPr/>
            </p:nvSpPr>
            <p:spPr bwMode="auto">
              <a:xfrm>
                <a:off x="81534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12192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22098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32004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grpSp>
            <p:nvGrpSpPr>
              <p:cNvPr id="5143" name="Group 46"/>
              <p:cNvGrpSpPr>
                <a:grpSpLocks/>
              </p:cNvGrpSpPr>
              <p:nvPr/>
            </p:nvGrpSpPr>
            <p:grpSpPr bwMode="auto">
              <a:xfrm>
                <a:off x="7239000" y="3581400"/>
                <a:ext cx="990600" cy="685800"/>
                <a:chOff x="4953000" y="3505200"/>
                <a:chExt cx="990600" cy="685800"/>
              </a:xfrm>
            </p:grpSpPr>
            <p:cxnSp>
              <p:nvCxnSpPr>
                <p:cNvPr id="5154" name="Straight Connector 42"/>
                <p:cNvCxnSpPr>
                  <a:cxnSpLocks noChangeShapeType="1"/>
                </p:cNvCxnSpPr>
                <p:nvPr/>
              </p:nvCxnSpPr>
              <p:spPr bwMode="auto">
                <a:xfrm>
                  <a:off x="4953000" y="4191000"/>
                  <a:ext cx="990600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55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4953000" y="3505200"/>
                  <a:ext cx="990600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1910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>
                <a:off x="51816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5146" name="TextBox 49"/>
              <p:cNvSpPr txBox="1">
                <a:spLocks noChangeArrowheads="1"/>
              </p:cNvSpPr>
              <p:nvPr/>
            </p:nvSpPr>
            <p:spPr bwMode="auto">
              <a:xfrm>
                <a:off x="15240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5147" name="TextBox 50"/>
              <p:cNvSpPr txBox="1">
                <a:spLocks noChangeArrowheads="1"/>
              </p:cNvSpPr>
              <p:nvPr/>
            </p:nvSpPr>
            <p:spPr bwMode="auto">
              <a:xfrm>
                <a:off x="2438400" y="3657600"/>
                <a:ext cx="52770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5148" name="TextBox 51"/>
              <p:cNvSpPr txBox="1">
                <a:spLocks noChangeArrowheads="1"/>
              </p:cNvSpPr>
              <p:nvPr/>
            </p:nvSpPr>
            <p:spPr bwMode="auto">
              <a:xfrm>
                <a:off x="35814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5149" name="TextBox 52"/>
              <p:cNvSpPr txBox="1">
                <a:spLocks noChangeArrowheads="1"/>
              </p:cNvSpPr>
              <p:nvPr/>
            </p:nvSpPr>
            <p:spPr bwMode="auto">
              <a:xfrm>
                <a:off x="4495800" y="3657600"/>
                <a:ext cx="52770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5150" name="TextBox 53"/>
              <p:cNvSpPr txBox="1">
                <a:spLocks noChangeArrowheads="1"/>
              </p:cNvSpPr>
              <p:nvPr/>
            </p:nvSpPr>
            <p:spPr bwMode="auto">
              <a:xfrm>
                <a:off x="54864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61722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5152" name="TextBox 57"/>
              <p:cNvSpPr txBox="1">
                <a:spLocks noChangeArrowheads="1"/>
              </p:cNvSpPr>
              <p:nvPr/>
            </p:nvSpPr>
            <p:spPr bwMode="auto">
              <a:xfrm>
                <a:off x="64770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5153" name="TextBox 58"/>
              <p:cNvSpPr txBox="1">
                <a:spLocks noChangeArrowheads="1"/>
              </p:cNvSpPr>
              <p:nvPr/>
            </p:nvSpPr>
            <p:spPr bwMode="auto">
              <a:xfrm>
                <a:off x="84582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0</a:t>
                </a:r>
              </a:p>
            </p:txBody>
          </p:sp>
        </p:grpSp>
        <p:cxnSp>
          <p:nvCxnSpPr>
            <p:cNvPr id="5136" name="Shape 41"/>
            <p:cNvCxnSpPr>
              <a:cxnSpLocks noChangeShapeType="1"/>
            </p:cNvCxnSpPr>
            <p:nvPr/>
          </p:nvCxnSpPr>
          <p:spPr bwMode="auto">
            <a:xfrm flipV="1">
              <a:off x="533400" y="3810000"/>
              <a:ext cx="762000" cy="1524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7030A0"/>
              </a:solidFill>
              <a:round/>
              <a:headEnd/>
              <a:tailEnd type="arrow" w="med" len="med"/>
            </a:ln>
          </p:spPr>
        </p:cxnSp>
      </p:grpSp>
      <p:pic>
        <p:nvPicPr>
          <p:cNvPr id="1027" name="Picture 3" descr="C:\Users\karkare\AppData\Local\Microsoft\Windows\Temporary Internet Files\Content.IE5\385LVY7D\MC9004377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2112"/>
            <a:ext cx="1831975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kare\AppData\Local\Microsoft\Windows\Temporary Internet Files\Content.IE5\6QTZ4LZZ\MC900440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4846125"/>
            <a:ext cx="1830388" cy="14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225B-8959-4D3B-9CF0-519F3E9BD8E4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0270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boy_confus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11620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7200" y="381000"/>
            <a:ext cx="70866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Initialization values could be constants or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constant expressions</a:t>
            </a:r>
            <a:r>
              <a:rPr lang="en-US" sz="2200" b="1" dirty="0">
                <a:latin typeface="Comic Sans MS" pitchFamily="66" charset="0"/>
              </a:rPr>
              <a:t>. Constant expressions are expressions built out of constants.</a:t>
            </a:r>
          </a:p>
        </p:txBody>
      </p:sp>
      <p:pic>
        <p:nvPicPr>
          <p:cNvPr id="8" name="Picture 7" descr="green_ti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47800"/>
            <a:ext cx="812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9200" y="1676400"/>
            <a:ext cx="6324600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int num[] = { 109, </a:t>
            </a:r>
            <a:r>
              <a:rPr lang="en-US" sz="2200" b="1" dirty="0" smtClean="0">
                <a:latin typeface="Comic Sans MS" pitchFamily="66" charset="0"/>
              </a:rPr>
              <a:t>7+3, 25*1023 </a:t>
            </a:r>
            <a:r>
              <a:rPr lang="en-US" sz="2200" b="1" dirty="0">
                <a:latin typeface="Comic Sans MS" pitchFamily="66" charset="0"/>
              </a:rPr>
              <a:t>};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7086600" cy="769938"/>
          </a:xfrm>
          <a:prstGeom prst="rect">
            <a:avLst/>
          </a:prstGeom>
          <a:solidFill>
            <a:srgbClr val="F7C087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Type of each initialization constant should be promotable/demote-able to array element type.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81000" y="3276600"/>
            <a:ext cx="7162800" cy="963613"/>
            <a:chOff x="685800" y="2819400"/>
            <a:chExt cx="7162800" cy="964288"/>
          </a:xfrm>
        </p:grpSpPr>
        <p:sp>
          <p:nvSpPr>
            <p:cNvPr id="21" name="TextBox 20"/>
            <p:cNvSpPr txBox="1"/>
            <p:nvPr/>
          </p:nvSpPr>
          <p:spPr>
            <a:xfrm>
              <a:off x="685800" y="3353174"/>
              <a:ext cx="7162800" cy="4305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Float constants 1.09 and 25.05 downgraded to int</a:t>
              </a:r>
            </a:p>
          </p:txBody>
        </p:sp>
        <p:grpSp>
          <p:nvGrpSpPr>
            <p:cNvPr id="6160" name="Group 26"/>
            <p:cNvGrpSpPr>
              <a:grpSpLocks/>
            </p:cNvGrpSpPr>
            <p:nvPr/>
          </p:nvGrpSpPr>
          <p:grpSpPr bwMode="auto">
            <a:xfrm>
              <a:off x="762000" y="2819400"/>
              <a:ext cx="7086600" cy="430887"/>
              <a:chOff x="1600200" y="3352800"/>
              <a:chExt cx="7086600" cy="43088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514600" y="3352800"/>
                <a:ext cx="6172200" cy="4305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200" b="1" dirty="0">
                    <a:latin typeface="Comic Sans MS" pitchFamily="66" charset="0"/>
                  </a:rPr>
                  <a:t>int num[] =  { 1.09, ‘A</a:t>
                </a:r>
                <a:r>
                  <a:rPr lang="en-US" sz="2200" b="1" dirty="0" smtClean="0">
                    <a:latin typeface="Comic Sans MS" pitchFamily="66" charset="0"/>
                  </a:rPr>
                  <a:t>’, 25.05</a:t>
                </a:r>
                <a:r>
                  <a:rPr lang="en-US" sz="2200" b="1" dirty="0">
                    <a:latin typeface="Comic Sans MS" pitchFamily="66" charset="0"/>
                  </a:rPr>
                  <a:t>}; </a:t>
                </a:r>
              </a:p>
            </p:txBody>
          </p:sp>
          <p:sp>
            <p:nvSpPr>
              <p:cNvPr id="6162" name="TextBox 25"/>
              <p:cNvSpPr txBox="1">
                <a:spLocks noChangeArrowheads="1"/>
              </p:cNvSpPr>
              <p:nvPr/>
            </p:nvSpPr>
            <p:spPr bwMode="auto">
              <a:xfrm>
                <a:off x="1600200" y="3352800"/>
                <a:ext cx="87556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E.g.,</a:t>
                </a:r>
              </a:p>
            </p:txBody>
          </p:sp>
        </p:grpSp>
      </p:grpSp>
      <p:pic>
        <p:nvPicPr>
          <p:cNvPr id="36" name="Picture 35" descr="green_ti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352800"/>
            <a:ext cx="812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57200" y="4495800"/>
            <a:ext cx="5891213" cy="769938"/>
            <a:chOff x="152400" y="4495800"/>
            <a:chExt cx="5891759" cy="769441"/>
          </a:xfrm>
        </p:grpSpPr>
        <p:sp>
          <p:nvSpPr>
            <p:cNvPr id="33" name="TextBox 32"/>
            <p:cNvSpPr txBox="1"/>
            <p:nvPr/>
          </p:nvSpPr>
          <p:spPr>
            <a:xfrm>
              <a:off x="1752748" y="4495800"/>
              <a:ext cx="4291411" cy="7694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curr = 5;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num[] = { 2, curr*curr+5};</a:t>
              </a:r>
            </a:p>
          </p:txBody>
        </p:sp>
        <p:sp>
          <p:nvSpPr>
            <p:cNvPr id="6158" name="TextBox 37"/>
            <p:cNvSpPr txBox="1">
              <a:spLocks noChangeArrowheads="1"/>
            </p:cNvSpPr>
            <p:nvPr/>
          </p:nvSpPr>
          <p:spPr bwMode="auto">
            <a:xfrm>
              <a:off x="152400" y="4495800"/>
              <a:ext cx="159851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Would </a:t>
              </a:r>
            </a:p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this work?</a:t>
              </a:r>
            </a:p>
          </p:txBody>
        </p:sp>
      </p:grpSp>
      <p:pic>
        <p:nvPicPr>
          <p:cNvPr id="40" name="Picture 39" descr="green_ti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19600"/>
            <a:ext cx="812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57200" y="5410200"/>
            <a:ext cx="7010400" cy="110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YES! </a:t>
            </a:r>
            <a:r>
              <a:rPr lang="en-US" sz="2200" b="1" dirty="0">
                <a:latin typeface="Comic Sans MS" pitchFamily="66" charset="0"/>
              </a:rPr>
              <a:t>ANSI C allows constant expressions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AND</a:t>
            </a:r>
            <a:r>
              <a:rPr lang="en-US" sz="2200" b="1" dirty="0">
                <a:latin typeface="Comic Sans MS" pitchFamily="66" charset="0"/>
              </a:rPr>
              <a:t> </a:t>
            </a:r>
          </a:p>
          <a:p>
            <a:pPr>
              <a:defRPr/>
            </a:pP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simple expressions </a:t>
            </a:r>
            <a:r>
              <a:rPr lang="en-US" sz="2200" b="1" dirty="0">
                <a:latin typeface="Comic Sans MS" pitchFamily="66" charset="0"/>
              </a:rPr>
              <a:t>for initialization values. “Simple” is compiler dependent.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971-E489-4C6B-B0F9-056F30C65DAA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7224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 array initialization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0" y="2057400"/>
            <a:ext cx="7761288" cy="963613"/>
            <a:chOff x="76200" y="1828800"/>
            <a:chExt cx="7761671" cy="964287"/>
          </a:xfrm>
        </p:grpSpPr>
        <p:sp>
          <p:nvSpPr>
            <p:cNvPr id="6" name="Rectangle 5"/>
            <p:cNvSpPr/>
            <p:nvPr/>
          </p:nvSpPr>
          <p:spPr bwMode="auto">
            <a:xfrm>
              <a:off x="7086946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01112" y="1828800"/>
              <a:ext cx="685834" cy="5337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grpSp>
          <p:nvGrpSpPr>
            <p:cNvPr id="7182" name="Group 38"/>
            <p:cNvGrpSpPr>
              <a:grpSpLocks/>
            </p:cNvGrpSpPr>
            <p:nvPr/>
          </p:nvGrpSpPr>
          <p:grpSpPr bwMode="auto">
            <a:xfrm>
              <a:off x="76200" y="1828800"/>
              <a:ext cx="1524000" cy="685800"/>
              <a:chOff x="1219200" y="1905000"/>
              <a:chExt cx="1524000" cy="685800"/>
            </a:xfrm>
          </p:grpSpPr>
          <p:sp>
            <p:nvSpPr>
              <p:cNvPr id="7205" name="TextBox 33"/>
              <p:cNvSpPr txBox="1">
                <a:spLocks noChangeArrowheads="1"/>
              </p:cNvSpPr>
              <p:nvPr/>
            </p:nvSpPr>
            <p:spPr bwMode="auto">
              <a:xfrm>
                <a:off x="1219200" y="1981200"/>
                <a:ext cx="322524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002060"/>
                    </a:solidFill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1676400" y="1905000"/>
                <a:ext cx="685800" cy="6858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rgbClr val="94F4B9">
                      <a:shade val="67500"/>
                      <a:satMod val="115000"/>
                    </a:srgbClr>
                  </a:gs>
                  <a:gs pos="100000">
                    <a:srgbClr val="94F4B9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7209" name="Shape 41"/>
              <p:cNvCxnSpPr>
                <a:cxnSpLocks noChangeShapeType="1"/>
                <a:endCxn id="12" idx="1"/>
              </p:cNvCxnSpPr>
              <p:nvPr/>
            </p:nvCxnSpPr>
            <p:spPr bwMode="auto">
              <a:xfrm flipV="1">
                <a:off x="2133600" y="2171700"/>
                <a:ext cx="609600" cy="1143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7183" name="TextBox 9"/>
            <p:cNvSpPr txBox="1">
              <a:spLocks noChangeArrowheads="1"/>
            </p:cNvSpPr>
            <p:nvPr/>
          </p:nvSpPr>
          <p:spPr bwMode="auto">
            <a:xfrm>
              <a:off x="6477000" y="1828800"/>
              <a:ext cx="5421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‘N’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600275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109" y="1828800"/>
              <a:ext cx="685834" cy="5337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943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657777" y="1828800"/>
              <a:ext cx="685834" cy="5337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343611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029444" y="1828800"/>
              <a:ext cx="685834" cy="5337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7190" name="TextBox 18"/>
            <p:cNvSpPr txBox="1">
              <a:spLocks noChangeArrowheads="1"/>
            </p:cNvSpPr>
            <p:nvPr/>
          </p:nvSpPr>
          <p:spPr bwMode="auto">
            <a:xfrm>
              <a:off x="1676400" y="18288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7191" name="TextBox 19"/>
            <p:cNvSpPr txBox="1">
              <a:spLocks noChangeArrowheads="1"/>
            </p:cNvSpPr>
            <p:nvPr/>
          </p:nvSpPr>
          <p:spPr bwMode="auto">
            <a:xfrm>
              <a:off x="2362200" y="18288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7192" name="TextBox 20"/>
            <p:cNvSpPr txBox="1">
              <a:spLocks noChangeArrowheads="1"/>
            </p:cNvSpPr>
            <p:nvPr/>
          </p:nvSpPr>
          <p:spPr bwMode="auto">
            <a:xfrm>
              <a:off x="3048000" y="18288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‘a’</a:t>
              </a:r>
            </a:p>
          </p:txBody>
        </p:sp>
        <p:sp>
          <p:nvSpPr>
            <p:cNvPr id="7193" name="TextBox 21"/>
            <p:cNvSpPr txBox="1">
              <a:spLocks noChangeArrowheads="1"/>
            </p:cNvSpPr>
            <p:nvPr/>
          </p:nvSpPr>
          <p:spPr bwMode="auto">
            <a:xfrm>
              <a:off x="3733800" y="18288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‘m’</a:t>
              </a:r>
            </a:p>
          </p:txBody>
        </p:sp>
        <p:sp>
          <p:nvSpPr>
            <p:cNvPr id="7194" name="TextBox 22"/>
            <p:cNvSpPr txBox="1">
              <a:spLocks noChangeArrowheads="1"/>
            </p:cNvSpPr>
            <p:nvPr/>
          </p:nvSpPr>
          <p:spPr bwMode="auto">
            <a:xfrm>
              <a:off x="4419600" y="18288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‘</a:t>
              </a:r>
            </a:p>
          </p:txBody>
        </p:sp>
        <p:sp>
          <p:nvSpPr>
            <p:cNvPr id="7195" name="TextBox 23"/>
            <p:cNvSpPr txBox="1">
              <a:spLocks noChangeArrowheads="1"/>
            </p:cNvSpPr>
            <p:nvPr/>
          </p:nvSpPr>
          <p:spPr bwMode="auto">
            <a:xfrm>
              <a:off x="5105400" y="1828800"/>
              <a:ext cx="5164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‘D’</a:t>
              </a:r>
            </a:p>
          </p:txBody>
        </p:sp>
        <p:sp>
          <p:nvSpPr>
            <p:cNvPr id="7196" name="TextBox 24"/>
            <p:cNvSpPr txBox="1">
              <a:spLocks noChangeArrowheads="1"/>
            </p:cNvSpPr>
            <p:nvPr/>
          </p:nvSpPr>
          <p:spPr bwMode="auto">
            <a:xfrm>
              <a:off x="5791200" y="18288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715278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7198" name="TextBox 26"/>
            <p:cNvSpPr txBox="1">
              <a:spLocks noChangeArrowheads="1"/>
            </p:cNvSpPr>
            <p:nvPr/>
          </p:nvSpPr>
          <p:spPr bwMode="auto">
            <a:xfrm>
              <a:off x="5791200" y="1828800"/>
              <a:ext cx="5389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‘O’</a:t>
              </a:r>
            </a:p>
          </p:txBody>
        </p:sp>
        <p:grpSp>
          <p:nvGrpSpPr>
            <p:cNvPr id="7199" name="Group 46"/>
            <p:cNvGrpSpPr>
              <a:grpSpLocks/>
            </p:cNvGrpSpPr>
            <p:nvPr/>
          </p:nvGrpSpPr>
          <p:grpSpPr bwMode="auto">
            <a:xfrm>
              <a:off x="1524000" y="2362200"/>
              <a:ext cx="6313871" cy="430887"/>
              <a:chOff x="1600200" y="2362200"/>
              <a:chExt cx="6313871" cy="430887"/>
            </a:xfrm>
          </p:grpSpPr>
          <p:sp>
            <p:nvSpPr>
              <p:cNvPr id="7201" name="TextBox 29"/>
              <p:cNvSpPr txBox="1">
                <a:spLocks noChangeArrowheads="1"/>
              </p:cNvSpPr>
              <p:nvPr/>
            </p:nvSpPr>
            <p:spPr bwMode="auto">
              <a:xfrm>
                <a:off x="1600200" y="23622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7202" name="TextBox 30"/>
              <p:cNvSpPr txBox="1">
                <a:spLocks noChangeArrowheads="1"/>
              </p:cNvSpPr>
              <p:nvPr/>
            </p:nvSpPr>
            <p:spPr bwMode="auto">
              <a:xfrm>
                <a:off x="3733800" y="23622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s[3] s[4]  s[5]  </a:t>
                </a:r>
              </a:p>
            </p:txBody>
          </p:sp>
          <p:sp>
            <p:nvSpPr>
              <p:cNvPr id="7203" name="TextBox 31"/>
              <p:cNvSpPr txBox="1">
                <a:spLocks noChangeArrowheads="1"/>
              </p:cNvSpPr>
              <p:nvPr/>
            </p:nvSpPr>
            <p:spPr bwMode="auto">
              <a:xfrm>
                <a:off x="5715000" y="2362200"/>
                <a:ext cx="147027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s[6] s[7] </a:t>
                </a:r>
              </a:p>
            </p:txBody>
          </p:sp>
          <p:sp>
            <p:nvSpPr>
              <p:cNvPr id="7204" name="TextBox 32"/>
              <p:cNvSpPr txBox="1">
                <a:spLocks noChangeArrowheads="1"/>
              </p:cNvSpPr>
              <p:nvPr/>
            </p:nvSpPr>
            <p:spPr bwMode="auto">
              <a:xfrm>
                <a:off x="7086600" y="2362200"/>
                <a:ext cx="82747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s[8] </a:t>
                </a:r>
              </a:p>
            </p:txBody>
          </p:sp>
        </p:grpSp>
        <p:sp>
          <p:nvSpPr>
            <p:cNvPr id="7200" name="TextBox 28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‘\0’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9600" y="990600"/>
            <a:ext cx="7924800" cy="769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Character arrays may be initialized like arrays of any other type. Suppose we want the following char array.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685800" y="3429000"/>
            <a:ext cx="7667625" cy="430213"/>
            <a:chOff x="228600" y="3124200"/>
            <a:chExt cx="7667717" cy="430887"/>
          </a:xfrm>
        </p:grpSpPr>
        <p:sp>
          <p:nvSpPr>
            <p:cNvPr id="41" name="TextBox 40"/>
            <p:cNvSpPr txBox="1"/>
            <p:nvPr/>
          </p:nvSpPr>
          <p:spPr>
            <a:xfrm>
              <a:off x="228600" y="3124200"/>
              <a:ext cx="2146326" cy="4308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We can write: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67029" y="3124200"/>
              <a:ext cx="5229288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s[]={‘I</a:t>
              </a:r>
              <a:r>
                <a:rPr lang="en-US" sz="2200" b="1" dirty="0" smtClean="0">
                  <a:latin typeface="Comic Sans MS" pitchFamily="66" charset="0"/>
                </a:rPr>
                <a:t>’,’ ‘,</a:t>
              </a:r>
              <a:r>
                <a:rPr lang="en-US" sz="2200" b="1" dirty="0">
                  <a:latin typeface="Comic Sans MS" pitchFamily="66" charset="0"/>
                </a:rPr>
                <a:t>’a’,’ m’,’ ’,’D’,’O’,’N</a:t>
              </a:r>
              <a:r>
                <a:rPr lang="en-US" sz="2200" b="1" dirty="0" smtClean="0">
                  <a:latin typeface="Comic Sans MS" pitchFamily="66" charset="0"/>
                </a:rPr>
                <a:t>’,’\</a:t>
              </a:r>
              <a:r>
                <a:rPr lang="en-US" sz="2200" b="1" dirty="0">
                  <a:latin typeface="Comic Sans MS" pitchFamily="66" charset="0"/>
                </a:rPr>
                <a:t>0’ };</a:t>
              </a: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381000" y="4038600"/>
            <a:ext cx="7929468" cy="830263"/>
            <a:chOff x="152400" y="3886200"/>
            <a:chExt cx="7929373" cy="830997"/>
          </a:xfrm>
        </p:grpSpPr>
        <p:sp>
          <p:nvSpPr>
            <p:cNvPr id="43" name="TextBox 42"/>
            <p:cNvSpPr txBox="1"/>
            <p:nvPr/>
          </p:nvSpPr>
          <p:spPr>
            <a:xfrm>
              <a:off x="152400" y="3886200"/>
              <a:ext cx="502914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200" b="1" dirty="0">
                  <a:solidFill>
                    <a:srgbClr val="FF0000"/>
                  </a:solidFill>
                  <a:latin typeface="Comic Sans MS" pitchFamily="66" charset="0"/>
                </a:rPr>
                <a:t>BUT! </a:t>
              </a:r>
              <a:r>
                <a:rPr lang="en-US" sz="2200" b="1" dirty="0">
                  <a:latin typeface="Comic Sans MS" pitchFamily="66" charset="0"/>
                </a:rPr>
                <a:t>C allows us to define </a:t>
              </a:r>
              <a:r>
                <a:rPr lang="en-US" sz="2400" b="1" dirty="0">
                  <a:solidFill>
                    <a:srgbClr val="9D0000"/>
                  </a:solidFill>
                  <a:latin typeface="Comic Sans MS" pitchFamily="66" charset="0"/>
                </a:rPr>
                <a:t>string constants. </a:t>
              </a:r>
              <a:r>
                <a:rPr lang="en-US" sz="2400" b="1" dirty="0">
                  <a:latin typeface="Comic Sans MS" pitchFamily="66" charset="0"/>
                </a:rPr>
                <a:t>We can also write: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3938" y="4038735"/>
              <a:ext cx="2747835" cy="4312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s[] </a:t>
              </a:r>
              <a:r>
                <a:rPr lang="en-US" sz="2200" b="1" dirty="0" smtClean="0">
                  <a:latin typeface="Comic Sans MS" pitchFamily="66" charset="0"/>
                </a:rPr>
                <a:t>= “</a:t>
              </a:r>
              <a:r>
                <a:rPr lang="en-US" sz="2200" b="1" dirty="0">
                  <a:latin typeface="Comic Sans MS" pitchFamily="66" charset="0"/>
                </a:rPr>
                <a:t>I am DON”;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1000" y="4876800"/>
            <a:ext cx="8458200" cy="1785104"/>
          </a:xfrm>
          <a:prstGeom prst="rect">
            <a:avLst/>
          </a:prstGeom>
          <a:solidFill>
            <a:srgbClr val="F2EEB8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342900" indent="-3429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“I am DON” is a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string</a:t>
            </a:r>
            <a:r>
              <a:rPr lang="en-US" sz="2200" b="1" dirty="0">
                <a:latin typeface="Comic Sans MS" pitchFamily="66" charset="0"/>
              </a:rPr>
              <a:t> constant. Strings constants in C are specified by enclosing in double </a:t>
            </a:r>
            <a:r>
              <a:rPr lang="en-US" sz="2200" b="1" dirty="0" smtClean="0">
                <a:latin typeface="Comic Sans MS" pitchFamily="66" charset="0"/>
              </a:rPr>
              <a:t>quotes.</a:t>
            </a:r>
          </a:p>
          <a:p>
            <a:pPr marL="342900" indent="-3429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smtClean="0">
                <a:latin typeface="Comic Sans MS" pitchFamily="66" charset="0"/>
              </a:rPr>
              <a:t>It is equivalent to a character array </a:t>
            </a:r>
            <a:r>
              <a:rPr lang="en-US" sz="2200" b="1" i="1" dirty="0" smtClean="0">
                <a:solidFill>
                  <a:srgbClr val="FF0000"/>
                </a:solidFill>
                <a:latin typeface="Comic Sans MS" pitchFamily="66" charset="0"/>
              </a:rPr>
              <a:t>ending</a:t>
            </a:r>
            <a:r>
              <a:rPr lang="en-US" sz="2200" b="1" dirty="0" smtClean="0">
                <a:latin typeface="Comic Sans MS" pitchFamily="66" charset="0"/>
              </a:rPr>
              <a:t> with ‘\0’.</a:t>
            </a:r>
          </a:p>
          <a:p>
            <a:pPr marL="342900" indent="-3429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smtClean="0">
                <a:latin typeface="Comic Sans MS" pitchFamily="66" charset="0"/>
              </a:rPr>
              <a:t>The </a:t>
            </a:r>
            <a:r>
              <a:rPr lang="en-US" sz="2200" b="1" dirty="0">
                <a:latin typeface="Comic Sans MS" pitchFamily="66" charset="0"/>
              </a:rPr>
              <a:t>‘\0’ character (also called NULL char) is automatically added to the </a:t>
            </a:r>
            <a:r>
              <a:rPr lang="en-US" sz="2200" b="1" dirty="0" smtClean="0">
                <a:latin typeface="Comic Sans MS" pitchFamily="66" charset="0"/>
              </a:rPr>
              <a:t>end. 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DF26-A5E7-465B-BB01-8DA1986A834C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8050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Printing 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4582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We have used string constants many times. Can you recall?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35963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printf and scanf: the first argument is always a string.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printf(“The value is %d\n”, value);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scanf</a:t>
            </a:r>
            <a:r>
              <a:rPr lang="en-US" sz="2200" b="1" dirty="0" smtClean="0">
                <a:latin typeface="Comic Sans MS" pitchFamily="66" charset="0"/>
              </a:rPr>
              <a:t>(“%d”, &amp;value);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19400"/>
            <a:ext cx="514985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Strings are printed using %s option.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1905000" y="2819400"/>
            <a:ext cx="5884863" cy="963613"/>
            <a:chOff x="1905000" y="3048000"/>
            <a:chExt cx="5884951" cy="964287"/>
          </a:xfrm>
        </p:grpSpPr>
        <p:sp>
          <p:nvSpPr>
            <p:cNvPr id="7" name="TextBox 6"/>
            <p:cNvSpPr txBox="1"/>
            <p:nvPr/>
          </p:nvSpPr>
          <p:spPr>
            <a:xfrm>
              <a:off x="1905000" y="3581773"/>
              <a:ext cx="3833870" cy="4305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printf(“%s”, “I am DON”);</a:t>
              </a:r>
            </a:p>
          </p:txBody>
        </p:sp>
        <p:grpSp>
          <p:nvGrpSpPr>
            <p:cNvPr id="8249" name="Group 11"/>
            <p:cNvGrpSpPr>
              <a:grpSpLocks/>
            </p:cNvGrpSpPr>
            <p:nvPr/>
          </p:nvGrpSpPr>
          <p:grpSpPr bwMode="auto">
            <a:xfrm>
              <a:off x="6172200" y="3048000"/>
              <a:ext cx="1617751" cy="888087"/>
              <a:chOff x="6324600" y="3124200"/>
              <a:chExt cx="1617751" cy="8880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324664" y="3581720"/>
                <a:ext cx="1617687" cy="43051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I am DON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24664" y="3124200"/>
                <a:ext cx="1112855" cy="4305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Output</a:t>
                </a:r>
              </a:p>
            </p:txBody>
          </p:sp>
        </p:grp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14400" y="3352800"/>
            <a:ext cx="1047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E.g. 1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" y="3733800"/>
            <a:ext cx="7953375" cy="922338"/>
            <a:chOff x="381000" y="4191000"/>
            <a:chExt cx="7953972" cy="921841"/>
          </a:xfrm>
        </p:grpSpPr>
        <p:sp>
          <p:nvSpPr>
            <p:cNvPr id="8" name="TextBox 7"/>
            <p:cNvSpPr txBox="1"/>
            <p:nvPr/>
          </p:nvSpPr>
          <p:spPr>
            <a:xfrm>
              <a:off x="1600292" y="4343318"/>
              <a:ext cx="4162737" cy="769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char str[]=“I am GR8DON”;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printf</a:t>
              </a:r>
              <a:r>
                <a:rPr lang="en-US" sz="2200" b="1" dirty="0" smtClean="0">
                  <a:latin typeface="Comic Sans MS" pitchFamily="66" charset="0"/>
                </a:rPr>
                <a:t>(“%s”, str);</a:t>
              </a:r>
              <a:endParaRPr lang="en-US" sz="2200" b="1" dirty="0">
                <a:latin typeface="Comic Sans MS" pitchFamily="66" charset="0"/>
              </a:endParaRPr>
            </a:p>
          </p:txBody>
        </p:sp>
        <p:grpSp>
          <p:nvGrpSpPr>
            <p:cNvPr id="8244" name="Group 12"/>
            <p:cNvGrpSpPr>
              <a:grpSpLocks/>
            </p:cNvGrpSpPr>
            <p:nvPr/>
          </p:nvGrpSpPr>
          <p:grpSpPr bwMode="auto">
            <a:xfrm>
              <a:off x="6172200" y="4191000"/>
              <a:ext cx="2162772" cy="888087"/>
              <a:chOff x="6324600" y="3124200"/>
              <a:chExt cx="2162772" cy="88808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325035" y="3581154"/>
                <a:ext cx="2162337" cy="4315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I am GR8DON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25035" y="3124200"/>
                <a:ext cx="1112921" cy="43156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Output</a:t>
                </a:r>
              </a:p>
            </p:txBody>
          </p:sp>
        </p:grpSp>
        <p:sp>
          <p:nvSpPr>
            <p:cNvPr id="8245" name="TextBox 18"/>
            <p:cNvSpPr txBox="1">
              <a:spLocks noChangeArrowheads="1"/>
            </p:cNvSpPr>
            <p:nvPr/>
          </p:nvSpPr>
          <p:spPr bwMode="auto">
            <a:xfrm>
              <a:off x="381000" y="4419600"/>
              <a:ext cx="104708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E.g. 2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248400" y="5867400"/>
            <a:ext cx="2895600" cy="769938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This NULL char is not printed. </a:t>
            </a: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0" y="4572000"/>
            <a:ext cx="9301163" cy="1162050"/>
            <a:chOff x="0" y="4572000"/>
            <a:chExt cx="9301095" cy="116211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0" y="45720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rgbClr val="94F4B9">
                    <a:shade val="67500"/>
                    <a:satMod val="115000"/>
                  </a:srgbClr>
                </a:gs>
                <a:gs pos="100000">
                  <a:srgbClr val="94F4B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8207" name="TextBox 27"/>
            <p:cNvSpPr txBox="1">
              <a:spLocks noChangeArrowheads="1"/>
            </p:cNvSpPr>
            <p:nvPr/>
          </p:nvSpPr>
          <p:spPr bwMode="auto">
            <a:xfrm>
              <a:off x="0" y="5257800"/>
              <a:ext cx="5918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str</a:t>
              </a:r>
            </a:p>
          </p:txBody>
        </p:sp>
        <p:cxnSp>
          <p:nvCxnSpPr>
            <p:cNvPr id="8208" name="Shape 41"/>
            <p:cNvCxnSpPr>
              <a:cxnSpLocks noChangeShapeType="1"/>
              <a:endCxn id="30" idx="1"/>
            </p:cNvCxnSpPr>
            <p:nvPr/>
          </p:nvCxnSpPr>
          <p:spPr bwMode="auto">
            <a:xfrm>
              <a:off x="304800" y="4724400"/>
              <a:ext cx="609600" cy="3429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0" name="Rectangle 29"/>
            <p:cNvSpPr/>
            <p:nvPr/>
          </p:nvSpPr>
          <p:spPr bwMode="auto">
            <a:xfrm>
              <a:off x="914393" y="4800612"/>
              <a:ext cx="685795" cy="533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600188" y="4800612"/>
              <a:ext cx="685795" cy="5334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285983" y="4800612"/>
              <a:ext cx="685795" cy="533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8212" name="Straight Connector 33"/>
            <p:cNvCxnSpPr>
              <a:cxnSpLocks noChangeShapeType="1"/>
            </p:cNvCxnSpPr>
            <p:nvPr/>
          </p:nvCxnSpPr>
          <p:spPr bwMode="auto">
            <a:xfrm>
              <a:off x="2971800" y="4800600"/>
              <a:ext cx="1371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213" name="Straight Connector 34"/>
            <p:cNvCxnSpPr>
              <a:cxnSpLocks noChangeShapeType="1"/>
            </p:cNvCxnSpPr>
            <p:nvPr/>
          </p:nvCxnSpPr>
          <p:spPr bwMode="auto">
            <a:xfrm>
              <a:off x="2971800" y="5334000"/>
              <a:ext cx="13716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50" name="Rectangle 49"/>
            <p:cNvSpPr/>
            <p:nvPr/>
          </p:nvSpPr>
          <p:spPr bwMode="auto">
            <a:xfrm>
              <a:off x="2971778" y="4800612"/>
              <a:ext cx="685795" cy="5334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57573" y="4800612"/>
              <a:ext cx="685795" cy="5334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8216" name="TextBox 58"/>
            <p:cNvSpPr txBox="1">
              <a:spLocks noChangeArrowheads="1"/>
            </p:cNvSpPr>
            <p:nvPr/>
          </p:nvSpPr>
          <p:spPr bwMode="auto">
            <a:xfrm>
              <a:off x="990600" y="48006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8217" name="TextBox 59"/>
            <p:cNvSpPr txBox="1">
              <a:spLocks noChangeArrowheads="1"/>
            </p:cNvSpPr>
            <p:nvPr/>
          </p:nvSpPr>
          <p:spPr bwMode="auto">
            <a:xfrm>
              <a:off x="3048000" y="48006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‘m’</a:t>
              </a:r>
            </a:p>
          </p:txBody>
        </p:sp>
        <p:grpSp>
          <p:nvGrpSpPr>
            <p:cNvPr id="8218" name="Group 72"/>
            <p:cNvGrpSpPr>
              <a:grpSpLocks/>
            </p:cNvGrpSpPr>
            <p:nvPr/>
          </p:nvGrpSpPr>
          <p:grpSpPr bwMode="auto">
            <a:xfrm>
              <a:off x="4343400" y="4800600"/>
              <a:ext cx="4800600" cy="533400"/>
              <a:chOff x="4343400" y="5334000"/>
              <a:chExt cx="4800600" cy="533400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029163" y="5334012"/>
                <a:ext cx="685795" cy="5334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grpSp>
            <p:nvGrpSpPr>
              <p:cNvPr id="8229" name="Group 71"/>
              <p:cNvGrpSpPr>
                <a:grpSpLocks/>
              </p:cNvGrpSpPr>
              <p:nvPr/>
            </p:nvGrpSpPr>
            <p:grpSpPr bwMode="auto">
              <a:xfrm>
                <a:off x="4343400" y="5334000"/>
                <a:ext cx="4800600" cy="533400"/>
                <a:chOff x="3657600" y="4800600"/>
                <a:chExt cx="4800600" cy="533400"/>
              </a:xfrm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3657568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5029158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5714953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6400748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7772338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7086543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8236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3733800" y="4800600"/>
                  <a:ext cx="50526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‘G’</a:t>
                  </a:r>
                </a:p>
              </p:txBody>
            </p:sp>
            <p:sp>
              <p:nvSpPr>
                <p:cNvPr id="823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4419600" y="4800600"/>
                  <a:ext cx="49404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‘R’</a:t>
                  </a:r>
                </a:p>
              </p:txBody>
            </p:sp>
            <p:sp>
              <p:nvSpPr>
                <p:cNvPr id="823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5181600" y="4800600"/>
                  <a:ext cx="48442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‘8’</a:t>
                  </a:r>
                </a:p>
              </p:txBody>
            </p:sp>
            <p:sp>
              <p:nvSpPr>
                <p:cNvPr id="8239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5791200" y="4800600"/>
                  <a:ext cx="51648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‘D’</a:t>
                  </a:r>
                </a:p>
              </p:txBody>
            </p:sp>
            <p:sp>
              <p:nvSpPr>
                <p:cNvPr id="8240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6477000" y="4800600"/>
                  <a:ext cx="5389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‘O’</a:t>
                  </a:r>
                </a:p>
              </p:txBody>
            </p:sp>
            <p:sp>
              <p:nvSpPr>
                <p:cNvPr id="8241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7162800" y="4800600"/>
                  <a:ext cx="54213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‘N’</a:t>
                  </a:r>
                </a:p>
              </p:txBody>
            </p:sp>
            <p:sp>
              <p:nvSpPr>
                <p:cNvPr id="8242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7772400" y="48006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‘\0’</a:t>
                  </a:r>
                </a:p>
              </p:txBody>
            </p:sp>
          </p:grpSp>
        </p:grpSp>
        <p:sp>
          <p:nvSpPr>
            <p:cNvPr id="8219" name="TextBox 69"/>
            <p:cNvSpPr txBox="1">
              <a:spLocks noChangeArrowheads="1"/>
            </p:cNvSpPr>
            <p:nvPr/>
          </p:nvSpPr>
          <p:spPr bwMode="auto">
            <a:xfrm>
              <a:off x="2438400" y="48006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‘a’</a:t>
              </a:r>
            </a:p>
          </p:txBody>
        </p:sp>
        <p:sp>
          <p:nvSpPr>
            <p:cNvPr id="8220" name="TextBox 70"/>
            <p:cNvSpPr txBox="1">
              <a:spLocks noChangeArrowheads="1"/>
            </p:cNvSpPr>
            <p:nvPr/>
          </p:nvSpPr>
          <p:spPr bwMode="auto">
            <a:xfrm>
              <a:off x="1676400" y="48006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8221" name="TextBox 73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8222" name="TextBox 75"/>
            <p:cNvSpPr txBox="1">
              <a:spLocks noChangeArrowheads="1"/>
            </p:cNvSpPr>
            <p:nvPr/>
          </p:nvSpPr>
          <p:spPr bwMode="auto">
            <a:xfrm>
              <a:off x="8382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str[0]</a:t>
              </a:r>
            </a:p>
          </p:txBody>
        </p:sp>
        <p:sp>
          <p:nvSpPr>
            <p:cNvPr id="8223" name="TextBox 76"/>
            <p:cNvSpPr txBox="1">
              <a:spLocks noChangeArrowheads="1"/>
            </p:cNvSpPr>
            <p:nvPr/>
          </p:nvSpPr>
          <p:spPr bwMode="auto">
            <a:xfrm>
              <a:off x="21336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str[2]</a:t>
              </a:r>
            </a:p>
          </p:txBody>
        </p:sp>
        <p:sp>
          <p:nvSpPr>
            <p:cNvPr id="8224" name="TextBox 77"/>
            <p:cNvSpPr txBox="1">
              <a:spLocks noChangeArrowheads="1"/>
            </p:cNvSpPr>
            <p:nvPr/>
          </p:nvSpPr>
          <p:spPr bwMode="auto">
            <a:xfrm>
              <a:off x="35052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str[4]</a:t>
              </a:r>
            </a:p>
          </p:txBody>
        </p:sp>
        <p:sp>
          <p:nvSpPr>
            <p:cNvPr id="8225" name="TextBox 78"/>
            <p:cNvSpPr txBox="1">
              <a:spLocks noChangeArrowheads="1"/>
            </p:cNvSpPr>
            <p:nvPr/>
          </p:nvSpPr>
          <p:spPr bwMode="auto">
            <a:xfrm>
              <a:off x="48768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str[6]</a:t>
              </a:r>
            </a:p>
          </p:txBody>
        </p:sp>
        <p:sp>
          <p:nvSpPr>
            <p:cNvPr id="8226" name="TextBox 79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str[8]</a:t>
              </a:r>
            </a:p>
          </p:txBody>
        </p:sp>
        <p:sp>
          <p:nvSpPr>
            <p:cNvPr id="8227" name="TextBox 80"/>
            <p:cNvSpPr txBox="1">
              <a:spLocks noChangeArrowheads="1"/>
            </p:cNvSpPr>
            <p:nvPr/>
          </p:nvSpPr>
          <p:spPr bwMode="auto">
            <a:xfrm>
              <a:off x="8241189" y="5334000"/>
              <a:ext cx="1059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str[11]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81000" y="5715000"/>
            <a:ext cx="57912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 </a:t>
            </a:r>
            <a:r>
              <a:rPr lang="en-US" sz="2200" b="1" dirty="0">
                <a:latin typeface="Comic Sans MS" pitchFamily="66" charset="0"/>
              </a:rPr>
              <a:t>State of memory after definition of str in E.g. 2. Note the NULL char added in the end.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0F04-207F-456D-9C42-9BD194DB7A22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802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/>
      <p:bldP spid="20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914400"/>
            <a:ext cx="4038600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 str[]=“I am GR8DON”;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str[4] = ‘\0’;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printf</a:t>
            </a:r>
            <a:r>
              <a:rPr lang="en-US" sz="2200" b="1" dirty="0" smtClean="0">
                <a:latin typeface="Comic Sans MS" pitchFamily="66" charset="0"/>
              </a:rPr>
              <a:t>(“%s”, str);</a:t>
            </a:r>
            <a:endParaRPr lang="en-US" sz="2200" b="1" dirty="0">
              <a:latin typeface="Comic Sans MS" pitchFamily="66" charset="0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685800" y="4419600"/>
            <a:ext cx="1112838" cy="887413"/>
            <a:chOff x="6324600" y="3124200"/>
            <a:chExt cx="1112805" cy="888087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3581747"/>
              <a:ext cx="836588" cy="430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 am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4600" y="3124200"/>
              <a:ext cx="1112805" cy="4305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400" y="457200"/>
            <a:ext cx="3392488" cy="430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Consider the fragment.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76600" y="2133600"/>
            <a:ext cx="5737225" cy="430213"/>
          </a:xfrm>
          <a:prstGeom prst="rect">
            <a:avLst/>
          </a:prstGeom>
          <a:solidFill>
            <a:srgbClr val="E2C8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Let us trace the memory state of str[].</a:t>
            </a: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0" y="2590800"/>
            <a:ext cx="9301163" cy="1143000"/>
            <a:chOff x="0" y="2590800"/>
            <a:chExt cx="9301095" cy="11430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0" y="30480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rgbClr val="94F4B9">
                    <a:shade val="67500"/>
                    <a:satMod val="115000"/>
                  </a:srgbClr>
                </a:gs>
                <a:gs pos="100000">
                  <a:srgbClr val="94F4B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9238" name="Shape 41"/>
            <p:cNvCxnSpPr>
              <a:cxnSpLocks noChangeShapeType="1"/>
              <a:endCxn id="17" idx="1"/>
            </p:cNvCxnSpPr>
            <p:nvPr/>
          </p:nvCxnSpPr>
          <p:spPr bwMode="auto">
            <a:xfrm>
              <a:off x="304800" y="3200400"/>
              <a:ext cx="609600" cy="1905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7" name="Rectangle 16"/>
            <p:cNvSpPr/>
            <p:nvPr/>
          </p:nvSpPr>
          <p:spPr bwMode="auto">
            <a:xfrm>
              <a:off x="914393" y="3124200"/>
              <a:ext cx="685795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600188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285983" y="3124200"/>
              <a:ext cx="685795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9242" name="Straight Connector 19"/>
            <p:cNvCxnSpPr>
              <a:cxnSpLocks noChangeShapeType="1"/>
            </p:cNvCxnSpPr>
            <p:nvPr/>
          </p:nvCxnSpPr>
          <p:spPr bwMode="auto">
            <a:xfrm>
              <a:off x="2971800" y="3124200"/>
              <a:ext cx="1371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2" name="Rectangle 21"/>
            <p:cNvSpPr/>
            <p:nvPr/>
          </p:nvSpPr>
          <p:spPr bwMode="auto">
            <a:xfrm>
              <a:off x="2971778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657573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9245" name="TextBox 23"/>
            <p:cNvSpPr txBox="1">
              <a:spLocks noChangeArrowheads="1"/>
            </p:cNvSpPr>
            <p:nvPr/>
          </p:nvSpPr>
          <p:spPr bwMode="auto">
            <a:xfrm>
              <a:off x="990600" y="31242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9246" name="TextBox 24"/>
            <p:cNvSpPr txBox="1">
              <a:spLocks noChangeArrowheads="1"/>
            </p:cNvSpPr>
            <p:nvPr/>
          </p:nvSpPr>
          <p:spPr bwMode="auto">
            <a:xfrm>
              <a:off x="3048000" y="31242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‘m’</a:t>
              </a:r>
            </a:p>
          </p:txBody>
        </p:sp>
        <p:grpSp>
          <p:nvGrpSpPr>
            <p:cNvPr id="9247" name="Group 72"/>
            <p:cNvGrpSpPr>
              <a:grpSpLocks/>
            </p:cNvGrpSpPr>
            <p:nvPr/>
          </p:nvGrpSpPr>
          <p:grpSpPr bwMode="auto">
            <a:xfrm>
              <a:off x="4343400" y="3124200"/>
              <a:ext cx="4800600" cy="533400"/>
              <a:chOff x="4343400" y="5334000"/>
              <a:chExt cx="4800600" cy="533400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5029163" y="5334000"/>
                <a:ext cx="685795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grpSp>
            <p:nvGrpSpPr>
              <p:cNvPr id="9260" name="Group 71"/>
              <p:cNvGrpSpPr>
                <a:grpSpLocks/>
              </p:cNvGrpSpPr>
              <p:nvPr/>
            </p:nvGrpSpPr>
            <p:grpSpPr bwMode="auto">
              <a:xfrm>
                <a:off x="4343400" y="5334000"/>
                <a:ext cx="4800600" cy="533400"/>
                <a:chOff x="3657600" y="4800600"/>
                <a:chExt cx="4800600" cy="533400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365756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502915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5714953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640074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777233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7086543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9267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3733800" y="4800600"/>
                  <a:ext cx="50526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‘G’</a:t>
                  </a:r>
                </a:p>
              </p:txBody>
            </p:sp>
            <p:sp>
              <p:nvSpPr>
                <p:cNvPr id="9268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4419600" y="4800600"/>
                  <a:ext cx="49404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‘R’</a:t>
                  </a:r>
                </a:p>
              </p:txBody>
            </p:sp>
            <p:sp>
              <p:nvSpPr>
                <p:cNvPr id="9269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5181600" y="4800600"/>
                  <a:ext cx="48442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‘8’</a:t>
                  </a:r>
                </a:p>
              </p:txBody>
            </p:sp>
            <p:sp>
              <p:nvSpPr>
                <p:cNvPr id="9270" name="TextBox 46"/>
                <p:cNvSpPr txBox="1">
                  <a:spLocks noChangeArrowheads="1"/>
                </p:cNvSpPr>
                <p:nvPr/>
              </p:nvSpPr>
              <p:spPr bwMode="auto">
                <a:xfrm>
                  <a:off x="5791200" y="4800600"/>
                  <a:ext cx="51648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‘D’</a:t>
                  </a:r>
                </a:p>
              </p:txBody>
            </p:sp>
            <p:sp>
              <p:nvSpPr>
                <p:cNvPr id="9271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6477000" y="4800600"/>
                  <a:ext cx="5389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‘O’</a:t>
                  </a:r>
                </a:p>
              </p:txBody>
            </p:sp>
            <p:sp>
              <p:nvSpPr>
                <p:cNvPr id="9272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7162800" y="4800600"/>
                  <a:ext cx="54213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‘N’</a:t>
                  </a:r>
                </a:p>
              </p:txBody>
            </p:sp>
            <p:sp>
              <p:nvSpPr>
                <p:cNvPr id="9273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7772400" y="48006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‘\0’</a:t>
                  </a:r>
                </a:p>
              </p:txBody>
            </p:sp>
          </p:grpSp>
        </p:grpSp>
        <p:sp>
          <p:nvSpPr>
            <p:cNvPr id="9248" name="TextBox 26"/>
            <p:cNvSpPr txBox="1">
              <a:spLocks noChangeArrowheads="1"/>
            </p:cNvSpPr>
            <p:nvPr/>
          </p:nvSpPr>
          <p:spPr bwMode="auto">
            <a:xfrm>
              <a:off x="2438400" y="31242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‘a’</a:t>
              </a:r>
            </a:p>
          </p:txBody>
        </p:sp>
        <p:sp>
          <p:nvSpPr>
            <p:cNvPr id="9249" name="TextBox 27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9250" name="TextBox 28"/>
            <p:cNvSpPr txBox="1">
              <a:spLocks noChangeArrowheads="1"/>
            </p:cNvSpPr>
            <p:nvPr/>
          </p:nvSpPr>
          <p:spPr bwMode="auto">
            <a:xfrm>
              <a:off x="3733800" y="31242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grpSp>
          <p:nvGrpSpPr>
            <p:cNvPr id="9251" name="Group 53"/>
            <p:cNvGrpSpPr>
              <a:grpSpLocks/>
            </p:cNvGrpSpPr>
            <p:nvPr/>
          </p:nvGrpSpPr>
          <p:grpSpPr bwMode="auto">
            <a:xfrm>
              <a:off x="0" y="2590800"/>
              <a:ext cx="9301095" cy="476310"/>
              <a:chOff x="0" y="3581400"/>
              <a:chExt cx="9301095" cy="476310"/>
            </a:xfrm>
          </p:grpSpPr>
          <p:sp>
            <p:nvSpPr>
              <p:cNvPr id="9252" name="TextBox 14"/>
              <p:cNvSpPr txBox="1">
                <a:spLocks noChangeArrowheads="1"/>
              </p:cNvSpPr>
              <p:nvPr/>
            </p:nvSpPr>
            <p:spPr bwMode="auto">
              <a:xfrm>
                <a:off x="0" y="3581400"/>
                <a:ext cx="59182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str</a:t>
                </a:r>
              </a:p>
            </p:txBody>
          </p:sp>
          <p:sp>
            <p:nvSpPr>
              <p:cNvPr id="9253" name="TextBox 29"/>
              <p:cNvSpPr txBox="1">
                <a:spLocks noChangeArrowheads="1"/>
              </p:cNvSpPr>
              <p:nvPr/>
            </p:nvSpPr>
            <p:spPr bwMode="auto">
              <a:xfrm>
                <a:off x="838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str[0]</a:t>
                </a:r>
              </a:p>
            </p:txBody>
          </p:sp>
          <p:sp>
            <p:nvSpPr>
              <p:cNvPr id="9254" name="TextBox 30"/>
              <p:cNvSpPr txBox="1">
                <a:spLocks noChangeArrowheads="1"/>
              </p:cNvSpPr>
              <p:nvPr/>
            </p:nvSpPr>
            <p:spPr bwMode="auto">
              <a:xfrm>
                <a:off x="21336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str[2]</a:t>
                </a:r>
              </a:p>
            </p:txBody>
          </p:sp>
          <p:sp>
            <p:nvSpPr>
              <p:cNvPr id="9255" name="TextBox 31"/>
              <p:cNvSpPr txBox="1">
                <a:spLocks noChangeArrowheads="1"/>
              </p:cNvSpPr>
              <p:nvPr/>
            </p:nvSpPr>
            <p:spPr bwMode="auto">
              <a:xfrm>
                <a:off x="3505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str[4]</a:t>
                </a:r>
              </a:p>
            </p:txBody>
          </p:sp>
          <p:sp>
            <p:nvSpPr>
              <p:cNvPr id="9256" name="TextBox 32"/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str[6]</a:t>
                </a:r>
              </a:p>
            </p:txBody>
          </p:sp>
          <p:sp>
            <p:nvSpPr>
              <p:cNvPr id="9257" name="TextBox 33"/>
              <p:cNvSpPr txBox="1">
                <a:spLocks noChangeArrowheads="1"/>
              </p:cNvSpPr>
              <p:nvPr/>
            </p:nvSpPr>
            <p:spPr bwMode="auto">
              <a:xfrm>
                <a:off x="62484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str[8]</a:t>
                </a:r>
              </a:p>
            </p:txBody>
          </p:sp>
          <p:sp>
            <p:nvSpPr>
              <p:cNvPr id="9258" name="TextBox 34"/>
              <p:cNvSpPr txBox="1">
                <a:spLocks noChangeArrowheads="1"/>
              </p:cNvSpPr>
              <p:nvPr/>
            </p:nvSpPr>
            <p:spPr bwMode="auto">
              <a:xfrm>
                <a:off x="8241189" y="3657600"/>
                <a:ext cx="1059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str[11]</a:t>
                </a:r>
              </a:p>
            </p:txBody>
          </p:sp>
        </p:grpSp>
      </p:grpSp>
      <p:sp>
        <p:nvSpPr>
          <p:cNvPr id="51" name="Right Arrow 50"/>
          <p:cNvSpPr/>
          <p:nvPr/>
        </p:nvSpPr>
        <p:spPr bwMode="auto">
          <a:xfrm>
            <a:off x="457200" y="914400"/>
            <a:ext cx="685800" cy="457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457200" y="1295400"/>
            <a:ext cx="685800" cy="457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53" name="Right Arrow 52"/>
          <p:cNvSpPr/>
          <p:nvPr/>
        </p:nvSpPr>
        <p:spPr bwMode="auto">
          <a:xfrm>
            <a:off x="457200" y="1600200"/>
            <a:ext cx="685800" cy="457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3657600" y="3140968"/>
            <a:ext cx="685800" cy="533400"/>
            <a:chOff x="3657600" y="3657600"/>
            <a:chExt cx="685800" cy="533400"/>
          </a:xfrm>
        </p:grpSpPr>
        <p:sp>
          <p:nvSpPr>
            <p:cNvPr id="9233" name="Rectangle 56"/>
            <p:cNvSpPr>
              <a:spLocks noChangeArrowheads="1"/>
            </p:cNvSpPr>
            <p:nvPr/>
          </p:nvSpPr>
          <p:spPr bwMode="auto">
            <a:xfrm>
              <a:off x="3657600" y="3657600"/>
              <a:ext cx="685800" cy="533400"/>
            </a:xfrm>
            <a:prstGeom prst="rect">
              <a:avLst/>
            </a:prstGeom>
            <a:solidFill>
              <a:srgbClr val="51FFD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 dirty="0">
                <a:ea typeface="ＭＳ Ｐゴシック" pitchFamily="34" charset="-128"/>
              </a:endParaRPr>
            </a:p>
          </p:txBody>
        </p:sp>
        <p:sp>
          <p:nvSpPr>
            <p:cNvPr id="9234" name="TextBox 58"/>
            <p:cNvSpPr txBox="1">
              <a:spLocks noChangeArrowheads="1"/>
            </p:cNvSpPr>
            <p:nvPr/>
          </p:nvSpPr>
          <p:spPr bwMode="auto">
            <a:xfrm>
              <a:off x="3657600" y="37338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‘\0’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981200" y="4395788"/>
            <a:ext cx="67818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A string is a sequence of characters terminated by ‘\0’. This ‘\0’ is not part of the string.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6400" y="609600"/>
            <a:ext cx="3505200" cy="144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This defines a constant string, i.e., character array terminated by, but not including, ‘\0’.</a:t>
            </a:r>
          </a:p>
        </p:txBody>
      </p:sp>
      <p:cxnSp>
        <p:nvCxnSpPr>
          <p:cNvPr id="65" name="Elbow Connector 64"/>
          <p:cNvCxnSpPr>
            <a:cxnSpLocks noChangeShapeType="1"/>
            <a:endCxn id="66" idx="1"/>
          </p:cNvCxnSpPr>
          <p:nvPr/>
        </p:nvCxnSpPr>
        <p:spPr bwMode="auto">
          <a:xfrm>
            <a:off x="4953000" y="1066800"/>
            <a:ext cx="533400" cy="266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73" name="TextBox 72"/>
          <p:cNvSpPr txBox="1"/>
          <p:nvPr/>
        </p:nvSpPr>
        <p:spPr>
          <a:xfrm>
            <a:off x="457200" y="2133600"/>
            <a:ext cx="252095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What is printed?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228600" y="5517232"/>
            <a:ext cx="8534400" cy="1108075"/>
          </a:xfrm>
          <a:prstGeom prst="rect">
            <a:avLst/>
          </a:prstGeom>
          <a:solidFill>
            <a:srgbClr val="EAF0AE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C00000"/>
              </a:buClr>
              <a:buFont typeface="Arial Narrow" pitchFamily="34" charset="0"/>
              <a:buAutoNum type="arabicPeriod" startAt="2"/>
            </a:pPr>
            <a:r>
              <a:rPr lang="en-US" altLang="en-US" sz="2200" b="1" dirty="0">
                <a:latin typeface="Comic Sans MS" pitchFamily="66" charset="0"/>
              </a:rPr>
              <a:t>There may be non-null characters after the first occurrence of ‘\0’ in str[]. They are not part of the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string</a:t>
            </a:r>
            <a:r>
              <a:rPr lang="en-US" altLang="en-US" sz="2200" b="1" dirty="0">
                <a:latin typeface="Comic Sans MS" pitchFamily="66" charset="0"/>
              </a:rPr>
              <a:t> str[] and don’t get printed by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printf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6" charset="0"/>
              </a:rPr>
              <a:t>(“%s”, str);</a:t>
            </a:r>
            <a:endParaRPr lang="en-US" altLang="en-US" sz="2200" b="1" dirty="0">
              <a:solidFill>
                <a:srgbClr val="9D0000"/>
              </a:solidFill>
              <a:latin typeface="Comic Sans MS" pitchFamily="66" charset="0"/>
            </a:endParaRPr>
          </a:p>
        </p:txBody>
      </p:sp>
      <p:sp>
        <p:nvSpPr>
          <p:cNvPr id="9232" name="TextBox 76"/>
          <p:cNvSpPr txBox="1">
            <a:spLocks noChangeArrowheads="1"/>
          </p:cNvSpPr>
          <p:nvPr/>
        </p:nvSpPr>
        <p:spPr bwMode="auto">
          <a:xfrm>
            <a:off x="4038600" y="228600"/>
            <a:ext cx="16954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400" b="1" dirty="0">
                <a:solidFill>
                  <a:srgbClr val="9D0000"/>
                </a:solidFill>
                <a:latin typeface="Comic Sans MS" pitchFamily="66" charset="0"/>
              </a:rPr>
              <a:t>Strings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F467-F522-427E-98A3-7EBCAEAF24ED}" type="datetime7">
              <a:rPr lang="en-US" smtClean="0"/>
              <a:t>Feb-15</a:t>
            </a:fld>
            <a:endParaRPr lang="hi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Strings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2264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51" grpId="0" animBg="1"/>
      <p:bldP spid="52" grpId="0" animBg="1"/>
      <p:bldP spid="53" grpId="0" animBg="1"/>
      <p:bldP spid="61" grpId="0" animBg="1"/>
      <p:bldP spid="66" grpId="0" animBg="1"/>
      <p:bldP spid="73" grpId="0" animBg="1"/>
      <p:bldP spid="74" grpId="0" animBg="1"/>
    </p:bldLst>
  </p:timing>
</p:sld>
</file>

<file path=ppt/theme/theme1.xml><?xml version="1.0" encoding="utf-8"?>
<a:theme xmlns:a="http://schemas.openxmlformats.org/drawingml/2006/main" name="BlueGridIITK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BlueGridIITK</Template>
  <TotalTime>4899</TotalTime>
  <Words>2413</Words>
  <Application>Microsoft Office PowerPoint</Application>
  <PresentationFormat>On-screen Show (4:3)</PresentationFormat>
  <Paragraphs>451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BlueGridIITK</vt:lpstr>
      <vt:lpstr>Announcements</vt:lpstr>
      <vt:lpstr>ESC101: Introduction to Computing</vt:lpstr>
      <vt:lpstr>Recap about arrays</vt:lpstr>
      <vt:lpstr>PowerPoint Presentation</vt:lpstr>
      <vt:lpstr>PowerPoint Presentation</vt:lpstr>
      <vt:lpstr>PowerPoint Presentation</vt:lpstr>
      <vt:lpstr>Character array initialization</vt:lpstr>
      <vt:lpstr>Printing strings</vt:lpstr>
      <vt:lpstr>PowerPoint Presentation</vt:lpstr>
      <vt:lpstr>PowerPoint Presentation</vt:lpstr>
      <vt:lpstr>Reading a String (scanf)</vt:lpstr>
      <vt:lpstr>Reading a String (scanf)</vt:lpstr>
      <vt:lpstr>PowerPoint Presentation</vt:lpstr>
      <vt:lpstr>PowerPoint Presentation</vt:lpstr>
      <vt:lpstr>NULL character ‘\0’</vt:lpstr>
      <vt:lpstr>NULL character ‘\0’</vt:lpstr>
      <vt:lpstr>Reading a line as an input</vt:lpstr>
      <vt:lpstr>PowerPoint Presentation</vt:lpstr>
      <vt:lpstr>PowerPoint Presentation</vt:lpstr>
      <vt:lpstr>Copying one String to Other</vt:lpstr>
      <vt:lpstr>String Copy</vt:lpstr>
      <vt:lpstr>Comparing Two Strings</vt:lpstr>
      <vt:lpstr>String Comparison</vt:lpstr>
      <vt:lpstr>Code for str_compare</vt:lpstr>
      <vt:lpstr>Other string functions</vt:lpstr>
      <vt:lpstr>string.h</vt:lpstr>
      <vt:lpstr>string.h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Amey Karkare</dc:creator>
  <cp:lastModifiedBy>karkare</cp:lastModifiedBy>
  <cp:revision>594</cp:revision>
  <dcterms:created xsi:type="dcterms:W3CDTF">2014-07-13T13:31:18Z</dcterms:created>
  <dcterms:modified xsi:type="dcterms:W3CDTF">2015-02-24T08:37:19Z</dcterms:modified>
</cp:coreProperties>
</file>