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28"/>
  </p:notesMasterIdLst>
  <p:handoutMasterIdLst>
    <p:handoutMasterId r:id="rId29"/>
  </p:handoutMasterIdLst>
  <p:sldIdLst>
    <p:sldId id="296" r:id="rId2"/>
    <p:sldId id="307" r:id="rId3"/>
    <p:sldId id="297" r:id="rId4"/>
    <p:sldId id="298" r:id="rId5"/>
    <p:sldId id="299" r:id="rId6"/>
    <p:sldId id="300" r:id="rId7"/>
    <p:sldId id="306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3" r:id="rId20"/>
    <p:sldId id="324" r:id="rId21"/>
    <p:sldId id="325" r:id="rId22"/>
    <p:sldId id="326" r:id="rId23"/>
    <p:sldId id="327" r:id="rId24"/>
    <p:sldId id="328" r:id="rId25"/>
    <p:sldId id="321" r:id="rId26"/>
    <p:sldId id="322" r:id="rId27"/>
  </p:sldIdLst>
  <p:sldSz cx="9144000" cy="6858000" type="screen4x3"/>
  <p:notesSz cx="6858000" cy="9144000"/>
  <p:defaultTextStyle>
    <a:defPPr>
      <a:defRPr lang="hi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845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7C210-B02F-4456-95C0-6E4A1CF4B315}" type="datetimeFigureOut">
              <a:rPr lang="en-US" smtClean="0"/>
              <a:t>2/25/2015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8AC2E-7769-47E0-A804-D372073E16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30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7201E-8A19-4494-8DA4-D66AA09B78E5}" type="datetimeFigureOut">
              <a:rPr lang="en-US" smtClean="0"/>
              <a:t>2/25/2015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B66627-FFBD-4598-BC99-B9A8A15F53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006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EDA7CD0-DB43-4A0F-BFDF-26F295F0B516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51016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378560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811026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243491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675957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8F319B05-4A50-43A2-8381-B1FD7297AFBF}" type="slidenum">
              <a:rPr lang="en-US" altLang="en-US" smtClean="0">
                <a:solidFill>
                  <a:srgbClr val="000000"/>
                </a:solidFill>
                <a:latin typeface="Calibri" pitchFamily="32" charset="0"/>
              </a:rPr>
              <a:pPr eaLnBrk="1" hangingPunct="1"/>
              <a:t>22</a:t>
            </a:fld>
            <a:endParaRPr lang="en-US" altLang="en-US" smtClean="0">
              <a:solidFill>
                <a:srgbClr val="000000"/>
              </a:solidFill>
              <a:latin typeface="Calibri" pitchFamily="32" charset="0"/>
            </a:endParaRPr>
          </a:p>
        </p:txBody>
      </p:sp>
      <p:sp>
        <p:nvSpPr>
          <p:cNvPr id="563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  <p:sp>
        <p:nvSpPr>
          <p:cNvPr id="56325" name="Text Box 3"/>
          <p:cNvSpPr txBox="1">
            <a:spLocks noChangeArrowheads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601" tIns="45630" rIns="91601" bIns="4563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0934FB7-D67F-4DD1-A5FD-609D2AB7028C}" type="slidenum">
              <a:rPr lang="en-US" altLang="en-US" sz="1200">
                <a:solidFill>
                  <a:srgbClr val="000000"/>
                </a:solidFill>
                <a:latin typeface="Calibri" pitchFamily="32" charset="0"/>
              </a:rPr>
              <a:pPr algn="r" eaLnBrk="1" hangingPunct="1">
                <a:buClrTx/>
                <a:buFontTx/>
                <a:buNone/>
              </a:pPr>
              <a:t>22</a:t>
            </a:fld>
            <a:endParaRPr lang="en-US" altLang="en-US" sz="1200">
              <a:solidFill>
                <a:srgbClr val="000000"/>
              </a:solidFill>
              <a:latin typeface="Calibri" pitchFamily="32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378560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811026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243491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675957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FA3E6A02-DE0F-485C-A7A5-892D9FFBC19C}" type="slidenum">
              <a:rPr lang="en-US" altLang="en-US" smtClean="0">
                <a:solidFill>
                  <a:srgbClr val="000000"/>
                </a:solidFill>
                <a:latin typeface="Calibri" pitchFamily="32" charset="0"/>
              </a:rPr>
              <a:pPr eaLnBrk="1" hangingPunct="1"/>
              <a:t>3</a:t>
            </a:fld>
            <a:endParaRPr lang="en-US" altLang="en-US" smtClean="0">
              <a:solidFill>
                <a:srgbClr val="000000"/>
              </a:solidFill>
              <a:latin typeface="Calibri" pitchFamily="32" charset="0"/>
            </a:endParaRPr>
          </a:p>
        </p:txBody>
      </p:sp>
      <p:sp>
        <p:nvSpPr>
          <p:cNvPr id="481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  <p:sp>
        <p:nvSpPr>
          <p:cNvPr id="48133" name="Text Box 3"/>
          <p:cNvSpPr txBox="1">
            <a:spLocks noChangeArrowheads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601" tIns="45630" rIns="91601" bIns="4563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8681C69-A739-447A-B631-9631DBDC72B8}" type="slidenum">
              <a:rPr lang="en-US" altLang="en-US" sz="1200">
                <a:solidFill>
                  <a:srgbClr val="000000"/>
                </a:solidFill>
                <a:latin typeface="Calibri" pitchFamily="32" charset="0"/>
              </a:rPr>
              <a:pPr algn="r" eaLnBrk="1" hangingPunct="1">
                <a:buClrTx/>
                <a:buFontTx/>
                <a:buNone/>
              </a:pPr>
              <a:t>3</a:t>
            </a:fld>
            <a:endParaRPr lang="en-US" altLang="en-US" sz="1200">
              <a:solidFill>
                <a:srgbClr val="000000"/>
              </a:solidFill>
              <a:latin typeface="Calibri" pitchFamily="32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378560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811026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243491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675957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A3DE6CEA-08EC-4DB3-8269-10BDF48B3285}" type="slidenum">
              <a:rPr lang="en-US" altLang="en-US" smtClean="0">
                <a:solidFill>
                  <a:srgbClr val="000000"/>
                </a:solidFill>
                <a:latin typeface="Calibri" pitchFamily="32" charset="0"/>
              </a:rPr>
              <a:pPr eaLnBrk="1" hangingPunct="1"/>
              <a:t>4</a:t>
            </a:fld>
            <a:endParaRPr lang="en-US" altLang="en-US" smtClean="0">
              <a:solidFill>
                <a:srgbClr val="000000"/>
              </a:solidFill>
              <a:latin typeface="Calibri" pitchFamily="32" charset="0"/>
            </a:endParaRPr>
          </a:p>
        </p:txBody>
      </p:sp>
      <p:sp>
        <p:nvSpPr>
          <p:cNvPr id="491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  <p:sp>
        <p:nvSpPr>
          <p:cNvPr id="49157" name="Text Box 3"/>
          <p:cNvSpPr txBox="1">
            <a:spLocks noChangeArrowheads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601" tIns="45630" rIns="91601" bIns="4563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48AEB20-F3D9-4C46-BBFB-1126314F526E}" type="slidenum">
              <a:rPr lang="en-US" altLang="en-US" sz="1200">
                <a:solidFill>
                  <a:srgbClr val="000000"/>
                </a:solidFill>
                <a:latin typeface="Calibri" pitchFamily="32" charset="0"/>
              </a:rPr>
              <a:pPr algn="r" eaLnBrk="1" hangingPunct="1">
                <a:buClrTx/>
                <a:buFontTx/>
                <a:buNone/>
              </a:pPr>
              <a:t>4</a:t>
            </a:fld>
            <a:endParaRPr lang="en-US" altLang="en-US" sz="1200">
              <a:solidFill>
                <a:srgbClr val="000000"/>
              </a:solidFill>
              <a:latin typeface="Calibri" pitchFamily="32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378560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811026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243491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675957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44419DD8-E6F2-4A99-B786-308A63F73EF0}" type="slidenum">
              <a:rPr lang="en-US" altLang="en-US" smtClean="0">
                <a:solidFill>
                  <a:srgbClr val="000000"/>
                </a:solidFill>
                <a:latin typeface="Calibri" pitchFamily="32" charset="0"/>
              </a:rPr>
              <a:pPr eaLnBrk="1" hangingPunct="1"/>
              <a:t>5</a:t>
            </a:fld>
            <a:endParaRPr lang="en-US" altLang="en-US" smtClean="0">
              <a:solidFill>
                <a:srgbClr val="000000"/>
              </a:solidFill>
              <a:latin typeface="Calibri" pitchFamily="32" charset="0"/>
            </a:endParaRPr>
          </a:p>
        </p:txBody>
      </p:sp>
      <p:sp>
        <p:nvSpPr>
          <p:cNvPr id="501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  <p:sp>
        <p:nvSpPr>
          <p:cNvPr id="50181" name="Text Box 3"/>
          <p:cNvSpPr txBox="1">
            <a:spLocks noChangeArrowheads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601" tIns="45630" rIns="91601" bIns="4563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8D6E262-E287-4B71-9999-8DDC5EC5D407}" type="slidenum">
              <a:rPr lang="en-US" altLang="en-US" sz="1200">
                <a:solidFill>
                  <a:srgbClr val="000000"/>
                </a:solidFill>
                <a:latin typeface="Calibri" pitchFamily="32" charset="0"/>
              </a:rPr>
              <a:pPr algn="r" eaLnBrk="1" hangingPunct="1">
                <a:buClrTx/>
                <a:buFontTx/>
                <a:buNone/>
              </a:pPr>
              <a:t>5</a:t>
            </a:fld>
            <a:endParaRPr lang="en-US" altLang="en-US" sz="1200">
              <a:solidFill>
                <a:srgbClr val="000000"/>
              </a:solidFill>
              <a:latin typeface="Calibri" pitchFamily="32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378560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811026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243491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675957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0E8C3AA6-EC84-4329-A4C4-EA40265F6138}" type="slidenum">
              <a:rPr lang="en-US" altLang="en-US" smtClean="0">
                <a:solidFill>
                  <a:srgbClr val="000000"/>
                </a:solidFill>
                <a:latin typeface="Calibri" pitchFamily="32" charset="0"/>
              </a:rPr>
              <a:pPr eaLnBrk="1" hangingPunct="1"/>
              <a:t>6</a:t>
            </a:fld>
            <a:endParaRPr lang="en-US" altLang="en-US" smtClean="0">
              <a:solidFill>
                <a:srgbClr val="000000"/>
              </a:solidFill>
              <a:latin typeface="Calibri" pitchFamily="32" charset="0"/>
            </a:endParaRPr>
          </a:p>
        </p:txBody>
      </p:sp>
      <p:sp>
        <p:nvSpPr>
          <p:cNvPr id="512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  <p:sp>
        <p:nvSpPr>
          <p:cNvPr id="51205" name="Text Box 3"/>
          <p:cNvSpPr txBox="1">
            <a:spLocks noChangeArrowheads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601" tIns="45630" rIns="91601" bIns="4563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66CD1FC-11F3-4408-9ABF-0CFCD9862988}" type="slidenum">
              <a:rPr lang="en-US" altLang="en-US" sz="1200">
                <a:solidFill>
                  <a:srgbClr val="000000"/>
                </a:solidFill>
                <a:latin typeface="Calibri" pitchFamily="32" charset="0"/>
              </a:rPr>
              <a:pPr algn="r" eaLnBrk="1" hangingPunct="1">
                <a:buClrTx/>
                <a:buFontTx/>
                <a:buNone/>
              </a:pPr>
              <a:t>6</a:t>
            </a:fld>
            <a:endParaRPr lang="en-US" altLang="en-US" sz="1200">
              <a:solidFill>
                <a:srgbClr val="000000"/>
              </a:solidFill>
              <a:latin typeface="Calibri" pitchFamily="32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378560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811026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243491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675957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44419DD8-E6F2-4A99-B786-308A63F73EF0}" type="slidenum">
              <a:rPr lang="en-US" altLang="en-US" smtClean="0">
                <a:solidFill>
                  <a:srgbClr val="000000"/>
                </a:solidFill>
                <a:latin typeface="Calibri" pitchFamily="32" charset="0"/>
              </a:rPr>
              <a:pPr eaLnBrk="1" hangingPunct="1"/>
              <a:t>7</a:t>
            </a:fld>
            <a:endParaRPr lang="en-US" altLang="en-US" smtClean="0">
              <a:solidFill>
                <a:srgbClr val="000000"/>
              </a:solidFill>
              <a:latin typeface="Calibri" pitchFamily="32" charset="0"/>
            </a:endParaRPr>
          </a:p>
        </p:txBody>
      </p:sp>
      <p:sp>
        <p:nvSpPr>
          <p:cNvPr id="501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  <p:sp>
        <p:nvSpPr>
          <p:cNvPr id="50181" name="Text Box 3"/>
          <p:cNvSpPr txBox="1">
            <a:spLocks noChangeArrowheads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601" tIns="45630" rIns="91601" bIns="4563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8D6E262-E287-4B71-9999-8DDC5EC5D407}" type="slidenum">
              <a:rPr lang="en-US" altLang="en-US" sz="1200">
                <a:solidFill>
                  <a:srgbClr val="000000"/>
                </a:solidFill>
                <a:latin typeface="Calibri" pitchFamily="32" charset="0"/>
              </a:rPr>
              <a:pPr algn="r" eaLnBrk="1" hangingPunct="1">
                <a:buClrTx/>
                <a:buFontTx/>
                <a:buNone/>
              </a:pPr>
              <a:t>7</a:t>
            </a:fld>
            <a:endParaRPr lang="en-US" altLang="en-US" sz="1200">
              <a:solidFill>
                <a:srgbClr val="000000"/>
              </a:solidFill>
              <a:latin typeface="Calibri" pitchFamily="32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378560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811026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243491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675957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A0E551ED-491E-4CE8-A083-401C0216879B}" type="slidenum">
              <a:rPr lang="en-US" altLang="en-US" smtClean="0">
                <a:solidFill>
                  <a:srgbClr val="000000"/>
                </a:solidFill>
                <a:latin typeface="Calibri" pitchFamily="32" charset="0"/>
              </a:rPr>
              <a:pPr eaLnBrk="1" hangingPunct="1"/>
              <a:t>19</a:t>
            </a:fld>
            <a:endParaRPr lang="en-US" altLang="en-US" smtClean="0">
              <a:solidFill>
                <a:srgbClr val="000000"/>
              </a:solidFill>
              <a:latin typeface="Calibri" pitchFamily="32" charset="0"/>
            </a:endParaRPr>
          </a:p>
        </p:txBody>
      </p:sp>
      <p:sp>
        <p:nvSpPr>
          <p:cNvPr id="532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  <p:sp>
        <p:nvSpPr>
          <p:cNvPr id="53253" name="Text Box 3"/>
          <p:cNvSpPr txBox="1">
            <a:spLocks noChangeArrowheads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601" tIns="45630" rIns="91601" bIns="4563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3F5EE38-9D39-4D17-89D1-54EDC922131D}" type="slidenum">
              <a:rPr lang="en-US" altLang="en-US" sz="1200">
                <a:solidFill>
                  <a:srgbClr val="000000"/>
                </a:solidFill>
                <a:latin typeface="Calibri" pitchFamily="32" charset="0"/>
              </a:rPr>
              <a:pPr algn="r" eaLnBrk="1" hangingPunct="1">
                <a:buClrTx/>
                <a:buFontTx/>
                <a:buNone/>
              </a:pPr>
              <a:t>19</a:t>
            </a:fld>
            <a:endParaRPr lang="en-US" altLang="en-US" sz="1200">
              <a:solidFill>
                <a:srgbClr val="000000"/>
              </a:solidFill>
              <a:latin typeface="Calibri" pitchFamily="32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378560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811026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243491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675957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969A1E8F-DEE8-4F9D-A2C6-5FFB8466D082}" type="slidenum">
              <a:rPr lang="en-US" altLang="en-US" smtClean="0">
                <a:solidFill>
                  <a:srgbClr val="000000"/>
                </a:solidFill>
                <a:latin typeface="Calibri" pitchFamily="32" charset="0"/>
              </a:rPr>
              <a:pPr eaLnBrk="1" hangingPunct="1"/>
              <a:t>20</a:t>
            </a:fld>
            <a:endParaRPr lang="en-US" altLang="en-US" smtClean="0">
              <a:solidFill>
                <a:srgbClr val="000000"/>
              </a:solidFill>
              <a:latin typeface="Calibri" pitchFamily="32" charset="0"/>
            </a:endParaRPr>
          </a:p>
        </p:txBody>
      </p:sp>
      <p:sp>
        <p:nvSpPr>
          <p:cNvPr id="542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  <p:sp>
        <p:nvSpPr>
          <p:cNvPr id="54277" name="Text Box 3"/>
          <p:cNvSpPr txBox="1">
            <a:spLocks noChangeArrowheads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601" tIns="45630" rIns="91601" bIns="4563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985E41F-8F0F-4743-8D26-ECC2EF026862}" type="slidenum">
              <a:rPr lang="en-US" altLang="en-US" sz="1200">
                <a:solidFill>
                  <a:srgbClr val="000000"/>
                </a:solidFill>
                <a:latin typeface="Calibri" pitchFamily="32" charset="0"/>
              </a:rPr>
              <a:pPr algn="r" eaLnBrk="1" hangingPunct="1">
                <a:buClrTx/>
                <a:buFontTx/>
                <a:buNone/>
              </a:pPr>
              <a:t>20</a:t>
            </a:fld>
            <a:endParaRPr lang="en-US" altLang="en-US" sz="1200">
              <a:solidFill>
                <a:srgbClr val="000000"/>
              </a:solidFill>
              <a:latin typeface="Calibri" pitchFamily="32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378560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811026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243491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675957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E0124086-2980-4E1E-A03E-E16E3B071775}" type="slidenum">
              <a:rPr lang="en-US" altLang="en-US" smtClean="0">
                <a:solidFill>
                  <a:srgbClr val="000000"/>
                </a:solidFill>
                <a:latin typeface="Calibri" pitchFamily="32" charset="0"/>
              </a:rPr>
              <a:pPr eaLnBrk="1" hangingPunct="1"/>
              <a:t>21</a:t>
            </a:fld>
            <a:endParaRPr lang="en-US" altLang="en-US" smtClean="0">
              <a:solidFill>
                <a:srgbClr val="000000"/>
              </a:solidFill>
              <a:latin typeface="Calibri" pitchFamily="32" charset="0"/>
            </a:endParaRPr>
          </a:p>
        </p:txBody>
      </p:sp>
      <p:sp>
        <p:nvSpPr>
          <p:cNvPr id="552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3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  <p:sp>
        <p:nvSpPr>
          <p:cNvPr id="55301" name="Text Box 3"/>
          <p:cNvSpPr txBox="1">
            <a:spLocks noChangeArrowheads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601" tIns="45630" rIns="91601" bIns="4563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46423E2-A426-4145-9FA1-7A2DC5DD272E}" type="slidenum">
              <a:rPr lang="en-US" altLang="en-US" sz="1200">
                <a:solidFill>
                  <a:srgbClr val="000000"/>
                </a:solidFill>
                <a:latin typeface="Calibri" pitchFamily="32" charset="0"/>
              </a:rPr>
              <a:pPr algn="r" eaLnBrk="1" hangingPunct="1">
                <a:buClrTx/>
                <a:buFontTx/>
                <a:buNone/>
              </a:pPr>
              <a:t>21</a:t>
            </a:fld>
            <a:endParaRPr lang="en-US" altLang="en-US" sz="1200">
              <a:solidFill>
                <a:srgbClr val="000000"/>
              </a:solidFill>
              <a:latin typeface="Calibri" pitchFamily="32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 dirty="0">
                  <a:latin typeface="Verdana" pitchFamily="34" charset="0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 dirty="0">
                  <a:latin typeface="Verdana" pitchFamily="34" charset="0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 userDrawn="1"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 dirty="0">
                  <a:latin typeface="Verdana" pitchFamily="34" charset="0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 dirty="0">
                  <a:latin typeface="Verdana" pitchFamily="34" charset="0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 userDrawn="1"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 dirty="0">
                  <a:latin typeface="Verdana" pitchFamily="34" charset="0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 userDrawn="1"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 dirty="0">
                  <a:latin typeface="Verdana" pitchFamily="34" charset="0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 dirty="0">
                  <a:latin typeface="Verdana" pitchFamily="34" charset="0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 dirty="0">
                  <a:latin typeface="Verdana" pitchFamily="34" charset="0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 dirty="0">
                  <a:latin typeface="Verdana" pitchFamily="34" charset="0"/>
                </a:endParaRPr>
              </a:p>
            </p:txBody>
          </p:sp>
        </p:grpSp>
      </p:grpSp>
      <p:sp>
        <p:nvSpPr>
          <p:cNvPr id="413763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3764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z="1400" smtClean="0">
                <a:latin typeface="Tahoma" pitchFamily="34" charset="0"/>
              </a:defRPr>
            </a:lvl1pPr>
          </a:lstStyle>
          <a:p>
            <a:fld id="{26BE23D1-2EAC-49EA-8A1B-1AB591F47A6B}" type="datetime7">
              <a:rPr lang="en-US" smtClean="0"/>
              <a:t>Feb-15</a:t>
            </a:fld>
            <a:endParaRPr lang="hi-IN" dirty="0"/>
          </a:p>
        </p:txBody>
      </p:sp>
      <p:sp>
        <p:nvSpPr>
          <p:cNvPr id="70" name="Rectangle 7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Tahoma" pitchFamily="34" charset="0"/>
              </a:defRPr>
            </a:lvl1pPr>
          </a:lstStyle>
          <a:p>
            <a:fld id="{65DBF2DD-4017-400A-B431-6CDAD3069103}" type="slidenum">
              <a:rPr lang="hi-IN" smtClean="0"/>
              <a:t>‹#›</a:t>
            </a:fld>
            <a:endParaRPr lang="hi-IN" dirty="0"/>
          </a:p>
        </p:txBody>
      </p:sp>
      <p:sp>
        <p:nvSpPr>
          <p:cNvPr id="71" name="Rectangle 72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Esc101, MDArrays</a:t>
            </a:r>
            <a:endParaRPr lang="hi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4624"/>
            <a:ext cx="8568952" cy="936104"/>
          </a:xfrm>
        </p:spPr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496944" cy="5184576"/>
          </a:xfrm>
        </p:spPr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  <a:lvl2pPr>
              <a:defRPr>
                <a:latin typeface="Comic Sans MS" panose="030F0702030302020204" pitchFamily="66" charset="0"/>
              </a:defRPr>
            </a:lvl2pPr>
            <a:lvl3pPr>
              <a:defRPr>
                <a:latin typeface="Comic Sans MS" panose="030F0702030302020204" pitchFamily="66" charset="0"/>
              </a:defRPr>
            </a:lvl3pPr>
            <a:lvl4pPr>
              <a:defRPr>
                <a:latin typeface="Comic Sans MS" panose="030F0702030302020204" pitchFamily="66" charset="0"/>
              </a:defRPr>
            </a:lvl4pPr>
            <a:lvl5pPr>
              <a:defRPr>
                <a:latin typeface="Comic Sans MS" panose="030F0702030302020204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BF1587-23F0-4E94-ADC1-F446DC162D06}" type="datetime7">
              <a:rPr lang="en-US" smtClean="0"/>
              <a:t>Feb-15</a:t>
            </a:fld>
            <a:endParaRPr lang="hi-I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DBF2DD-4017-400A-B431-6CDAD3069103}" type="slidenum">
              <a:rPr lang="hi-IN" smtClean="0"/>
              <a:t>‹#›</a:t>
            </a:fld>
            <a:endParaRPr lang="hi-IN" dirty="0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Esc101, MDArrays</a:t>
            </a:r>
            <a:endParaRPr lang="hi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13D3-18CF-4D89-B535-798EEAED7D1A}" type="datetime7">
              <a:rPr lang="en-US" smtClean="0"/>
              <a:t>Feb-15</a:t>
            </a:fld>
            <a:endParaRPr lang="hi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‹#›</a:t>
            </a:fld>
            <a:endParaRPr lang="hi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MDArrays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553484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2677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78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79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80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81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82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8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8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8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8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87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8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8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9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9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92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9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9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9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9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97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9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70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0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0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0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0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0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0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0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0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0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1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1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1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1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1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1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1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1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1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1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2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2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2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2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2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2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2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2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2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</p:grpSp>
        </p:grpSp>
        <p:sp>
          <p:nvSpPr>
            <p:cNvPr id="412729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Font typeface="Wingdings" pitchFamily="2" charset="2"/>
                <a:buChar char="•"/>
                <a:defRPr/>
              </a:pPr>
              <a:endParaRPr lang="en-US" dirty="0">
                <a:latin typeface="Verdana" pitchFamily="34" charset="0"/>
              </a:endParaRPr>
            </a:p>
          </p:txBody>
        </p: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12737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smtClean="0">
                <a:latin typeface="Verdana" pitchFamily="34" charset="0"/>
              </a:defRPr>
            </a:lvl1pPr>
          </a:lstStyle>
          <a:p>
            <a:fld id="{B2A62CAC-6304-4603-80FF-8B31FACF8D56}" type="datetime7">
              <a:rPr lang="en-US" smtClean="0"/>
              <a:t>Feb-15</a:t>
            </a:fld>
            <a:endParaRPr lang="hi-IN" dirty="0"/>
          </a:p>
        </p:txBody>
      </p:sp>
      <p:sp>
        <p:nvSpPr>
          <p:cNvPr id="412739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latin typeface="Verdana" pitchFamily="34" charset="0"/>
              </a:defRPr>
            </a:lvl1pPr>
          </a:lstStyle>
          <a:p>
            <a:fld id="{65DBF2DD-4017-400A-B431-6CDAD3069103}" type="slidenum">
              <a:rPr lang="hi-IN" smtClean="0"/>
              <a:t>‹#›</a:t>
            </a:fld>
            <a:endParaRPr lang="hi-IN" dirty="0"/>
          </a:p>
        </p:txBody>
      </p:sp>
      <p:sp>
        <p:nvSpPr>
          <p:cNvPr id="412741" name="Rectangle 6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47916" y="6400800"/>
            <a:ext cx="330048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r>
              <a:rPr lang="en-US" smtClean="0"/>
              <a:t>Esc101, MDArrays</a:t>
            </a:r>
            <a:endParaRPr lang="hi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anose="030F0702030302020204" pitchFamily="66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-96" charset="2"/>
        <a:buBlip>
          <a:blip r:embed="rId5"/>
        </a:buBlip>
        <a:defRPr sz="3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-96" charset="2"/>
        <a:buChar char="n"/>
        <a:defRPr sz="2800">
          <a:solidFill>
            <a:schemeClr val="tx1"/>
          </a:solidFill>
          <a:latin typeface="Comic Sans MS" panose="030F0702030302020204" pitchFamily="66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-96" charset="2"/>
        <a:buChar char="w"/>
        <a:defRPr sz="2400">
          <a:solidFill>
            <a:schemeClr val="tx1"/>
          </a:solidFill>
          <a:latin typeface="Comic Sans MS" panose="030F0702030302020204" pitchFamily="66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96" charset="2"/>
        <a:buChar char="n"/>
        <a:defRPr sz="2000">
          <a:solidFill>
            <a:schemeClr val="tx1"/>
          </a:solidFill>
          <a:latin typeface="Comic Sans MS" panose="030F0702030302020204" pitchFamily="66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-96" charset="2"/>
        <a:buChar char="n"/>
        <a:defRPr sz="2000">
          <a:solidFill>
            <a:schemeClr val="tx1"/>
          </a:solidFill>
          <a:latin typeface="Comic Sans MS" panose="030F0702030302020204" pitchFamily="66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arkare\AppData\Local\Microsoft\Windows\INetCache\IE\R8W5Z1G9\MC90007086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276872"/>
            <a:ext cx="4539782" cy="4451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260648"/>
            <a:ext cx="7772400" cy="1143000"/>
          </a:xfrm>
        </p:spPr>
        <p:txBody>
          <a:bodyPr/>
          <a:lstStyle/>
          <a:p>
            <a:r>
              <a:rPr lang="en-US" dirty="0" smtClean="0"/>
              <a:t>ESC101: Introduction to Computing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9512" y="3573016"/>
            <a:ext cx="1800200" cy="1008112"/>
          </a:xfrm>
          <a:scene3d>
            <a:camera prst="isometricLeftDown"/>
            <a:lightRig rig="threePt" dir="t"/>
          </a:scene3d>
        </p:spPr>
        <p:txBody>
          <a:bodyPr/>
          <a:lstStyle/>
          <a:p>
            <a:r>
              <a:rPr lang="en-US" sz="4400" b="1" dirty="0" smtClean="0"/>
              <a:t>Multi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185306B-13B3-4E15-8FC6-3305B20E732D}" type="datetime7">
              <a:rPr lang="en-US" smtClean="0"/>
              <a:t>Feb-15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06E5FE-2B70-4D48-BE0C-1D2745C5F17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MDArrays</a:t>
            </a:r>
            <a:endParaRPr lang="en-US" dirty="0"/>
          </a:p>
        </p:txBody>
      </p:sp>
      <p:sp>
        <p:nvSpPr>
          <p:cNvPr id="11" name="Subtitle 4"/>
          <p:cNvSpPr txBox="1">
            <a:spLocks/>
          </p:cNvSpPr>
          <p:nvPr/>
        </p:nvSpPr>
        <p:spPr bwMode="auto">
          <a:xfrm>
            <a:off x="1043608" y="3140968"/>
            <a:ext cx="4176464" cy="1016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isometricRightUp"/>
            <a:lightRig rig="threePt" dir="t"/>
          </a:scene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-96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-96" charset="2"/>
              <a:buChar char="w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-96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-96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4400" b="1" kern="0" dirty="0" smtClean="0"/>
              <a:t>dimensional</a:t>
            </a:r>
            <a:endParaRPr lang="en-US" sz="4400" b="1" kern="0" dirty="0"/>
          </a:p>
        </p:txBody>
      </p:sp>
      <p:sp>
        <p:nvSpPr>
          <p:cNvPr id="12" name="Subtitle 4"/>
          <p:cNvSpPr txBox="1">
            <a:spLocks/>
          </p:cNvSpPr>
          <p:nvPr/>
        </p:nvSpPr>
        <p:spPr bwMode="auto">
          <a:xfrm rot="5400000">
            <a:off x="624423" y="5170054"/>
            <a:ext cx="2350539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perspectiveLeft"/>
            <a:lightRig rig="threePt" dir="t"/>
          </a:scene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-96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-96" charset="2"/>
              <a:buChar char="w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-96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-96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4400" b="1" kern="0" dirty="0" smtClean="0"/>
              <a:t>Arrays</a:t>
            </a:r>
            <a:endParaRPr lang="en-US" sz="4400" b="1" kern="0" dirty="0"/>
          </a:p>
        </p:txBody>
      </p:sp>
    </p:spTree>
    <p:extLst>
      <p:ext uri="{BB962C8B-B14F-4D97-AF65-F5344CB8AC3E}">
        <p14:creationId xmlns:p14="http://schemas.microsoft.com/office/powerpoint/2010/main" val="402753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1587-23F0-4E94-ADC1-F446DC162D06}" type="datetime7">
              <a:rPr lang="en-US" smtClean="0"/>
              <a:t>Feb-15</a:t>
            </a:fld>
            <a:endParaRPr lang="hi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10</a:t>
            </a:fld>
            <a:endParaRPr lang="hi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MDArrays</a:t>
            </a:r>
            <a:endParaRPr lang="hi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341093"/>
              </p:ext>
            </p:extLst>
          </p:nvPr>
        </p:nvGraphicFramePr>
        <p:xfrm>
          <a:off x="611561" y="908720"/>
          <a:ext cx="244827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6090"/>
                <a:gridCol w="816090"/>
                <a:gridCol w="8160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51520" y="368259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Consider the example grid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869304"/>
              </p:ext>
            </p:extLst>
          </p:nvPr>
        </p:nvGraphicFramePr>
        <p:xfrm>
          <a:off x="6300192" y="2924944"/>
          <a:ext cx="244827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6090"/>
                <a:gridCol w="816090"/>
                <a:gridCol w="8160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430339"/>
              </p:ext>
            </p:extLst>
          </p:nvPr>
        </p:nvGraphicFramePr>
        <p:xfrm>
          <a:off x="323528" y="2924944"/>
          <a:ext cx="244827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6090"/>
                <a:gridCol w="816090"/>
                <a:gridCol w="8160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952149"/>
              </p:ext>
            </p:extLst>
          </p:nvPr>
        </p:nvGraphicFramePr>
        <p:xfrm>
          <a:off x="323528" y="4581128"/>
          <a:ext cx="244827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6090"/>
                <a:gridCol w="816090"/>
                <a:gridCol w="8160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33566"/>
              </p:ext>
            </p:extLst>
          </p:nvPr>
        </p:nvGraphicFramePr>
        <p:xfrm>
          <a:off x="6300192" y="4581128"/>
          <a:ext cx="244827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6090"/>
                <a:gridCol w="816090"/>
                <a:gridCol w="8160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00178"/>
              </p:ext>
            </p:extLst>
          </p:nvPr>
        </p:nvGraphicFramePr>
        <p:xfrm>
          <a:off x="3347866" y="2924944"/>
          <a:ext cx="244827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6090"/>
                <a:gridCol w="816090"/>
                <a:gridCol w="8160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654988"/>
              </p:ext>
            </p:extLst>
          </p:nvPr>
        </p:nvGraphicFramePr>
        <p:xfrm>
          <a:off x="3347864" y="4581128"/>
          <a:ext cx="244827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6090"/>
                <a:gridCol w="816090"/>
                <a:gridCol w="8160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51629" y="2276872"/>
            <a:ext cx="6139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are many ways to go from (0,0) to (n-1,n-1)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88857" y="4036422"/>
            <a:ext cx="138294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Total = 35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88857" y="5665739"/>
            <a:ext cx="138294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Total = 30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27983" y="5664959"/>
            <a:ext cx="138294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Total = 23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27984" y="4045995"/>
            <a:ext cx="138294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Total = 25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80311" y="4045995"/>
            <a:ext cx="138294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Total = 31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80312" y="5661248"/>
            <a:ext cx="138294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Total = 36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97369" y="6237312"/>
            <a:ext cx="180530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Max = 36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43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Solution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We cannot </a:t>
            </a:r>
            <a:r>
              <a:rPr lang="en-US" dirty="0" smtClean="0">
                <a:latin typeface="Comic Sans MS" panose="030F0702030302020204" pitchFamily="66" charset="0"/>
              </a:rPr>
              <a:t>afford </a:t>
            </a:r>
            <a:r>
              <a:rPr lang="en-US" dirty="0">
                <a:latin typeface="Comic Sans MS" panose="030F0702030302020204" pitchFamily="66" charset="0"/>
              </a:rPr>
              <a:t>to check every possible path and </a:t>
            </a:r>
            <a:r>
              <a:rPr lang="en-US" dirty="0" smtClean="0">
                <a:latin typeface="Comic Sans MS" panose="030F0702030302020204" pitchFamily="66" charset="0"/>
              </a:rPr>
              <a:t>find the maximum.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Why</a:t>
            </a:r>
            <a:r>
              <a:rPr lang="en-US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?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 smtClean="0">
              <a:solidFill>
                <a:srgbClr val="C00000"/>
              </a:solidFill>
              <a:latin typeface="Comic Sans MS" panose="030F0702030302020204" pitchFamily="66" charset="0"/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Instead we will iteratively try to build a solution</a:t>
            </a:r>
            <a:r>
              <a:rPr lang="en-US" dirty="0" smtClean="0">
                <a:latin typeface="Comic Sans MS" panose="030F0702030302020204" pitchFamily="66" charset="0"/>
              </a:rPr>
              <a:t>.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13D3-18CF-4D89-B535-798EEAED7D1A}" type="datetime7">
              <a:rPr lang="en-US" smtClean="0"/>
              <a:t>Feb-15</a:t>
            </a:fld>
            <a:endParaRPr lang="hi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11</a:t>
            </a:fld>
            <a:endParaRPr lang="hi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MDArrays</a:t>
            </a:r>
            <a:endParaRPr lang="hi-IN" dirty="0"/>
          </a:p>
        </p:txBody>
      </p:sp>
      <p:grpSp>
        <p:nvGrpSpPr>
          <p:cNvPr id="7" name="Group 6"/>
          <p:cNvGrpSpPr/>
          <p:nvPr/>
        </p:nvGrpSpPr>
        <p:grpSpPr>
          <a:xfrm>
            <a:off x="3419872" y="2420888"/>
            <a:ext cx="3538918" cy="1815882"/>
            <a:chOff x="5288133" y="237598"/>
            <a:chExt cx="3538918" cy="18158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5288133" y="237598"/>
                  <a:ext cx="3081554" cy="1815882"/>
                </a:xfrm>
                <a:prstGeom prst="rect">
                  <a:avLst/>
                </a:prstGeom>
                <a:solidFill>
                  <a:schemeClr val="accent3">
                    <a:lumMod val="95000"/>
                  </a:schemeClr>
                </a:solidFill>
              </p:spPr>
              <p:txBody>
                <a:bodyPr wrap="square">
                  <a:spAutoFit/>
                </a:bodyPr>
                <a:lstStyle/>
                <a:p>
                  <a:r>
                    <a:rPr lang="en-US" sz="2800" b="1" dirty="0" smtClean="0">
                      <a:latin typeface="Comic Sans MS" panose="030F0702030302020204" pitchFamily="66" charset="0"/>
                    </a:rPr>
                    <a:t>In an </a:t>
                  </a:r>
                  <a14:m>
                    <m:oMath xmlns:m="http://schemas.openxmlformats.org/officeDocument/2006/math">
                      <m:r>
                        <a:rPr lang="en-US" sz="2800" b="1" i="1" dirty="0" smtClean="0">
                          <a:latin typeface="Cambria Math"/>
                        </a:rPr>
                        <m:t>𝒏</m:t>
                      </m:r>
                      <m:r>
                        <a:rPr lang="en-US" sz="2800" b="1" i="1" dirty="0" smtClean="0">
                          <a:latin typeface="Cambria Math"/>
                        </a:rPr>
                        <m:t>×</m:t>
                      </m:r>
                      <m:r>
                        <a:rPr lang="en-US" sz="2800" b="1" i="1" dirty="0" smtClean="0">
                          <a:latin typeface="Cambria Math"/>
                        </a:rPr>
                        <m:t>𝒏</m:t>
                      </m:r>
                    </m:oMath>
                  </a14:m>
                  <a:r>
                    <a:rPr lang="en-US" sz="2800" b="1" dirty="0" smtClean="0">
                      <a:latin typeface="Comic Sans MS" panose="030F0702030302020204" pitchFamily="66" charset="0"/>
                    </a:rPr>
                    <a:t> grid</a:t>
                  </a:r>
                  <a:r>
                    <a:rPr lang="en-US" sz="2800" b="1" dirty="0">
                      <a:latin typeface="Comic Sans MS" panose="030F0702030302020204" pitchFamily="66" charset="0"/>
                    </a:rPr>
                    <a:t>, how many such paths are possible?</a:t>
                  </a:r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8133" y="237598"/>
                  <a:ext cx="3081554" cy="181588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4158" t="-3356" b="-83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9" name="Picture 2" descr="C:\Users\karkare\AppData\Local\Microsoft\Windows\INetCache\IE\ZZJW3QKR\MC900160892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6445" y="243941"/>
              <a:ext cx="730606" cy="1803197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</p:spPr>
        </p:pic>
      </p:grpSp>
    </p:spTree>
    <p:extLst>
      <p:ext uri="{BB962C8B-B14F-4D97-AF65-F5344CB8AC3E}">
        <p14:creationId xmlns:p14="http://schemas.microsoft.com/office/powerpoint/2010/main" val="89096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Idea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7504" y="1196752"/>
            <a:ext cx="8928992" cy="5256584"/>
          </a:xfrm>
        </p:spPr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Consider a portion of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   some matrix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What </a:t>
            </a:r>
            <a:r>
              <a:rPr lang="en-US" dirty="0">
                <a:latin typeface="Comic Sans MS" panose="030F0702030302020204" pitchFamily="66" charset="0"/>
              </a:rPr>
              <a:t>is the maximum number of coins that I can collect when I reach the blue cell?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</a:rPr>
              <a:t>This </a:t>
            </a:r>
            <a:r>
              <a:rPr lang="en-US" dirty="0">
                <a:latin typeface="Comic Sans MS" panose="030F0702030302020204" pitchFamily="66" charset="0"/>
              </a:rPr>
              <a:t>number </a:t>
            </a:r>
            <a:r>
              <a:rPr lang="en-US" dirty="0" smtClean="0">
                <a:latin typeface="Comic Sans MS" panose="030F0702030302020204" pitchFamily="66" charset="0"/>
              </a:rPr>
              <a:t>depends only on </a:t>
            </a:r>
            <a:r>
              <a:rPr lang="en-US" dirty="0">
                <a:latin typeface="Comic Sans MS" panose="030F0702030302020204" pitchFamily="66" charset="0"/>
              </a:rPr>
              <a:t>the </a:t>
            </a:r>
            <a:r>
              <a:rPr lang="en-US" dirty="0" smtClean="0">
                <a:latin typeface="Comic Sans MS" panose="030F0702030302020204" pitchFamily="66" charset="0"/>
              </a:rPr>
              <a:t> maximum number of </a:t>
            </a:r>
            <a:r>
              <a:rPr lang="en-US" dirty="0">
                <a:latin typeface="Comic Sans MS" panose="030F0702030302020204" pitchFamily="66" charset="0"/>
              </a:rPr>
              <a:t>coins that I can collect when I reach the two </a:t>
            </a:r>
            <a:r>
              <a:rPr lang="en-US" dirty="0" smtClean="0">
                <a:latin typeface="Comic Sans MS" panose="030F0702030302020204" pitchFamily="66" charset="0"/>
              </a:rPr>
              <a:t>green cells</a:t>
            </a:r>
            <a:r>
              <a:rPr lang="en-US" dirty="0">
                <a:latin typeface="Comic Sans MS" panose="030F0702030302020204" pitchFamily="66" charset="0"/>
              </a:rPr>
              <a:t>!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</a:rPr>
              <a:t>Why? Because </a:t>
            </a:r>
            <a:r>
              <a:rPr lang="en-US" dirty="0">
                <a:latin typeface="Comic Sans MS" panose="030F0702030302020204" pitchFamily="66" charset="0"/>
              </a:rPr>
              <a:t>I can only come to the blue cell via one of the </a:t>
            </a:r>
            <a:r>
              <a:rPr lang="en-US" dirty="0" smtClean="0">
                <a:latin typeface="Comic Sans MS" panose="030F0702030302020204" pitchFamily="66" charset="0"/>
              </a:rPr>
              <a:t>two green </a:t>
            </a:r>
            <a:r>
              <a:rPr lang="en-US" dirty="0">
                <a:latin typeface="Comic Sans MS" panose="030F0702030302020204" pitchFamily="66" charset="0"/>
              </a:rPr>
              <a:t>cells</a:t>
            </a:r>
            <a:r>
              <a:rPr lang="en-US" dirty="0" smtClean="0">
                <a:latin typeface="Comic Sans MS" panose="030F0702030302020204" pitchFamily="66" charset="0"/>
              </a:rPr>
              <a:t>.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13D3-18CF-4D89-B535-798EEAED7D1A}" type="datetime7">
              <a:rPr lang="en-US" smtClean="0"/>
              <a:t>Feb-15</a:t>
            </a:fld>
            <a:endParaRPr lang="hi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12</a:t>
            </a:fld>
            <a:endParaRPr lang="hi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MDArrays</a:t>
            </a:r>
            <a:endParaRPr lang="hi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265236"/>
              </p:ext>
            </p:extLst>
          </p:nvPr>
        </p:nvGraphicFramePr>
        <p:xfrm>
          <a:off x="5148064" y="1268760"/>
          <a:ext cx="3215679" cy="11125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71893"/>
                <a:gridCol w="1071893"/>
                <a:gridCol w="107189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 bwMode="auto">
          <a:xfrm>
            <a:off x="6660232" y="1412776"/>
            <a:ext cx="0" cy="43204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 bwMode="auto">
          <a:xfrm>
            <a:off x="5724128" y="1844824"/>
            <a:ext cx="72008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54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Idea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7504" y="2564904"/>
            <a:ext cx="8928992" cy="3816424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Max-coins </a:t>
            </a:r>
            <a:r>
              <a:rPr 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(</a:t>
            </a:r>
            <a:r>
              <a:rPr lang="en-US" sz="3600" b="1" dirty="0" err="1">
                <a:latin typeface="Comic Sans MS" panose="030F0702030302020204" pitchFamily="66" charset="0"/>
              </a:rPr>
              <a:t>bluecell</a:t>
            </a:r>
            <a:r>
              <a:rPr 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) =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         max(Max-coins </a:t>
            </a:r>
            <a:r>
              <a:rPr 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(</a:t>
            </a:r>
            <a:r>
              <a:rPr lang="en-US" sz="36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greencell-1</a:t>
            </a:r>
            <a:r>
              <a:rPr lang="en-US" sz="36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), </a:t>
            </a:r>
            <a:endParaRPr lang="en-US" sz="36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36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              Max-coins </a:t>
            </a:r>
            <a:r>
              <a:rPr 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(</a:t>
            </a:r>
            <a:r>
              <a:rPr lang="en-US" sz="36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greencell-2</a:t>
            </a:r>
            <a:r>
              <a:rPr lang="en-US" sz="36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))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            </a:t>
            </a:r>
            <a:r>
              <a:rPr 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+ </a:t>
            </a:r>
            <a:r>
              <a:rPr lang="en-US" sz="36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No</a:t>
            </a:r>
            <a:r>
              <a:rPr 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. of coins (</a:t>
            </a:r>
            <a:r>
              <a:rPr lang="en-US" sz="3600" b="1" dirty="0" err="1">
                <a:latin typeface="Comic Sans MS" panose="030F0702030302020204" pitchFamily="66" charset="0"/>
              </a:rPr>
              <a:t>bluecell</a:t>
            </a:r>
            <a:r>
              <a:rPr 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))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13D3-18CF-4D89-B535-798EEAED7D1A}" type="datetime7">
              <a:rPr lang="en-US" smtClean="0"/>
              <a:t>Feb-15</a:t>
            </a:fld>
            <a:endParaRPr lang="hi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13</a:t>
            </a:fld>
            <a:endParaRPr lang="hi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MDArrays</a:t>
            </a:r>
            <a:endParaRPr lang="hi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78197"/>
              </p:ext>
            </p:extLst>
          </p:nvPr>
        </p:nvGraphicFramePr>
        <p:xfrm>
          <a:off x="5148064" y="1268760"/>
          <a:ext cx="3215679" cy="11125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71893"/>
                <a:gridCol w="1071893"/>
                <a:gridCol w="107189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 bwMode="auto">
          <a:xfrm>
            <a:off x="6660232" y="1412776"/>
            <a:ext cx="0" cy="43204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 bwMode="auto">
          <a:xfrm>
            <a:off x="5724128" y="1844824"/>
            <a:ext cx="72008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21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Idea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7504" y="1412776"/>
            <a:ext cx="9036496" cy="4680520"/>
          </a:xfrm>
        </p:spPr>
        <p:txBody>
          <a:bodyPr/>
          <a:lstStyle/>
          <a:p>
            <a:r>
              <a:rPr lang="en-US" sz="3600" dirty="0">
                <a:latin typeface="Comic Sans MS" panose="030F0702030302020204" pitchFamily="66" charset="0"/>
              </a:rPr>
              <a:t>Let </a:t>
            </a:r>
            <a:r>
              <a:rPr lang="en-US" sz="3600" dirty="0" smtClean="0">
                <a:latin typeface="Comic Sans MS" panose="030F0702030302020204" pitchFamily="66" charset="0"/>
              </a:rPr>
              <a:t>a(</a:t>
            </a:r>
            <a:r>
              <a:rPr lang="en-US" sz="3600" dirty="0" err="1" smtClean="0">
                <a:latin typeface="Comic Sans MS" panose="030F0702030302020204" pitchFamily="66" charset="0"/>
              </a:rPr>
              <a:t>i,j</a:t>
            </a:r>
            <a:r>
              <a:rPr lang="en-US" sz="3600" dirty="0">
                <a:latin typeface="Comic Sans MS" panose="030F0702030302020204" pitchFamily="66" charset="0"/>
              </a:rPr>
              <a:t>) be the number of coins in </a:t>
            </a:r>
            <a:r>
              <a:rPr lang="en-US" sz="3600" dirty="0" smtClean="0">
                <a:latin typeface="Comic Sans MS" panose="030F0702030302020204" pitchFamily="66" charset="0"/>
              </a:rPr>
              <a:t>cell(</a:t>
            </a:r>
            <a:r>
              <a:rPr lang="en-US" sz="3600" dirty="0" err="1" smtClean="0">
                <a:latin typeface="Comic Sans MS" panose="030F0702030302020204" pitchFamily="66" charset="0"/>
              </a:rPr>
              <a:t>i,j</a:t>
            </a:r>
            <a:r>
              <a:rPr lang="en-US" sz="3600" dirty="0">
                <a:latin typeface="Comic Sans MS" panose="030F0702030302020204" pitchFamily="66" charset="0"/>
              </a:rPr>
              <a:t>)</a:t>
            </a:r>
          </a:p>
          <a:p>
            <a:r>
              <a:rPr lang="en-US" sz="3600" dirty="0">
                <a:latin typeface="Comic Sans MS" panose="030F0702030302020204" pitchFamily="66" charset="0"/>
              </a:rPr>
              <a:t>Let </a:t>
            </a:r>
            <a:r>
              <a:rPr lang="en-US" sz="3600" dirty="0" smtClean="0">
                <a:latin typeface="Comic Sans MS" panose="030F0702030302020204" pitchFamily="66" charset="0"/>
              </a:rPr>
              <a:t>coin(</a:t>
            </a:r>
            <a:r>
              <a:rPr lang="en-US" sz="3600" dirty="0" err="1" smtClean="0">
                <a:latin typeface="Comic Sans MS" panose="030F0702030302020204" pitchFamily="66" charset="0"/>
              </a:rPr>
              <a:t>i</a:t>
            </a:r>
            <a:r>
              <a:rPr lang="en-US" sz="3600" dirty="0" err="1">
                <a:latin typeface="Comic Sans MS" panose="030F0702030302020204" pitchFamily="66" charset="0"/>
              </a:rPr>
              <a:t>,</a:t>
            </a:r>
            <a:r>
              <a:rPr lang="en-US" sz="3600" dirty="0" err="1" smtClean="0">
                <a:latin typeface="Comic Sans MS" panose="030F0702030302020204" pitchFamily="66" charset="0"/>
              </a:rPr>
              <a:t>j</a:t>
            </a:r>
            <a:r>
              <a:rPr lang="en-US" sz="3600" dirty="0">
                <a:latin typeface="Comic Sans MS" panose="030F0702030302020204" pitchFamily="66" charset="0"/>
              </a:rPr>
              <a:t>) be the maximum number of coins collected </a:t>
            </a:r>
            <a:r>
              <a:rPr lang="en-US" sz="3600" dirty="0" smtClean="0">
                <a:latin typeface="Comic Sans MS" panose="030F0702030302020204" pitchFamily="66" charset="0"/>
              </a:rPr>
              <a:t>when travelling </a:t>
            </a:r>
            <a:r>
              <a:rPr lang="en-US" sz="3600" dirty="0">
                <a:latin typeface="Comic Sans MS" panose="030F0702030302020204" pitchFamily="66" charset="0"/>
              </a:rPr>
              <a:t>from (</a:t>
            </a:r>
            <a:r>
              <a:rPr lang="en-US" sz="3600" dirty="0" smtClean="0">
                <a:latin typeface="Comic Sans MS" panose="030F0702030302020204" pitchFamily="66" charset="0"/>
              </a:rPr>
              <a:t>0,0</a:t>
            </a:r>
            <a:r>
              <a:rPr lang="en-US" sz="3600" dirty="0">
                <a:latin typeface="Comic Sans MS" panose="030F0702030302020204" pitchFamily="66" charset="0"/>
              </a:rPr>
              <a:t>) to (</a:t>
            </a:r>
            <a:r>
              <a:rPr lang="en-US" sz="3600" dirty="0" err="1" smtClean="0">
                <a:latin typeface="Comic Sans MS" panose="030F0702030302020204" pitchFamily="66" charset="0"/>
              </a:rPr>
              <a:t>i,j</a:t>
            </a:r>
            <a:r>
              <a:rPr lang="en-US" sz="3600" dirty="0" smtClean="0">
                <a:latin typeface="Comic Sans MS" panose="030F0702030302020204" pitchFamily="66" charset="0"/>
              </a:rPr>
              <a:t>).</a:t>
            </a:r>
            <a:endParaRPr lang="en-US" sz="3600" dirty="0">
              <a:latin typeface="Comic Sans MS" panose="030F0702030302020204" pitchFamily="66" charset="0"/>
            </a:endParaRPr>
          </a:p>
          <a:p>
            <a:r>
              <a:rPr lang="en-US" sz="3600" dirty="0" smtClean="0">
                <a:latin typeface="Comic Sans MS" panose="030F0702030302020204" pitchFamily="66" charset="0"/>
              </a:rPr>
              <a:t>Then,</a:t>
            </a:r>
          </a:p>
          <a:p>
            <a:pPr marL="0" indent="0" algn="ctr">
              <a:buNone/>
            </a:pPr>
            <a:r>
              <a:rPr lang="en-US" sz="3600" spc="-15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coin(</a:t>
            </a:r>
            <a:r>
              <a:rPr lang="en-US" sz="3600" spc="-15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i,j</a:t>
            </a:r>
            <a:r>
              <a:rPr lang="en-US" sz="3600" spc="-15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) = max(coin(i,j-1), coin(i-1,j)) + a(</a:t>
            </a:r>
            <a:r>
              <a:rPr lang="en-US" sz="3600" spc="-15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i,j</a:t>
            </a:r>
            <a:r>
              <a:rPr lang="en-US" sz="3600" spc="-15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))</a:t>
            </a:r>
            <a:endParaRPr lang="en-US" sz="3600" b="1" spc="-15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13D3-18CF-4D89-B535-798EEAED7D1A}" type="datetime7">
              <a:rPr lang="en-US" smtClean="0"/>
              <a:t>Feb-15</a:t>
            </a:fld>
            <a:endParaRPr lang="hi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14</a:t>
            </a:fld>
            <a:endParaRPr lang="hi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MDArrays</a:t>
            </a:r>
            <a:endParaRPr lang="hi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473732"/>
              </p:ext>
            </p:extLst>
          </p:nvPr>
        </p:nvGraphicFramePr>
        <p:xfrm>
          <a:off x="5316761" y="116632"/>
          <a:ext cx="3215679" cy="11125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71893"/>
                <a:gridCol w="1071893"/>
                <a:gridCol w="107189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 bwMode="auto">
          <a:xfrm>
            <a:off x="6828929" y="260648"/>
            <a:ext cx="0" cy="43204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 bwMode="auto">
          <a:xfrm>
            <a:off x="5892825" y="692696"/>
            <a:ext cx="72008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62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Implementation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Use an additional two dimensional array, whose (</a:t>
            </a:r>
            <a:r>
              <a:rPr lang="en-US" dirty="0" err="1" smtClean="0">
                <a:latin typeface="Comic Sans MS" panose="030F0702030302020204" pitchFamily="66" charset="0"/>
              </a:rPr>
              <a:t>i,j</a:t>
            </a:r>
            <a:r>
              <a:rPr lang="en-US" dirty="0" smtClean="0">
                <a:latin typeface="Comic Sans MS" panose="030F0702030302020204" pitchFamily="66" charset="0"/>
              </a:rPr>
              <a:t>)-</a:t>
            </a:r>
            <a:r>
              <a:rPr lang="en-US" dirty="0" err="1" smtClean="0">
                <a:latin typeface="Comic Sans MS" panose="030F0702030302020204" pitchFamily="66" charset="0"/>
              </a:rPr>
              <a:t>th</a:t>
            </a:r>
            <a:r>
              <a:rPr lang="en-US" dirty="0" smtClean="0">
                <a:latin typeface="Comic Sans MS" panose="030F0702030302020204" pitchFamily="66" charset="0"/>
              </a:rPr>
              <a:t> cell will </a:t>
            </a:r>
            <a:r>
              <a:rPr lang="en-US" dirty="0">
                <a:latin typeface="Comic Sans MS" panose="030F0702030302020204" pitchFamily="66" charset="0"/>
              </a:rPr>
              <a:t>store the maximum number of coins collected </a:t>
            </a:r>
            <a:r>
              <a:rPr lang="en-US" dirty="0" smtClean="0">
                <a:latin typeface="Comic Sans MS" panose="030F0702030302020204" pitchFamily="66" charset="0"/>
              </a:rPr>
              <a:t>when travelling </a:t>
            </a:r>
            <a:r>
              <a:rPr lang="en-US" dirty="0">
                <a:latin typeface="Comic Sans MS" panose="030F0702030302020204" pitchFamily="66" charset="0"/>
              </a:rPr>
              <a:t>from (</a:t>
            </a:r>
            <a:r>
              <a:rPr lang="en-US" dirty="0" smtClean="0">
                <a:latin typeface="Comic Sans MS" panose="030F0702030302020204" pitchFamily="66" charset="0"/>
              </a:rPr>
              <a:t>0,0</a:t>
            </a:r>
            <a:r>
              <a:rPr lang="en-US" dirty="0">
                <a:latin typeface="Comic Sans MS" panose="030F0702030302020204" pitchFamily="66" charset="0"/>
              </a:rPr>
              <a:t>) to (</a:t>
            </a:r>
            <a:r>
              <a:rPr lang="en-US" dirty="0" err="1" smtClean="0">
                <a:latin typeface="Comic Sans MS" panose="030F0702030302020204" pitchFamily="66" charset="0"/>
              </a:rPr>
              <a:t>i</a:t>
            </a:r>
            <a:r>
              <a:rPr lang="en-US" dirty="0" err="1">
                <a:latin typeface="Comic Sans MS" panose="030F0702030302020204" pitchFamily="66" charset="0"/>
              </a:rPr>
              <a:t>,</a:t>
            </a:r>
            <a:r>
              <a:rPr lang="en-US" dirty="0" err="1" smtClean="0">
                <a:latin typeface="Comic Sans MS" panose="030F0702030302020204" pitchFamily="66" charset="0"/>
              </a:rPr>
              <a:t>j</a:t>
            </a:r>
            <a:r>
              <a:rPr lang="en-US" dirty="0" smtClean="0">
                <a:latin typeface="Comic Sans MS" panose="030F0702030302020204" pitchFamily="66" charset="0"/>
              </a:rPr>
              <a:t>).</a:t>
            </a:r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Fill this array one row at a time, from left to right.</a:t>
            </a:r>
          </a:p>
          <a:p>
            <a:r>
              <a:rPr lang="en-US" dirty="0">
                <a:latin typeface="Comic Sans MS" panose="030F0702030302020204" pitchFamily="66" charset="0"/>
              </a:rPr>
              <a:t>When the array is completely </a:t>
            </a:r>
            <a:r>
              <a:rPr lang="en-US" dirty="0" smtClean="0">
                <a:latin typeface="Comic Sans MS" panose="030F0702030302020204" pitchFamily="66" charset="0"/>
              </a:rPr>
              <a:t>filled</a:t>
            </a:r>
            <a:r>
              <a:rPr lang="en-US" dirty="0">
                <a:latin typeface="Comic Sans MS" panose="030F0702030302020204" pitchFamily="66" charset="0"/>
              </a:rPr>
              <a:t>, return </a:t>
            </a:r>
            <a:r>
              <a:rPr lang="en-US" dirty="0" smtClean="0">
                <a:latin typeface="Comic Sans MS" panose="030F0702030302020204" pitchFamily="66" charset="0"/>
              </a:rPr>
              <a:t>the (n-1</a:t>
            </a:r>
            <a:r>
              <a:rPr lang="en-US" dirty="0">
                <a:latin typeface="Comic Sans MS" panose="030F0702030302020204" pitchFamily="66" charset="0"/>
              </a:rPr>
              <a:t>,</a:t>
            </a:r>
            <a:r>
              <a:rPr lang="en-US" dirty="0" smtClean="0">
                <a:latin typeface="Comic Sans MS" panose="030F0702030302020204" pitchFamily="66" charset="0"/>
              </a:rPr>
              <a:t> n-1</a:t>
            </a:r>
            <a:r>
              <a:rPr lang="en-US" dirty="0">
                <a:latin typeface="Comic Sans MS" panose="030F0702030302020204" pitchFamily="66" charset="0"/>
              </a:rPr>
              <a:t>)-</a:t>
            </a:r>
            <a:r>
              <a:rPr lang="en-US" dirty="0" err="1">
                <a:latin typeface="Comic Sans MS" panose="030F0702030302020204" pitchFamily="66" charset="0"/>
              </a:rPr>
              <a:t>th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element.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1587-23F0-4E94-ADC1-F446DC162D06}" type="datetime7">
              <a:rPr lang="en-US" smtClean="0"/>
              <a:t>Feb-15</a:t>
            </a:fld>
            <a:endParaRPr lang="hi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15</a:t>
            </a:fld>
            <a:endParaRPr lang="hi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MDArrays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2576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4624"/>
            <a:ext cx="8640960" cy="936104"/>
          </a:xfrm>
        </p:spPr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Implementation: Boundary Cases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To fill </a:t>
            </a:r>
            <a:r>
              <a:rPr lang="en-US" dirty="0">
                <a:latin typeface="Comic Sans MS" panose="030F0702030302020204" pitchFamily="66" charset="0"/>
              </a:rPr>
              <a:t>a cell of this array, we need to know </a:t>
            </a:r>
            <a:r>
              <a:rPr lang="en-US" dirty="0" smtClean="0">
                <a:latin typeface="Comic Sans MS" panose="030F0702030302020204" pitchFamily="66" charset="0"/>
              </a:rPr>
              <a:t>the information </a:t>
            </a:r>
            <a:r>
              <a:rPr lang="en-US" dirty="0">
                <a:latin typeface="Comic Sans MS" panose="030F0702030302020204" pitchFamily="66" charset="0"/>
              </a:rPr>
              <a:t>of the </a:t>
            </a:r>
            <a:r>
              <a:rPr lang="en-US" dirty="0" smtClean="0">
                <a:latin typeface="Comic Sans MS" panose="030F0702030302020204" pitchFamily="66" charset="0"/>
              </a:rPr>
              <a:t>cell above and to the </a:t>
            </a:r>
            <a:r>
              <a:rPr lang="en-US" dirty="0">
                <a:latin typeface="Comic Sans MS" panose="030F0702030302020204" pitchFamily="66" charset="0"/>
              </a:rPr>
              <a:t>left </a:t>
            </a:r>
            <a:r>
              <a:rPr lang="en-US" dirty="0" smtClean="0">
                <a:latin typeface="Comic Sans MS" panose="030F0702030302020204" pitchFamily="66" charset="0"/>
              </a:rPr>
              <a:t>of the cell</a:t>
            </a:r>
            <a:r>
              <a:rPr lang="en-US" dirty="0">
                <a:latin typeface="Comic Sans MS" panose="030F0702030302020204" pitchFamily="66" charset="0"/>
              </a:rPr>
              <a:t>.</a:t>
            </a:r>
          </a:p>
          <a:p>
            <a:r>
              <a:rPr lang="en-US" dirty="0">
                <a:latin typeface="Comic Sans MS" panose="030F0702030302020204" pitchFamily="66" charset="0"/>
              </a:rPr>
              <a:t>What about elements in the top most row and left </a:t>
            </a:r>
            <a:r>
              <a:rPr lang="en-US" dirty="0" smtClean="0">
                <a:latin typeface="Comic Sans MS" panose="030F0702030302020204" pitchFamily="66" charset="0"/>
              </a:rPr>
              <a:t>most column?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</a:rPr>
              <a:t>Cell in top row: no cell above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</a:rPr>
              <a:t>Cell in leftmost column: no cell on left</a:t>
            </a:r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Before starting with the other elements, we will </a:t>
            </a:r>
            <a:r>
              <a:rPr lang="en-US" dirty="0" smtClean="0">
                <a:latin typeface="Comic Sans MS" panose="030F0702030302020204" pitchFamily="66" charset="0"/>
              </a:rPr>
              <a:t>fill </a:t>
            </a:r>
            <a:r>
              <a:rPr lang="en-US" dirty="0">
                <a:latin typeface="Comic Sans MS" panose="030F0702030302020204" pitchFamily="66" charset="0"/>
              </a:rPr>
              <a:t>these </a:t>
            </a:r>
            <a:r>
              <a:rPr lang="en-US" dirty="0" smtClean="0">
                <a:latin typeface="Comic Sans MS" panose="030F0702030302020204" pitchFamily="66" charset="0"/>
              </a:rPr>
              <a:t>first</a:t>
            </a:r>
            <a:r>
              <a:rPr lang="en-US" dirty="0"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1587-23F0-4E94-ADC1-F446DC162D06}" type="datetime7">
              <a:rPr lang="en-US" smtClean="0"/>
              <a:t>Feb-15</a:t>
            </a:fld>
            <a:endParaRPr lang="hi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16</a:t>
            </a:fld>
            <a:endParaRPr lang="hi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MDArrays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260921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1587-23F0-4E94-ADC1-F446DC162D06}" type="datetime7">
              <a:rPr lang="en-US" smtClean="0"/>
              <a:t>Feb-15</a:t>
            </a:fld>
            <a:endParaRPr lang="hi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17</a:t>
            </a:fld>
            <a:endParaRPr lang="hi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MDArrays</a:t>
            </a:r>
            <a:endParaRPr lang="hi-IN" dirty="0"/>
          </a:p>
        </p:txBody>
      </p:sp>
      <p:sp>
        <p:nvSpPr>
          <p:cNvPr id="7" name="Rectangle 6"/>
          <p:cNvSpPr/>
          <p:nvPr/>
        </p:nvSpPr>
        <p:spPr>
          <a:xfrm>
            <a:off x="179512" y="116632"/>
            <a:ext cx="8856984" cy="56323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coin_collect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 a[][100], int n){</a:t>
            </a:r>
          </a:p>
          <a:p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coins[100][100];</a:t>
            </a: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coins[0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][0] = a[0][0]; 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//initial cell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n-NO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(i=1; i&lt;n; i++) </a:t>
            </a:r>
            <a:r>
              <a:rPr lang="nn-NO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//first row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coins[0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coins[0][i-1] + a[0][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nn-NO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n-NO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(i=1; i&lt;n; i++) </a:t>
            </a:r>
            <a:r>
              <a:rPr lang="nn-NO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//first column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coins[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][0] = coins[i-1][0] + a[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][0];</a:t>
            </a: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&lt;n;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//filling 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 the rest </a:t>
            </a:r>
            <a:r>
              <a:rPr lang="en-US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array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(j=1; j&lt;n; j++)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coins[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][j] = max(coins[i-1][j],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coins[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][j-1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a[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][j];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coins[n-1][n-1]; 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//value of last cell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0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1587-23F0-4E94-ADC1-F446DC162D06}" type="datetime7">
              <a:rPr lang="en-US" smtClean="0"/>
              <a:t>Feb-15</a:t>
            </a:fld>
            <a:endParaRPr lang="hi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18</a:t>
            </a:fld>
            <a:endParaRPr lang="hi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MDArrays</a:t>
            </a:r>
            <a:endParaRPr lang="hi-IN" dirty="0"/>
          </a:p>
        </p:txBody>
      </p:sp>
      <p:sp>
        <p:nvSpPr>
          <p:cNvPr id="7" name="Rectangle 6"/>
          <p:cNvSpPr/>
          <p:nvPr/>
        </p:nvSpPr>
        <p:spPr>
          <a:xfrm>
            <a:off x="274767" y="188640"/>
            <a:ext cx="8856984" cy="60016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max(int a, int b){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(a&gt;b) return a;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return b;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r>
              <a:rPr lang="pt-B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m[100][100],i,j,n;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scanf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&amp;n);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&lt;n;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(j=0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j&lt;n; j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scanf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&amp;m[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][j]);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printf("%d\n",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coin_collect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m,n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0;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37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2514600" y="-7938"/>
            <a:ext cx="66294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200" b="1">
                <a:solidFill>
                  <a:srgbClr val="000000"/>
                </a:solidFill>
                <a:latin typeface="Comic Sans MS" pitchFamily="64" charset="0"/>
              </a:rPr>
              <a:t>Passing two dimensional arrays as parameters</a:t>
            </a: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228600" y="2209800"/>
            <a:ext cx="5486400" cy="4343400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void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marginals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(double mat[5][6]) {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  int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i,j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; </a:t>
            </a:r>
            <a:r>
              <a:rPr lang="en-US" altLang="en-US" sz="2200" b="1" dirty="0" smtClean="0">
                <a:solidFill>
                  <a:srgbClr val="000000"/>
                </a:solidFill>
                <a:latin typeface="Comic Sans MS" pitchFamily="64" charset="0"/>
              </a:rPr>
              <a:t>double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rowsum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;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  for (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i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=0;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i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&lt; 5;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i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=i+1) {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     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rowsum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= 0.0;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	    for (j=0; j &lt; 6; j = j+1) {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		 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rowsum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=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rowsum+mat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[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i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][j];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      }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     printf(“%f “,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rowsum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);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   }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}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228600" y="457200"/>
            <a:ext cx="5486400" cy="1435100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Write a program that takes a two dimensional array of type double [5][6] and prints the sum of entries in each row. </a:t>
            </a: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5867400" y="990600"/>
            <a:ext cx="3048000" cy="2439988"/>
          </a:xfrm>
          <a:prstGeom prst="rect">
            <a:avLst/>
          </a:prstGeom>
          <a:solidFill>
            <a:srgbClr val="CCEDB1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200" b="1">
                <a:solidFill>
                  <a:srgbClr val="000000"/>
                </a:solidFill>
                <a:latin typeface="Comic Sans MS" pitchFamily="64" charset="0"/>
              </a:rPr>
              <a:t>But suppose we have  only read the first 3 rows out of the 5 rows of mat. And we would like to  find the marginal sum of the first 3 rows.</a:t>
            </a:r>
          </a:p>
        </p:txBody>
      </p:sp>
      <p:sp>
        <p:nvSpPr>
          <p:cNvPr id="9222" name="Text Box 5"/>
          <p:cNvSpPr txBox="1">
            <a:spLocks noChangeArrowheads="1"/>
          </p:cNvSpPr>
          <p:nvPr/>
        </p:nvSpPr>
        <p:spPr bwMode="auto">
          <a:xfrm>
            <a:off x="5867400" y="4419600"/>
            <a:ext cx="3048000" cy="2125839"/>
          </a:xfrm>
          <a:prstGeom prst="rect">
            <a:avLst/>
          </a:prstGeom>
          <a:solidFill>
            <a:srgbClr val="C7D0E9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That’s easy, we can  take an additional parameter </a:t>
            </a:r>
            <a:r>
              <a:rPr lang="en-US" altLang="en-US" sz="2200" b="1" dirty="0" err="1">
                <a:solidFill>
                  <a:srgbClr val="9D0000"/>
                </a:solidFill>
                <a:latin typeface="Comic Sans MS" pitchFamily="64" charset="0"/>
              </a:rPr>
              <a:t>nrows</a:t>
            </a:r>
            <a:r>
              <a:rPr lang="en-US" altLang="en-US" sz="2200" b="1" dirty="0">
                <a:solidFill>
                  <a:srgbClr val="9D0000"/>
                </a:solidFill>
                <a:latin typeface="Comic Sans MS" pitchFamily="64" charset="0"/>
              </a:rPr>
              <a:t> 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and run the loop for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i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=0</a:t>
            </a:r>
            <a:r>
              <a:rPr lang="en-US" altLang="en-US" sz="2200" b="1" dirty="0" smtClean="0">
                <a:solidFill>
                  <a:srgbClr val="000000"/>
                </a:solidFill>
                <a:latin typeface="Comic Sans MS" pitchFamily="64" charset="0"/>
              </a:rPr>
              <a:t>..(nrows-1) 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instead of 0..5.</a:t>
            </a:r>
          </a:p>
        </p:txBody>
      </p:sp>
      <p:sp>
        <p:nvSpPr>
          <p:cNvPr id="9223" name="Text Box 6"/>
          <p:cNvSpPr txBox="1">
            <a:spLocks noChangeArrowheads="1"/>
          </p:cNvSpPr>
          <p:nvPr/>
        </p:nvSpPr>
        <p:spPr bwMode="auto">
          <a:xfrm>
            <a:off x="5899150" y="533400"/>
            <a:ext cx="15208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200" b="1" dirty="0">
                <a:solidFill>
                  <a:srgbClr val="9D0000"/>
                </a:solidFill>
                <a:latin typeface="Comic Sans MS" pitchFamily="64" charset="0"/>
              </a:rPr>
              <a:t>Question?</a:t>
            </a:r>
          </a:p>
        </p:txBody>
      </p:sp>
      <p:sp>
        <p:nvSpPr>
          <p:cNvPr id="9224" name="Text Box 7"/>
          <p:cNvSpPr txBox="1">
            <a:spLocks noChangeArrowheads="1"/>
          </p:cNvSpPr>
          <p:nvPr/>
        </p:nvSpPr>
        <p:spPr bwMode="auto">
          <a:xfrm>
            <a:off x="5875338" y="4038600"/>
            <a:ext cx="12668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200" b="1">
                <a:solidFill>
                  <a:srgbClr val="00B0F0"/>
                </a:solidFill>
                <a:latin typeface="Comic Sans MS" pitchFamily="64" charset="0"/>
              </a:rPr>
              <a:t>Answer: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415740-0294-4D65-BA1A-EEF84AD1EC6C}" type="datetime7">
              <a:rPr lang="en-US" smtClean="0"/>
              <a:t>Feb-15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784E28B-BE7D-4C88-821E-1AAE57A5762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053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animBg="1"/>
      <p:bldP spid="9220" grpId="0" animBg="1"/>
      <p:bldP spid="9221" grpId="0" animBg="1"/>
      <p:bldP spid="9222" grpId="0" animBg="1"/>
      <p:bldP spid="9223" grpId="0"/>
      <p:bldP spid="92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4624"/>
            <a:ext cx="8856984" cy="936104"/>
          </a:xfrm>
        </p:spPr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Multidimemsional</a:t>
            </a:r>
            <a:r>
              <a:rPr lang="en-US" dirty="0" smtClean="0"/>
              <a:t> Arrays?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Marks of 800 students in 5 subjects each.</a:t>
            </a:r>
          </a:p>
          <a:p>
            <a:r>
              <a:rPr lang="en-US" dirty="0" smtClean="0"/>
              <a:t>Distance between cities</a:t>
            </a:r>
          </a:p>
          <a:p>
            <a:r>
              <a:rPr lang="en-US" dirty="0" smtClean="0"/>
              <a:t>Sudoku</a:t>
            </a:r>
          </a:p>
          <a:p>
            <a:r>
              <a:rPr lang="en-US" dirty="0" smtClean="0"/>
              <a:t>All the above require 2D arrays</a:t>
            </a:r>
          </a:p>
          <a:p>
            <a:r>
              <a:rPr lang="en-US" dirty="0" smtClean="0"/>
              <a:t>Properties of points in space (Temperature, Pressure etc.)</a:t>
            </a:r>
          </a:p>
          <a:p>
            <a:r>
              <a:rPr lang="en-US" dirty="0" smtClean="0"/>
              <a:t>Mathematical Plots</a:t>
            </a:r>
          </a:p>
          <a:p>
            <a:r>
              <a:rPr lang="en-US" dirty="0" smtClean="0"/>
              <a:t>&gt; 2D arrays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E4E7-D18B-4793-8F2E-CCFBEFF80FD4}" type="datetime7">
              <a:rPr lang="en-US" smtClean="0"/>
              <a:t>Feb-15</a:t>
            </a:fld>
            <a:endParaRPr lang="hi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2</a:t>
            </a:fld>
            <a:endParaRPr lang="hi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MDArrays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175384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0" y="685800"/>
            <a:ext cx="6324600" cy="4267200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void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marginals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(double mat[5][6], int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nrows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) {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  int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i,j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; </a:t>
            </a:r>
            <a:r>
              <a:rPr lang="en-US" altLang="en-US" sz="2200" b="1" dirty="0" smtClean="0">
                <a:solidFill>
                  <a:srgbClr val="000000"/>
                </a:solidFill>
                <a:latin typeface="Comic Sans MS" pitchFamily="64" charset="0"/>
              </a:rPr>
              <a:t>double </a:t>
            </a:r>
            <a:r>
              <a:rPr lang="en-US" altLang="en-US" sz="2200" b="1" dirty="0" err="1" smtClean="0">
                <a:solidFill>
                  <a:srgbClr val="000000"/>
                </a:solidFill>
                <a:latin typeface="Comic Sans MS" pitchFamily="64" charset="0"/>
              </a:rPr>
              <a:t>rowsum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;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  for (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i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=0;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i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&lt;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nrows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;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i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=i+1) {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     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rowsum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= 0.0;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	    for (j=0; j &lt; 6; j = j+1) {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		 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rowsum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=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rowsum+mat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[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i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][j];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      }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     printf(“%f “,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rowsum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);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   }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}</a:t>
            </a: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152400" y="152400"/>
            <a:ext cx="6324600" cy="428625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200" b="1">
                <a:solidFill>
                  <a:srgbClr val="000000"/>
                </a:solidFill>
                <a:latin typeface="Comic Sans MS" pitchFamily="64" charset="0"/>
              </a:rPr>
              <a:t>The slightly generalized program would be: 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6400800" y="990600"/>
            <a:ext cx="2743200" cy="2774950"/>
          </a:xfrm>
          <a:prstGeom prst="rect">
            <a:avLst/>
          </a:prstGeom>
          <a:solidFill>
            <a:srgbClr val="CCEDB1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200" b="1">
                <a:solidFill>
                  <a:srgbClr val="000000"/>
                </a:solidFill>
                <a:latin typeface="Comic Sans MS" pitchFamily="64" charset="0"/>
              </a:rPr>
              <a:t>In parameter double mat[5][6], </a:t>
            </a:r>
            <a:r>
              <a:rPr lang="en-US" altLang="en-US" sz="2200" b="1">
                <a:solidFill>
                  <a:srgbClr val="9D0000"/>
                </a:solidFill>
                <a:latin typeface="Comic Sans MS" pitchFamily="64" charset="0"/>
              </a:rPr>
              <a:t>C completely ignores the number of rows </a:t>
            </a:r>
            <a:r>
              <a:rPr lang="en-US" altLang="en-US" sz="2200" b="1">
                <a:solidFill>
                  <a:srgbClr val="000000"/>
                </a:solidFill>
                <a:latin typeface="Comic Sans MS" pitchFamily="64" charset="0"/>
              </a:rPr>
              <a:t>5. 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2200" b="1">
                <a:solidFill>
                  <a:srgbClr val="000000"/>
                </a:solidFill>
                <a:latin typeface="Comic Sans MS" pitchFamily="64" charset="0"/>
              </a:rPr>
              <a:t>It is only interested in the number of cols: 6.</a:t>
            </a:r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6553200" y="5334000"/>
            <a:ext cx="2362200" cy="771623"/>
          </a:xfrm>
          <a:prstGeom prst="rect">
            <a:avLst/>
          </a:prstGeom>
          <a:solidFill>
            <a:srgbClr val="C7D0E9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Let’s see </a:t>
            </a:r>
            <a:r>
              <a:rPr lang="en-US" altLang="en-US" sz="2200" b="1" dirty="0" smtClean="0">
                <a:solidFill>
                  <a:srgbClr val="000000"/>
                </a:solidFill>
                <a:latin typeface="Comic Sans MS" pitchFamily="64" charset="0"/>
              </a:rPr>
              <a:t>more examples…</a:t>
            </a:r>
            <a:endParaRPr lang="en-US" altLang="en-US" sz="2200" b="1" dirty="0">
              <a:solidFill>
                <a:srgbClr val="000000"/>
              </a:solidFill>
              <a:latin typeface="Comic Sans MS" pitchFamily="64" charset="0"/>
            </a:endParaRPr>
          </a:p>
        </p:txBody>
      </p:sp>
      <p:sp>
        <p:nvSpPr>
          <p:cNvPr id="10246" name="Text Box 5"/>
          <p:cNvSpPr txBox="1">
            <a:spLocks noChangeArrowheads="1"/>
          </p:cNvSpPr>
          <p:nvPr/>
        </p:nvSpPr>
        <p:spPr bwMode="auto">
          <a:xfrm>
            <a:off x="0" y="5029200"/>
            <a:ext cx="6477000" cy="1100138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We declared mat to be of type double [5][6]. 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Does this mean that 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nrows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should be &lt;= 5?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We are not checking for it!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EF93C7-73E0-4787-899A-3FCD4000B866}" type="datetime7">
              <a:rPr lang="en-US" smtClean="0"/>
              <a:t>Feb-15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784E28B-BE7D-4C88-821E-1AAE57A5762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174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nimBg="1"/>
      <p:bldP spid="10243" grpId="0" animBg="1"/>
      <p:bldP spid="10244" grpId="0" animBg="1"/>
      <p:bldP spid="10245" grpId="0" animBg="1"/>
      <p:bldP spid="1024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228600" y="1143000"/>
            <a:ext cx="6172200" cy="4419600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>
                <a:solidFill>
                  <a:srgbClr val="000000"/>
                </a:solidFill>
                <a:latin typeface="Comic Sans MS" pitchFamily="64" charset="0"/>
              </a:rPr>
              <a:t>void marginals(double </a:t>
            </a:r>
            <a:r>
              <a:rPr lang="en-US" altLang="en-US" sz="2600" b="1">
                <a:solidFill>
                  <a:srgbClr val="9D0000"/>
                </a:solidFill>
                <a:latin typeface="Comic Sans MS" pitchFamily="64" charset="0"/>
              </a:rPr>
              <a:t>mat[ ][6]</a:t>
            </a:r>
            <a:r>
              <a:rPr lang="en-US" altLang="en-US" sz="2200" b="1">
                <a:solidFill>
                  <a:srgbClr val="000000"/>
                </a:solidFill>
                <a:latin typeface="Comic Sans MS" pitchFamily="64" charset="0"/>
              </a:rPr>
              <a:t>, int nrows)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>
                <a:solidFill>
                  <a:srgbClr val="000000"/>
                </a:solidFill>
                <a:latin typeface="Comic Sans MS" pitchFamily="64" charset="0"/>
              </a:rPr>
              <a:t> {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>
                <a:solidFill>
                  <a:srgbClr val="000000"/>
                </a:solidFill>
                <a:latin typeface="Comic Sans MS" pitchFamily="64" charset="0"/>
              </a:rPr>
              <a:t>   int i,j; int rowsum;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>
                <a:solidFill>
                  <a:srgbClr val="000000"/>
                </a:solidFill>
                <a:latin typeface="Comic Sans MS" pitchFamily="64" charset="0"/>
              </a:rPr>
              <a:t>   for (i=0; i &lt; nrows; i=i+1) {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>
                <a:solidFill>
                  <a:srgbClr val="000000"/>
                </a:solidFill>
                <a:latin typeface="Comic Sans MS" pitchFamily="64" charset="0"/>
              </a:rPr>
              <a:t>       rowsum = 0.0;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>
                <a:solidFill>
                  <a:srgbClr val="000000"/>
                </a:solidFill>
                <a:latin typeface="Comic Sans MS" pitchFamily="64" charset="0"/>
              </a:rPr>
              <a:t>	    for (j=0; j &lt; 6; j = j+1) {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>
                <a:solidFill>
                  <a:srgbClr val="000000"/>
                </a:solidFill>
                <a:latin typeface="Comic Sans MS" pitchFamily="64" charset="0"/>
              </a:rPr>
              <a:t>		  rowsum = rowsum+mat[i][j];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>
                <a:solidFill>
                  <a:srgbClr val="000000"/>
                </a:solidFill>
                <a:latin typeface="Comic Sans MS" pitchFamily="64" charset="0"/>
              </a:rPr>
              <a:t>       }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>
                <a:solidFill>
                  <a:srgbClr val="000000"/>
                </a:solidFill>
                <a:latin typeface="Comic Sans MS" pitchFamily="64" charset="0"/>
              </a:rPr>
              <a:t>      printf(“%f “, rowsum);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>
                <a:solidFill>
                  <a:srgbClr val="000000"/>
                </a:solidFill>
                <a:latin typeface="Comic Sans MS" pitchFamily="64" charset="0"/>
              </a:rPr>
              <a:t>    }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>
                <a:solidFill>
                  <a:srgbClr val="000000"/>
                </a:solidFill>
                <a:latin typeface="Comic Sans MS" pitchFamily="64" charset="0"/>
              </a:rPr>
              <a:t>}</a:t>
            </a: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6019800" cy="763588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200" b="1">
                <a:solidFill>
                  <a:srgbClr val="000000"/>
                </a:solidFill>
                <a:latin typeface="Comic Sans MS" pitchFamily="64" charset="0"/>
              </a:rPr>
              <a:t>The following program is exactly identical to the previous one. 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6400800" y="1295400"/>
            <a:ext cx="2590800" cy="4451350"/>
          </a:xfrm>
          <a:prstGeom prst="rect">
            <a:avLst/>
          </a:prstGeom>
          <a:solidFill>
            <a:srgbClr val="CCEDB1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57200" indent="-457200"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buClr>
                <a:srgbClr val="9D0000"/>
              </a:buClr>
              <a:buFont typeface="Times New Roman" pitchFamily="16" charset="0"/>
              <a:buAutoNum type="arabicPeriod"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Why? because C </a:t>
            </a:r>
            <a:r>
              <a:rPr lang="en-US" altLang="en-US" sz="2200" b="1" dirty="0">
                <a:solidFill>
                  <a:srgbClr val="9D0000"/>
                </a:solidFill>
                <a:latin typeface="Comic Sans MS" pitchFamily="64" charset="0"/>
              </a:rPr>
              <a:t>does not care about the number of rows, only the number of cols.</a:t>
            </a:r>
          </a:p>
          <a:p>
            <a:pPr eaLnBrk="1" hangingPunct="1">
              <a:buClr>
                <a:srgbClr val="9D0000"/>
              </a:buClr>
              <a:buFont typeface="Times New Roman" pitchFamily="16" charset="0"/>
              <a:buAutoNum type="arabicPeriod"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And why is that? We’ll have to understand 2-dim array addressing.</a:t>
            </a: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228600" y="5749925"/>
            <a:ext cx="6019800" cy="1100138"/>
          </a:xfrm>
          <a:prstGeom prst="rect">
            <a:avLst/>
          </a:prstGeom>
          <a:solidFill>
            <a:srgbClr val="F6B994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200" b="1">
                <a:solidFill>
                  <a:srgbClr val="000000"/>
                </a:solidFill>
                <a:latin typeface="Comic Sans MS" pitchFamily="64" charset="0"/>
              </a:rPr>
              <a:t>This means that the above program works with a k X 6 matrix where k could be passed for  nrows.</a:t>
            </a:r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7239000" y="6096000"/>
            <a:ext cx="1676400" cy="428625"/>
          </a:xfrm>
          <a:prstGeom prst="rect">
            <a:avLst/>
          </a:prstGeom>
          <a:solidFill>
            <a:srgbClr val="C7D0E9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200" b="1">
                <a:solidFill>
                  <a:srgbClr val="000000"/>
                </a:solidFill>
                <a:latin typeface="Comic Sans MS" pitchFamily="64" charset="0"/>
              </a:rPr>
              <a:t>Example…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7D103C-5314-4EA6-972F-69E5B3927C72}" type="datetime7">
              <a:rPr lang="en-US" smtClean="0"/>
              <a:t>Feb-15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784E28B-BE7D-4C88-821E-1AAE57A5762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291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nimBg="1"/>
      <p:bldP spid="11267" grpId="0" animBg="1"/>
      <p:bldP spid="11268" grpId="0" animBg="1"/>
      <p:bldP spid="11269" grpId="0" animBg="1"/>
      <p:bldP spid="1127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228600" y="0"/>
            <a:ext cx="6248400" cy="3262313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57200" indent="-452438"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>
                <a:solidFill>
                  <a:srgbClr val="000000"/>
                </a:solidFill>
                <a:latin typeface="Comic Sans MS" pitchFamily="64" charset="0"/>
              </a:rPr>
              <a:t>void marginals(double mat[ ][6], int nrows);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>
                <a:solidFill>
                  <a:srgbClr val="000000"/>
                </a:solidFill>
                <a:latin typeface="Comic Sans MS" pitchFamily="64" charset="0"/>
              </a:rPr>
              <a:t>void main() {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>
                <a:solidFill>
                  <a:srgbClr val="000000"/>
                </a:solidFill>
                <a:latin typeface="Comic Sans MS" pitchFamily="64" charset="0"/>
              </a:rPr>
              <a:t>	 double mat[9][6];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>
                <a:solidFill>
                  <a:srgbClr val="000000"/>
                </a:solidFill>
                <a:latin typeface="Comic Sans MS" pitchFamily="64" charset="0"/>
              </a:rPr>
              <a:t>	/* read the first 8 rows into mat */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>
                <a:solidFill>
                  <a:srgbClr val="000000"/>
                </a:solidFill>
                <a:latin typeface="Comic Sans MS" pitchFamily="64" charset="0"/>
              </a:rPr>
              <a:t>     marginals(mat,8);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>
                <a:solidFill>
                  <a:srgbClr val="000000"/>
                </a:solidFill>
                <a:latin typeface="Comic Sans MS" pitchFamily="64" charset="0"/>
              </a:rPr>
              <a:t>}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endParaRPr lang="en-US" altLang="en-US" sz="2200" b="1">
              <a:solidFill>
                <a:srgbClr val="000000"/>
              </a:solidFill>
              <a:latin typeface="Comic Sans MS" pitchFamily="64" charset="0"/>
            </a:endParaRP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endParaRPr lang="en-US" altLang="en-US" sz="2200" b="1">
              <a:solidFill>
                <a:srgbClr val="000000"/>
              </a:solidFill>
              <a:latin typeface="Comic Sans MS" pitchFamily="64" charset="0"/>
            </a:endParaRP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228600" y="2590800"/>
            <a:ext cx="6248400" cy="2438400"/>
          </a:xfrm>
          <a:prstGeom prst="rect">
            <a:avLst/>
          </a:prstGeom>
          <a:solidFill>
            <a:srgbClr val="FBCAA1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void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marginals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(double mat[ ][6], int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nrows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); 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void main() {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	 double mat[9][6];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	/* read 9 rows into mat */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   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marginals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(mat,</a:t>
            </a:r>
            <a:r>
              <a:rPr lang="en-US" altLang="en-US" sz="2200" b="1" dirty="0">
                <a:solidFill>
                  <a:srgbClr val="9D0000"/>
                </a:solidFill>
                <a:latin typeface="Comic Sans MS" pitchFamily="64" charset="0"/>
              </a:rPr>
              <a:t>10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);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}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endParaRPr lang="en-US" altLang="en-US" sz="2200" b="1" dirty="0">
              <a:solidFill>
                <a:srgbClr val="000000"/>
              </a:solidFill>
              <a:latin typeface="Comic Sans MS" pitchFamily="64" charset="0"/>
            </a:endParaRP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endParaRPr lang="en-US" altLang="en-US" sz="2200" b="1" dirty="0">
              <a:solidFill>
                <a:srgbClr val="000000"/>
              </a:solidFill>
              <a:latin typeface="Comic Sans MS" pitchFamily="64" charset="0"/>
            </a:endParaRPr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228600" y="5105400"/>
            <a:ext cx="6248400" cy="1524000"/>
          </a:xfrm>
          <a:prstGeom prst="rect">
            <a:avLst/>
          </a:prstGeom>
          <a:solidFill>
            <a:srgbClr val="CCEDB1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457200" indent="-452438"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The 10</a:t>
            </a:r>
            <a:r>
              <a:rPr lang="en-US" altLang="en-US" sz="2200" b="1" baseline="30000" dirty="0">
                <a:solidFill>
                  <a:srgbClr val="000000"/>
                </a:solidFill>
                <a:latin typeface="Comic Sans MS" pitchFamily="64" charset="0"/>
              </a:rPr>
              <a:t>th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row of mat[9][6] is not defined. So we may get a segmentation fault when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marginals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() processes the 10</a:t>
            </a:r>
            <a:r>
              <a:rPr lang="en-US" altLang="en-US" sz="2200" b="1" baseline="30000" dirty="0">
                <a:solidFill>
                  <a:srgbClr val="000000"/>
                </a:solidFill>
                <a:latin typeface="Comic Sans MS" pitchFamily="64" charset="0"/>
              </a:rPr>
              <a:t>th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row, i.e.,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i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becomes 9.</a:t>
            </a:r>
          </a:p>
        </p:txBody>
      </p:sp>
      <p:sp>
        <p:nvSpPr>
          <p:cNvPr id="12294" name="Text Box 5"/>
          <p:cNvSpPr txBox="1">
            <a:spLocks noChangeArrowheads="1"/>
          </p:cNvSpPr>
          <p:nvPr/>
        </p:nvSpPr>
        <p:spPr bwMode="auto">
          <a:xfrm>
            <a:off x="6553200" y="4572000"/>
            <a:ext cx="2590800" cy="2105025"/>
          </a:xfrm>
          <a:prstGeom prst="rect">
            <a:avLst/>
          </a:prstGeom>
          <a:solidFill>
            <a:srgbClr val="F7F999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200" b="1">
                <a:solidFill>
                  <a:srgbClr val="000000"/>
                </a:solidFill>
                <a:latin typeface="Comic Sans MS" pitchFamily="64" charset="0"/>
              </a:rPr>
              <a:t>As with 1 dim arrays, allocate your array and stay within the limits allocated. </a:t>
            </a:r>
          </a:p>
          <a:p>
            <a:pPr eaLnBrk="1" hangingPunct="1">
              <a:buClrTx/>
              <a:buFontTx/>
              <a:buNone/>
            </a:pPr>
            <a:endParaRPr lang="en-US" altLang="en-US" sz="2200" b="1">
              <a:solidFill>
                <a:srgbClr val="000000"/>
              </a:solidFill>
              <a:latin typeface="Comic Sans MS" pitchFamily="64" charset="0"/>
            </a:endParaRPr>
          </a:p>
        </p:txBody>
      </p:sp>
      <p:pic>
        <p:nvPicPr>
          <p:cNvPr id="1229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371600"/>
            <a:ext cx="1041400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9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352800"/>
            <a:ext cx="11287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9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788" y="4011613"/>
            <a:ext cx="1579562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695880" y="188640"/>
            <a:ext cx="2305439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Example calls 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for </a:t>
            </a:r>
            <a:r>
              <a:rPr lang="en-US" sz="2400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marginals</a:t>
            </a:r>
            <a:endParaRPr lang="en-US" sz="24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FF341D-165C-4A84-B75E-EE38FC76FC00}" type="datetime7">
              <a:rPr lang="en-US" smtClean="0"/>
              <a:t>Feb-15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784E28B-BE7D-4C88-821E-1AAE57A5762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310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nimBg="1"/>
      <p:bldP spid="12292" grpId="0" animBg="1"/>
      <p:bldP spid="12293" grpId="0" animBg="1"/>
      <p:bldP spid="1229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7504" y="44624"/>
            <a:ext cx="8784976" cy="864096"/>
          </a:xfrm>
        </p:spPr>
        <p:txBody>
          <a:bodyPr/>
          <a:lstStyle/>
          <a:p>
            <a:r>
              <a:rPr lang="en-US" sz="4000" dirty="0" smtClean="0">
                <a:latin typeface="Comic Sans MS" panose="030F0702030302020204" pitchFamily="66" charset="0"/>
              </a:rPr>
              <a:t>Why is # of columns required?</a:t>
            </a:r>
            <a:endParaRPr lang="en-US" sz="4000" dirty="0">
              <a:latin typeface="Comic Sans MS" panose="030F0702030302020204" pitchFamily="66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512" y="980728"/>
            <a:ext cx="8856984" cy="5184576"/>
          </a:xfrm>
        </p:spPr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The 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memory</a:t>
            </a:r>
            <a:r>
              <a:rPr lang="en-US" dirty="0" smtClean="0">
                <a:latin typeface="Comic Sans MS" panose="030F0702030302020204" pitchFamily="66" charset="0"/>
              </a:rPr>
              <a:t> of a computer is a 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1D array!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2D (or &gt;2D) arrays are 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“flattened” </a:t>
            </a:r>
            <a:r>
              <a:rPr lang="en-US" dirty="0" smtClean="0">
                <a:latin typeface="Comic Sans MS" panose="030F0702030302020204" pitchFamily="66" charset="0"/>
              </a:rPr>
              <a:t>into 1D to be stored in memory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In C (and most other languages), arrays are flattened using 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Row-Major</a:t>
            </a:r>
            <a:r>
              <a:rPr lang="en-US" dirty="0" smtClean="0">
                <a:latin typeface="Comic Sans MS" panose="030F0702030302020204" pitchFamily="66" charset="0"/>
              </a:rPr>
              <a:t> order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</a:rPr>
              <a:t>In case of 2D arrays, knowledge of number of columns is required to figure out where the next row starts.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Last n-1</a:t>
            </a:r>
            <a:r>
              <a:rPr lang="en-US" dirty="0" smtClean="0">
                <a:latin typeface="Comic Sans MS" panose="030F0702030302020204" pitchFamily="66" charset="0"/>
              </a:rPr>
              <a:t> dimensions required for </a:t>
            </a: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nD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arrays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F84E75-CFF5-4E27-BC1D-3D78D0F33D4C}" type="datetime7">
              <a:rPr lang="en-US" smtClean="0"/>
              <a:t>Feb-15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784E28B-BE7D-4C88-821E-1AAE57A5762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MDArrays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35535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Row Major Layout</a:t>
            </a:r>
            <a:endParaRPr lang="en-US" dirty="0">
              <a:latin typeface="Comic Sans MS" panose="030F0702030302020204" pitchFamily="66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417424"/>
              </p:ext>
            </p:extLst>
          </p:nvPr>
        </p:nvGraphicFramePr>
        <p:xfrm>
          <a:off x="3995936" y="980728"/>
          <a:ext cx="33120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409"/>
                <a:gridCol w="662409"/>
                <a:gridCol w="662409"/>
                <a:gridCol w="662409"/>
                <a:gridCol w="66240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0,0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0,1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0,2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0,3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0,4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1587-23F0-4E94-ADC1-F446DC162D06}" type="datetime7">
              <a:rPr lang="en-US" smtClean="0"/>
              <a:t>Feb-15</a:t>
            </a:fld>
            <a:endParaRPr lang="hi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24</a:t>
            </a:fld>
            <a:endParaRPr lang="hi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MDArrays</a:t>
            </a:r>
            <a:endParaRPr lang="hi-IN" dirty="0"/>
          </a:p>
        </p:txBody>
      </p:sp>
      <p:graphicFrame>
        <p:nvGraphicFramePr>
          <p:cNvPr id="9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1651635"/>
              </p:ext>
            </p:extLst>
          </p:nvPr>
        </p:nvGraphicFramePr>
        <p:xfrm>
          <a:off x="3995936" y="1387128"/>
          <a:ext cx="3312045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62409"/>
                <a:gridCol w="662409"/>
                <a:gridCol w="662409"/>
                <a:gridCol w="662409"/>
                <a:gridCol w="66240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1,0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7071702"/>
              </p:ext>
            </p:extLst>
          </p:nvPr>
        </p:nvGraphicFramePr>
        <p:xfrm>
          <a:off x="3995936" y="1772816"/>
          <a:ext cx="3312045" cy="437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409"/>
                <a:gridCol w="662409"/>
                <a:gridCol w="662409"/>
                <a:gridCol w="662409"/>
                <a:gridCol w="662409"/>
              </a:tblGrid>
              <a:tr h="43776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2,0</a:t>
                      </a:r>
                      <a:endParaRPr 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2,1</a:t>
                      </a:r>
                      <a:endParaRPr 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2,2</a:t>
                      </a:r>
                      <a:endParaRPr 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2,3</a:t>
                      </a:r>
                      <a:endParaRPr 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2,4</a:t>
                      </a:r>
                      <a:endParaRPr 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979712" y="1268760"/>
            <a:ext cx="1576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mat[3][5]</a:t>
            </a:r>
            <a:endParaRPr lang="en-US" sz="24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2348880"/>
            <a:ext cx="4782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Layout of mat[3][5] in memory</a:t>
            </a:r>
            <a:endParaRPr lang="en-US" sz="24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13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0511037"/>
              </p:ext>
            </p:extLst>
          </p:nvPr>
        </p:nvGraphicFramePr>
        <p:xfrm>
          <a:off x="288032" y="2996952"/>
          <a:ext cx="2751080" cy="365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216"/>
                <a:gridCol w="550216"/>
                <a:gridCol w="550216"/>
                <a:gridCol w="550216"/>
                <a:gridCol w="550216"/>
              </a:tblGrid>
              <a:tr h="365041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FF0000"/>
                          </a:solidFill>
                        </a:rPr>
                        <a:t>0,0</a:t>
                      </a:r>
                      <a:endParaRPr 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FF0000"/>
                          </a:solidFill>
                        </a:rPr>
                        <a:t>0,1</a:t>
                      </a:r>
                      <a:endParaRPr 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FF0000"/>
                          </a:solidFill>
                        </a:rPr>
                        <a:t>0,2</a:t>
                      </a:r>
                      <a:endParaRPr 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FF0000"/>
                          </a:solidFill>
                        </a:rPr>
                        <a:t>0,3</a:t>
                      </a:r>
                      <a:endParaRPr 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FF0000"/>
                          </a:solidFill>
                        </a:rPr>
                        <a:t>0,4</a:t>
                      </a:r>
                      <a:endParaRPr 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0203015"/>
              </p:ext>
            </p:extLst>
          </p:nvPr>
        </p:nvGraphicFramePr>
        <p:xfrm>
          <a:off x="3039112" y="2996952"/>
          <a:ext cx="2901040" cy="360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80208"/>
                <a:gridCol w="580208"/>
                <a:gridCol w="580208"/>
                <a:gridCol w="580208"/>
                <a:gridCol w="580208"/>
              </a:tblGrid>
              <a:tr h="360040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1,0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1,1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1,2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1,3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1,4</a:t>
                      </a:r>
                      <a:endParaRPr lang="en-US" sz="16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545919"/>
              </p:ext>
            </p:extLst>
          </p:nvPr>
        </p:nvGraphicFramePr>
        <p:xfrm>
          <a:off x="5940152" y="2996952"/>
          <a:ext cx="2843810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762"/>
                <a:gridCol w="568762"/>
                <a:gridCol w="568762"/>
                <a:gridCol w="568762"/>
                <a:gridCol w="568762"/>
              </a:tblGrid>
              <a:tr h="3600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2,0</a:t>
                      </a:r>
                      <a:endParaRPr lang="en-US" sz="16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2,1</a:t>
                      </a:r>
                      <a:endParaRPr lang="en-US" sz="16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2,2</a:t>
                      </a:r>
                      <a:endParaRPr lang="en-US" sz="16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2,3</a:t>
                      </a:r>
                      <a:endParaRPr lang="en-US" sz="16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2,4</a:t>
                      </a:r>
                      <a:endParaRPr lang="en-US" sz="16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67544" y="357301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6" idx="0"/>
          </p:cNvCxnSpPr>
          <p:nvPr/>
        </p:nvCxnSpPr>
        <p:spPr bwMode="auto">
          <a:xfrm flipH="1" flipV="1">
            <a:off x="539552" y="3356992"/>
            <a:ext cx="89254" cy="216024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1619672" y="357301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a+2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9" idx="0"/>
          </p:cNvCxnSpPr>
          <p:nvPr/>
        </p:nvCxnSpPr>
        <p:spPr bwMode="auto">
          <a:xfrm flipH="1" flipV="1">
            <a:off x="1691680" y="3356992"/>
            <a:ext cx="257570" cy="216024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7308304" y="3573016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a+12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 bwMode="auto">
          <a:xfrm flipH="1" flipV="1">
            <a:off x="7380312" y="3356992"/>
            <a:ext cx="331308" cy="216024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3203848" y="357301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a+5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3" idx="0"/>
          </p:cNvCxnSpPr>
          <p:nvPr/>
        </p:nvCxnSpPr>
        <p:spPr bwMode="auto">
          <a:xfrm flipH="1" flipV="1">
            <a:off x="3275856" y="3356992"/>
            <a:ext cx="257570" cy="216024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5940152" y="3573016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a+10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 bwMode="auto">
          <a:xfrm flipH="1" flipV="1">
            <a:off x="6140944" y="3401380"/>
            <a:ext cx="257570" cy="216024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3829073" y="1196752"/>
            <a:ext cx="3623247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 bwMode="auto">
          <a:xfrm>
            <a:off x="3849924" y="1556792"/>
            <a:ext cx="3623247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 bwMode="auto">
          <a:xfrm>
            <a:off x="3829073" y="1978042"/>
            <a:ext cx="3623247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6998" y="4005064"/>
            <a:ext cx="9041506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Comic Sans MS" panose="030F0702030302020204" pitchFamily="66" charset="0"/>
              </a:rPr>
              <a:t>for a 2D array declared as </a:t>
            </a:r>
            <a:r>
              <a:rPr lang="en-US" sz="2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mat[M][N]</a:t>
            </a:r>
            <a:r>
              <a:rPr lang="en-US" sz="2400" b="1" dirty="0" smtClean="0">
                <a:latin typeface="Comic Sans MS" panose="030F0702030302020204" pitchFamily="66" charset="0"/>
              </a:rPr>
              <a:t>, cell [</a:t>
            </a:r>
            <a:r>
              <a:rPr lang="en-US" sz="2400" b="1" dirty="0" err="1" smtClean="0">
                <a:latin typeface="Comic Sans MS" panose="030F0702030302020204" pitchFamily="66" charset="0"/>
              </a:rPr>
              <a:t>i</a:t>
            </a:r>
            <a:r>
              <a:rPr lang="en-US" sz="2400" b="1" dirty="0" smtClean="0">
                <a:latin typeface="Comic Sans MS" panose="030F0702030302020204" pitchFamily="66" charset="0"/>
              </a:rPr>
              <a:t>][j] is stored in memory at location </a:t>
            </a:r>
            <a:r>
              <a:rPr lang="en-US" sz="2400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sz="2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*N + j</a:t>
            </a:r>
            <a:r>
              <a:rPr lang="en-US" sz="2400" b="1" dirty="0" smtClean="0">
                <a:latin typeface="Comic Sans MS" panose="030F0702030302020204" pitchFamily="66" charset="0"/>
              </a:rPr>
              <a:t> from start of mat.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Comic Sans MS" panose="030F0702030302020204" pitchFamily="66" charset="0"/>
              </a:rPr>
              <a:t>for k-D array </a:t>
            </a:r>
            <a:r>
              <a:rPr lang="en-US" sz="2400" b="1" dirty="0" err="1" smtClean="0">
                <a:latin typeface="Comic Sans MS" panose="030F0702030302020204" pitchFamily="66" charset="0"/>
              </a:rPr>
              <a:t>arr</a:t>
            </a:r>
            <a:r>
              <a:rPr lang="en-US" sz="2400" b="1" dirty="0" smtClean="0">
                <a:latin typeface="Comic Sans MS" panose="030F0702030302020204" pitchFamily="66" charset="0"/>
              </a:rPr>
              <a:t>[N</a:t>
            </a:r>
            <a:r>
              <a:rPr lang="en-US" sz="2400" b="1" baseline="-25000" dirty="0" smtClean="0">
                <a:latin typeface="Comic Sans MS" panose="030F0702030302020204" pitchFamily="66" charset="0"/>
              </a:rPr>
              <a:t>1</a:t>
            </a:r>
            <a:r>
              <a:rPr lang="en-US" sz="2400" b="1" dirty="0" smtClean="0">
                <a:latin typeface="Comic Sans MS" panose="030F0702030302020204" pitchFamily="66" charset="0"/>
              </a:rPr>
              <a:t>][N</a:t>
            </a:r>
            <a:r>
              <a:rPr lang="en-US" sz="2400" b="1" baseline="-25000" dirty="0" smtClean="0">
                <a:latin typeface="Comic Sans MS" panose="030F0702030302020204" pitchFamily="66" charset="0"/>
              </a:rPr>
              <a:t>2</a:t>
            </a:r>
            <a:r>
              <a:rPr lang="en-US" sz="2400" b="1" dirty="0" smtClean="0">
                <a:latin typeface="Comic Sans MS" panose="030F0702030302020204" pitchFamily="66" charset="0"/>
              </a:rPr>
              <a:t>]…[</a:t>
            </a:r>
            <a:r>
              <a:rPr lang="en-US" sz="2400" b="1" dirty="0" err="1" smtClean="0">
                <a:latin typeface="Comic Sans MS" panose="030F0702030302020204" pitchFamily="66" charset="0"/>
              </a:rPr>
              <a:t>N</a:t>
            </a:r>
            <a:r>
              <a:rPr lang="en-US" sz="2400" b="1" baseline="-25000" dirty="0" err="1" smtClean="0">
                <a:latin typeface="Comic Sans MS" panose="030F0702030302020204" pitchFamily="66" charset="0"/>
              </a:rPr>
              <a:t>k</a:t>
            </a:r>
            <a:r>
              <a:rPr lang="en-US" sz="2400" b="1" dirty="0" smtClean="0">
                <a:latin typeface="Comic Sans MS" panose="030F0702030302020204" pitchFamily="66" charset="0"/>
              </a:rPr>
              <a:t>], cell [i</a:t>
            </a:r>
            <a:r>
              <a:rPr lang="en-US" sz="2400" b="1" baseline="-25000" dirty="0" smtClean="0">
                <a:latin typeface="Comic Sans MS" panose="030F0702030302020204" pitchFamily="66" charset="0"/>
              </a:rPr>
              <a:t>1</a:t>
            </a:r>
            <a:r>
              <a:rPr lang="en-US" sz="2400" b="1" dirty="0" smtClean="0">
                <a:latin typeface="Comic Sans MS" panose="030F0702030302020204" pitchFamily="66" charset="0"/>
              </a:rPr>
              <a:t>][i</a:t>
            </a:r>
            <a:r>
              <a:rPr lang="en-US" sz="2400" b="1" baseline="-25000" dirty="0" smtClean="0">
                <a:latin typeface="Comic Sans MS" panose="030F0702030302020204" pitchFamily="66" charset="0"/>
              </a:rPr>
              <a:t>2</a:t>
            </a:r>
            <a:r>
              <a:rPr lang="en-US" sz="2400" b="1" dirty="0" smtClean="0">
                <a:latin typeface="Comic Sans MS" panose="030F0702030302020204" pitchFamily="66" charset="0"/>
              </a:rPr>
              <a:t>]…[</a:t>
            </a:r>
            <a:r>
              <a:rPr lang="en-US" sz="2400" b="1" dirty="0" err="1" smtClean="0">
                <a:latin typeface="Comic Sans MS" panose="030F0702030302020204" pitchFamily="66" charset="0"/>
              </a:rPr>
              <a:t>i</a:t>
            </a:r>
            <a:r>
              <a:rPr lang="en-US" sz="2400" b="1" baseline="-25000" dirty="0" err="1" smtClean="0">
                <a:latin typeface="Comic Sans MS" panose="030F0702030302020204" pitchFamily="66" charset="0"/>
              </a:rPr>
              <a:t>k</a:t>
            </a:r>
            <a:r>
              <a:rPr lang="en-US" sz="2400" b="1" dirty="0" smtClean="0">
                <a:latin typeface="Comic Sans MS" panose="030F0702030302020204" pitchFamily="66" charset="0"/>
              </a:rPr>
              <a:t>] will be stored at location </a:t>
            </a:r>
          </a:p>
          <a:p>
            <a:pPr lvl="1"/>
            <a:r>
              <a:rPr lang="en-US" sz="2400" b="1" spc="3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sz="2400" b="1" spc="300" baseline="-250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k</a:t>
            </a:r>
            <a:r>
              <a:rPr lang="en-US" sz="2400" b="1" spc="3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+ </a:t>
            </a:r>
            <a:r>
              <a:rPr lang="en-US" sz="2400" b="1" spc="3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N</a:t>
            </a:r>
            <a:r>
              <a:rPr lang="en-US" sz="2400" b="1" spc="300" baseline="-250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k</a:t>
            </a:r>
            <a:r>
              <a:rPr lang="en-US" sz="2400" b="1" spc="3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*(i</a:t>
            </a:r>
            <a:r>
              <a:rPr lang="en-US" sz="2400" b="1" spc="300" baseline="-25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k-1</a:t>
            </a:r>
            <a:r>
              <a:rPr lang="en-US" sz="2400" b="1" spc="3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+ N</a:t>
            </a:r>
            <a:r>
              <a:rPr lang="en-US" sz="2400" b="1" spc="300" baseline="-25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k-1</a:t>
            </a:r>
            <a:r>
              <a:rPr lang="en-US" sz="2400" b="1" spc="3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*(i</a:t>
            </a:r>
            <a:r>
              <a:rPr lang="en-US" sz="2400" b="1" spc="300" baseline="-25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k-2</a:t>
            </a:r>
            <a:r>
              <a:rPr lang="en-US" sz="2400" b="1" spc="3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+ ( … + N</a:t>
            </a:r>
            <a:r>
              <a:rPr lang="en-US" sz="2400" b="1" spc="300" baseline="-25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2</a:t>
            </a:r>
            <a:r>
              <a:rPr lang="en-US" sz="2400" b="1" spc="3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*i</a:t>
            </a:r>
            <a:r>
              <a:rPr lang="en-US" sz="2400" b="1" spc="300" baseline="-25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1</a:t>
            </a:r>
            <a:r>
              <a:rPr lang="en-US" sz="2400" b="1" spc="3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) … ))</a:t>
            </a:r>
            <a:endParaRPr lang="en-US" sz="2400" b="1" spc="3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endParaRPr lang="en-US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71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6" grpId="0"/>
      <p:bldP spid="19" grpId="0"/>
      <p:bldP spid="21" grpId="0"/>
      <p:bldP spid="23" grpId="0"/>
      <p:bldP spid="25" grpId="0"/>
      <p:bldP spid="3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Array of Strings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2D array </a:t>
            </a:r>
            <a:r>
              <a:rPr lang="en-US" dirty="0">
                <a:latin typeface="Comic Sans MS" panose="030F0702030302020204" pitchFamily="66" charset="0"/>
              </a:rPr>
              <a:t>o</a:t>
            </a:r>
            <a:r>
              <a:rPr lang="en-US" dirty="0" smtClean="0">
                <a:latin typeface="Comic Sans MS" panose="030F0702030302020204" pitchFamily="66" charset="0"/>
              </a:rPr>
              <a:t>f char. 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Recall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Strings are character arrays that end with a '\0'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To display a string we can use printf with the %s placeholder.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To input a string we can use scanf with %s. Only </a:t>
            </a:r>
            <a:r>
              <a:rPr lang="en-US" dirty="0" smtClean="0">
                <a:latin typeface="Comic Sans MS" panose="030F0702030302020204" pitchFamily="66" charset="0"/>
              </a:rPr>
              <a:t>reads non-whitespace </a:t>
            </a:r>
            <a:r>
              <a:rPr lang="en-US" dirty="0">
                <a:latin typeface="Comic Sans MS" panose="030F0702030302020204" pitchFamily="66" charset="0"/>
              </a:rPr>
              <a:t>characters.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13D3-18CF-4D89-B535-798EEAED7D1A}" type="datetime7">
              <a:rPr lang="en-US" smtClean="0"/>
              <a:t>Feb-15</a:t>
            </a:fld>
            <a:endParaRPr lang="hi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25</a:t>
            </a:fld>
            <a:endParaRPr lang="hi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MDArrays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95090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Array of Strings: Example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1520" y="908720"/>
            <a:ext cx="8496944" cy="1080120"/>
          </a:xfrm>
        </p:spPr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Write </a:t>
            </a:r>
            <a:r>
              <a:rPr lang="en-US" dirty="0">
                <a:latin typeface="Comic Sans MS" panose="030F0702030302020204" pitchFamily="66" charset="0"/>
              </a:rPr>
              <a:t>a program that reads and displays </a:t>
            </a:r>
            <a:r>
              <a:rPr lang="en-US" dirty="0" smtClean="0">
                <a:latin typeface="Comic Sans MS" panose="030F0702030302020204" pitchFamily="66" charset="0"/>
              </a:rPr>
              <a:t>the name of few cities of India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13D3-18CF-4D89-B535-798EEAED7D1A}" type="datetime7">
              <a:rPr lang="en-US" smtClean="0"/>
              <a:t>Feb-15</a:t>
            </a:fld>
            <a:endParaRPr lang="hi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26</a:t>
            </a:fld>
            <a:endParaRPr lang="hi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MDArrays</a:t>
            </a:r>
            <a:endParaRPr lang="hi-IN" dirty="0"/>
          </a:p>
        </p:txBody>
      </p:sp>
      <p:sp>
        <p:nvSpPr>
          <p:cNvPr id="7" name="Rectangle 6"/>
          <p:cNvSpPr/>
          <p:nvPr/>
        </p:nvSpPr>
        <p:spPr>
          <a:xfrm>
            <a:off x="251520" y="2060848"/>
            <a:ext cx="5616624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main(){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ncity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4;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lencity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city[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ncity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lencity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ncity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scanf("%s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city[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ncity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printf("%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%s\n", i, city[i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0;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12160" y="1988840"/>
            <a:ext cx="2664296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INPUT</a:t>
            </a:r>
            <a:endParaRPr lang="en-US" b="1" dirty="0"/>
          </a:p>
          <a:p>
            <a:r>
              <a:rPr lang="en-US" dirty="0"/>
              <a:t>Delhi </a:t>
            </a:r>
            <a:endParaRPr lang="en-US" dirty="0" smtClean="0"/>
          </a:p>
          <a:p>
            <a:r>
              <a:rPr lang="en-US" dirty="0" smtClean="0"/>
              <a:t>Mumbai </a:t>
            </a:r>
          </a:p>
          <a:p>
            <a:r>
              <a:rPr lang="en-US" dirty="0" smtClean="0"/>
              <a:t>Kolkata</a:t>
            </a:r>
          </a:p>
          <a:p>
            <a:r>
              <a:rPr lang="en-US" dirty="0" smtClean="0"/>
              <a:t>Chennai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07646" y="5118869"/>
            <a:ext cx="2664296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OUTPUT</a:t>
            </a:r>
            <a:endParaRPr lang="en-US" b="1" dirty="0"/>
          </a:p>
          <a:p>
            <a:r>
              <a:rPr lang="en-US" dirty="0" smtClean="0"/>
              <a:t>0 Delhi </a:t>
            </a:r>
          </a:p>
          <a:p>
            <a:r>
              <a:rPr lang="en-US" dirty="0" smtClean="0"/>
              <a:t>1 Mumbai </a:t>
            </a:r>
          </a:p>
          <a:p>
            <a:r>
              <a:rPr lang="en-US" dirty="0" smtClean="0"/>
              <a:t>2 Kolkata</a:t>
            </a:r>
          </a:p>
          <a:p>
            <a:r>
              <a:rPr lang="en-US" dirty="0" smtClean="0"/>
              <a:t>3 Chennai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662612"/>
              </p:ext>
            </p:extLst>
          </p:nvPr>
        </p:nvGraphicFramePr>
        <p:xfrm>
          <a:off x="5220073" y="3573016"/>
          <a:ext cx="3816420" cy="14833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81642"/>
                <a:gridCol w="381642"/>
                <a:gridCol w="381642"/>
                <a:gridCol w="381642"/>
                <a:gridCol w="381642"/>
                <a:gridCol w="381642"/>
                <a:gridCol w="381642"/>
                <a:gridCol w="381642"/>
                <a:gridCol w="381642"/>
                <a:gridCol w="3816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\0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\0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\0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\0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427984" y="3717032"/>
            <a:ext cx="655949" cy="36933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city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3" name="Elbow Connector 12"/>
          <p:cNvCxnSpPr/>
          <p:nvPr/>
        </p:nvCxnSpPr>
        <p:spPr bwMode="auto">
          <a:xfrm flipV="1">
            <a:off x="5023468" y="3717032"/>
            <a:ext cx="268612" cy="184666"/>
          </a:xfrm>
          <a:prstGeom prst="bentConnector3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10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5133528" y="1158254"/>
            <a:ext cx="426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en-US" altLang="en-US" sz="2200" b="1" dirty="0">
              <a:solidFill>
                <a:srgbClr val="000000"/>
              </a:solidFill>
              <a:latin typeface="Comic Sans MS" pitchFamily="64" charset="0"/>
            </a:endParaRP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409128" y="2441600"/>
            <a:ext cx="8077200" cy="1275432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marL="0" indent="0" eaLnBrk="1" hangingPunct="1">
              <a:spcBef>
                <a:spcPts val="550"/>
              </a:spcBef>
              <a:buClr>
                <a:srgbClr val="9D0000"/>
              </a:buClr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The definition states that mat is a 5 X 6 matrix of </a:t>
            </a:r>
            <a:r>
              <a:rPr lang="en-US" altLang="en-US" sz="2200" b="1" dirty="0" smtClean="0">
                <a:solidFill>
                  <a:srgbClr val="000000"/>
                </a:solidFill>
                <a:latin typeface="Comic Sans MS" pitchFamily="64" charset="0"/>
              </a:rPr>
              <a:t>doubles (or </a:t>
            </a:r>
            <a:r>
              <a:rPr lang="en-US" altLang="en-US" sz="2200" b="1" dirty="0" err="1" smtClean="0">
                <a:solidFill>
                  <a:srgbClr val="000000"/>
                </a:solidFill>
                <a:latin typeface="Comic Sans MS" pitchFamily="64" charset="0"/>
              </a:rPr>
              <a:t>ints</a:t>
            </a:r>
            <a:r>
              <a:rPr lang="en-US" altLang="en-US" sz="2200" b="1" dirty="0" smtClean="0">
                <a:solidFill>
                  <a:srgbClr val="000000"/>
                </a:solidFill>
                <a:latin typeface="Comic Sans MS" pitchFamily="64" charset="0"/>
              </a:rPr>
              <a:t> or floats). 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It has 5 rows, each row has 6 columns, each entry is of type double. 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endParaRPr lang="en-US" altLang="en-US" sz="2200" b="1" dirty="0">
              <a:solidFill>
                <a:srgbClr val="000000"/>
              </a:solidFill>
              <a:latin typeface="Comic Sans MS" pitchFamily="64" charset="0"/>
            </a:endParaRP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endParaRPr lang="en-US" altLang="en-US" sz="2200" b="1" dirty="0">
              <a:solidFill>
                <a:srgbClr val="000000"/>
              </a:solidFill>
              <a:latin typeface="Comic Sans MS" pitchFamily="64" charset="0"/>
            </a:endParaRPr>
          </a:p>
        </p:txBody>
      </p:sp>
      <p:graphicFrame>
        <p:nvGraphicFramePr>
          <p:cNvPr id="1536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356548"/>
              </p:ext>
            </p:extLst>
          </p:nvPr>
        </p:nvGraphicFramePr>
        <p:xfrm>
          <a:off x="1219200" y="3962400"/>
          <a:ext cx="7697788" cy="2762250"/>
        </p:xfrm>
        <a:graphic>
          <a:graphicData uri="http://schemas.openxmlformats.org/drawingml/2006/table">
            <a:tbl>
              <a:tblPr/>
              <a:tblGrid>
                <a:gridCol w="1282700"/>
                <a:gridCol w="1282700"/>
                <a:gridCol w="1284288"/>
                <a:gridCol w="1443037"/>
                <a:gridCol w="1338263"/>
                <a:gridCol w="1066800"/>
              </a:tblGrid>
              <a:tr h="55245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  2.1 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 1.0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-0.11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-0.87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31.5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11.4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 -3.2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 -2.5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1.678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 4.5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0.001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1.89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7.889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3.333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0.667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 1.1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1.0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-1.0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-4.56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-21.5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1.0e7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-1.0e-9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1.0e-15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-5.78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45.7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26.9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-0.001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1000.09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1.0e15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1.0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76200" y="4267200"/>
            <a:ext cx="1219200" cy="1266825"/>
            <a:chOff x="76200" y="4267200"/>
            <a:chExt cx="1219200" cy="1266825"/>
          </a:xfrm>
        </p:grpSpPr>
        <p:sp>
          <p:nvSpPr>
            <p:cNvPr id="4146" name="Rectangle 107"/>
            <p:cNvSpPr>
              <a:spLocks noChangeArrowheads="1"/>
            </p:cNvSpPr>
            <p:nvPr/>
          </p:nvSpPr>
          <p:spPr bwMode="auto">
            <a:xfrm>
              <a:off x="76200" y="4724400"/>
              <a:ext cx="685800" cy="457200"/>
            </a:xfrm>
            <a:prstGeom prst="rect">
              <a:avLst/>
            </a:prstGeom>
            <a:solidFill>
              <a:srgbClr val="51DAFF"/>
            </a:solidFill>
            <a:ln w="25560" cap="sq">
              <a:solidFill>
                <a:srgbClr val="5C992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altLang="en-US"/>
            </a:p>
          </p:txBody>
        </p:sp>
        <p:sp>
          <p:nvSpPr>
            <p:cNvPr id="4147" name="Text Box 108"/>
            <p:cNvSpPr txBox="1">
              <a:spLocks noChangeArrowheads="1"/>
            </p:cNvSpPr>
            <p:nvPr/>
          </p:nvSpPr>
          <p:spPr bwMode="auto">
            <a:xfrm>
              <a:off x="80963" y="5105400"/>
              <a:ext cx="684212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 sz="2200" b="1">
                  <a:solidFill>
                    <a:srgbClr val="9D0000"/>
                  </a:solidFill>
                  <a:latin typeface="Comic Sans MS" pitchFamily="64" charset="0"/>
                </a:rPr>
                <a:t>mat</a:t>
              </a:r>
            </a:p>
          </p:txBody>
        </p:sp>
        <p:cxnSp>
          <p:nvCxnSpPr>
            <p:cNvPr id="4148" name="AutoShape 109"/>
            <p:cNvCxnSpPr>
              <a:cxnSpLocks noChangeShapeType="1"/>
            </p:cNvCxnSpPr>
            <p:nvPr/>
          </p:nvCxnSpPr>
          <p:spPr bwMode="auto">
            <a:xfrm flipV="1">
              <a:off x="609600" y="4267200"/>
              <a:ext cx="685800" cy="609600"/>
            </a:xfrm>
            <a:prstGeom prst="bentConnector3">
              <a:avLst>
                <a:gd name="adj1" fmla="val 50000"/>
              </a:avLst>
            </a:prstGeom>
            <a:noFill/>
            <a:ln w="2844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4" name="Group 3"/>
          <p:cNvGrpSpPr/>
          <p:nvPr/>
        </p:nvGrpSpPr>
        <p:grpSpPr>
          <a:xfrm>
            <a:off x="180528" y="1029072"/>
            <a:ext cx="9144000" cy="1319808"/>
            <a:chOff x="0" y="381000"/>
            <a:chExt cx="9144000" cy="1319808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381000"/>
              <a:ext cx="8305800" cy="1319808"/>
              <a:chOff x="0" y="381000"/>
              <a:chExt cx="8305800" cy="1319808"/>
            </a:xfrm>
          </p:grpSpPr>
          <p:sp>
            <p:nvSpPr>
              <p:cNvPr id="4100" name="Text Box 3"/>
              <p:cNvSpPr txBox="1">
                <a:spLocks noChangeArrowheads="1"/>
              </p:cNvSpPr>
              <p:nvPr/>
            </p:nvSpPr>
            <p:spPr bwMode="auto">
              <a:xfrm>
                <a:off x="304800" y="381000"/>
                <a:ext cx="6934200" cy="428625"/>
              </a:xfrm>
              <a:prstGeom prst="rect">
                <a:avLst/>
              </a:prstGeom>
              <a:solidFill>
                <a:srgbClr val="CCEDB1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Microsoft YaHei" charset="-122"/>
                  </a:defRPr>
                </a:lvl1pPr>
                <a:lvl2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Microsoft YaHei" charset="-122"/>
                  </a:defRPr>
                </a:lvl2pPr>
                <a:lvl3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Microsoft YaHei" charset="-122"/>
                  </a:defRPr>
                </a:lvl3pPr>
                <a:lvl4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Microsoft YaHei" charset="-122"/>
                  </a:defRPr>
                </a:lvl4pPr>
                <a:lvl5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Microsoft YaHei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Microsoft YaHei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Microsoft YaHei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Microsoft YaHei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Microsoft YaHei" charset="-122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2200" b="1" dirty="0">
                    <a:solidFill>
                      <a:srgbClr val="000000"/>
                    </a:solidFill>
                    <a:latin typeface="Comic Sans MS" pitchFamily="64" charset="0"/>
                  </a:rPr>
                  <a:t>Multidimensional arrays are defined like this:</a:t>
                </a:r>
              </a:p>
            </p:txBody>
          </p:sp>
          <p:sp>
            <p:nvSpPr>
              <p:cNvPr id="4101" name="Text Box 4"/>
              <p:cNvSpPr txBox="1">
                <a:spLocks noChangeArrowheads="1"/>
              </p:cNvSpPr>
              <p:nvPr/>
            </p:nvSpPr>
            <p:spPr bwMode="auto">
              <a:xfrm>
                <a:off x="0" y="937220"/>
                <a:ext cx="2667000" cy="763588"/>
              </a:xfrm>
              <a:prstGeom prst="rect">
                <a:avLst/>
              </a:prstGeom>
              <a:solidFill>
                <a:srgbClr val="8BE6FF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Microsoft YaHei" charset="-122"/>
                  </a:defRPr>
                </a:lvl1pPr>
                <a:lvl2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Microsoft YaHei" charset="-122"/>
                  </a:defRPr>
                </a:lvl2pPr>
                <a:lvl3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Microsoft YaHei" charset="-122"/>
                  </a:defRPr>
                </a:lvl3pPr>
                <a:lvl4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Microsoft YaHei" charset="-122"/>
                  </a:defRPr>
                </a:lvl4pPr>
                <a:lvl5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Microsoft YaHei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Microsoft YaHei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Microsoft YaHei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Microsoft YaHei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Microsoft YaHei" charset="-122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2200" b="1" dirty="0">
                    <a:solidFill>
                      <a:srgbClr val="000000"/>
                    </a:solidFill>
                    <a:latin typeface="Comic Sans MS" pitchFamily="64" charset="0"/>
                  </a:rPr>
                  <a:t>double  mat[5][6];    </a:t>
                </a:r>
              </a:p>
            </p:txBody>
          </p:sp>
          <p:sp>
            <p:nvSpPr>
              <p:cNvPr id="4149" name="Text Box 111"/>
              <p:cNvSpPr txBox="1">
                <a:spLocks noChangeArrowheads="1"/>
              </p:cNvSpPr>
              <p:nvPr/>
            </p:nvSpPr>
            <p:spPr bwMode="auto">
              <a:xfrm>
                <a:off x="2679700" y="914400"/>
                <a:ext cx="581025" cy="4286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Microsoft YaHei" charset="-122"/>
                  </a:defRPr>
                </a:lvl1pPr>
                <a:lvl2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Microsoft YaHei" charset="-122"/>
                  </a:defRPr>
                </a:lvl2pPr>
                <a:lvl3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Microsoft YaHei" charset="-122"/>
                  </a:defRPr>
                </a:lvl3pPr>
                <a:lvl4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Microsoft YaHei" charset="-122"/>
                  </a:defRPr>
                </a:lvl4pPr>
                <a:lvl5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Microsoft YaHei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Microsoft YaHei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Microsoft YaHei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Microsoft YaHei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Microsoft YaHei" charset="-122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2200" b="1">
                    <a:solidFill>
                      <a:srgbClr val="9D0000"/>
                    </a:solidFill>
                    <a:latin typeface="Comic Sans MS" pitchFamily="64" charset="0"/>
                  </a:rPr>
                  <a:t>OR</a:t>
                </a:r>
              </a:p>
            </p:txBody>
          </p:sp>
          <p:sp>
            <p:nvSpPr>
              <p:cNvPr id="4150" name="Text Box 112"/>
              <p:cNvSpPr txBox="1">
                <a:spLocks noChangeArrowheads="1"/>
              </p:cNvSpPr>
              <p:nvPr/>
            </p:nvSpPr>
            <p:spPr bwMode="auto">
              <a:xfrm>
                <a:off x="3230488" y="937221"/>
                <a:ext cx="2133600" cy="763587"/>
              </a:xfrm>
              <a:prstGeom prst="rect">
                <a:avLst/>
              </a:prstGeom>
              <a:solidFill>
                <a:srgbClr val="8FFBCA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Microsoft YaHei" charset="-122"/>
                  </a:defRPr>
                </a:lvl1pPr>
                <a:lvl2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Microsoft YaHei" charset="-122"/>
                  </a:defRPr>
                </a:lvl2pPr>
                <a:lvl3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Microsoft YaHei" charset="-122"/>
                  </a:defRPr>
                </a:lvl3pPr>
                <a:lvl4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Microsoft YaHei" charset="-122"/>
                  </a:defRPr>
                </a:lvl4pPr>
                <a:lvl5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Microsoft YaHei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Microsoft YaHei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Microsoft YaHei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Microsoft YaHei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Microsoft YaHei" charset="-122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2200" b="1" dirty="0">
                    <a:solidFill>
                      <a:srgbClr val="000000"/>
                    </a:solidFill>
                    <a:latin typeface="Comic Sans MS" pitchFamily="64" charset="0"/>
                  </a:rPr>
                  <a:t>int mat[5][6];    </a:t>
                </a:r>
              </a:p>
            </p:txBody>
          </p:sp>
          <p:sp>
            <p:nvSpPr>
              <p:cNvPr id="4151" name="Text Box 113"/>
              <p:cNvSpPr txBox="1">
                <a:spLocks noChangeArrowheads="1"/>
              </p:cNvSpPr>
              <p:nvPr/>
            </p:nvSpPr>
            <p:spPr bwMode="auto">
              <a:xfrm flipH="1">
                <a:off x="5334000" y="914400"/>
                <a:ext cx="609600" cy="4286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Microsoft YaHei" charset="-122"/>
                  </a:defRPr>
                </a:lvl1pPr>
                <a:lvl2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Microsoft YaHei" charset="-122"/>
                  </a:defRPr>
                </a:lvl2pPr>
                <a:lvl3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Microsoft YaHei" charset="-122"/>
                  </a:defRPr>
                </a:lvl3pPr>
                <a:lvl4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Microsoft YaHei" charset="-122"/>
                  </a:defRPr>
                </a:lvl4pPr>
                <a:lvl5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Microsoft YaHei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Microsoft YaHei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Microsoft YaHei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Microsoft YaHei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Microsoft YaHei" charset="-122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2200" b="1">
                    <a:solidFill>
                      <a:srgbClr val="9D0000"/>
                    </a:solidFill>
                    <a:latin typeface="Comic Sans MS" pitchFamily="64" charset="0"/>
                  </a:rPr>
                  <a:t>OR</a:t>
                </a:r>
              </a:p>
            </p:txBody>
          </p:sp>
          <p:sp>
            <p:nvSpPr>
              <p:cNvPr id="4153" name="Text Box 115"/>
              <p:cNvSpPr txBox="1">
                <a:spLocks noChangeArrowheads="1"/>
              </p:cNvSpPr>
              <p:nvPr/>
            </p:nvSpPr>
            <p:spPr bwMode="auto">
              <a:xfrm>
                <a:off x="5867400" y="937220"/>
                <a:ext cx="2438400" cy="763588"/>
              </a:xfrm>
              <a:prstGeom prst="rect">
                <a:avLst/>
              </a:prstGeom>
              <a:solidFill>
                <a:srgbClr val="ADFDB1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Microsoft YaHei" charset="-122"/>
                  </a:defRPr>
                </a:lvl1pPr>
                <a:lvl2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Microsoft YaHei" charset="-122"/>
                  </a:defRPr>
                </a:lvl2pPr>
                <a:lvl3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Microsoft YaHei" charset="-122"/>
                  </a:defRPr>
                </a:lvl3pPr>
                <a:lvl4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Microsoft YaHei" charset="-122"/>
                  </a:defRPr>
                </a:lvl4pPr>
                <a:lvl5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Microsoft YaHei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Microsoft YaHei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Microsoft YaHei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Microsoft YaHei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Microsoft YaHei" charset="-122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2200" b="1">
                    <a:solidFill>
                      <a:srgbClr val="000000"/>
                    </a:solidFill>
                    <a:latin typeface="Comic Sans MS" pitchFamily="64" charset="0"/>
                  </a:rPr>
                  <a:t>float mat[5][6];    </a:t>
                </a:r>
              </a:p>
            </p:txBody>
          </p:sp>
        </p:grpSp>
        <p:sp>
          <p:nvSpPr>
            <p:cNvPr id="4154" name="Text Box 116"/>
            <p:cNvSpPr txBox="1">
              <a:spLocks noChangeArrowheads="1"/>
            </p:cNvSpPr>
            <p:nvPr/>
          </p:nvSpPr>
          <p:spPr bwMode="auto">
            <a:xfrm flipH="1">
              <a:off x="8305800" y="914400"/>
              <a:ext cx="83820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 sz="2200" b="1" dirty="0">
                  <a:solidFill>
                    <a:srgbClr val="9D0000"/>
                  </a:solidFill>
                  <a:latin typeface="Comic Sans MS" pitchFamily="64" charset="0"/>
                </a:rPr>
                <a:t>etc.</a:t>
              </a: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mic Sans MS" pitchFamily="64" charset="0"/>
              </a:rPr>
              <a:t>Multidimensional </a:t>
            </a:r>
            <a:r>
              <a:rPr lang="en-US" altLang="en-US" dirty="0" smtClean="0">
                <a:latin typeface="Comic Sans MS" pitchFamily="64" charset="0"/>
              </a:rPr>
              <a:t>Arrays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18F9-62AF-4AA9-8EAC-2C31CF0F6667}" type="datetime7">
              <a:rPr lang="en-US" smtClean="0"/>
              <a:t>Feb-15</a:t>
            </a:fld>
            <a:endParaRPr lang="hi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MDArrays</a:t>
            </a:r>
            <a:endParaRPr lang="hi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3</a:t>
            </a:fld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25388234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5652120" y="419100"/>
            <a:ext cx="426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buClrTx/>
              <a:buFontTx/>
              <a:buNone/>
            </a:pPr>
            <a:endParaRPr lang="en-US" altLang="en-US" sz="2200" b="1" dirty="0">
              <a:solidFill>
                <a:schemeClr val="tx2"/>
              </a:solidFill>
              <a:latin typeface="Comic Sans MS" pitchFamily="64" charset="0"/>
            </a:endParaRP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143768" y="1177280"/>
            <a:ext cx="8820720" cy="1891680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550"/>
              </a:spcBef>
              <a:buClr>
                <a:srgbClr val="9D0000"/>
              </a:buClr>
              <a:buFont typeface="Times New Roman" pitchFamily="16" charset="0"/>
              <a:buAutoNum type="arabicPeriod"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The (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i,j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)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th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member of mat is accessed as mat[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i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][j]. Note the slight difference from the matrix notation in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maths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.</a:t>
            </a:r>
          </a:p>
          <a:p>
            <a:pPr eaLnBrk="1" hangingPunct="1">
              <a:spcBef>
                <a:spcPts val="550"/>
              </a:spcBef>
              <a:buClr>
                <a:srgbClr val="9D0000"/>
              </a:buClr>
              <a:buFont typeface="Times New Roman" pitchFamily="16" charset="0"/>
              <a:buAutoNum type="arabicPeriod"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The row and column numbering each start at 0 (not 1).</a:t>
            </a:r>
          </a:p>
          <a:p>
            <a:pPr eaLnBrk="1" hangingPunct="1">
              <a:spcBef>
                <a:spcPts val="550"/>
              </a:spcBef>
              <a:buClr>
                <a:srgbClr val="9D0000"/>
              </a:buClr>
              <a:buFont typeface="Times New Roman" pitchFamily="16" charset="0"/>
              <a:buAutoNum type="arabicPeriod"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The following program prints the input matrix.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endParaRPr lang="en-US" altLang="en-US" sz="2200" b="1" dirty="0">
              <a:solidFill>
                <a:srgbClr val="000000"/>
              </a:solidFill>
              <a:latin typeface="Comic Sans MS" pitchFamily="64" charset="0"/>
            </a:endParaRP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endParaRPr lang="en-US" altLang="en-US" sz="2200" b="1" dirty="0">
              <a:solidFill>
                <a:srgbClr val="000000"/>
              </a:solidFill>
              <a:latin typeface="Comic Sans MS" pitchFamily="64" charset="0"/>
            </a:endParaRP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endParaRPr lang="en-US" altLang="en-US" sz="2200" b="1" dirty="0">
              <a:solidFill>
                <a:srgbClr val="000000"/>
              </a:solidFill>
              <a:latin typeface="Comic Sans MS" pitchFamily="64" charset="0"/>
            </a:endParaRP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133920" y="3083768"/>
            <a:ext cx="8686800" cy="3657600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void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print_matrix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(double mat[5][6]) {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 dirty="0" smtClean="0">
                <a:solidFill>
                  <a:srgbClr val="000000"/>
                </a:solidFill>
                <a:latin typeface="Comic Sans MS" pitchFamily="64" charset="0"/>
              </a:rPr>
              <a:t>    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int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i,j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;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 dirty="0" smtClean="0">
                <a:solidFill>
                  <a:srgbClr val="000000"/>
                </a:solidFill>
                <a:latin typeface="Comic Sans MS" pitchFamily="64" charset="0"/>
              </a:rPr>
              <a:t>    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for (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i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=0;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i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&lt; 5;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i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=i+1) {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 dirty="0" smtClean="0">
                <a:solidFill>
                  <a:srgbClr val="000000"/>
                </a:solidFill>
                <a:latin typeface="Comic Sans MS" pitchFamily="64" charset="0"/>
              </a:rPr>
              <a:t>      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for (j=0; j &lt; 6; j = j+1) {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		  printf(“%f ”, mat[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i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][j]);    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  </a:t>
            </a:r>
            <a:r>
              <a:rPr lang="en-US" altLang="en-US" sz="2200" b="1" dirty="0" smtClean="0">
                <a:solidFill>
                  <a:srgbClr val="000000"/>
                </a:solidFill>
                <a:latin typeface="Comic Sans MS" pitchFamily="64" charset="0"/>
              </a:rPr>
              <a:t>   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}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 dirty="0" smtClean="0">
                <a:solidFill>
                  <a:srgbClr val="000000"/>
                </a:solidFill>
                <a:latin typeface="Comic Sans MS" pitchFamily="64" charset="0"/>
              </a:rPr>
              <a:t>      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printf(“\n”);  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 dirty="0" smtClean="0">
                <a:solidFill>
                  <a:srgbClr val="000000"/>
                </a:solidFill>
                <a:latin typeface="Comic Sans MS" pitchFamily="64" charset="0"/>
              </a:rPr>
              <a:t>    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}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}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</a:t>
            </a:r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4201864" y="3919966"/>
            <a:ext cx="4978648" cy="433068"/>
          </a:xfrm>
          <a:prstGeom prst="rect">
            <a:avLst/>
          </a:prstGeom>
          <a:solidFill>
            <a:srgbClr val="CCEDB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200" b="1" dirty="0">
                <a:solidFill>
                  <a:srgbClr val="9D0000"/>
                </a:solidFill>
                <a:latin typeface="Comic Sans MS" pitchFamily="64" charset="0"/>
              </a:rPr>
              <a:t>/* prints the </a:t>
            </a:r>
            <a:r>
              <a:rPr lang="en-US" altLang="en-US" sz="2200" b="1" dirty="0" err="1">
                <a:solidFill>
                  <a:srgbClr val="9D0000"/>
                </a:solidFill>
                <a:latin typeface="Comic Sans MS" pitchFamily="64" charset="0"/>
              </a:rPr>
              <a:t>ith</a:t>
            </a:r>
            <a:r>
              <a:rPr lang="en-US" altLang="en-US" sz="2200" b="1" dirty="0">
                <a:solidFill>
                  <a:srgbClr val="9D0000"/>
                </a:solidFill>
                <a:latin typeface="Comic Sans MS" pitchFamily="64" charset="0"/>
              </a:rPr>
              <a:t> row </a:t>
            </a:r>
            <a:r>
              <a:rPr lang="en-US" altLang="en-US" sz="2200" b="1" dirty="0" err="1">
                <a:solidFill>
                  <a:srgbClr val="9D0000"/>
                </a:solidFill>
                <a:latin typeface="Comic Sans MS" pitchFamily="64" charset="0"/>
              </a:rPr>
              <a:t>i</a:t>
            </a:r>
            <a:r>
              <a:rPr lang="en-US" altLang="en-US" sz="2200" b="1" dirty="0">
                <a:solidFill>
                  <a:srgbClr val="9D0000"/>
                </a:solidFill>
                <a:latin typeface="Comic Sans MS" pitchFamily="64" charset="0"/>
              </a:rPr>
              <a:t> = 0..4</a:t>
            </a:r>
            <a:r>
              <a:rPr lang="en-US" altLang="en-US" sz="2200" b="1" dirty="0" smtClean="0">
                <a:solidFill>
                  <a:srgbClr val="9D0000"/>
                </a:solidFill>
                <a:latin typeface="Comic Sans MS" pitchFamily="64" charset="0"/>
              </a:rPr>
              <a:t>. */</a:t>
            </a:r>
            <a:endParaRPr lang="en-US" altLang="en-US" sz="2200" b="1" dirty="0">
              <a:solidFill>
                <a:srgbClr val="9D0000"/>
              </a:solidFill>
              <a:latin typeface="Comic Sans MS" pitchFamily="64" charset="0"/>
            </a:endParaRPr>
          </a:p>
        </p:txBody>
      </p:sp>
      <p:sp>
        <p:nvSpPr>
          <p:cNvPr id="5126" name="Text Box 5"/>
          <p:cNvSpPr txBox="1">
            <a:spLocks noChangeArrowheads="1"/>
          </p:cNvSpPr>
          <p:nvPr/>
        </p:nvSpPr>
        <p:spPr bwMode="auto">
          <a:xfrm>
            <a:off x="2689696" y="5585767"/>
            <a:ext cx="5410200" cy="428625"/>
          </a:xfrm>
          <a:prstGeom prst="rect">
            <a:avLst/>
          </a:prstGeom>
          <a:solidFill>
            <a:srgbClr val="CCEDB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200" b="1" dirty="0">
                <a:solidFill>
                  <a:srgbClr val="9D0000"/>
                </a:solidFill>
                <a:latin typeface="Comic Sans MS" pitchFamily="64" charset="0"/>
              </a:rPr>
              <a:t>/* prints a newline after each row */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633912" y="4522689"/>
            <a:ext cx="4546600" cy="771623"/>
          </a:xfrm>
          <a:prstGeom prst="rect">
            <a:avLst/>
          </a:prstGeom>
          <a:solidFill>
            <a:srgbClr val="CCEDB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200" b="1" dirty="0" smtClean="0">
                <a:solidFill>
                  <a:srgbClr val="9D0000"/>
                </a:solidFill>
                <a:latin typeface="Comic Sans MS" pitchFamily="64" charset="0"/>
              </a:rPr>
              <a:t>/* In </a:t>
            </a:r>
            <a:r>
              <a:rPr lang="en-US" altLang="en-US" sz="2200" b="1" dirty="0">
                <a:solidFill>
                  <a:srgbClr val="9D0000"/>
                </a:solidFill>
                <a:latin typeface="Comic Sans MS" pitchFamily="64" charset="0"/>
              </a:rPr>
              <a:t>each row, prints each of the six columns  j=0..5 */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Comic Sans MS" pitchFamily="64" charset="0"/>
              </a:rPr>
              <a:t>Accessing matrix </a:t>
            </a:r>
            <a:r>
              <a:rPr lang="en-US" altLang="en-US" b="1" dirty="0" smtClean="0">
                <a:latin typeface="Comic Sans MS" pitchFamily="64" charset="0"/>
              </a:rPr>
              <a:t>elements-I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067C-1DFB-4943-8A0B-0D969B87503D}" type="datetime7">
              <a:rPr lang="en-US" smtClean="0"/>
              <a:t>Feb-15</a:t>
            </a:fld>
            <a:endParaRPr lang="hi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MDArrays</a:t>
            </a:r>
            <a:endParaRPr lang="hi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4</a:t>
            </a:fld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27022945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animBg="1"/>
      <p:bldP spid="5124" grpId="0" animBg="1"/>
      <p:bldP spid="5125" grpId="0" animBg="1"/>
      <p:bldP spid="512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228600" y="978321"/>
            <a:ext cx="8610600" cy="1851546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550"/>
              </a:spcBef>
              <a:buClr>
                <a:srgbClr val="9D0000"/>
              </a:buClr>
              <a:buFont typeface="Times New Roman" pitchFamily="16" charset="0"/>
              <a:buAutoNum type="arabicPeriod"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Code for reading the matrix from the terminal.</a:t>
            </a:r>
          </a:p>
          <a:p>
            <a:pPr eaLnBrk="1" hangingPunct="1">
              <a:spcBef>
                <a:spcPts val="550"/>
              </a:spcBef>
              <a:buClr>
                <a:srgbClr val="9D0000"/>
              </a:buClr>
              <a:buFont typeface="Times New Roman" pitchFamily="16" charset="0"/>
              <a:buAutoNum type="arabicPeriod"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The address of the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i,j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th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matrix element is &amp;mat[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i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][j].</a:t>
            </a:r>
          </a:p>
          <a:p>
            <a:pPr eaLnBrk="1" hangingPunct="1">
              <a:spcBef>
                <a:spcPts val="550"/>
              </a:spcBef>
              <a:buClr>
                <a:srgbClr val="9D0000"/>
              </a:buClr>
              <a:buFont typeface="Times New Roman" pitchFamily="16" charset="0"/>
              <a:buAutoNum type="arabicPeriod"/>
            </a:pPr>
            <a:r>
              <a:rPr lang="en-US" altLang="en-US" sz="2200" b="1" dirty="0" smtClean="0">
                <a:solidFill>
                  <a:srgbClr val="000000"/>
                </a:solidFill>
                <a:latin typeface="Comic Sans MS" pitchFamily="64" charset="0"/>
              </a:rPr>
              <a:t>This 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works without parentheses since the array indexing operator [] has higher precedence than &amp;.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endParaRPr lang="en-US" altLang="en-US" sz="2200" b="1" dirty="0">
              <a:solidFill>
                <a:srgbClr val="000000"/>
              </a:solidFill>
              <a:latin typeface="Comic Sans MS" pitchFamily="64" charset="0"/>
            </a:endParaRP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endParaRPr lang="en-US" altLang="en-US" sz="2200" b="1" dirty="0">
              <a:solidFill>
                <a:srgbClr val="000000"/>
              </a:solidFill>
              <a:latin typeface="Comic Sans MS" pitchFamily="64" charset="0"/>
            </a:endParaRP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endParaRPr lang="en-US" altLang="en-US" sz="2200" b="1" dirty="0">
              <a:solidFill>
                <a:srgbClr val="000000"/>
              </a:solidFill>
              <a:latin typeface="Comic Sans MS" pitchFamily="64" charset="0"/>
            </a:endParaRP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65856" y="2852936"/>
            <a:ext cx="8610600" cy="3352800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void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read_matrix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(double mat[5][6]) {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  int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i,j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;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  for (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i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=0;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i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&lt; 5;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i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=i+1) {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	    for (j=0; j &lt; 6; j = j+1) {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		  </a:t>
            </a:r>
            <a:r>
              <a:rPr lang="en-US" altLang="en-US" sz="2600" b="1" dirty="0">
                <a:solidFill>
                  <a:srgbClr val="9D0000"/>
                </a:solidFill>
                <a:latin typeface="Comic Sans MS" pitchFamily="64" charset="0"/>
              </a:rPr>
              <a:t>scanf(“%f ”, &amp;mat[</a:t>
            </a:r>
            <a:r>
              <a:rPr lang="en-US" altLang="en-US" sz="2600" b="1" dirty="0" err="1">
                <a:solidFill>
                  <a:srgbClr val="9D0000"/>
                </a:solidFill>
                <a:latin typeface="Comic Sans MS" pitchFamily="64" charset="0"/>
              </a:rPr>
              <a:t>i</a:t>
            </a:r>
            <a:r>
              <a:rPr lang="en-US" altLang="en-US" sz="2600" b="1" dirty="0">
                <a:solidFill>
                  <a:srgbClr val="9D0000"/>
                </a:solidFill>
                <a:latin typeface="Comic Sans MS" pitchFamily="64" charset="0"/>
              </a:rPr>
              <a:t>][j])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;    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      }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   }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}</a:t>
            </a: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3930080" y="3623313"/>
            <a:ext cx="4674368" cy="433068"/>
          </a:xfrm>
          <a:prstGeom prst="rect">
            <a:avLst/>
          </a:prstGeom>
          <a:solidFill>
            <a:srgbClr val="CCEDB1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200" b="1" dirty="0">
                <a:solidFill>
                  <a:srgbClr val="9D0000"/>
                </a:solidFill>
                <a:latin typeface="Comic Sans MS" pitchFamily="64" charset="0"/>
              </a:rPr>
              <a:t>/* </a:t>
            </a:r>
            <a:r>
              <a:rPr lang="en-US" altLang="en-US" sz="2200" b="1" dirty="0" smtClean="0">
                <a:solidFill>
                  <a:srgbClr val="9D0000"/>
                </a:solidFill>
                <a:latin typeface="Comic Sans MS" pitchFamily="64" charset="0"/>
              </a:rPr>
              <a:t>read </a:t>
            </a:r>
            <a:r>
              <a:rPr lang="en-US" altLang="en-US" sz="2200" b="1" dirty="0">
                <a:solidFill>
                  <a:srgbClr val="9D0000"/>
                </a:solidFill>
                <a:latin typeface="Comic Sans MS" pitchFamily="64" charset="0"/>
              </a:rPr>
              <a:t>the </a:t>
            </a:r>
            <a:r>
              <a:rPr lang="en-US" altLang="en-US" sz="2200" b="1" dirty="0" err="1">
                <a:solidFill>
                  <a:srgbClr val="9D0000"/>
                </a:solidFill>
                <a:latin typeface="Comic Sans MS" pitchFamily="64" charset="0"/>
              </a:rPr>
              <a:t>ith</a:t>
            </a:r>
            <a:r>
              <a:rPr lang="en-US" altLang="en-US" sz="2200" b="1" dirty="0">
                <a:solidFill>
                  <a:srgbClr val="9D0000"/>
                </a:solidFill>
                <a:latin typeface="Comic Sans MS" pitchFamily="64" charset="0"/>
              </a:rPr>
              <a:t> row </a:t>
            </a:r>
            <a:r>
              <a:rPr lang="en-US" altLang="en-US" sz="2200" b="1" dirty="0" err="1">
                <a:solidFill>
                  <a:srgbClr val="9D0000"/>
                </a:solidFill>
                <a:latin typeface="Comic Sans MS" pitchFamily="64" charset="0"/>
              </a:rPr>
              <a:t>i</a:t>
            </a:r>
            <a:r>
              <a:rPr lang="en-US" altLang="en-US" sz="2200" b="1" dirty="0">
                <a:solidFill>
                  <a:srgbClr val="9D0000"/>
                </a:solidFill>
                <a:latin typeface="Comic Sans MS" pitchFamily="64" charset="0"/>
              </a:rPr>
              <a:t> = </a:t>
            </a:r>
            <a:r>
              <a:rPr lang="en-US" altLang="en-US" sz="2200" b="1" dirty="0" smtClean="0">
                <a:solidFill>
                  <a:srgbClr val="9D0000"/>
                </a:solidFill>
                <a:latin typeface="Comic Sans MS" pitchFamily="64" charset="0"/>
              </a:rPr>
              <a:t>0..</a:t>
            </a:r>
            <a:r>
              <a:rPr lang="en-US" altLang="en-US" sz="2200" b="1" dirty="0">
                <a:solidFill>
                  <a:srgbClr val="9D0000"/>
                </a:solidFill>
                <a:latin typeface="Comic Sans MS" pitchFamily="64" charset="0"/>
              </a:rPr>
              <a:t>4</a:t>
            </a:r>
            <a:r>
              <a:rPr lang="en-US" altLang="en-US" sz="2200" b="1" dirty="0" smtClean="0">
                <a:solidFill>
                  <a:srgbClr val="9D0000"/>
                </a:solidFill>
                <a:latin typeface="Comic Sans MS" pitchFamily="64" charset="0"/>
              </a:rPr>
              <a:t>. */</a:t>
            </a:r>
            <a:endParaRPr lang="en-US" altLang="en-US" sz="2200" b="1" dirty="0">
              <a:solidFill>
                <a:srgbClr val="9D0000"/>
              </a:solidFill>
              <a:latin typeface="Comic Sans MS" pitchFamily="64" charset="0"/>
            </a:endParaRPr>
          </a:p>
        </p:txBody>
      </p:sp>
      <p:sp>
        <p:nvSpPr>
          <p:cNvPr id="6150" name="Text Box 5"/>
          <p:cNvSpPr txBox="1">
            <a:spLocks noChangeArrowheads="1"/>
          </p:cNvSpPr>
          <p:nvPr/>
        </p:nvSpPr>
        <p:spPr bwMode="auto">
          <a:xfrm>
            <a:off x="1619672" y="5085184"/>
            <a:ext cx="7056784" cy="433068"/>
          </a:xfrm>
          <a:prstGeom prst="rect">
            <a:avLst/>
          </a:prstGeom>
          <a:solidFill>
            <a:srgbClr val="CCEDB1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scanf with %f option will skip over whitespace. </a:t>
            </a:r>
          </a:p>
        </p:txBody>
      </p:sp>
      <p:sp>
        <p:nvSpPr>
          <p:cNvPr id="6151" name="Text Box 6"/>
          <p:cNvSpPr txBox="1">
            <a:spLocks noChangeArrowheads="1"/>
          </p:cNvSpPr>
          <p:nvPr/>
        </p:nvSpPr>
        <p:spPr bwMode="auto">
          <a:xfrm>
            <a:off x="1475656" y="5498234"/>
            <a:ext cx="7602488" cy="1100138"/>
          </a:xfrm>
          <a:prstGeom prst="rect">
            <a:avLst/>
          </a:prstGeom>
          <a:solidFill>
            <a:srgbClr val="C7D0E9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200" b="1">
                <a:solidFill>
                  <a:srgbClr val="000000"/>
                </a:solidFill>
                <a:latin typeface="Comic Sans MS" pitchFamily="64" charset="0"/>
              </a:rPr>
              <a:t>So it really doesn’t matter whether the entire input is given in 5 rows of 6 doubles in a row or all 30 doubles  in a single line, etc..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Comic Sans MS" pitchFamily="64" charset="0"/>
              </a:rPr>
              <a:t>Accessing matrix </a:t>
            </a:r>
            <a:r>
              <a:rPr lang="en-US" altLang="en-US" b="1" dirty="0" smtClean="0">
                <a:latin typeface="Comic Sans MS" pitchFamily="64" charset="0"/>
              </a:rPr>
              <a:t>elements-II</a:t>
            </a:r>
            <a:endParaRPr lang="en-US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112568" y="4149080"/>
            <a:ext cx="4067944" cy="771623"/>
          </a:xfrm>
          <a:prstGeom prst="rect">
            <a:avLst/>
          </a:prstGeom>
          <a:solidFill>
            <a:srgbClr val="CCEDB1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200" b="1" dirty="0">
                <a:solidFill>
                  <a:srgbClr val="9D0000"/>
                </a:solidFill>
                <a:latin typeface="Comic Sans MS" pitchFamily="64" charset="0"/>
              </a:rPr>
              <a:t>/* </a:t>
            </a:r>
            <a:r>
              <a:rPr lang="en-US" altLang="en-US" sz="2200" b="1" dirty="0" smtClean="0">
                <a:solidFill>
                  <a:srgbClr val="9D0000"/>
                </a:solidFill>
                <a:latin typeface="Comic Sans MS" pitchFamily="64" charset="0"/>
              </a:rPr>
              <a:t>In </a:t>
            </a:r>
            <a:r>
              <a:rPr lang="en-US" altLang="en-US" sz="2200" b="1" dirty="0">
                <a:solidFill>
                  <a:srgbClr val="9D0000"/>
                </a:solidFill>
                <a:latin typeface="Comic Sans MS" pitchFamily="64" charset="0"/>
              </a:rPr>
              <a:t>each row, </a:t>
            </a:r>
            <a:r>
              <a:rPr lang="en-US" altLang="en-US" sz="2200" b="1" dirty="0" smtClean="0">
                <a:solidFill>
                  <a:srgbClr val="9D0000"/>
                </a:solidFill>
                <a:latin typeface="Comic Sans MS" pitchFamily="64" charset="0"/>
              </a:rPr>
              <a:t>read </a:t>
            </a:r>
            <a:r>
              <a:rPr lang="en-US" altLang="en-US" sz="2200" b="1" dirty="0">
                <a:solidFill>
                  <a:srgbClr val="9D0000"/>
                </a:solidFill>
                <a:latin typeface="Comic Sans MS" pitchFamily="64" charset="0"/>
              </a:rPr>
              <a:t>each of the six columns </a:t>
            </a:r>
            <a:r>
              <a:rPr lang="en-US" altLang="en-US" sz="2200" b="1" dirty="0" smtClean="0">
                <a:solidFill>
                  <a:srgbClr val="9D0000"/>
                </a:solidFill>
                <a:latin typeface="Comic Sans MS" pitchFamily="64" charset="0"/>
              </a:rPr>
              <a:t>j=0</a:t>
            </a:r>
            <a:r>
              <a:rPr lang="en-US" altLang="en-US" sz="2200" b="1" dirty="0">
                <a:solidFill>
                  <a:srgbClr val="9D0000"/>
                </a:solidFill>
                <a:latin typeface="Comic Sans MS" pitchFamily="64" charset="0"/>
              </a:rPr>
              <a:t>..</a:t>
            </a:r>
            <a:r>
              <a:rPr lang="en-US" altLang="en-US" sz="2200" b="1" dirty="0" smtClean="0">
                <a:solidFill>
                  <a:srgbClr val="9D0000"/>
                </a:solidFill>
                <a:latin typeface="Comic Sans MS" pitchFamily="64" charset="0"/>
              </a:rPr>
              <a:t>5 */</a:t>
            </a:r>
            <a:endParaRPr lang="en-US" altLang="en-US" sz="2200" b="1" dirty="0">
              <a:solidFill>
                <a:srgbClr val="9D0000"/>
              </a:solidFill>
              <a:latin typeface="Comic Sans MS" pitchFamily="6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8AEF-2611-416E-BCB4-F294767D56CF}" type="datetime7">
              <a:rPr lang="en-US" smtClean="0"/>
              <a:t>Feb-15</a:t>
            </a:fld>
            <a:endParaRPr lang="hi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MDArrays</a:t>
            </a:r>
            <a:endParaRPr lang="hi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5</a:t>
            </a:fld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9865399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animBg="1"/>
      <p:bldP spid="6148" grpId="0" animBg="1"/>
      <p:bldP spid="6149" grpId="0" animBg="1"/>
      <p:bldP spid="6150" grpId="0" animBg="1"/>
      <p:bldP spid="6151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4048125" y="609600"/>
            <a:ext cx="1379538" cy="76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200" b="1" dirty="0">
                <a:solidFill>
                  <a:srgbClr val="9D0000"/>
                </a:solidFill>
                <a:latin typeface="Comic Sans MS" pitchFamily="64" charset="0"/>
              </a:rPr>
              <a:t>Initialize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 sz="2200" b="1" dirty="0">
                <a:solidFill>
                  <a:srgbClr val="9D0000"/>
                </a:solidFill>
                <a:latin typeface="Comic Sans MS" pitchFamily="64" charset="0"/>
              </a:rPr>
              <a:t>as</a:t>
            </a: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2901950" y="533400"/>
            <a:ext cx="1174750" cy="1435100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200" b="1">
                <a:solidFill>
                  <a:srgbClr val="000000"/>
                </a:solidFill>
                <a:latin typeface="Comic Sans MS" pitchFamily="64" charset="0"/>
              </a:rPr>
              <a:t>1  2  3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2200" b="1">
                <a:solidFill>
                  <a:srgbClr val="000000"/>
                </a:solidFill>
                <a:latin typeface="Comic Sans MS" pitchFamily="64" charset="0"/>
              </a:rPr>
              <a:t>4  5  6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2200" b="1">
                <a:solidFill>
                  <a:srgbClr val="000000"/>
                </a:solidFill>
                <a:latin typeface="Comic Sans MS" pitchFamily="64" charset="0"/>
              </a:rPr>
              <a:t>7  8  9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2200" b="1">
                <a:solidFill>
                  <a:srgbClr val="000000"/>
                </a:solidFill>
                <a:latin typeface="Comic Sans MS" pitchFamily="64" charset="0"/>
              </a:rPr>
              <a:t>0  1  2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5436096" y="548680"/>
            <a:ext cx="3352800" cy="2125839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int  a[][3] = { 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   		{1,2,3},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  	       </a:t>
            </a:r>
            <a:r>
              <a:rPr lang="en-US" altLang="en-US" sz="2200" b="1" dirty="0" smtClean="0">
                <a:solidFill>
                  <a:srgbClr val="000000"/>
                </a:solidFill>
                <a:latin typeface="Comic Sans MS" pitchFamily="64" charset="0"/>
              </a:rPr>
              <a:t> {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4,5,6},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   		{7,8,9},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  	        {0,1,2} 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		};</a:t>
            </a: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228600" y="2670274"/>
            <a:ext cx="7162800" cy="2802948"/>
          </a:xfrm>
          <a:prstGeom prst="rect">
            <a:avLst/>
          </a:prstGeom>
          <a:solidFill>
            <a:srgbClr val="FDCC9B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Initialization rules:</a:t>
            </a:r>
          </a:p>
          <a:p>
            <a:pPr eaLnBrk="1" hangingPunct="1">
              <a:buClr>
                <a:srgbClr val="9D0000"/>
              </a:buClr>
              <a:buFont typeface="Times New Roman" pitchFamily="16" charset="0"/>
              <a:buAutoNum type="arabicPeriod"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Most important: values are given row-wise, first row, then second row, so on. </a:t>
            </a:r>
          </a:p>
          <a:p>
            <a:pPr eaLnBrk="1" hangingPunct="1">
              <a:buClr>
                <a:srgbClr val="9D0000"/>
              </a:buClr>
              <a:buFont typeface="Times New Roman" pitchFamily="16" charset="0"/>
              <a:buAutoNum type="arabicPeriod"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Number of columns must be specified. </a:t>
            </a:r>
          </a:p>
          <a:p>
            <a:pPr eaLnBrk="1" hangingPunct="1">
              <a:buClr>
                <a:srgbClr val="9D0000"/>
              </a:buClr>
              <a:buFont typeface="Times New Roman" pitchFamily="16" charset="0"/>
              <a:buAutoNum type="arabicPeriod"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Values in each row </a:t>
            </a:r>
            <a:r>
              <a:rPr lang="en-US" altLang="en-US" sz="2200" b="1" dirty="0" smtClean="0">
                <a:solidFill>
                  <a:srgbClr val="000000"/>
                </a:solidFill>
                <a:latin typeface="Comic Sans MS" pitchFamily="64" charset="0"/>
              </a:rPr>
              <a:t>are enclosed 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in braces {…}.</a:t>
            </a:r>
          </a:p>
          <a:p>
            <a:pPr eaLnBrk="1" hangingPunct="1">
              <a:buClr>
                <a:srgbClr val="9D0000"/>
              </a:buClr>
              <a:buFont typeface="Times New Roman" pitchFamily="16" charset="0"/>
              <a:buAutoNum type="arabicPeriod"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Number of values in a row may be less than the number of columns specified. Remaining col values set to 0 (or 0.0 for double, ‘\0’ for char, etc.)</a:t>
            </a:r>
          </a:p>
        </p:txBody>
      </p:sp>
      <p:sp>
        <p:nvSpPr>
          <p:cNvPr id="7174" name="Text Box 5"/>
          <p:cNvSpPr txBox="1">
            <a:spLocks noChangeArrowheads="1"/>
          </p:cNvSpPr>
          <p:nvPr/>
        </p:nvSpPr>
        <p:spPr bwMode="auto">
          <a:xfrm>
            <a:off x="228600" y="685800"/>
            <a:ext cx="2590800" cy="1100138"/>
          </a:xfrm>
          <a:prstGeom prst="rect">
            <a:avLst/>
          </a:prstGeom>
          <a:solidFill>
            <a:srgbClr val="C7D0E9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200" b="1">
                <a:solidFill>
                  <a:srgbClr val="000000"/>
                </a:solidFill>
                <a:latin typeface="Comic Sans MS" pitchFamily="64" charset="0"/>
              </a:rPr>
              <a:t>We want a[4][3]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2200" b="1">
                <a:solidFill>
                  <a:srgbClr val="000000"/>
                </a:solidFill>
                <a:latin typeface="Comic Sans MS" pitchFamily="64" charset="0"/>
              </a:rPr>
              <a:t>to be this 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2200" b="1">
                <a:solidFill>
                  <a:srgbClr val="000000"/>
                </a:solidFill>
                <a:latin typeface="Comic Sans MS" pitchFamily="64" charset="0"/>
              </a:rPr>
              <a:t>4 X 3 int matrix.</a:t>
            </a:r>
          </a:p>
        </p:txBody>
      </p:sp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228600" y="5743526"/>
            <a:ext cx="4991472" cy="433068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200" b="1" dirty="0" smtClean="0">
                <a:solidFill>
                  <a:srgbClr val="000000"/>
                </a:solidFill>
                <a:latin typeface="Comic Sans MS" pitchFamily="64" charset="0"/>
              </a:rPr>
              <a:t>int a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[][3] = </a:t>
            </a:r>
            <a:r>
              <a:rPr lang="en-US" altLang="en-US" sz="2200" b="1" dirty="0" smtClean="0">
                <a:solidFill>
                  <a:srgbClr val="000000"/>
                </a:solidFill>
                <a:latin typeface="Comic Sans MS" pitchFamily="64" charset="0"/>
              </a:rPr>
              <a:t>{ {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1</a:t>
            </a:r>
            <a:r>
              <a:rPr lang="en-US" altLang="en-US" sz="2200" b="1" dirty="0" smtClean="0">
                <a:solidFill>
                  <a:srgbClr val="000000"/>
                </a:solidFill>
                <a:latin typeface="Comic Sans MS" pitchFamily="64" charset="0"/>
              </a:rPr>
              <a:t>}, {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2,3</a:t>
            </a:r>
            <a:r>
              <a:rPr lang="en-US" altLang="en-US" sz="2200" b="1" dirty="0" smtClean="0">
                <a:solidFill>
                  <a:srgbClr val="000000"/>
                </a:solidFill>
                <a:latin typeface="Comic Sans MS" pitchFamily="64" charset="0"/>
              </a:rPr>
              <a:t>}, {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3,4,5</a:t>
            </a:r>
            <a:r>
              <a:rPr lang="en-US" altLang="en-US" sz="2200" b="1" dirty="0" smtClean="0">
                <a:solidFill>
                  <a:srgbClr val="000000"/>
                </a:solidFill>
                <a:latin typeface="Comic Sans MS" pitchFamily="64" charset="0"/>
              </a:rPr>
              <a:t>} };</a:t>
            </a:r>
            <a:endParaRPr lang="en-US" altLang="en-US" sz="2200" b="1" dirty="0">
              <a:solidFill>
                <a:srgbClr val="000000"/>
              </a:solidFill>
              <a:latin typeface="Comic Sans MS" pitchFamily="64" charset="0"/>
            </a:endParaRPr>
          </a:p>
        </p:txBody>
      </p:sp>
      <p:sp>
        <p:nvSpPr>
          <p:cNvPr id="7176" name="Text Box 7"/>
          <p:cNvSpPr txBox="1">
            <a:spLocks noChangeArrowheads="1"/>
          </p:cNvSpPr>
          <p:nvPr/>
        </p:nvSpPr>
        <p:spPr bwMode="auto">
          <a:xfrm>
            <a:off x="7092280" y="5517232"/>
            <a:ext cx="1174750" cy="1100138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1  0  0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2  3  0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3  4  5</a:t>
            </a:r>
          </a:p>
        </p:txBody>
      </p:sp>
      <p:sp>
        <p:nvSpPr>
          <p:cNvPr id="7177" name="Text Box 8"/>
          <p:cNvSpPr txBox="1">
            <a:spLocks noChangeArrowheads="1"/>
          </p:cNvSpPr>
          <p:nvPr/>
        </p:nvSpPr>
        <p:spPr bwMode="auto">
          <a:xfrm>
            <a:off x="5364088" y="5411788"/>
            <a:ext cx="1890713" cy="143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200" b="1" dirty="0">
                <a:solidFill>
                  <a:srgbClr val="9D0000"/>
                </a:solidFill>
                <a:latin typeface="Comic Sans MS" pitchFamily="64" charset="0"/>
              </a:rPr>
              <a:t>gives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 sz="2200" b="1" dirty="0">
                <a:solidFill>
                  <a:srgbClr val="9D0000"/>
                </a:solidFill>
                <a:latin typeface="Comic Sans MS" pitchFamily="64" charset="0"/>
              </a:rPr>
              <a:t>this 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 sz="2200" b="1" dirty="0">
                <a:solidFill>
                  <a:srgbClr val="9D0000"/>
                </a:solidFill>
                <a:latin typeface="Comic Sans MS" pitchFamily="64" charset="0"/>
              </a:rPr>
              <a:t>matrix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 sz="2200" b="1" dirty="0" smtClean="0">
                <a:solidFill>
                  <a:srgbClr val="9D0000"/>
                </a:solidFill>
                <a:latin typeface="Comic Sans MS" pitchFamily="64" charset="0"/>
              </a:rPr>
              <a:t>for a:</a:t>
            </a:r>
            <a:endParaRPr lang="en-US" altLang="en-US" sz="2200" b="1" dirty="0">
              <a:solidFill>
                <a:srgbClr val="9D0000"/>
              </a:solidFill>
              <a:latin typeface="Comic Sans MS" pitchFamily="64" charset="0"/>
            </a:endParaRPr>
          </a:p>
        </p:txBody>
      </p:sp>
      <p:sp>
        <p:nvSpPr>
          <p:cNvPr id="7178" name="Text Box 9"/>
          <p:cNvSpPr txBox="1">
            <a:spLocks noChangeArrowheads="1"/>
          </p:cNvSpPr>
          <p:nvPr/>
        </p:nvSpPr>
        <p:spPr bwMode="auto">
          <a:xfrm>
            <a:off x="-15241" y="0"/>
            <a:ext cx="5739369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800" b="1" dirty="0">
                <a:solidFill>
                  <a:schemeClr val="tx2"/>
                </a:solidFill>
                <a:latin typeface="Comic Sans MS" pitchFamily="64" charset="0"/>
              </a:rPr>
              <a:t>Initializing 2 dimensional arrays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D53879-9DC9-4FF9-8A0C-E452DC0F87EA}" type="datetime7">
              <a:rPr lang="en-US" smtClean="0"/>
              <a:t>Feb-15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784E28B-BE7D-4C88-821E-1AAE57A5762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5868144" y="991394"/>
            <a:ext cx="792088" cy="2869654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0058596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7171" grpId="0" animBg="1"/>
      <p:bldP spid="7172" grpId="0" animBg="1"/>
      <p:bldP spid="7173" grpId="0" animBg="1"/>
      <p:bldP spid="7174" grpId="0" animBg="1"/>
      <p:bldP spid="7175" grpId="0" animBg="1"/>
      <p:bldP spid="7176" grpId="0" animBg="1"/>
      <p:bldP spid="717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Comic Sans MS" pitchFamily="64" charset="0"/>
              </a:rPr>
              <a:t>Accessing matrix </a:t>
            </a:r>
            <a:r>
              <a:rPr lang="en-US" altLang="en-US" b="1" dirty="0" smtClean="0">
                <a:latin typeface="Comic Sans MS" pitchFamily="64" charset="0"/>
              </a:rPr>
              <a:t>elements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5496" y="980728"/>
            <a:ext cx="9114656" cy="3352800"/>
            <a:chOff x="65856" y="2852936"/>
            <a:chExt cx="9114656" cy="3352800"/>
          </a:xfrm>
        </p:grpSpPr>
        <p:sp>
          <p:nvSpPr>
            <p:cNvPr id="6148" name="Text Box 3"/>
            <p:cNvSpPr txBox="1">
              <a:spLocks noChangeArrowheads="1"/>
            </p:cNvSpPr>
            <p:nvPr/>
          </p:nvSpPr>
          <p:spPr bwMode="auto">
            <a:xfrm>
              <a:off x="65856" y="2852936"/>
              <a:ext cx="8610600" cy="33528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2900" indent="-338138" eaLnBrk="0" hangingPunct="0">
                <a:tabLst>
                  <a:tab pos="342900" algn="l"/>
                  <a:tab pos="790575" algn="l"/>
                  <a:tab pos="1239838" algn="l"/>
                  <a:tab pos="1689100" algn="l"/>
                  <a:tab pos="2138363" algn="l"/>
                  <a:tab pos="2587625" algn="l"/>
                  <a:tab pos="3036888" algn="l"/>
                  <a:tab pos="3486150" algn="l"/>
                  <a:tab pos="3935413" algn="l"/>
                  <a:tab pos="4384675" algn="l"/>
                  <a:tab pos="4833938" algn="l"/>
                  <a:tab pos="5283200" algn="l"/>
                  <a:tab pos="5732463" algn="l"/>
                  <a:tab pos="6181725" algn="l"/>
                  <a:tab pos="6630988" algn="l"/>
                  <a:tab pos="7080250" algn="l"/>
                  <a:tab pos="7529513" algn="l"/>
                  <a:tab pos="7978775" algn="l"/>
                  <a:tab pos="8428038" algn="l"/>
                  <a:tab pos="8877300" algn="l"/>
                  <a:tab pos="93265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1pPr>
              <a:lvl2pPr eaLnBrk="0" hangingPunct="0">
                <a:tabLst>
                  <a:tab pos="342900" algn="l"/>
                  <a:tab pos="790575" algn="l"/>
                  <a:tab pos="1239838" algn="l"/>
                  <a:tab pos="1689100" algn="l"/>
                  <a:tab pos="2138363" algn="l"/>
                  <a:tab pos="2587625" algn="l"/>
                  <a:tab pos="3036888" algn="l"/>
                  <a:tab pos="3486150" algn="l"/>
                  <a:tab pos="3935413" algn="l"/>
                  <a:tab pos="4384675" algn="l"/>
                  <a:tab pos="4833938" algn="l"/>
                  <a:tab pos="5283200" algn="l"/>
                  <a:tab pos="5732463" algn="l"/>
                  <a:tab pos="6181725" algn="l"/>
                  <a:tab pos="6630988" algn="l"/>
                  <a:tab pos="7080250" algn="l"/>
                  <a:tab pos="7529513" algn="l"/>
                  <a:tab pos="7978775" algn="l"/>
                  <a:tab pos="8428038" algn="l"/>
                  <a:tab pos="8877300" algn="l"/>
                  <a:tab pos="93265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2pPr>
              <a:lvl3pPr eaLnBrk="0" hangingPunct="0">
                <a:tabLst>
                  <a:tab pos="342900" algn="l"/>
                  <a:tab pos="790575" algn="l"/>
                  <a:tab pos="1239838" algn="l"/>
                  <a:tab pos="1689100" algn="l"/>
                  <a:tab pos="2138363" algn="l"/>
                  <a:tab pos="2587625" algn="l"/>
                  <a:tab pos="3036888" algn="l"/>
                  <a:tab pos="3486150" algn="l"/>
                  <a:tab pos="3935413" algn="l"/>
                  <a:tab pos="4384675" algn="l"/>
                  <a:tab pos="4833938" algn="l"/>
                  <a:tab pos="5283200" algn="l"/>
                  <a:tab pos="5732463" algn="l"/>
                  <a:tab pos="6181725" algn="l"/>
                  <a:tab pos="6630988" algn="l"/>
                  <a:tab pos="7080250" algn="l"/>
                  <a:tab pos="7529513" algn="l"/>
                  <a:tab pos="7978775" algn="l"/>
                  <a:tab pos="8428038" algn="l"/>
                  <a:tab pos="8877300" algn="l"/>
                  <a:tab pos="93265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3pPr>
              <a:lvl4pPr eaLnBrk="0" hangingPunct="0">
                <a:tabLst>
                  <a:tab pos="342900" algn="l"/>
                  <a:tab pos="790575" algn="l"/>
                  <a:tab pos="1239838" algn="l"/>
                  <a:tab pos="1689100" algn="l"/>
                  <a:tab pos="2138363" algn="l"/>
                  <a:tab pos="2587625" algn="l"/>
                  <a:tab pos="3036888" algn="l"/>
                  <a:tab pos="3486150" algn="l"/>
                  <a:tab pos="3935413" algn="l"/>
                  <a:tab pos="4384675" algn="l"/>
                  <a:tab pos="4833938" algn="l"/>
                  <a:tab pos="5283200" algn="l"/>
                  <a:tab pos="5732463" algn="l"/>
                  <a:tab pos="6181725" algn="l"/>
                  <a:tab pos="6630988" algn="l"/>
                  <a:tab pos="7080250" algn="l"/>
                  <a:tab pos="7529513" algn="l"/>
                  <a:tab pos="7978775" algn="l"/>
                  <a:tab pos="8428038" algn="l"/>
                  <a:tab pos="8877300" algn="l"/>
                  <a:tab pos="93265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4pPr>
              <a:lvl5pPr eaLnBrk="0" hangingPunct="0">
                <a:tabLst>
                  <a:tab pos="342900" algn="l"/>
                  <a:tab pos="790575" algn="l"/>
                  <a:tab pos="1239838" algn="l"/>
                  <a:tab pos="1689100" algn="l"/>
                  <a:tab pos="2138363" algn="l"/>
                  <a:tab pos="2587625" algn="l"/>
                  <a:tab pos="3036888" algn="l"/>
                  <a:tab pos="3486150" algn="l"/>
                  <a:tab pos="3935413" algn="l"/>
                  <a:tab pos="4384675" algn="l"/>
                  <a:tab pos="4833938" algn="l"/>
                  <a:tab pos="5283200" algn="l"/>
                  <a:tab pos="5732463" algn="l"/>
                  <a:tab pos="6181725" algn="l"/>
                  <a:tab pos="6630988" algn="l"/>
                  <a:tab pos="7080250" algn="l"/>
                  <a:tab pos="7529513" algn="l"/>
                  <a:tab pos="7978775" algn="l"/>
                  <a:tab pos="8428038" algn="l"/>
                  <a:tab pos="8877300" algn="l"/>
                  <a:tab pos="93265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342900" algn="l"/>
                  <a:tab pos="790575" algn="l"/>
                  <a:tab pos="1239838" algn="l"/>
                  <a:tab pos="1689100" algn="l"/>
                  <a:tab pos="2138363" algn="l"/>
                  <a:tab pos="2587625" algn="l"/>
                  <a:tab pos="3036888" algn="l"/>
                  <a:tab pos="3486150" algn="l"/>
                  <a:tab pos="3935413" algn="l"/>
                  <a:tab pos="4384675" algn="l"/>
                  <a:tab pos="4833938" algn="l"/>
                  <a:tab pos="5283200" algn="l"/>
                  <a:tab pos="5732463" algn="l"/>
                  <a:tab pos="6181725" algn="l"/>
                  <a:tab pos="6630988" algn="l"/>
                  <a:tab pos="7080250" algn="l"/>
                  <a:tab pos="7529513" algn="l"/>
                  <a:tab pos="7978775" algn="l"/>
                  <a:tab pos="8428038" algn="l"/>
                  <a:tab pos="8877300" algn="l"/>
                  <a:tab pos="93265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342900" algn="l"/>
                  <a:tab pos="790575" algn="l"/>
                  <a:tab pos="1239838" algn="l"/>
                  <a:tab pos="1689100" algn="l"/>
                  <a:tab pos="2138363" algn="l"/>
                  <a:tab pos="2587625" algn="l"/>
                  <a:tab pos="3036888" algn="l"/>
                  <a:tab pos="3486150" algn="l"/>
                  <a:tab pos="3935413" algn="l"/>
                  <a:tab pos="4384675" algn="l"/>
                  <a:tab pos="4833938" algn="l"/>
                  <a:tab pos="5283200" algn="l"/>
                  <a:tab pos="5732463" algn="l"/>
                  <a:tab pos="6181725" algn="l"/>
                  <a:tab pos="6630988" algn="l"/>
                  <a:tab pos="7080250" algn="l"/>
                  <a:tab pos="7529513" algn="l"/>
                  <a:tab pos="7978775" algn="l"/>
                  <a:tab pos="8428038" algn="l"/>
                  <a:tab pos="8877300" algn="l"/>
                  <a:tab pos="93265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342900" algn="l"/>
                  <a:tab pos="790575" algn="l"/>
                  <a:tab pos="1239838" algn="l"/>
                  <a:tab pos="1689100" algn="l"/>
                  <a:tab pos="2138363" algn="l"/>
                  <a:tab pos="2587625" algn="l"/>
                  <a:tab pos="3036888" algn="l"/>
                  <a:tab pos="3486150" algn="l"/>
                  <a:tab pos="3935413" algn="l"/>
                  <a:tab pos="4384675" algn="l"/>
                  <a:tab pos="4833938" algn="l"/>
                  <a:tab pos="5283200" algn="l"/>
                  <a:tab pos="5732463" algn="l"/>
                  <a:tab pos="6181725" algn="l"/>
                  <a:tab pos="6630988" algn="l"/>
                  <a:tab pos="7080250" algn="l"/>
                  <a:tab pos="7529513" algn="l"/>
                  <a:tab pos="7978775" algn="l"/>
                  <a:tab pos="8428038" algn="l"/>
                  <a:tab pos="8877300" algn="l"/>
                  <a:tab pos="93265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342900" algn="l"/>
                  <a:tab pos="790575" algn="l"/>
                  <a:tab pos="1239838" algn="l"/>
                  <a:tab pos="1689100" algn="l"/>
                  <a:tab pos="2138363" algn="l"/>
                  <a:tab pos="2587625" algn="l"/>
                  <a:tab pos="3036888" algn="l"/>
                  <a:tab pos="3486150" algn="l"/>
                  <a:tab pos="3935413" algn="l"/>
                  <a:tab pos="4384675" algn="l"/>
                  <a:tab pos="4833938" algn="l"/>
                  <a:tab pos="5283200" algn="l"/>
                  <a:tab pos="5732463" algn="l"/>
                  <a:tab pos="6181725" algn="l"/>
                  <a:tab pos="6630988" algn="l"/>
                  <a:tab pos="7080250" algn="l"/>
                  <a:tab pos="7529513" algn="l"/>
                  <a:tab pos="7978775" algn="l"/>
                  <a:tab pos="8428038" algn="l"/>
                  <a:tab pos="8877300" algn="l"/>
                  <a:tab pos="93265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eaLnBrk="1" hangingPunct="1">
                <a:spcBef>
                  <a:spcPts val="550"/>
                </a:spcBef>
                <a:buClrTx/>
                <a:buFontTx/>
                <a:buNone/>
              </a:pPr>
              <a:r>
                <a:rPr lang="en-US" altLang="en-US" sz="2200" b="1" dirty="0">
                  <a:solidFill>
                    <a:srgbClr val="000000"/>
                  </a:solidFill>
                  <a:latin typeface="Comic Sans MS" pitchFamily="64" charset="0"/>
                </a:rPr>
                <a:t>void </a:t>
              </a:r>
              <a:r>
                <a:rPr lang="en-US" altLang="en-US" sz="2200" b="1" dirty="0" err="1">
                  <a:solidFill>
                    <a:srgbClr val="000000"/>
                  </a:solidFill>
                  <a:latin typeface="Comic Sans MS" pitchFamily="64" charset="0"/>
                </a:rPr>
                <a:t>read_matrix</a:t>
              </a:r>
              <a:r>
                <a:rPr lang="en-US" altLang="en-US" sz="2200" b="1" dirty="0">
                  <a:solidFill>
                    <a:srgbClr val="000000"/>
                  </a:solidFill>
                  <a:latin typeface="Comic Sans MS" pitchFamily="64" charset="0"/>
                </a:rPr>
                <a:t>(double mat[5][6]) {</a:t>
              </a:r>
            </a:p>
            <a:p>
              <a:pPr eaLnBrk="1" hangingPunct="1">
                <a:spcBef>
                  <a:spcPts val="550"/>
                </a:spcBef>
                <a:buClrTx/>
                <a:buFontTx/>
                <a:buNone/>
              </a:pPr>
              <a:r>
                <a:rPr lang="en-US" altLang="en-US" sz="2200" b="1" dirty="0">
                  <a:solidFill>
                    <a:srgbClr val="000000"/>
                  </a:solidFill>
                  <a:latin typeface="Comic Sans MS" pitchFamily="64" charset="0"/>
                </a:rPr>
                <a:t>   int </a:t>
              </a:r>
              <a:r>
                <a:rPr lang="en-US" altLang="en-US" sz="2200" b="1" dirty="0" err="1">
                  <a:solidFill>
                    <a:srgbClr val="000000"/>
                  </a:solidFill>
                  <a:latin typeface="Comic Sans MS" pitchFamily="64" charset="0"/>
                </a:rPr>
                <a:t>i,j</a:t>
              </a:r>
              <a:r>
                <a:rPr lang="en-US" altLang="en-US" sz="2200" b="1" dirty="0">
                  <a:solidFill>
                    <a:srgbClr val="000000"/>
                  </a:solidFill>
                  <a:latin typeface="Comic Sans MS" pitchFamily="64" charset="0"/>
                </a:rPr>
                <a:t>;</a:t>
              </a:r>
            </a:p>
            <a:p>
              <a:pPr eaLnBrk="1" hangingPunct="1">
                <a:spcBef>
                  <a:spcPts val="550"/>
                </a:spcBef>
                <a:buClrTx/>
                <a:buFontTx/>
                <a:buNone/>
              </a:pPr>
              <a:r>
                <a:rPr lang="en-US" altLang="en-US" sz="2200" b="1" dirty="0">
                  <a:solidFill>
                    <a:srgbClr val="000000"/>
                  </a:solidFill>
                  <a:latin typeface="Comic Sans MS" pitchFamily="64" charset="0"/>
                </a:rPr>
                <a:t>   for (</a:t>
              </a:r>
              <a:r>
                <a:rPr lang="en-US" altLang="en-US" sz="2200" b="1" dirty="0" err="1">
                  <a:solidFill>
                    <a:srgbClr val="000000"/>
                  </a:solidFill>
                  <a:latin typeface="Comic Sans MS" pitchFamily="64" charset="0"/>
                </a:rPr>
                <a:t>i</a:t>
              </a:r>
              <a:r>
                <a:rPr lang="en-US" altLang="en-US" sz="2200" b="1" dirty="0">
                  <a:solidFill>
                    <a:srgbClr val="000000"/>
                  </a:solidFill>
                  <a:latin typeface="Comic Sans MS" pitchFamily="64" charset="0"/>
                </a:rPr>
                <a:t>=0; </a:t>
              </a:r>
              <a:r>
                <a:rPr lang="en-US" altLang="en-US" sz="2200" b="1" dirty="0" err="1">
                  <a:solidFill>
                    <a:srgbClr val="000000"/>
                  </a:solidFill>
                  <a:latin typeface="Comic Sans MS" pitchFamily="64" charset="0"/>
                </a:rPr>
                <a:t>i</a:t>
              </a:r>
              <a:r>
                <a:rPr lang="en-US" altLang="en-US" sz="2200" b="1" dirty="0">
                  <a:solidFill>
                    <a:srgbClr val="000000"/>
                  </a:solidFill>
                  <a:latin typeface="Comic Sans MS" pitchFamily="64" charset="0"/>
                </a:rPr>
                <a:t> &lt; 5; </a:t>
              </a:r>
              <a:r>
                <a:rPr lang="en-US" altLang="en-US" sz="2200" b="1" dirty="0" err="1">
                  <a:solidFill>
                    <a:srgbClr val="000000"/>
                  </a:solidFill>
                  <a:latin typeface="Comic Sans MS" pitchFamily="64" charset="0"/>
                </a:rPr>
                <a:t>i</a:t>
              </a:r>
              <a:r>
                <a:rPr lang="en-US" altLang="en-US" sz="2200" b="1" dirty="0">
                  <a:solidFill>
                    <a:srgbClr val="000000"/>
                  </a:solidFill>
                  <a:latin typeface="Comic Sans MS" pitchFamily="64" charset="0"/>
                </a:rPr>
                <a:t>=i+1) {</a:t>
              </a:r>
            </a:p>
            <a:p>
              <a:pPr eaLnBrk="1" hangingPunct="1">
                <a:spcBef>
                  <a:spcPts val="550"/>
                </a:spcBef>
                <a:buClrTx/>
                <a:buFontTx/>
                <a:buNone/>
              </a:pPr>
              <a:r>
                <a:rPr lang="en-US" altLang="en-US" sz="2200" b="1" dirty="0">
                  <a:solidFill>
                    <a:srgbClr val="000000"/>
                  </a:solidFill>
                  <a:latin typeface="Comic Sans MS" pitchFamily="64" charset="0"/>
                </a:rPr>
                <a:t>	    for (j=0; j &lt; 6; j = j+1) {</a:t>
              </a:r>
            </a:p>
            <a:p>
              <a:pPr eaLnBrk="1" hangingPunct="1">
                <a:spcBef>
                  <a:spcPts val="550"/>
                </a:spcBef>
                <a:buClrTx/>
                <a:buFontTx/>
                <a:buNone/>
              </a:pPr>
              <a:r>
                <a:rPr lang="en-US" altLang="en-US" sz="2200" b="1" dirty="0">
                  <a:solidFill>
                    <a:srgbClr val="000000"/>
                  </a:solidFill>
                  <a:latin typeface="Comic Sans MS" pitchFamily="64" charset="0"/>
                </a:rPr>
                <a:t>		  </a:t>
              </a:r>
              <a:r>
                <a:rPr lang="en-US" altLang="en-US" sz="2600" b="1" dirty="0">
                  <a:solidFill>
                    <a:srgbClr val="9D0000"/>
                  </a:solidFill>
                  <a:latin typeface="Comic Sans MS" pitchFamily="64" charset="0"/>
                </a:rPr>
                <a:t>scanf(“%f ”, &amp;mat[</a:t>
              </a:r>
              <a:r>
                <a:rPr lang="en-US" altLang="en-US" sz="2600" b="1" dirty="0" err="1">
                  <a:solidFill>
                    <a:srgbClr val="9D0000"/>
                  </a:solidFill>
                  <a:latin typeface="Comic Sans MS" pitchFamily="64" charset="0"/>
                </a:rPr>
                <a:t>i</a:t>
              </a:r>
              <a:r>
                <a:rPr lang="en-US" altLang="en-US" sz="2600" b="1" dirty="0">
                  <a:solidFill>
                    <a:srgbClr val="9D0000"/>
                  </a:solidFill>
                  <a:latin typeface="Comic Sans MS" pitchFamily="64" charset="0"/>
                </a:rPr>
                <a:t>][j])</a:t>
              </a:r>
              <a:r>
                <a:rPr lang="en-US" altLang="en-US" sz="2200" b="1" dirty="0">
                  <a:solidFill>
                    <a:srgbClr val="000000"/>
                  </a:solidFill>
                  <a:latin typeface="Comic Sans MS" pitchFamily="64" charset="0"/>
                </a:rPr>
                <a:t>;    </a:t>
              </a:r>
            </a:p>
            <a:p>
              <a:pPr eaLnBrk="1" hangingPunct="1">
                <a:spcBef>
                  <a:spcPts val="550"/>
                </a:spcBef>
                <a:buClrTx/>
                <a:buFontTx/>
                <a:buNone/>
              </a:pPr>
              <a:r>
                <a:rPr lang="en-US" altLang="en-US" sz="2200" b="1" dirty="0">
                  <a:solidFill>
                    <a:srgbClr val="000000"/>
                  </a:solidFill>
                  <a:latin typeface="Comic Sans MS" pitchFamily="64" charset="0"/>
                </a:rPr>
                <a:t>       }</a:t>
              </a:r>
            </a:p>
            <a:p>
              <a:pPr eaLnBrk="1" hangingPunct="1">
                <a:spcBef>
                  <a:spcPts val="550"/>
                </a:spcBef>
                <a:buClrTx/>
                <a:buFontTx/>
                <a:buNone/>
              </a:pPr>
              <a:r>
                <a:rPr lang="en-US" altLang="en-US" sz="2200" b="1" dirty="0">
                  <a:solidFill>
                    <a:srgbClr val="000000"/>
                  </a:solidFill>
                  <a:latin typeface="Comic Sans MS" pitchFamily="64" charset="0"/>
                </a:rPr>
                <a:t>    }</a:t>
              </a:r>
            </a:p>
            <a:p>
              <a:pPr eaLnBrk="1" hangingPunct="1">
                <a:spcBef>
                  <a:spcPts val="550"/>
                </a:spcBef>
                <a:buClrTx/>
                <a:buFontTx/>
                <a:buNone/>
              </a:pPr>
              <a:r>
                <a:rPr lang="en-US" altLang="en-US" sz="2200" b="1" dirty="0">
                  <a:solidFill>
                    <a:srgbClr val="000000"/>
                  </a:solidFill>
                  <a:latin typeface="Comic Sans MS" pitchFamily="64" charset="0"/>
                </a:rPr>
                <a:t>}</a:t>
              </a:r>
            </a:p>
          </p:txBody>
        </p:sp>
        <p:sp>
          <p:nvSpPr>
            <p:cNvPr id="6149" name="Text Box 4"/>
            <p:cNvSpPr txBox="1">
              <a:spLocks noChangeArrowheads="1"/>
            </p:cNvSpPr>
            <p:nvPr/>
          </p:nvSpPr>
          <p:spPr bwMode="auto">
            <a:xfrm>
              <a:off x="3930080" y="3623313"/>
              <a:ext cx="4674368" cy="433068"/>
            </a:xfrm>
            <a:prstGeom prst="rect">
              <a:avLst/>
            </a:prstGeom>
            <a:solidFill>
              <a:srgbClr val="CCEDB1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 sz="2200" b="1" dirty="0">
                  <a:solidFill>
                    <a:srgbClr val="9D0000"/>
                  </a:solidFill>
                  <a:latin typeface="Comic Sans MS" pitchFamily="64" charset="0"/>
                </a:rPr>
                <a:t>/* </a:t>
              </a:r>
              <a:r>
                <a:rPr lang="en-US" altLang="en-US" sz="2200" b="1" dirty="0" smtClean="0">
                  <a:solidFill>
                    <a:srgbClr val="9D0000"/>
                  </a:solidFill>
                  <a:latin typeface="Comic Sans MS" pitchFamily="64" charset="0"/>
                </a:rPr>
                <a:t>read </a:t>
              </a:r>
              <a:r>
                <a:rPr lang="en-US" altLang="en-US" sz="2200" b="1" dirty="0">
                  <a:solidFill>
                    <a:srgbClr val="9D0000"/>
                  </a:solidFill>
                  <a:latin typeface="Comic Sans MS" pitchFamily="64" charset="0"/>
                </a:rPr>
                <a:t>the </a:t>
              </a:r>
              <a:r>
                <a:rPr lang="en-US" altLang="en-US" sz="2200" b="1" dirty="0" err="1">
                  <a:solidFill>
                    <a:srgbClr val="9D0000"/>
                  </a:solidFill>
                  <a:latin typeface="Comic Sans MS" pitchFamily="64" charset="0"/>
                </a:rPr>
                <a:t>ith</a:t>
              </a:r>
              <a:r>
                <a:rPr lang="en-US" altLang="en-US" sz="2200" b="1" dirty="0">
                  <a:solidFill>
                    <a:srgbClr val="9D0000"/>
                  </a:solidFill>
                  <a:latin typeface="Comic Sans MS" pitchFamily="64" charset="0"/>
                </a:rPr>
                <a:t> row </a:t>
              </a:r>
              <a:r>
                <a:rPr lang="en-US" altLang="en-US" sz="2200" b="1" dirty="0" err="1">
                  <a:solidFill>
                    <a:srgbClr val="9D0000"/>
                  </a:solidFill>
                  <a:latin typeface="Comic Sans MS" pitchFamily="64" charset="0"/>
                </a:rPr>
                <a:t>i</a:t>
              </a:r>
              <a:r>
                <a:rPr lang="en-US" altLang="en-US" sz="2200" b="1" dirty="0">
                  <a:solidFill>
                    <a:srgbClr val="9D0000"/>
                  </a:solidFill>
                  <a:latin typeface="Comic Sans MS" pitchFamily="64" charset="0"/>
                </a:rPr>
                <a:t> = </a:t>
              </a:r>
              <a:r>
                <a:rPr lang="en-US" altLang="en-US" sz="2200" b="1" dirty="0" smtClean="0">
                  <a:solidFill>
                    <a:srgbClr val="9D0000"/>
                  </a:solidFill>
                  <a:latin typeface="Comic Sans MS" pitchFamily="64" charset="0"/>
                </a:rPr>
                <a:t>0..</a:t>
              </a:r>
              <a:r>
                <a:rPr lang="en-US" altLang="en-US" sz="2200" b="1" dirty="0">
                  <a:solidFill>
                    <a:srgbClr val="9D0000"/>
                  </a:solidFill>
                  <a:latin typeface="Comic Sans MS" pitchFamily="64" charset="0"/>
                </a:rPr>
                <a:t>4</a:t>
              </a:r>
              <a:r>
                <a:rPr lang="en-US" altLang="en-US" sz="2200" b="1" dirty="0" smtClean="0">
                  <a:solidFill>
                    <a:srgbClr val="9D0000"/>
                  </a:solidFill>
                  <a:latin typeface="Comic Sans MS" pitchFamily="64" charset="0"/>
                </a:rPr>
                <a:t>. */</a:t>
              </a:r>
              <a:endParaRPr lang="en-US" altLang="en-US" sz="2200" b="1" dirty="0">
                <a:solidFill>
                  <a:srgbClr val="9D0000"/>
                </a:solidFill>
                <a:latin typeface="Comic Sans MS" pitchFamily="64" charset="0"/>
              </a:endParaRPr>
            </a:p>
          </p:txBody>
        </p:sp>
        <p:sp>
          <p:nvSpPr>
            <p:cNvPr id="10" name="Text Box 4"/>
            <p:cNvSpPr txBox="1">
              <a:spLocks noChangeArrowheads="1"/>
            </p:cNvSpPr>
            <p:nvPr/>
          </p:nvSpPr>
          <p:spPr bwMode="auto">
            <a:xfrm>
              <a:off x="5112568" y="4149080"/>
              <a:ext cx="4067944" cy="771623"/>
            </a:xfrm>
            <a:prstGeom prst="rect">
              <a:avLst/>
            </a:prstGeom>
            <a:solidFill>
              <a:srgbClr val="CCEDB1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 sz="2200" b="1" dirty="0">
                  <a:solidFill>
                    <a:srgbClr val="9D0000"/>
                  </a:solidFill>
                  <a:latin typeface="Comic Sans MS" pitchFamily="64" charset="0"/>
                </a:rPr>
                <a:t>/* </a:t>
              </a:r>
              <a:r>
                <a:rPr lang="en-US" altLang="en-US" sz="2200" b="1" dirty="0" smtClean="0">
                  <a:solidFill>
                    <a:srgbClr val="9D0000"/>
                  </a:solidFill>
                  <a:latin typeface="Comic Sans MS" pitchFamily="64" charset="0"/>
                </a:rPr>
                <a:t>In </a:t>
              </a:r>
              <a:r>
                <a:rPr lang="en-US" altLang="en-US" sz="2200" b="1" dirty="0">
                  <a:solidFill>
                    <a:srgbClr val="9D0000"/>
                  </a:solidFill>
                  <a:latin typeface="Comic Sans MS" pitchFamily="64" charset="0"/>
                </a:rPr>
                <a:t>each row, </a:t>
              </a:r>
              <a:r>
                <a:rPr lang="en-US" altLang="en-US" sz="2200" b="1" dirty="0" smtClean="0">
                  <a:solidFill>
                    <a:srgbClr val="9D0000"/>
                  </a:solidFill>
                  <a:latin typeface="Comic Sans MS" pitchFamily="64" charset="0"/>
                </a:rPr>
                <a:t>read </a:t>
              </a:r>
              <a:r>
                <a:rPr lang="en-US" altLang="en-US" sz="2200" b="1" dirty="0">
                  <a:solidFill>
                    <a:srgbClr val="9D0000"/>
                  </a:solidFill>
                  <a:latin typeface="Comic Sans MS" pitchFamily="64" charset="0"/>
                </a:rPr>
                <a:t>each of the six columns </a:t>
              </a:r>
              <a:r>
                <a:rPr lang="en-US" altLang="en-US" sz="2200" b="1" dirty="0" smtClean="0">
                  <a:solidFill>
                    <a:srgbClr val="9D0000"/>
                  </a:solidFill>
                  <a:latin typeface="Comic Sans MS" pitchFamily="64" charset="0"/>
                </a:rPr>
                <a:t>j=0</a:t>
              </a:r>
              <a:r>
                <a:rPr lang="en-US" altLang="en-US" sz="2200" b="1" dirty="0">
                  <a:solidFill>
                    <a:srgbClr val="9D0000"/>
                  </a:solidFill>
                  <a:latin typeface="Comic Sans MS" pitchFamily="64" charset="0"/>
                </a:rPr>
                <a:t>..</a:t>
              </a:r>
              <a:r>
                <a:rPr lang="en-US" altLang="en-US" sz="2200" b="1" dirty="0" smtClean="0">
                  <a:solidFill>
                    <a:srgbClr val="9D0000"/>
                  </a:solidFill>
                  <a:latin typeface="Comic Sans MS" pitchFamily="64" charset="0"/>
                </a:rPr>
                <a:t>5 */</a:t>
              </a:r>
              <a:endParaRPr lang="en-US" altLang="en-US" sz="2200" b="1" dirty="0">
                <a:solidFill>
                  <a:srgbClr val="9D0000"/>
                </a:solidFill>
                <a:latin typeface="Comic Sans MS" pitchFamily="64" charset="0"/>
              </a:endParaRPr>
            </a:p>
          </p:txBody>
        </p:sp>
      </p:grp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187624" y="3717032"/>
            <a:ext cx="5257800" cy="1100138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Could I change the formal parameter to mat[6][5]? Would it mean the same? Or mat[10][3]? 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3419872" y="5306268"/>
            <a:ext cx="4572000" cy="1448731"/>
          </a:xfrm>
          <a:prstGeom prst="rect">
            <a:avLst/>
          </a:prstGeom>
          <a:solidFill>
            <a:srgbClr val="CCEDB1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That would not be correct. It would change the way elements of mat are addressed. </a:t>
            </a:r>
            <a:r>
              <a:rPr lang="en-US" altLang="en-US" sz="2200" b="1" dirty="0" smtClean="0">
                <a:solidFill>
                  <a:srgbClr val="000000"/>
                </a:solidFill>
                <a:latin typeface="Comic Sans MS" pitchFamily="64" charset="0"/>
              </a:rPr>
              <a:t>We will discuss this in details later.</a:t>
            </a:r>
            <a:endParaRPr lang="en-US" altLang="en-US" sz="2200" b="1" dirty="0">
              <a:solidFill>
                <a:srgbClr val="000000"/>
              </a:solidFill>
              <a:latin typeface="Comic Sans MS" pitchFamily="64" charset="0"/>
            </a:endParaRPr>
          </a:p>
        </p:txBody>
      </p:sp>
      <p:pic>
        <p:nvPicPr>
          <p:cNvPr id="2050" name="Picture 2" descr="C:\Users\karkare\AppData\Local\Microsoft\Windows\INetCache\IE\MUXU12JF\MC90043441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581128"/>
            <a:ext cx="16256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karkare\AppData\Local\Microsoft\Windows\INetCache\IE\2P6S1EL9\MC900300119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242" y="4992806"/>
            <a:ext cx="1407262" cy="182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A334A-D52E-4430-B6BC-85CFF791F520}" type="datetime7">
              <a:rPr lang="en-US" smtClean="0"/>
              <a:t>Feb-15</a:t>
            </a:fld>
            <a:endParaRPr lang="hi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MDArrays</a:t>
            </a:r>
            <a:endParaRPr lang="hi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7</a:t>
            </a:fld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2359618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arkare\AppData\Local\Microsoft\Windows\INetCache\IE\KLEWMKN9\MP900305770[1]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200" y="188640"/>
            <a:ext cx="2749296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Coin Collection: </a:t>
            </a:r>
            <a:r>
              <a:rPr lang="en-US" sz="2800" dirty="0" smtClean="0">
                <a:latin typeface="Comic Sans MS" panose="030F0702030302020204" pitchFamily="66" charset="0"/>
              </a:rPr>
              <a:t>Practice Problem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1587-23F0-4E94-ADC1-F446DC162D06}" type="datetime7">
              <a:rPr lang="en-US" smtClean="0"/>
              <a:t>Feb-15</a:t>
            </a:fld>
            <a:endParaRPr lang="hi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8</a:t>
            </a:fld>
            <a:endParaRPr lang="hi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MDArrays</a:t>
            </a:r>
            <a:endParaRPr lang="hi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23528" y="1213008"/>
                <a:ext cx="5904656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 smtClean="0">
                    <a:latin typeface="Comic Sans MS" panose="030F0702030302020204" pitchFamily="66" charset="0"/>
                  </a:rPr>
                  <a:t>You have an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/>
                      </a:rPr>
                      <m:t>𝒏</m:t>
                    </m:r>
                    <m:r>
                      <a:rPr lang="en-US" sz="2400" b="1" i="1" dirty="0" smtClean="0">
                        <a:latin typeface="Cambria Math"/>
                      </a:rPr>
                      <m:t>×</m:t>
                    </m:r>
                    <m:r>
                      <a:rPr lang="en-US" sz="2400" b="1" i="1" dirty="0" smtClean="0"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b="1" dirty="0">
                    <a:latin typeface="Comic Sans MS" panose="030F0702030302020204" pitchFamily="66" charset="0"/>
                  </a:rPr>
                  <a:t> grid with a </a:t>
                </a:r>
                <a:r>
                  <a:rPr lang="en-US" sz="2400" b="1" dirty="0" smtClean="0">
                    <a:latin typeface="Comic Sans MS" panose="030F0702030302020204" pitchFamily="66" charset="0"/>
                  </a:rPr>
                  <a:t>certain number </a:t>
                </a:r>
                <a:r>
                  <a:rPr lang="en-US" sz="2400" b="1" dirty="0">
                    <a:latin typeface="Comic Sans MS" panose="030F0702030302020204" pitchFamily="66" charset="0"/>
                  </a:rPr>
                  <a:t>of coins in each </a:t>
                </a:r>
                <a:r>
                  <a:rPr lang="en-US" sz="2400" b="1" dirty="0" smtClean="0">
                    <a:latin typeface="Comic Sans MS" panose="030F0702030302020204" pitchFamily="66" charset="0"/>
                  </a:rPr>
                  <a:t>cell of </a:t>
                </a:r>
                <a:r>
                  <a:rPr lang="en-US" sz="2400" b="1" dirty="0">
                    <a:latin typeface="Comic Sans MS" panose="030F0702030302020204" pitchFamily="66" charset="0"/>
                  </a:rPr>
                  <a:t>the grid. The grid cells are indexed by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/>
                      </a:rPr>
                      <m:t>(</m:t>
                    </m:r>
                    <m:r>
                      <a:rPr lang="en-US" sz="2400" b="1" i="1" dirty="0" err="1">
                        <a:latin typeface="Cambria Math"/>
                      </a:rPr>
                      <m:t>𝒊</m:t>
                    </m:r>
                    <m:r>
                      <a:rPr lang="en-US" sz="2400" b="1" i="1" dirty="0" smtClean="0">
                        <a:latin typeface="Cambria Math"/>
                      </a:rPr>
                      <m:t>,</m:t>
                    </m:r>
                    <m:r>
                      <a:rPr lang="en-US" sz="2400" b="1" i="1" dirty="0">
                        <a:latin typeface="Cambria Math"/>
                      </a:rPr>
                      <m:t> </m:t>
                    </m:r>
                    <m:r>
                      <a:rPr lang="en-US" sz="2400" b="1" i="1" dirty="0" smtClean="0">
                        <a:latin typeface="Cambria Math"/>
                      </a:rPr>
                      <m:t>𝒋</m:t>
                    </m:r>
                    <m:r>
                      <a:rPr lang="en-US" sz="24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b="1" dirty="0">
                    <a:latin typeface="Comic Sans MS" panose="030F0702030302020204" pitchFamily="66" charset="0"/>
                  </a:rPr>
                  <a:t> where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latin typeface="Cambria Math"/>
                      </a:rPr>
                      <m:t> </m:t>
                    </m:r>
                    <m:r>
                      <a:rPr lang="en-US" sz="2400" b="1" i="1" dirty="0" smtClean="0">
                        <a:latin typeface="Cambria Math"/>
                      </a:rPr>
                      <m:t>𝟎</m:t>
                    </m:r>
                    <m:r>
                      <a:rPr lang="en-US" sz="2400" b="1" i="1" dirty="0" smtClean="0">
                        <a:latin typeface="Cambria Math"/>
                      </a:rPr>
                      <m:t>≤</m:t>
                    </m:r>
                    <m:r>
                      <a:rPr lang="en-US" sz="2400" b="1" i="1" dirty="0" smtClean="0">
                        <a:latin typeface="Cambria Math"/>
                      </a:rPr>
                      <m:t>𝒊</m:t>
                    </m:r>
                    <m:r>
                      <a:rPr lang="en-US" sz="2400" b="1" i="1" dirty="0" smtClean="0">
                        <a:latin typeface="Cambria Math"/>
                      </a:rPr>
                      <m:t>, </m:t>
                    </m:r>
                    <m:r>
                      <a:rPr lang="en-US" sz="2400" b="1" i="1" dirty="0" smtClean="0">
                        <a:latin typeface="Cambria Math"/>
                      </a:rPr>
                      <m:t>𝒋</m:t>
                    </m:r>
                    <m:r>
                      <a:rPr lang="en-US" sz="2400" b="1" i="1" dirty="0" smtClean="0">
                        <a:latin typeface="Cambria Math"/>
                      </a:rPr>
                      <m:t>≤</m:t>
                    </m:r>
                    <m:r>
                      <a:rPr lang="en-US" sz="2400" b="1" i="1" dirty="0" smtClean="0">
                        <a:latin typeface="Cambria Math"/>
                      </a:rPr>
                      <m:t>𝒏</m:t>
                    </m:r>
                    <m:r>
                      <a:rPr lang="en-US" sz="2400" b="1" i="1" dirty="0" smtClean="0">
                        <a:latin typeface="Cambria Math"/>
                      </a:rPr>
                      <m:t>−</m:t>
                    </m:r>
                    <m:r>
                      <a:rPr lang="en-US" sz="2400" b="1" i="1" dirty="0" smtClean="0">
                        <a:latin typeface="Cambria Math"/>
                      </a:rPr>
                      <m:t>𝟏</m:t>
                    </m:r>
                  </m:oMath>
                </a14:m>
                <a:r>
                  <a:rPr lang="pt-BR" sz="2400" b="1" dirty="0">
                    <a:latin typeface="Comic Sans MS" panose="030F0702030302020204" pitchFamily="66" charset="0"/>
                  </a:rPr>
                  <a:t>.</a:t>
                </a:r>
                <a:endParaRPr lang="en-US" sz="2400" b="1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213008"/>
                <a:ext cx="5904656" cy="1569660"/>
              </a:xfrm>
              <a:prstGeom prst="rect">
                <a:avLst/>
              </a:prstGeom>
              <a:blipFill rotWithShape="1">
                <a:blip r:embed="rId3"/>
                <a:stretch>
                  <a:fillRect l="-1548" t="-3113" r="-1135" b="-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836095"/>
              </p:ext>
            </p:extLst>
          </p:nvPr>
        </p:nvGraphicFramePr>
        <p:xfrm>
          <a:off x="971600" y="4149080"/>
          <a:ext cx="6096000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3491880" y="4509120"/>
            <a:ext cx="3321750" cy="1192463"/>
            <a:chOff x="3491880" y="4509120"/>
            <a:chExt cx="3321750" cy="1192463"/>
          </a:xfrm>
        </p:grpSpPr>
        <p:pic>
          <p:nvPicPr>
            <p:cNvPr id="1027" name="Picture 3" descr="C:\Users\karkare\AppData\Local\Microsoft\Windows\INetCache\IE\ZZJW3QKR\MC900433920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4509120"/>
              <a:ext cx="425202" cy="425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3" descr="C:\Users\karkare\AppData\Local\Microsoft\Windows\INetCache\IE\ZZJW3QKR\MC900433920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4892198"/>
              <a:ext cx="425202" cy="425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3" descr="C:\Users\karkare\AppData\Local\Microsoft\Windows\INetCache\IE\ZZJW3QKR\MC900433920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5067" y="5271120"/>
              <a:ext cx="425202" cy="425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3" descr="C:\Users\karkare\AppData\Local\Microsoft\Windows\INetCache\IE\ZZJW3QKR\MC900433920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5276381"/>
              <a:ext cx="425202" cy="425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3" descr="C:\Users\karkare\AppData\Local\Microsoft\Windows\INetCache\IE\ZZJW3QKR\MC900433920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5067" y="4851179"/>
              <a:ext cx="425202" cy="425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karkare\AppData\Local\Microsoft\Windows\INetCache\IE\ZZJW3QKR\MC900433920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8428" y="4509120"/>
              <a:ext cx="425202" cy="425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3" descr="C:\Users\karkare\AppData\Local\Microsoft\Windows\INetCache\IE\ZZJW3QKR\MC900433920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8428" y="4899405"/>
              <a:ext cx="425202" cy="425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3" descr="C:\Users\karkare\AppData\Local\Microsoft\Windows\INetCache\IE\ZZJW3QKR\MC900433920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200" y="5271120"/>
              <a:ext cx="425202" cy="425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3" descr="C:\Users\karkare\AppData\Local\Microsoft\Windows\INetCache\IE\ZZJW3QKR\MC900433920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9217" y="4509120"/>
              <a:ext cx="425202" cy="425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/>
          <p:cNvSpPr txBox="1"/>
          <p:nvPr/>
        </p:nvSpPr>
        <p:spPr>
          <a:xfrm>
            <a:off x="755576" y="3645024"/>
            <a:ext cx="453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For example, here is a 3x3 grid of coins: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43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arkare\AppData\Local\Microsoft\Windows\INetCache\IE\KLEWMKN9\MP900305770[1]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842" y="188640"/>
            <a:ext cx="1569654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44624"/>
            <a:ext cx="8568952" cy="936104"/>
          </a:xfrm>
        </p:spPr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Coin Collection: </a:t>
            </a:r>
            <a:r>
              <a:rPr lang="en-US" sz="2800" dirty="0" smtClean="0">
                <a:latin typeface="Comic Sans MS" panose="030F0702030302020204" pitchFamily="66" charset="0"/>
              </a:rPr>
              <a:t>Problem Statement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1587-23F0-4E94-ADC1-F446DC162D06}" type="datetime7">
              <a:rPr lang="en-US" smtClean="0"/>
              <a:t>Feb-15</a:t>
            </a:fld>
            <a:endParaRPr lang="hi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9</a:t>
            </a:fld>
            <a:endParaRPr lang="hi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MDArrays</a:t>
            </a:r>
            <a:endParaRPr lang="hi-IN" dirty="0"/>
          </a:p>
        </p:txBody>
      </p:sp>
      <p:sp>
        <p:nvSpPr>
          <p:cNvPr id="7" name="Rectangle 6"/>
          <p:cNvSpPr/>
          <p:nvPr/>
        </p:nvSpPr>
        <p:spPr>
          <a:xfrm>
            <a:off x="107504" y="1408708"/>
            <a:ext cx="903649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>
                <a:latin typeface="Comic Sans MS" panose="030F0702030302020204" pitchFamily="66" charset="0"/>
              </a:rPr>
              <a:t>You have to go from cell (</a:t>
            </a:r>
            <a:r>
              <a:rPr lang="en-US" sz="3200" b="1" dirty="0" smtClean="0">
                <a:latin typeface="Comic Sans MS" panose="030F0702030302020204" pitchFamily="66" charset="0"/>
              </a:rPr>
              <a:t>0, </a:t>
            </a:r>
            <a:r>
              <a:rPr lang="en-US" sz="3200" b="1" dirty="0">
                <a:latin typeface="Comic Sans MS" panose="030F0702030302020204" pitchFamily="66" charset="0"/>
              </a:rPr>
              <a:t>0) to </a:t>
            </a:r>
            <a:endParaRPr lang="en-US" sz="3200" b="1" dirty="0" smtClean="0">
              <a:latin typeface="Comic Sans MS" panose="030F0702030302020204" pitchFamily="66" charset="0"/>
            </a:endParaRPr>
          </a:p>
          <a:p>
            <a:r>
              <a:rPr lang="en-US" sz="3200" b="1" dirty="0">
                <a:latin typeface="Comic Sans MS" panose="030F0702030302020204" pitchFamily="66" charset="0"/>
              </a:rPr>
              <a:t> </a:t>
            </a:r>
            <a:r>
              <a:rPr lang="en-US" sz="3200" b="1" dirty="0" smtClean="0">
                <a:latin typeface="Comic Sans MS" panose="030F0702030302020204" pitchFamily="66" charset="0"/>
              </a:rPr>
              <a:t> (n-1</a:t>
            </a:r>
            <a:r>
              <a:rPr lang="en-US" sz="3200" b="1" dirty="0">
                <a:latin typeface="Comic Sans MS" panose="030F0702030302020204" pitchFamily="66" charset="0"/>
              </a:rPr>
              <a:t>,</a:t>
            </a:r>
            <a:r>
              <a:rPr lang="en-US" sz="3200" b="1" dirty="0" smtClean="0">
                <a:latin typeface="Comic Sans MS" panose="030F0702030302020204" pitchFamily="66" charset="0"/>
              </a:rPr>
              <a:t> n-1).</a:t>
            </a:r>
            <a:endParaRPr lang="en-US" sz="3200" b="1" dirty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Comic Sans MS" panose="030F0702030302020204" pitchFamily="66" charset="0"/>
              </a:rPr>
              <a:t>Whenever </a:t>
            </a:r>
            <a:r>
              <a:rPr lang="en-US" sz="3200" b="1" dirty="0">
                <a:latin typeface="Comic Sans MS" panose="030F0702030302020204" pitchFamily="66" charset="0"/>
              </a:rPr>
              <a:t>you pass through a cell, you collect all the coins </a:t>
            </a:r>
            <a:r>
              <a:rPr lang="en-US" sz="3200" b="1" dirty="0" smtClean="0">
                <a:latin typeface="Comic Sans MS" panose="030F0702030302020204" pitchFamily="66" charset="0"/>
              </a:rPr>
              <a:t>in that </a:t>
            </a:r>
            <a:r>
              <a:rPr lang="en-US" sz="3200" b="1" dirty="0">
                <a:latin typeface="Comic Sans MS" panose="030F0702030302020204" pitchFamily="66" charset="0"/>
              </a:rPr>
              <a:t>cell.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Comic Sans MS" panose="030F0702030302020204" pitchFamily="66" charset="0"/>
              </a:rPr>
              <a:t>You </a:t>
            </a:r>
            <a:r>
              <a:rPr lang="en-US" sz="3200" b="1" dirty="0">
                <a:latin typeface="Comic Sans MS" panose="030F0702030302020204" pitchFamily="66" charset="0"/>
              </a:rPr>
              <a:t>can only move right or down from your current cell</a:t>
            </a:r>
            <a:r>
              <a:rPr lang="en-US" sz="3200" b="1" dirty="0" smtClean="0">
                <a:latin typeface="Comic Sans MS" panose="030F0702030302020204" pitchFamily="66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b="1" dirty="0">
              <a:latin typeface="Comic Sans MS" panose="030F0702030302020204" pitchFamily="66" charset="0"/>
            </a:endParaRPr>
          </a:p>
          <a:p>
            <a:r>
              <a:rPr lang="en-US" sz="3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Goal</a:t>
            </a:r>
            <a:r>
              <a:rPr lang="en-US" sz="3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: </a:t>
            </a:r>
            <a:r>
              <a:rPr lang="en-US" sz="3200" b="1" dirty="0">
                <a:latin typeface="Comic Sans MS" panose="030F0702030302020204" pitchFamily="66" charset="0"/>
              </a:rPr>
              <a:t>Collect the maximum number of coins.</a:t>
            </a:r>
          </a:p>
        </p:txBody>
      </p:sp>
    </p:spTree>
    <p:extLst>
      <p:ext uri="{BB962C8B-B14F-4D97-AF65-F5344CB8AC3E}">
        <p14:creationId xmlns:p14="http://schemas.microsoft.com/office/powerpoint/2010/main" val="92379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BlueGridIITK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5000"/>
          </a:spcBef>
          <a:spcAft>
            <a:spcPct val="0"/>
          </a:spcAft>
          <a:buClr>
            <a:schemeClr val="bg1"/>
          </a:buClr>
          <a:buSzPct val="100000"/>
          <a:buFont typeface="Wingdings" pitchFamily="2" charset="2"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5000"/>
          </a:spcBef>
          <a:spcAft>
            <a:spcPct val="0"/>
          </a:spcAft>
          <a:buClr>
            <a:schemeClr val="bg1"/>
          </a:buClr>
          <a:buSzPct val="100000"/>
          <a:buFont typeface="Wingdings" pitchFamily="2" charset="2"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BlueGridIITK</Template>
  <TotalTime>6562</TotalTime>
  <Words>2369</Words>
  <Application>Microsoft Office PowerPoint</Application>
  <PresentationFormat>On-screen Show (4:3)</PresentationFormat>
  <Paragraphs>562</Paragraphs>
  <Slides>26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BlueGridIITK</vt:lpstr>
      <vt:lpstr>ESC101: Introduction to Computing</vt:lpstr>
      <vt:lpstr>Why Multidimemsional Arrays?</vt:lpstr>
      <vt:lpstr>Multidimensional Arrays</vt:lpstr>
      <vt:lpstr>Accessing matrix elements-I</vt:lpstr>
      <vt:lpstr>Accessing matrix elements-II</vt:lpstr>
      <vt:lpstr>PowerPoint Presentation</vt:lpstr>
      <vt:lpstr>Accessing matrix elements</vt:lpstr>
      <vt:lpstr>Coin Collection: Practice Problem</vt:lpstr>
      <vt:lpstr>Coin Collection: Problem Statement</vt:lpstr>
      <vt:lpstr>PowerPoint Presentation</vt:lpstr>
      <vt:lpstr>Building a Solution</vt:lpstr>
      <vt:lpstr>Solution Idea</vt:lpstr>
      <vt:lpstr>Solution Idea</vt:lpstr>
      <vt:lpstr>Solution Idea</vt:lpstr>
      <vt:lpstr>Implementation</vt:lpstr>
      <vt:lpstr>Implementation: Boundary Cases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is # of columns required?</vt:lpstr>
      <vt:lpstr>Row Major Layout</vt:lpstr>
      <vt:lpstr>Array of Strings</vt:lpstr>
      <vt:lpstr>Array of Strings: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Amey Karkare</dc:creator>
  <cp:lastModifiedBy>karkare</cp:lastModifiedBy>
  <cp:revision>664</cp:revision>
  <dcterms:created xsi:type="dcterms:W3CDTF">2014-07-13T13:31:18Z</dcterms:created>
  <dcterms:modified xsi:type="dcterms:W3CDTF">2015-02-25T05:44:42Z</dcterms:modified>
</cp:coreProperties>
</file>