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1"/>
  </p:notesMasterIdLst>
  <p:sldIdLst>
    <p:sldId id="277" r:id="rId2"/>
    <p:sldId id="296" r:id="rId3"/>
    <p:sldId id="279" r:id="rId4"/>
    <p:sldId id="298" r:id="rId5"/>
    <p:sldId id="260" r:id="rId6"/>
    <p:sldId id="280" r:id="rId7"/>
    <p:sldId id="281" r:id="rId8"/>
    <p:sldId id="304" r:id="rId9"/>
    <p:sldId id="282" r:id="rId10"/>
    <p:sldId id="301" r:id="rId11"/>
    <p:sldId id="283" r:id="rId12"/>
    <p:sldId id="264" r:id="rId13"/>
    <p:sldId id="284" r:id="rId14"/>
    <p:sldId id="285" r:id="rId15"/>
    <p:sldId id="286" r:id="rId16"/>
    <p:sldId id="287" r:id="rId17"/>
    <p:sldId id="270" r:id="rId18"/>
    <p:sldId id="288" r:id="rId19"/>
    <p:sldId id="289" r:id="rId20"/>
    <p:sldId id="290" r:id="rId21"/>
    <p:sldId id="291" r:id="rId22"/>
    <p:sldId id="293" r:id="rId23"/>
    <p:sldId id="292" r:id="rId24"/>
    <p:sldId id="294" r:id="rId25"/>
    <p:sldId id="295" r:id="rId26"/>
    <p:sldId id="299" r:id="rId27"/>
    <p:sldId id="300" r:id="rId28"/>
    <p:sldId id="302" r:id="rId29"/>
    <p:sldId id="303" r:id="rId30"/>
  </p:sldIdLst>
  <p:sldSz cx="9144000" cy="6858000" type="screen4x3"/>
  <p:notesSz cx="7315200" cy="96012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40350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1" y="5078415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1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IN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4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I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1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I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4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A18156EA-87FB-4E26-987B-60896406FD2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795347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1016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DCF896-8296-4A09-A08B-0FFC043DE1A5}" type="slidenum">
              <a:rPr lang="en-IN" altLang="en-US"/>
              <a:pPr/>
              <a:t>12</a:t>
            </a:fld>
            <a:endParaRPr lang="en-IN" altLang="en-U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IN" altLang="en-US" sz="2000">
              <a:latin typeface="Arial" charset="0"/>
              <a:ea typeface="Microsoft YaHei" charset="-122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D72ECF7-DB04-4E04-980F-750BD6818419}" type="slidenum">
              <a:rPr lang="en-IN" altLang="en-US" sz="1400">
                <a:solidFill>
                  <a:srgbClr val="000000"/>
                </a:solidFill>
              </a:rPr>
              <a:pPr>
                <a:lnSpc>
                  <a:spcPct val="100000"/>
                </a:lnSpc>
              </a:pPr>
              <a:t>12</a:t>
            </a:fld>
            <a:endParaRPr lang="en-IN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13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09877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14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266806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15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16178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16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60311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9EA103-507D-4740-862A-3A87B77E3206}" type="slidenum">
              <a:rPr lang="en-IN" altLang="en-US"/>
              <a:pPr/>
              <a:t>17</a:t>
            </a:fld>
            <a:endParaRPr lang="en-IN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IN" altLang="en-US" sz="2000">
              <a:latin typeface="Arial" charset="0"/>
              <a:ea typeface="Microsoft YaHei" charset="-122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2C892A5-6AA3-43C5-B241-575C19BB0FCE}" type="slidenum">
              <a:rPr lang="en-IN" altLang="en-US" sz="1400">
                <a:solidFill>
                  <a:srgbClr val="000000"/>
                </a:solidFill>
              </a:rPr>
              <a:pPr>
                <a:lnSpc>
                  <a:spcPct val="100000"/>
                </a:lnSpc>
              </a:pPr>
              <a:t>17</a:t>
            </a:fld>
            <a:endParaRPr lang="en-IN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18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16867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19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63234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20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339764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21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3291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2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46915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22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81120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23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481733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24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8632282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25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15151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26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15151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27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93933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28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93933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3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46915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E0A40C-1493-438F-B636-632349E5D04B}" type="slidenum">
              <a:rPr lang="en-IN" altLang="en-US"/>
              <a:pPr/>
              <a:t>5</a:t>
            </a:fld>
            <a:endParaRPr lang="en-IN" alt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IN" altLang="en-US" sz="2000">
              <a:latin typeface="Arial" charset="0"/>
              <a:ea typeface="Microsoft YaHei" charset="-122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EAF634C-5CAC-474D-807A-5526C445A318}" type="slidenum">
              <a:rPr lang="en-IN" altLang="en-US" sz="1400">
                <a:solidFill>
                  <a:srgbClr val="000000"/>
                </a:solidFill>
              </a:rPr>
              <a:pPr>
                <a:lnSpc>
                  <a:spcPct val="100000"/>
                </a:lnSpc>
              </a:pPr>
              <a:t>5</a:t>
            </a:fld>
            <a:endParaRPr lang="en-IN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6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031671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7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057763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9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54734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10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07868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11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0786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 userDrawn="1"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 userDrawn="1"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 userDrawn="1"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smtClean="0">
                <a:latin typeface="Tahoma" pitchFamily="34" charset="0"/>
              </a:defRPr>
            </a:lvl1pPr>
          </a:lstStyle>
          <a:p>
            <a:fld id="{142456AF-D8AD-4C06-AC36-679C9251633F}" type="datetime7">
              <a:rPr lang="en-US" altLang="en-US" smtClean="0"/>
              <a:t>Mar-15</a:t>
            </a:fld>
            <a:endParaRPr lang="en-IN" altLang="en-US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fld id="{E3F5F762-3D6A-4647-99F4-7402EDF31D76}" type="slidenum">
              <a:rPr lang="en-IN" altLang="en-US" smtClean="0"/>
              <a:pPr/>
              <a:t>‹#›</a:t>
            </a:fld>
            <a:endParaRPr lang="en-IN" altLang="en-US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Esc101, Structures</a:t>
            </a:r>
            <a:endParaRPr lang="hi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9361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5184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EBAD0C-A9A9-478F-ADF5-94F9C5B3BC82}" type="datetime7">
              <a:rPr lang="en-US" altLang="en-US" smtClean="0"/>
              <a:t>Mar-15</a:t>
            </a:fld>
            <a:endParaRPr lang="en-IN" alt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4B23C2-0B17-4C8E-96AC-1A01A280DE0A}" type="slidenum">
              <a:rPr lang="en-IN" altLang="en-US" smtClean="0"/>
              <a:pPr/>
              <a:t>‹#›</a:t>
            </a:fld>
            <a:endParaRPr lang="en-IN" alt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Esc101, Structures</a:t>
            </a:r>
            <a:endParaRPr lang="hi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50C5-47A4-4B92-AEE9-A65D80847DAB}" type="datetime7">
              <a:rPr lang="en-US" altLang="en-US" smtClean="0"/>
              <a:t>Mar-15</a:t>
            </a:fld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 smtClean="0"/>
              <a:pPr/>
              <a:t>‹#›</a:t>
            </a:fld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Structures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553484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>
            <a:lvl1pPr>
              <a:defRPr/>
            </a:lvl1pPr>
          </a:lstStyle>
          <a:p>
            <a:fld id="{58E806DF-5F55-4000-B6CB-26311315F6D6}" type="datetime7">
              <a:rPr lang="en-US" altLang="en-US" smtClean="0"/>
              <a:t>Mar-15</a:t>
            </a:fld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</p:spPr>
        <p:txBody>
          <a:bodyPr/>
          <a:lstStyle>
            <a:lvl1pPr>
              <a:defRPr/>
            </a:lvl1pPr>
          </a:lstStyle>
          <a:p>
            <a:fld id="{6DCAEA8C-2405-4E1C-AF33-B1E21BF678B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92078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 dirty="0">
                <a:latin typeface="Verdana" pitchFamily="34" charset="0"/>
              </a:endParaRPr>
            </a:p>
          </p:txBody>
        </p: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smtClean="0">
                <a:latin typeface="Verdana" pitchFamily="34" charset="0"/>
              </a:defRPr>
            </a:lvl1pPr>
          </a:lstStyle>
          <a:p>
            <a:fld id="{56401AA5-8CEE-4EAC-AED1-4E492CC01B2A}" type="datetime7">
              <a:rPr lang="en-US" altLang="en-US" smtClean="0"/>
              <a:t>Mar-15</a:t>
            </a:fld>
            <a:endParaRPr lang="en-IN" altLang="en-US"/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Verdana" pitchFamily="34" charset="0"/>
              </a:defRPr>
            </a:lvl1pPr>
          </a:lstStyle>
          <a:p>
            <a:fld id="{067324E2-95D1-44EF-ADD6-8E47809E8411}" type="slidenum">
              <a:rPr lang="en-IN" altLang="en-US" smtClean="0"/>
              <a:pPr/>
              <a:t>‹#›</a:t>
            </a:fld>
            <a:endParaRPr lang="en-IN" altLang="en-US"/>
          </a:p>
        </p:txBody>
      </p:sp>
      <p:sp>
        <p:nvSpPr>
          <p:cNvPr id="412741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7916" y="6400800"/>
            <a:ext cx="330048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r>
              <a:rPr lang="en-US" smtClean="0"/>
              <a:t>Esc101, Structures</a:t>
            </a:r>
            <a:endParaRPr lang="hi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8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-96" charset="2"/>
        <a:buBlip>
          <a:blip r:embed="rId6"/>
        </a:buBlip>
        <a:defRPr sz="3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-96" charset="2"/>
        <a:buChar char="n"/>
        <a:defRPr sz="2800">
          <a:solidFill>
            <a:schemeClr val="tx1"/>
          </a:solidFill>
          <a:latin typeface="Comic Sans MS" panose="030F0702030302020204" pitchFamily="66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-96" charset="2"/>
        <a:buChar char="w"/>
        <a:defRPr sz="2400">
          <a:solidFill>
            <a:schemeClr val="tx1"/>
          </a:solidFill>
          <a:latin typeface="Comic Sans MS" panose="030F0702030302020204" pitchFamily="66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96" charset="2"/>
        <a:buChar char="n"/>
        <a:defRPr sz="2000">
          <a:solidFill>
            <a:schemeClr val="tx1"/>
          </a:solidFill>
          <a:latin typeface="Comic Sans MS" panose="030F0702030302020204" pitchFamily="66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96" charset="2"/>
        <a:buChar char="n"/>
        <a:defRPr sz="2000">
          <a:solidFill>
            <a:schemeClr val="tx1"/>
          </a:solidFill>
          <a:latin typeface="Comic Sans MS" panose="030F0702030302020204" pitchFamily="66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60648"/>
            <a:ext cx="8519592" cy="1143000"/>
          </a:xfrm>
        </p:spPr>
        <p:txBody>
          <a:bodyPr/>
          <a:lstStyle/>
          <a:p>
            <a:r>
              <a:rPr lang="en-US" dirty="0" smtClean="0"/>
              <a:t>ESC101: Introduction to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0"/>
            <a:ext cx="6400800" cy="1752600"/>
          </a:xfrm>
        </p:spPr>
        <p:txBody>
          <a:bodyPr/>
          <a:lstStyle/>
          <a:p>
            <a:r>
              <a:rPr lang="en-US" sz="7200" dirty="0" smtClean="0"/>
              <a:t>Structures</a:t>
            </a:r>
            <a:endParaRPr lang="en-US" sz="7200" dirty="0"/>
          </a:p>
        </p:txBody>
      </p:sp>
      <p:pic>
        <p:nvPicPr>
          <p:cNvPr id="13318" name="Picture 6" descr="C:\Users\karkare\AppData\Local\Microsoft\Windows\INetCache\IE\ORLQS2PQ\MP900341507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352343"/>
            <a:ext cx="3657600" cy="26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13316" idx="3"/>
            <a:endCxn id="13318" idx="1"/>
          </p:cNvCxnSpPr>
          <p:nvPr/>
        </p:nvCxnSpPr>
        <p:spPr bwMode="auto">
          <a:xfrm flipV="1">
            <a:off x="3975980" y="4656887"/>
            <a:ext cx="1434220" cy="1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304800" y="3751174"/>
            <a:ext cx="3671180" cy="2666465"/>
            <a:chOff x="304800" y="3751174"/>
            <a:chExt cx="3671180" cy="2666465"/>
          </a:xfrm>
        </p:grpSpPr>
        <p:grpSp>
          <p:nvGrpSpPr>
            <p:cNvPr id="5" name="Group 4"/>
            <p:cNvGrpSpPr/>
            <p:nvPr/>
          </p:nvGrpSpPr>
          <p:grpSpPr>
            <a:xfrm>
              <a:off x="304800" y="3751174"/>
              <a:ext cx="3671180" cy="1811426"/>
              <a:chOff x="1905000" y="2752641"/>
              <a:chExt cx="3671180" cy="1811426"/>
            </a:xfrm>
          </p:grpSpPr>
          <p:pic>
            <p:nvPicPr>
              <p:cNvPr id="13316" name="Picture 4" descr="C:\Users\karkare\AppData\Local\Microsoft\Windows\INetCache\IE\DUA6OVIV\MC900232723[1]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800" y="2971800"/>
                <a:ext cx="2604380" cy="13731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317" name="Picture 5" descr="C:\Users\karkare\AppData\Local\Microsoft\Windows\INetCache\IE\DUA6OVIV\MC900389718[1].wm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5000" y="2752641"/>
                <a:ext cx="1317650" cy="18114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319" name="Picture 7" descr="C:\Users\karkare\AppData\Local\Microsoft\Windows\INetCache\IE\DUA6OVIV\MC900295063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165" y="5343442"/>
              <a:ext cx="1204570" cy="1074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89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48175" y="460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52800" y="151867"/>
            <a:ext cx="5699125" cy="521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IN" altLang="en-US" sz="2800" b="1" dirty="0" smtClean="0">
                <a:solidFill>
                  <a:srgbClr val="9D0000"/>
                </a:solidFill>
                <a:latin typeface="Comic Sans MS" pitchFamily="64" charset="0"/>
              </a:rPr>
              <a:t>Reading structures (scanf ?)</a:t>
            </a:r>
            <a:endParaRPr lang="en-IN" altLang="en-US" sz="2800" b="1" dirty="0">
              <a:solidFill>
                <a:srgbClr val="9D0000"/>
              </a:solidFill>
              <a:latin typeface="Comic Sans MS" pitchFamily="6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241008"/>
            <a:ext cx="3200400" cy="1095375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struct point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	int x; int y;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959850" y="35052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2400" y="1307808"/>
            <a:ext cx="6248400" cy="2122204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smtClean="0">
                <a:latin typeface="Comic Sans MS" pitchFamily="64" charset="0"/>
              </a:rPr>
              <a:t>int main</a:t>
            </a:r>
            <a:r>
              <a:rPr lang="en-IN" altLang="en-US" sz="2200" b="1" dirty="0">
                <a:latin typeface="Comic Sans MS" pitchFamily="64" charset="0"/>
              </a:rPr>
              <a:t>()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smtClean="0">
                <a:latin typeface="Comic Sans MS" pitchFamily="64" charset="0"/>
              </a:rPr>
              <a:t>    int </a:t>
            </a:r>
            <a:r>
              <a:rPr lang="en-IN" altLang="en-US" sz="2200" b="1" dirty="0">
                <a:latin typeface="Comic Sans MS" pitchFamily="64" charset="0"/>
              </a:rPr>
              <a:t>x, y;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smtClean="0">
                <a:latin typeface="Comic Sans MS" pitchFamily="64" charset="0"/>
              </a:rPr>
              <a:t>    </a:t>
            </a:r>
            <a:r>
              <a:rPr lang="en-IN" altLang="en-US" sz="2200" b="1" dirty="0" err="1" smtClean="0">
                <a:latin typeface="Comic Sans MS" pitchFamily="64" charset="0"/>
              </a:rPr>
              <a:t>struct</a:t>
            </a:r>
            <a:r>
              <a:rPr lang="en-IN" altLang="en-US" sz="2200" b="1" dirty="0" smtClean="0">
                <a:latin typeface="Comic Sans MS" pitchFamily="64" charset="0"/>
              </a:rPr>
              <a:t> </a:t>
            </a:r>
            <a:r>
              <a:rPr lang="en-IN" altLang="en-US" sz="2200" b="1" dirty="0">
                <a:latin typeface="Comic Sans MS" pitchFamily="64" charset="0"/>
              </a:rPr>
              <a:t>point </a:t>
            </a:r>
            <a:r>
              <a:rPr lang="en-IN" altLang="en-US" sz="2200" b="1" dirty="0" err="1">
                <a:latin typeface="Comic Sans MS" pitchFamily="64" charset="0"/>
              </a:rPr>
              <a:t>pt</a:t>
            </a:r>
            <a:r>
              <a:rPr lang="en-IN" altLang="en-US" sz="2200" b="1" dirty="0">
                <a:latin typeface="Comic Sans MS" pitchFamily="6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smtClean="0">
                <a:latin typeface="Comic Sans MS" pitchFamily="64" charset="0"/>
              </a:rPr>
              <a:t>    scanf</a:t>
            </a:r>
            <a:r>
              <a:rPr lang="en-IN" altLang="en-US" sz="2200" b="1" dirty="0">
                <a:latin typeface="Comic Sans MS" pitchFamily="64" charset="0"/>
              </a:rPr>
              <a:t>(“%</a:t>
            </a:r>
            <a:r>
              <a:rPr lang="en-IN" altLang="en-US" sz="2200" b="1" dirty="0" err="1">
                <a:latin typeface="Comic Sans MS" pitchFamily="64" charset="0"/>
              </a:rPr>
              <a:t>d%d</a:t>
            </a:r>
            <a:r>
              <a:rPr lang="en-IN" altLang="en-US" sz="2200" b="1" dirty="0">
                <a:latin typeface="Comic Sans MS" pitchFamily="64" charset="0"/>
              </a:rPr>
              <a:t>”, </a:t>
            </a:r>
            <a:r>
              <a:rPr lang="en-IN" altLang="en-US" sz="2200" b="1" dirty="0" smtClean="0">
                <a:latin typeface="Comic Sans MS" pitchFamily="64" charset="0"/>
              </a:rPr>
              <a:t>&amp;(</a:t>
            </a:r>
            <a:r>
              <a:rPr lang="en-IN" altLang="en-US" sz="2200" b="1" dirty="0" err="1" smtClean="0">
                <a:latin typeface="Comic Sans MS" pitchFamily="64" charset="0"/>
              </a:rPr>
              <a:t>pt.x</a:t>
            </a:r>
            <a:r>
              <a:rPr lang="en-IN" altLang="en-US" sz="2200" b="1" dirty="0" smtClean="0">
                <a:latin typeface="Comic Sans MS" pitchFamily="64" charset="0"/>
              </a:rPr>
              <a:t>),&amp;(</a:t>
            </a:r>
            <a:r>
              <a:rPr lang="en-IN" altLang="en-US" sz="2200" b="1" dirty="0" err="1" smtClean="0">
                <a:latin typeface="Comic Sans MS" pitchFamily="64" charset="0"/>
              </a:rPr>
              <a:t>pt.y</a:t>
            </a:r>
            <a:r>
              <a:rPr lang="en-IN" altLang="en-US" sz="2200" b="1" dirty="0" smtClean="0">
                <a:latin typeface="Comic Sans MS" pitchFamily="64" charset="0"/>
              </a:rPr>
              <a:t>));</a:t>
            </a:r>
            <a:endParaRPr lang="en-IN" altLang="en-US" sz="2200" b="1" dirty="0">
              <a:latin typeface="Comic Sans MS" pitchFamily="64" charset="0"/>
            </a:endParaRPr>
          </a:p>
          <a:p>
            <a:pPr hangingPunct="1">
              <a:lnSpc>
                <a:spcPct val="100000"/>
              </a:lnSpc>
            </a:pPr>
            <a:r>
              <a:rPr lang="en-IN" altLang="en-US" sz="2200" b="1" dirty="0" smtClean="0">
                <a:latin typeface="Comic Sans MS" pitchFamily="64" charset="0"/>
              </a:rPr>
              <a:t>    return 0;</a:t>
            </a:r>
            <a:endParaRPr lang="en-IN" altLang="en-US" sz="2200" b="1" dirty="0">
              <a:latin typeface="Comic Sans MS" pitchFamily="64" charset="0"/>
            </a:endParaRP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}	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04800" y="3873499"/>
            <a:ext cx="8747125" cy="2460758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 smtClean="0">
                <a:solidFill>
                  <a:schemeClr val="accent5">
                    <a:lumMod val="10000"/>
                  </a:schemeClr>
                </a:solidFill>
                <a:latin typeface="Comic Sans MS" pitchFamily="64" charset="0"/>
              </a:rPr>
              <a:t>You</a:t>
            </a:r>
            <a:r>
              <a:rPr lang="en-IN" altLang="en-US" sz="2200" b="1" dirty="0" smtClean="0">
                <a:solidFill>
                  <a:srgbClr val="9D0000"/>
                </a:solidFill>
                <a:latin typeface="Comic Sans MS" pitchFamily="64" charset="0"/>
              </a:rPr>
              <a:t> can not </a:t>
            </a:r>
            <a:r>
              <a:rPr lang="en-IN" altLang="en-US" sz="2200" b="1" dirty="0" smtClean="0">
                <a:solidFill>
                  <a:schemeClr val="accent5">
                    <a:lumMod val="10000"/>
                  </a:schemeClr>
                </a:solidFill>
                <a:latin typeface="Comic Sans MS" pitchFamily="64" charset="0"/>
              </a:rPr>
              <a:t>read a structure directly using scanf!</a:t>
            </a: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endParaRPr lang="en-IN" altLang="en-US" sz="2200" b="1" dirty="0" smtClean="0">
              <a:latin typeface="Comic Sans MS" pitchFamily="64" charset="0"/>
            </a:endParaRP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 smtClean="0">
                <a:solidFill>
                  <a:srgbClr val="9D0000"/>
                </a:solidFill>
                <a:latin typeface="Comic Sans MS" pitchFamily="64" charset="0"/>
              </a:rPr>
              <a:t>Read individual fields </a:t>
            </a:r>
            <a:r>
              <a:rPr lang="en-IN" altLang="en-US" sz="2200" b="1" dirty="0" smtClean="0">
                <a:latin typeface="Comic Sans MS" pitchFamily="64" charset="0"/>
              </a:rPr>
              <a:t>returns using scanf.</a:t>
            </a:r>
            <a:endParaRPr lang="en-IN" altLang="en-US" sz="2200" b="1" dirty="0">
              <a:latin typeface="Comic Sans MS" pitchFamily="64" charset="0"/>
            </a:endParaRPr>
          </a:p>
          <a:p>
            <a:pPr marL="458787" indent="-457200" hangingPunct="1">
              <a:lnSpc>
                <a:spcPct val="100000"/>
              </a:lnSpc>
              <a:buClrTx/>
              <a:buSzTx/>
              <a:buFont typeface="+mj-lt"/>
              <a:buAutoNum type="arabicPeriod"/>
            </a:pPr>
            <a:endParaRPr lang="en-IN" altLang="en-US" sz="2200" b="1" dirty="0" smtClean="0">
              <a:latin typeface="Comic Sans MS" pitchFamily="64" charset="0"/>
            </a:endParaRP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 smtClean="0">
                <a:latin typeface="Comic Sans MS" pitchFamily="64" charset="0"/>
              </a:rPr>
              <a:t>A better way is to define our own functions to read structures</a:t>
            </a:r>
          </a:p>
          <a:p>
            <a:pPr marL="800100" lvl="1" indent="-342900" hangingPunct="1">
              <a:lnSpc>
                <a:spcPct val="100000"/>
              </a:lnSpc>
              <a:buClr>
                <a:srgbClr val="9D0000"/>
              </a:buClr>
              <a:buSzPct val="45000"/>
              <a:buFont typeface="Wingdings" panose="05000000000000000000" pitchFamily="2" charset="2"/>
              <a:buChar char="q"/>
            </a:pPr>
            <a:r>
              <a:rPr lang="en-IN" altLang="en-US" sz="2200" b="1" dirty="0" smtClean="0">
                <a:latin typeface="Comic Sans MS" pitchFamily="64" charset="0"/>
              </a:rPr>
              <a:t>to avoid cluttering the code!</a:t>
            </a:r>
            <a:endParaRPr lang="en-IN" altLang="en-US" sz="2200" b="1" dirty="0">
              <a:latin typeface="Comic Sans MS" pitchFamily="6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47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48175" y="460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52800" y="152400"/>
            <a:ext cx="5791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r" hangingPunct="1">
              <a:lnSpc>
                <a:spcPct val="100000"/>
              </a:lnSpc>
            </a:pPr>
            <a:r>
              <a:rPr lang="en-IN" altLang="en-US" sz="2800" b="1">
                <a:solidFill>
                  <a:srgbClr val="9D0000"/>
                </a:solidFill>
                <a:latin typeface="Comic Sans MS" pitchFamily="64" charset="0"/>
              </a:rPr>
              <a:t>Functions returning structures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8600" y="0"/>
            <a:ext cx="3200400" cy="1095375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struct point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	int x; int y;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959850" y="35052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600" y="1066800"/>
            <a:ext cx="4800600" cy="5169192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point </a:t>
            </a:r>
            <a:r>
              <a:rPr lang="en-IN" altLang="en-US" sz="2200" b="1" dirty="0" err="1">
                <a:latin typeface="Comic Sans MS" pitchFamily="64" charset="0"/>
              </a:rPr>
              <a:t>make_point</a:t>
            </a:r>
            <a:endParaRPr lang="en-IN" altLang="en-US" sz="2200" b="1" dirty="0">
              <a:latin typeface="Comic Sans MS" pitchFamily="64" charset="0"/>
            </a:endParaRP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                (</a:t>
            </a:r>
            <a:r>
              <a:rPr lang="en-IN" altLang="en-US" sz="2200" b="1" dirty="0" err="1">
                <a:latin typeface="Comic Sans MS" pitchFamily="64" charset="0"/>
              </a:rPr>
              <a:t>int</a:t>
            </a:r>
            <a:r>
              <a:rPr lang="en-IN" altLang="en-US" sz="2200" b="1" dirty="0">
                <a:latin typeface="Comic Sans MS" pitchFamily="64" charset="0"/>
              </a:rPr>
              <a:t> x, </a:t>
            </a:r>
            <a:r>
              <a:rPr lang="en-IN" altLang="en-US" sz="2200" b="1" dirty="0" err="1">
                <a:latin typeface="Comic Sans MS" pitchFamily="64" charset="0"/>
              </a:rPr>
              <a:t>int</a:t>
            </a:r>
            <a:r>
              <a:rPr lang="en-IN" altLang="en-US" sz="2200" b="1" dirty="0">
                <a:latin typeface="Comic Sans MS" pitchFamily="64" charset="0"/>
              </a:rPr>
              <a:t> y) 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	</a:t>
            </a: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point temp;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	</a:t>
            </a:r>
            <a:r>
              <a:rPr lang="en-IN" altLang="en-US" sz="2200" b="1" dirty="0" err="1">
                <a:latin typeface="Comic Sans MS" pitchFamily="64" charset="0"/>
              </a:rPr>
              <a:t>temp.x</a:t>
            </a:r>
            <a:r>
              <a:rPr lang="en-IN" altLang="en-US" sz="2200" b="1" dirty="0">
                <a:latin typeface="Comic Sans MS" pitchFamily="64" charset="0"/>
              </a:rPr>
              <a:t> = x;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	</a:t>
            </a:r>
            <a:r>
              <a:rPr lang="en-IN" altLang="en-US" sz="2200" b="1" dirty="0" err="1">
                <a:latin typeface="Comic Sans MS" pitchFamily="64" charset="0"/>
              </a:rPr>
              <a:t>temp.y</a:t>
            </a:r>
            <a:r>
              <a:rPr lang="en-IN" altLang="en-US" sz="2200" b="1" dirty="0">
                <a:latin typeface="Comic Sans MS" pitchFamily="64" charset="0"/>
              </a:rPr>
              <a:t> = y;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	return temp;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}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err="1" smtClean="0">
                <a:latin typeface="Comic Sans MS" pitchFamily="64" charset="0"/>
              </a:rPr>
              <a:t>int</a:t>
            </a:r>
            <a:r>
              <a:rPr lang="en-IN" altLang="en-US" sz="2200" b="1" dirty="0" smtClean="0">
                <a:latin typeface="Comic Sans MS" pitchFamily="64" charset="0"/>
              </a:rPr>
              <a:t> main</a:t>
            </a:r>
            <a:r>
              <a:rPr lang="en-IN" altLang="en-US" sz="2200" b="1" dirty="0">
                <a:latin typeface="Comic Sans MS" pitchFamily="64" charset="0"/>
              </a:rPr>
              <a:t>()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	</a:t>
            </a:r>
            <a:r>
              <a:rPr lang="en-IN" altLang="en-US" sz="2200" b="1" dirty="0" err="1">
                <a:latin typeface="Comic Sans MS" pitchFamily="64" charset="0"/>
              </a:rPr>
              <a:t>int</a:t>
            </a:r>
            <a:r>
              <a:rPr lang="en-IN" altLang="en-US" sz="2200" b="1" dirty="0">
                <a:latin typeface="Comic Sans MS" pitchFamily="64" charset="0"/>
              </a:rPr>
              <a:t> x, y;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	</a:t>
            </a: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point </a:t>
            </a:r>
            <a:r>
              <a:rPr lang="en-IN" altLang="en-US" sz="2200" b="1" dirty="0" err="1">
                <a:latin typeface="Comic Sans MS" pitchFamily="64" charset="0"/>
              </a:rPr>
              <a:t>pt</a:t>
            </a:r>
            <a:r>
              <a:rPr lang="en-IN" altLang="en-US" sz="2200" b="1" dirty="0">
                <a:latin typeface="Comic Sans MS" pitchFamily="6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	</a:t>
            </a:r>
            <a:r>
              <a:rPr lang="en-IN" altLang="en-US" sz="2200" b="1" dirty="0" err="1">
                <a:latin typeface="Comic Sans MS" pitchFamily="64" charset="0"/>
              </a:rPr>
              <a:t>scanf</a:t>
            </a:r>
            <a:r>
              <a:rPr lang="en-IN" altLang="en-US" sz="2200" b="1" dirty="0">
                <a:latin typeface="Comic Sans MS" pitchFamily="64" charset="0"/>
              </a:rPr>
              <a:t>(“%</a:t>
            </a:r>
            <a:r>
              <a:rPr lang="en-IN" altLang="en-US" sz="2200" b="1" dirty="0" err="1">
                <a:latin typeface="Comic Sans MS" pitchFamily="64" charset="0"/>
              </a:rPr>
              <a:t>d%d</a:t>
            </a:r>
            <a:r>
              <a:rPr lang="en-IN" altLang="en-US" sz="2200" b="1" dirty="0">
                <a:latin typeface="Comic Sans MS" pitchFamily="64" charset="0"/>
              </a:rPr>
              <a:t>”, &amp;</a:t>
            </a:r>
            <a:r>
              <a:rPr lang="en-IN" altLang="en-US" sz="2200" b="1" dirty="0" err="1">
                <a:latin typeface="Comic Sans MS" pitchFamily="64" charset="0"/>
              </a:rPr>
              <a:t>x,&amp;y</a:t>
            </a:r>
            <a:r>
              <a:rPr lang="en-IN" altLang="en-US" sz="2200" b="1" dirty="0">
                <a:latin typeface="Comic Sans MS" pitchFamily="64" charset="0"/>
              </a:rPr>
              <a:t>);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	</a:t>
            </a:r>
            <a:r>
              <a:rPr lang="en-IN" altLang="en-US" sz="2200" b="1" dirty="0" err="1">
                <a:latin typeface="Comic Sans MS" pitchFamily="64" charset="0"/>
              </a:rPr>
              <a:t>pt</a:t>
            </a:r>
            <a:r>
              <a:rPr lang="en-IN" altLang="en-US" sz="2200" b="1" dirty="0">
                <a:latin typeface="Comic Sans MS" pitchFamily="64" charset="0"/>
              </a:rPr>
              <a:t> = </a:t>
            </a:r>
            <a:r>
              <a:rPr lang="en-IN" altLang="en-US" sz="2200" b="1" dirty="0" err="1">
                <a:latin typeface="Comic Sans MS" pitchFamily="64" charset="0"/>
              </a:rPr>
              <a:t>make_point</a:t>
            </a:r>
            <a:r>
              <a:rPr lang="en-IN" altLang="en-US" sz="2200" b="1" dirty="0">
                <a:latin typeface="Comic Sans MS" pitchFamily="64" charset="0"/>
              </a:rPr>
              <a:t>(</a:t>
            </a:r>
            <a:r>
              <a:rPr lang="en-IN" altLang="en-US" sz="2200" b="1" dirty="0" err="1">
                <a:latin typeface="Comic Sans MS" pitchFamily="64" charset="0"/>
              </a:rPr>
              <a:t>x,y</a:t>
            </a:r>
            <a:r>
              <a:rPr lang="en-IN" altLang="en-US" sz="2200" b="1" dirty="0" smtClean="0">
                <a:latin typeface="Comic Sans MS" pitchFamily="64" charset="0"/>
              </a:rPr>
              <a:t>);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 </a:t>
            </a:r>
            <a:r>
              <a:rPr lang="en-IN" altLang="en-US" sz="2200" b="1" dirty="0" smtClean="0">
                <a:latin typeface="Comic Sans MS" pitchFamily="64" charset="0"/>
              </a:rPr>
              <a:t>     return 0;</a:t>
            </a:r>
            <a:endParaRPr lang="en-IN" altLang="en-US" sz="2200" b="1" dirty="0">
              <a:latin typeface="Comic Sans MS" pitchFamily="64" charset="0"/>
            </a:endParaRP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}	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089525" y="679989"/>
            <a:ext cx="3962400" cy="5169192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 err="1">
                <a:solidFill>
                  <a:srgbClr val="9D0000"/>
                </a:solidFill>
                <a:latin typeface="Comic Sans MS" pitchFamily="64" charset="0"/>
              </a:rPr>
              <a:t>make_point</a:t>
            </a: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(</a:t>
            </a:r>
            <a:r>
              <a:rPr lang="en-IN" altLang="en-US" sz="2200" b="1" dirty="0" err="1">
                <a:solidFill>
                  <a:srgbClr val="9D0000"/>
                </a:solidFill>
                <a:latin typeface="Comic Sans MS" pitchFamily="64" charset="0"/>
              </a:rPr>
              <a:t>x,y</a:t>
            </a: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) </a:t>
            </a:r>
            <a:r>
              <a:rPr lang="en-IN" altLang="en-US" sz="2200" b="1" dirty="0">
                <a:latin typeface="Comic Sans MS" pitchFamily="64" charset="0"/>
              </a:rPr>
              <a:t>creates a </a:t>
            </a: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point given coordinates (</a:t>
            </a:r>
            <a:r>
              <a:rPr lang="en-IN" altLang="en-US" sz="2200" b="1" dirty="0" err="1">
                <a:latin typeface="Comic Sans MS" pitchFamily="64" charset="0"/>
              </a:rPr>
              <a:t>x,y</a:t>
            </a:r>
            <a:r>
              <a:rPr lang="en-IN" altLang="en-US" sz="2200" b="1" dirty="0">
                <a:latin typeface="Comic Sans MS" pitchFamily="64" charset="0"/>
              </a:rPr>
              <a:t>).</a:t>
            </a:r>
          </a:p>
          <a:p>
            <a:pPr marL="458787" indent="-457200" hangingPunct="1">
              <a:lnSpc>
                <a:spcPct val="100000"/>
              </a:lnSpc>
              <a:buClrTx/>
              <a:buSzTx/>
              <a:buFont typeface="+mj-lt"/>
              <a:buAutoNum type="arabicPeriod"/>
            </a:pPr>
            <a:endParaRPr lang="en-IN" altLang="en-US" sz="2200" b="1" dirty="0" smtClean="0">
              <a:latin typeface="Comic Sans MS" pitchFamily="64" charset="0"/>
            </a:endParaRP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 smtClean="0">
                <a:solidFill>
                  <a:srgbClr val="9D0000"/>
                </a:solidFill>
                <a:latin typeface="Comic Sans MS" pitchFamily="64" charset="0"/>
              </a:rPr>
              <a:t>Note</a:t>
            </a: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: </a:t>
            </a:r>
            <a:r>
              <a:rPr lang="en-IN" altLang="en-US" sz="2200" b="1" dirty="0" err="1">
                <a:solidFill>
                  <a:srgbClr val="9D0000"/>
                </a:solidFill>
                <a:latin typeface="Comic Sans MS" pitchFamily="64" charset="0"/>
              </a:rPr>
              <a:t>make_point</a:t>
            </a: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(</a:t>
            </a:r>
            <a:r>
              <a:rPr lang="en-IN" altLang="en-US" sz="2200" b="1" dirty="0" err="1">
                <a:solidFill>
                  <a:srgbClr val="9D0000"/>
                </a:solidFill>
                <a:latin typeface="Comic Sans MS" pitchFamily="64" charset="0"/>
              </a:rPr>
              <a:t>x,y</a:t>
            </a: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) </a:t>
            </a:r>
            <a:r>
              <a:rPr lang="en-IN" altLang="en-US" sz="2200" b="1" dirty="0">
                <a:latin typeface="Comic Sans MS" pitchFamily="64" charset="0"/>
              </a:rPr>
              <a:t>returns  </a:t>
            </a: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point. </a:t>
            </a:r>
          </a:p>
          <a:p>
            <a:pPr marL="458787" indent="-457200" hangingPunct="1">
              <a:lnSpc>
                <a:spcPct val="100000"/>
              </a:lnSpc>
              <a:buClrTx/>
              <a:buSzTx/>
              <a:buFont typeface="+mj-lt"/>
              <a:buAutoNum type="arabicPeriod"/>
            </a:pPr>
            <a:endParaRPr lang="en-IN" altLang="en-US" sz="2200" b="1" dirty="0" smtClean="0">
              <a:latin typeface="Comic Sans MS" pitchFamily="64" charset="0"/>
            </a:endParaRP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 smtClean="0">
                <a:latin typeface="Comic Sans MS" pitchFamily="64" charset="0"/>
              </a:rPr>
              <a:t>Functions </a:t>
            </a:r>
            <a:r>
              <a:rPr lang="en-IN" altLang="en-US" sz="2200" b="1" dirty="0">
                <a:latin typeface="Comic Sans MS" pitchFamily="64" charset="0"/>
              </a:rPr>
              <a:t>can return structures just like int, char, int *, etc..</a:t>
            </a:r>
          </a:p>
          <a:p>
            <a:pPr marL="458787" indent="-457200" hangingPunct="1">
              <a:lnSpc>
                <a:spcPct val="100000"/>
              </a:lnSpc>
              <a:buClrTx/>
              <a:buSzTx/>
              <a:buFont typeface="+mj-lt"/>
              <a:buAutoNum type="arabicPeriod"/>
            </a:pPr>
            <a:endParaRPr lang="en-IN" altLang="en-US" sz="2200" b="1" dirty="0">
              <a:latin typeface="Comic Sans MS" pitchFamily="64" charset="0"/>
            </a:endParaRP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omic Sans MS" pitchFamily="64" charset="0"/>
              </a:rPr>
              <a:t>We can also pass </a:t>
            </a: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</a:t>
            </a:r>
            <a:r>
              <a:rPr lang="en-IN" altLang="en-US" sz="2200" b="1" dirty="0" smtClean="0">
                <a:latin typeface="Comic Sans MS" pitchFamily="64" charset="0"/>
              </a:rPr>
              <a:t>parameters. </a:t>
            </a:r>
            <a:r>
              <a:rPr lang="en-IN" altLang="en-US" sz="2200" b="1" dirty="0" err="1" smtClean="0">
                <a:latin typeface="Comic Sans MS" pitchFamily="64" charset="0"/>
              </a:rPr>
              <a:t>struct</a:t>
            </a:r>
            <a:r>
              <a:rPr lang="en-IN" altLang="en-US" sz="2200" b="1" dirty="0" smtClean="0">
                <a:latin typeface="Comic Sans MS" pitchFamily="64" charset="0"/>
              </a:rPr>
              <a:t> are passed by copying the values.</a:t>
            </a:r>
            <a:endParaRPr lang="en-IN" altLang="en-US" sz="2200" b="1" dirty="0">
              <a:latin typeface="Comic Sans MS" pitchFamily="6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43000" y="6002338"/>
            <a:ext cx="7391400" cy="760412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Given int coordinates x,y, make_point(x,y) creates and returns a struct point with these coordinates.</a:t>
            </a:r>
          </a:p>
        </p:txBody>
      </p:sp>
    </p:spTree>
    <p:extLst>
      <p:ext uri="{BB962C8B-B14F-4D97-AF65-F5344CB8AC3E}">
        <p14:creationId xmlns:p14="http://schemas.microsoft.com/office/powerpoint/2010/main" val="170455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4448175" y="460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-228600" y="0"/>
            <a:ext cx="8915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IN" altLang="en-US" sz="2800" b="1">
                <a:solidFill>
                  <a:srgbClr val="9D0000"/>
                </a:solidFill>
                <a:latin typeface="Comic Sans MS" pitchFamily="64" charset="0"/>
              </a:rPr>
              <a:t>Functions with structures as parameters 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8959850" y="35052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533400"/>
            <a:ext cx="5181600" cy="5846301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# include &lt;</a:t>
            </a:r>
            <a:r>
              <a:rPr lang="en-IN" altLang="en-US" sz="2200" b="1" dirty="0" err="1">
                <a:latin typeface="Comic Sans MS" pitchFamily="64" charset="0"/>
              </a:rPr>
              <a:t>stdio.h</a:t>
            </a:r>
            <a:r>
              <a:rPr lang="en-IN" altLang="en-US" sz="2200" b="1" dirty="0">
                <a:latin typeface="Comic Sans MS" pitchFamily="64" charset="0"/>
              </a:rPr>
              <a:t>&gt;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# include &lt;</a:t>
            </a:r>
            <a:r>
              <a:rPr lang="en-IN" altLang="en-US" sz="2200" b="1" dirty="0" err="1">
                <a:solidFill>
                  <a:srgbClr val="9D0000"/>
                </a:solidFill>
                <a:latin typeface="Comic Sans MS" pitchFamily="64" charset="0"/>
              </a:rPr>
              <a:t>math.h</a:t>
            </a: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&gt;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point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	int x; int y;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};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double norm2( </a:t>
            </a: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point p) 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   return </a:t>
            </a:r>
            <a:r>
              <a:rPr lang="en-IN" altLang="en-US" sz="2200" b="1" dirty="0" err="1">
                <a:latin typeface="Comic Sans MS" pitchFamily="64" charset="0"/>
              </a:rPr>
              <a:t>sqrt</a:t>
            </a:r>
            <a:r>
              <a:rPr lang="en-IN" altLang="en-US" sz="2200" b="1" dirty="0">
                <a:latin typeface="Comic Sans MS" pitchFamily="64" charset="0"/>
              </a:rPr>
              <a:t> ( </a:t>
            </a:r>
            <a:r>
              <a:rPr lang="en-IN" altLang="en-US" sz="2200" b="1" dirty="0" err="1">
                <a:latin typeface="Comic Sans MS" pitchFamily="64" charset="0"/>
              </a:rPr>
              <a:t>p.x</a:t>
            </a:r>
            <a:r>
              <a:rPr lang="en-IN" altLang="en-US" sz="2200" b="1" dirty="0">
                <a:latin typeface="Comic Sans MS" pitchFamily="64" charset="0"/>
              </a:rPr>
              <a:t>*</a:t>
            </a:r>
            <a:r>
              <a:rPr lang="en-IN" altLang="en-US" sz="2200" b="1" dirty="0" err="1">
                <a:latin typeface="Comic Sans MS" pitchFamily="64" charset="0"/>
              </a:rPr>
              <a:t>p.x</a:t>
            </a:r>
            <a:r>
              <a:rPr lang="en-IN" altLang="en-US" sz="2200" b="1" dirty="0">
                <a:latin typeface="Comic Sans MS" pitchFamily="64" charset="0"/>
              </a:rPr>
              <a:t> + </a:t>
            </a:r>
            <a:r>
              <a:rPr lang="en-IN" altLang="en-US" sz="2200" b="1" dirty="0" err="1">
                <a:latin typeface="Comic Sans MS" pitchFamily="64" charset="0"/>
              </a:rPr>
              <a:t>p.y</a:t>
            </a:r>
            <a:r>
              <a:rPr lang="en-IN" altLang="en-US" sz="2200" b="1" dirty="0">
                <a:latin typeface="Comic Sans MS" pitchFamily="64" charset="0"/>
              </a:rPr>
              <a:t>*</a:t>
            </a:r>
            <a:r>
              <a:rPr lang="en-IN" altLang="en-US" sz="2200" b="1" dirty="0" err="1">
                <a:latin typeface="Comic Sans MS" pitchFamily="64" charset="0"/>
              </a:rPr>
              <a:t>p.y</a:t>
            </a:r>
            <a:r>
              <a:rPr lang="en-IN" altLang="en-US" sz="2200" b="1" dirty="0">
                <a:latin typeface="Comic Sans MS" pitchFamily="64" charset="0"/>
              </a:rPr>
              <a:t>);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}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err="1" smtClean="0">
                <a:latin typeface="Comic Sans MS" pitchFamily="64" charset="0"/>
              </a:rPr>
              <a:t>int</a:t>
            </a:r>
            <a:r>
              <a:rPr lang="en-IN" altLang="en-US" sz="2200" b="1" dirty="0" smtClean="0">
                <a:latin typeface="Comic Sans MS" pitchFamily="64" charset="0"/>
              </a:rPr>
              <a:t> main</a:t>
            </a:r>
            <a:r>
              <a:rPr lang="en-IN" altLang="en-US" sz="2200" b="1" dirty="0">
                <a:latin typeface="Comic Sans MS" pitchFamily="64" charset="0"/>
              </a:rPr>
              <a:t>()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	int x, y;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	</a:t>
            </a: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point </a:t>
            </a:r>
            <a:r>
              <a:rPr lang="en-IN" altLang="en-US" sz="2200" b="1" dirty="0" err="1">
                <a:latin typeface="Comic Sans MS" pitchFamily="64" charset="0"/>
              </a:rPr>
              <a:t>pt</a:t>
            </a:r>
            <a:r>
              <a:rPr lang="en-IN" altLang="en-US" sz="2200" b="1" dirty="0">
                <a:latin typeface="Comic Sans MS" pitchFamily="6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	scanf(“%</a:t>
            </a:r>
            <a:r>
              <a:rPr lang="en-IN" altLang="en-US" sz="2200" b="1" dirty="0" err="1">
                <a:latin typeface="Comic Sans MS" pitchFamily="64" charset="0"/>
              </a:rPr>
              <a:t>d%d</a:t>
            </a:r>
            <a:r>
              <a:rPr lang="en-IN" altLang="en-US" sz="2200" b="1" dirty="0">
                <a:latin typeface="Comic Sans MS" pitchFamily="64" charset="0"/>
              </a:rPr>
              <a:t>”, &amp;</a:t>
            </a:r>
            <a:r>
              <a:rPr lang="en-IN" altLang="en-US" sz="2200" b="1" dirty="0" err="1">
                <a:latin typeface="Comic Sans MS" pitchFamily="64" charset="0"/>
              </a:rPr>
              <a:t>x,&amp;y</a:t>
            </a:r>
            <a:r>
              <a:rPr lang="en-IN" altLang="en-US" sz="2200" b="1" dirty="0">
                <a:latin typeface="Comic Sans MS" pitchFamily="64" charset="0"/>
              </a:rPr>
              <a:t>);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	</a:t>
            </a:r>
            <a:r>
              <a:rPr lang="en-IN" altLang="en-US" sz="2200" b="1" dirty="0" err="1">
                <a:latin typeface="Comic Sans MS" pitchFamily="64" charset="0"/>
              </a:rPr>
              <a:t>pt</a:t>
            </a:r>
            <a:r>
              <a:rPr lang="en-IN" altLang="en-US" sz="2200" b="1" dirty="0">
                <a:latin typeface="Comic Sans MS" pitchFamily="64" charset="0"/>
              </a:rPr>
              <a:t> = </a:t>
            </a:r>
            <a:r>
              <a:rPr lang="en-IN" altLang="en-US" sz="2200" b="1" dirty="0" err="1">
                <a:latin typeface="Comic Sans MS" pitchFamily="64" charset="0"/>
              </a:rPr>
              <a:t>make_point</a:t>
            </a:r>
            <a:r>
              <a:rPr lang="en-IN" altLang="en-US" sz="2200" b="1" dirty="0">
                <a:latin typeface="Comic Sans MS" pitchFamily="64" charset="0"/>
              </a:rPr>
              <a:t>(</a:t>
            </a:r>
            <a:r>
              <a:rPr lang="en-IN" altLang="en-US" sz="2200" b="1" dirty="0" err="1">
                <a:latin typeface="Comic Sans MS" pitchFamily="64" charset="0"/>
              </a:rPr>
              <a:t>x,y</a:t>
            </a:r>
            <a:r>
              <a:rPr lang="en-IN" altLang="en-US" sz="2200" b="1" dirty="0">
                <a:latin typeface="Comic Sans MS" pitchFamily="64" charset="0"/>
              </a:rPr>
              <a:t>);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	printf(“distance from origin 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	     is %f ”, </a:t>
            </a:r>
            <a:r>
              <a:rPr lang="en-IN" altLang="en-US" sz="2200" b="1" dirty="0" smtClean="0">
                <a:latin typeface="Comic Sans MS" pitchFamily="64" charset="0"/>
              </a:rPr>
              <a:t>norm2(</a:t>
            </a:r>
            <a:r>
              <a:rPr lang="en-IN" altLang="en-US" sz="2200" b="1" dirty="0" err="1" smtClean="0">
                <a:latin typeface="Comic Sans MS" pitchFamily="64" charset="0"/>
              </a:rPr>
              <a:t>pt</a:t>
            </a:r>
            <a:r>
              <a:rPr lang="en-IN" altLang="en-US" sz="2200" b="1" dirty="0" smtClean="0">
                <a:latin typeface="Comic Sans MS" pitchFamily="64" charset="0"/>
              </a:rPr>
              <a:t>) );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 </a:t>
            </a:r>
            <a:r>
              <a:rPr lang="en-IN" altLang="en-US" sz="2200" b="1" dirty="0" smtClean="0">
                <a:latin typeface="Comic Sans MS" pitchFamily="64" charset="0"/>
              </a:rPr>
              <a:t>     return 0;</a:t>
            </a:r>
            <a:endParaRPr lang="en-IN" altLang="en-US" sz="2200" b="1" dirty="0">
              <a:latin typeface="Comic Sans MS" pitchFamily="64" charset="0"/>
            </a:endParaRP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}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257800" y="1066800"/>
            <a:ext cx="3886200" cy="1445096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1587" indent="0" hangingPunct="1">
              <a:lnSpc>
                <a:spcPct val="100000"/>
              </a:lnSpc>
              <a:buClr>
                <a:srgbClr val="9D0000"/>
              </a:buClr>
              <a:buSzPct val="45000"/>
            </a:pPr>
            <a:r>
              <a:rPr lang="en-IN" altLang="en-US" sz="2200" b="1" dirty="0">
                <a:solidFill>
                  <a:srgbClr val="0070C0"/>
                </a:solidFill>
                <a:latin typeface="Comic Sans MS" pitchFamily="64" charset="0"/>
              </a:rPr>
              <a:t>The norm2 or Euclidean norm of point (</a:t>
            </a:r>
            <a:r>
              <a:rPr lang="en-IN" altLang="en-US" sz="2200" b="1" dirty="0" err="1">
                <a:solidFill>
                  <a:srgbClr val="0070C0"/>
                </a:solidFill>
                <a:latin typeface="Comic Sans MS" pitchFamily="64" charset="0"/>
              </a:rPr>
              <a:t>x,y</a:t>
            </a:r>
            <a:r>
              <a:rPr lang="en-IN" altLang="en-US" sz="2200" b="1" dirty="0">
                <a:solidFill>
                  <a:srgbClr val="0070C0"/>
                </a:solidFill>
                <a:latin typeface="Comic Sans MS" pitchFamily="64" charset="0"/>
              </a:rPr>
              <a:t>) is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endParaRPr lang="en-IN" altLang="en-US" sz="2200" b="1" dirty="0">
              <a:solidFill>
                <a:srgbClr val="0070C0"/>
              </a:solidFill>
              <a:latin typeface="Comic Sans MS" pitchFamily="64" charset="0"/>
            </a:endParaRP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endParaRPr lang="en-IN" altLang="en-US" sz="2200" b="1" dirty="0">
              <a:solidFill>
                <a:srgbClr val="0070C0"/>
              </a:solidFill>
              <a:latin typeface="Comic Sans MS" pitchFamily="64" charset="0"/>
            </a:endParaRP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929715"/>
              </p:ext>
            </p:extLst>
          </p:nvPr>
        </p:nvGraphicFramePr>
        <p:xfrm>
          <a:off x="6096000" y="1801812"/>
          <a:ext cx="15240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8" r:id="rId4" imgW="1800000" imgH="1800000" progId="">
                  <p:embed/>
                </p:oleObj>
              </mc:Choice>
              <mc:Fallback>
                <p:oleObj r:id="rId4" imgW="1800000" imgH="18000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801812"/>
                        <a:ext cx="1524000" cy="712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257800" y="2744788"/>
            <a:ext cx="3886200" cy="1106542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norm2(</a:t>
            </a: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point p) returns Euclidean norm of </a:t>
            </a:r>
            <a:r>
              <a:rPr lang="en-IN" altLang="en-US" sz="2200" b="1" dirty="0" smtClean="0">
                <a:latin typeface="Comic Sans MS" pitchFamily="64" charset="0"/>
              </a:rPr>
              <a:t>point p</a:t>
            </a:r>
            <a:r>
              <a:rPr lang="en-IN" altLang="en-US" sz="2200" b="1" dirty="0">
                <a:latin typeface="Comic Sans MS" pitchFamily="6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448175" y="460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" y="0"/>
            <a:ext cx="68580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IN" altLang="en-US" sz="3200" b="1">
                <a:solidFill>
                  <a:srgbClr val="9D0000"/>
                </a:solidFill>
                <a:latin typeface="Comic Sans MS" pitchFamily="64" charset="0"/>
              </a:rPr>
              <a:t>Structures inside structures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838200"/>
            <a:ext cx="3733800" cy="1095375"/>
          </a:xfrm>
          <a:prstGeom prst="rect">
            <a:avLst/>
          </a:prstGeom>
          <a:solidFill>
            <a:srgbClr val="C5F3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struct point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	int x; int y;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};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4038600" y="685800"/>
            <a:ext cx="5105400" cy="3106738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omic Sans MS" pitchFamily="64" charset="0"/>
              </a:rPr>
              <a:t>Recall, a structure definition defines a type. </a:t>
            </a: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omic Sans MS" pitchFamily="64" charset="0"/>
              </a:rPr>
              <a:t>Once a type is defined, it can be used in the definition of new types.</a:t>
            </a: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point is used to define </a:t>
            </a: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rect. Each </a:t>
            </a: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</a:t>
            </a:r>
            <a:r>
              <a:rPr lang="en-IN" altLang="en-US" sz="2200" b="1" dirty="0" err="1">
                <a:latin typeface="Comic Sans MS" pitchFamily="64" charset="0"/>
              </a:rPr>
              <a:t>rect</a:t>
            </a:r>
            <a:r>
              <a:rPr lang="en-IN" altLang="en-US" sz="2200" b="1" dirty="0">
                <a:latin typeface="Comic Sans MS" pitchFamily="64" charset="0"/>
              </a:rPr>
              <a:t> has two instances of </a:t>
            </a: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point.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228600" y="2057400"/>
            <a:ext cx="3657600" cy="1766888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struct rect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   struct point leftbot;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   struct point righttop;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};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struct rect r;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31775" y="4038600"/>
            <a:ext cx="3654425" cy="2362200"/>
            <a:chOff x="231775" y="4038600"/>
            <a:chExt cx="3654425" cy="2362200"/>
          </a:xfrm>
        </p:grpSpPr>
        <p:sp>
          <p:nvSpPr>
            <p:cNvPr id="9" name="Rectangle 1"/>
            <p:cNvSpPr>
              <a:spLocks noChangeArrowheads="1"/>
            </p:cNvSpPr>
            <p:nvPr/>
          </p:nvSpPr>
          <p:spPr bwMode="auto">
            <a:xfrm>
              <a:off x="533400" y="4191000"/>
              <a:ext cx="3352800" cy="2209800"/>
            </a:xfrm>
            <a:prstGeom prst="rect">
              <a:avLst/>
            </a:prstGeom>
            <a:solidFill>
              <a:srgbClr val="E5F6D8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990600" y="46482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1447800" y="4800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1447800" y="54864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069975" y="4876800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069975" y="5562600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362200" y="46482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2819400" y="4800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>
              <a:off x="2819400" y="54864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441575" y="4953000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441575" y="5638800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998538" y="4191000"/>
              <a:ext cx="1128712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leftbot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371725" y="4191000"/>
              <a:ext cx="12588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righttop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31775" y="4038600"/>
              <a:ext cx="314325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r</a:t>
              </a:r>
            </a:p>
          </p:txBody>
        </p:sp>
      </p:grp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038600" y="4114800"/>
            <a:ext cx="4876800" cy="1106542"/>
          </a:xfrm>
          <a:prstGeom prst="rect">
            <a:avLst/>
          </a:prstGeom>
          <a:solidFill>
            <a:srgbClr val="ABF3A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smtClean="0">
                <a:latin typeface="Comic Sans MS" pitchFamily="64" charset="0"/>
              </a:rPr>
              <a:t>r </a:t>
            </a:r>
            <a:r>
              <a:rPr lang="en-IN" altLang="en-US" sz="2200" b="1" dirty="0">
                <a:latin typeface="Comic Sans MS" pitchFamily="64" charset="0"/>
              </a:rPr>
              <a:t>is a variable of type </a:t>
            </a:r>
            <a:r>
              <a:rPr lang="en-IN" altLang="en-US" sz="2200" b="1" dirty="0" err="1">
                <a:solidFill>
                  <a:srgbClr val="FF0000"/>
                </a:solidFill>
                <a:latin typeface="Comic Sans MS" pitchFamily="64" charset="0"/>
              </a:rPr>
              <a:t>struct</a:t>
            </a:r>
            <a:r>
              <a:rPr lang="en-IN" altLang="en-US" sz="2200" b="1" dirty="0">
                <a:solidFill>
                  <a:srgbClr val="FF0000"/>
                </a:solidFill>
                <a:latin typeface="Comic Sans MS" pitchFamily="64" charset="0"/>
              </a:rPr>
              <a:t> rect</a:t>
            </a:r>
            <a:r>
              <a:rPr lang="en-IN" altLang="en-US" sz="2200" b="1" dirty="0">
                <a:latin typeface="Comic Sans MS" pitchFamily="64" charset="0"/>
              </a:rPr>
              <a:t>. It has two </a:t>
            </a:r>
            <a:r>
              <a:rPr lang="en-IN" altLang="en-US" sz="2200" b="1" dirty="0" err="1">
                <a:solidFill>
                  <a:srgbClr val="FF0000"/>
                </a:solidFill>
                <a:latin typeface="Comic Sans MS" pitchFamily="64" charset="0"/>
              </a:rPr>
              <a:t>struct</a:t>
            </a:r>
            <a:r>
              <a:rPr lang="en-IN" altLang="en-US" sz="2200" b="1" dirty="0">
                <a:solidFill>
                  <a:srgbClr val="FF0000"/>
                </a:solidFill>
                <a:latin typeface="Comic Sans MS" pitchFamily="64" charset="0"/>
              </a:rPr>
              <a:t> point </a:t>
            </a:r>
            <a:r>
              <a:rPr lang="en-IN" altLang="en-US" sz="2200" b="1" dirty="0">
                <a:latin typeface="Comic Sans MS" pitchFamily="64" charset="0"/>
              </a:rPr>
              <a:t>structures as fields.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038600" y="5257800"/>
            <a:ext cx="3048000" cy="1095375"/>
          </a:xfrm>
          <a:prstGeom prst="rect">
            <a:avLst/>
          </a:prstGeom>
          <a:solidFill>
            <a:srgbClr val="C7D0E9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So how do we refer to the x of leftbot point structure of r?</a:t>
            </a:r>
          </a:p>
        </p:txBody>
      </p:sp>
    </p:spTree>
    <p:extLst>
      <p:ext uri="{BB962C8B-B14F-4D97-AF65-F5344CB8AC3E}">
        <p14:creationId xmlns:p14="http://schemas.microsoft.com/office/powerpoint/2010/main" val="44012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228600" y="228600"/>
            <a:ext cx="3733800" cy="5507746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point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	</a:t>
            </a:r>
            <a:r>
              <a:rPr lang="en-IN" altLang="en-US" sz="2200" b="1" dirty="0" err="1">
                <a:latin typeface="Comic Sans MS" pitchFamily="64" charset="0"/>
              </a:rPr>
              <a:t>int</a:t>
            </a:r>
            <a:r>
              <a:rPr lang="en-IN" altLang="en-US" sz="2200" b="1" dirty="0">
                <a:latin typeface="Comic Sans MS" pitchFamily="64" charset="0"/>
              </a:rPr>
              <a:t> x;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	</a:t>
            </a:r>
            <a:r>
              <a:rPr lang="en-IN" altLang="en-US" sz="2200" b="1" dirty="0" err="1">
                <a:latin typeface="Comic Sans MS" pitchFamily="64" charset="0"/>
              </a:rPr>
              <a:t>int</a:t>
            </a:r>
            <a:r>
              <a:rPr lang="en-IN" altLang="en-US" sz="2200" b="1" dirty="0">
                <a:latin typeface="Comic Sans MS" pitchFamily="64" charset="0"/>
              </a:rPr>
              <a:t> y;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};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</a:t>
            </a:r>
            <a:r>
              <a:rPr lang="en-IN" altLang="en-US" sz="2200" b="1" dirty="0" err="1">
                <a:latin typeface="Comic Sans MS" pitchFamily="64" charset="0"/>
              </a:rPr>
              <a:t>rect</a:t>
            </a:r>
            <a:r>
              <a:rPr lang="en-IN" altLang="en-US" sz="2200" b="1" dirty="0">
                <a:latin typeface="Comic Sans MS" pitchFamily="64" charset="0"/>
              </a:rPr>
              <a:t>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   </a:t>
            </a: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point </a:t>
            </a:r>
            <a:r>
              <a:rPr lang="en-IN" altLang="en-US" sz="2200" b="1" dirty="0" err="1">
                <a:latin typeface="Comic Sans MS" pitchFamily="64" charset="0"/>
              </a:rPr>
              <a:t>leftbot</a:t>
            </a:r>
            <a:r>
              <a:rPr lang="en-IN" altLang="en-US" sz="2200" b="1" dirty="0">
                <a:latin typeface="Comic Sans MS" pitchFamily="6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   </a:t>
            </a: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point </a:t>
            </a:r>
            <a:r>
              <a:rPr lang="en-IN" altLang="en-US" sz="2200" b="1" dirty="0" err="1">
                <a:latin typeface="Comic Sans MS" pitchFamily="64" charset="0"/>
              </a:rPr>
              <a:t>righttop</a:t>
            </a:r>
            <a:r>
              <a:rPr lang="en-IN" altLang="en-US" sz="2200" b="1" dirty="0">
                <a:latin typeface="Comic Sans MS" pitchFamily="6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};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err="1" smtClean="0">
                <a:latin typeface="Comic Sans MS" pitchFamily="64" charset="0"/>
              </a:rPr>
              <a:t>int</a:t>
            </a:r>
            <a:r>
              <a:rPr lang="en-IN" altLang="en-US" sz="2200" b="1" dirty="0" smtClean="0">
                <a:latin typeface="Comic Sans MS" pitchFamily="64" charset="0"/>
              </a:rPr>
              <a:t> main</a:t>
            </a:r>
            <a:r>
              <a:rPr lang="en-IN" altLang="en-US" sz="2200" b="1" dirty="0">
                <a:latin typeface="Comic Sans MS" pitchFamily="64" charset="0"/>
              </a:rPr>
              <a:t>()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	</a:t>
            </a:r>
            <a:r>
              <a:rPr lang="en-IN" altLang="en-US" sz="2200" b="1" dirty="0" smtClean="0">
                <a:latin typeface="Comic Sans MS" pitchFamily="64" charset="0"/>
              </a:rPr>
              <a:t>struct </a:t>
            </a:r>
            <a:r>
              <a:rPr lang="en-IN" altLang="en-US" sz="2200" b="1" dirty="0" err="1" smtClean="0">
                <a:latin typeface="Comic Sans MS" pitchFamily="64" charset="0"/>
              </a:rPr>
              <a:t>rect</a:t>
            </a:r>
            <a:r>
              <a:rPr lang="en-IN" altLang="en-US" sz="2200" b="1" dirty="0" smtClean="0">
                <a:latin typeface="Comic Sans MS" pitchFamily="64" charset="0"/>
              </a:rPr>
              <a:t> </a:t>
            </a:r>
            <a:r>
              <a:rPr lang="en-IN" altLang="en-US" sz="2200" b="1" dirty="0">
                <a:latin typeface="Comic Sans MS" pitchFamily="64" charset="0"/>
              </a:rPr>
              <a:t>r;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	</a:t>
            </a:r>
            <a:r>
              <a:rPr lang="en-IN" altLang="en-US" sz="2200" b="1" dirty="0" err="1">
                <a:latin typeface="Comic Sans MS" pitchFamily="64" charset="0"/>
              </a:rPr>
              <a:t>r.leftbot.x</a:t>
            </a:r>
            <a:r>
              <a:rPr lang="en-IN" altLang="en-US" sz="2200" b="1" dirty="0">
                <a:latin typeface="Comic Sans MS" pitchFamily="64" charset="0"/>
              </a:rPr>
              <a:t> = 0;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   	</a:t>
            </a:r>
            <a:r>
              <a:rPr lang="en-IN" altLang="en-US" sz="2200" b="1" dirty="0" err="1">
                <a:latin typeface="Comic Sans MS" pitchFamily="64" charset="0"/>
              </a:rPr>
              <a:t>r.leftbot.y</a:t>
            </a:r>
            <a:r>
              <a:rPr lang="en-IN" altLang="en-US" sz="2200" b="1" dirty="0">
                <a:latin typeface="Comic Sans MS" pitchFamily="64" charset="0"/>
              </a:rPr>
              <a:t> = 0;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   	</a:t>
            </a:r>
            <a:r>
              <a:rPr lang="en-IN" altLang="en-US" sz="2200" b="1" dirty="0" err="1">
                <a:latin typeface="Comic Sans MS" pitchFamily="64" charset="0"/>
              </a:rPr>
              <a:t>r.righttop.x</a:t>
            </a:r>
            <a:r>
              <a:rPr lang="en-IN" altLang="en-US" sz="2200" b="1" dirty="0">
                <a:latin typeface="Comic Sans MS" pitchFamily="64" charset="0"/>
              </a:rPr>
              <a:t> = 1;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   	</a:t>
            </a:r>
            <a:r>
              <a:rPr lang="en-IN" altLang="en-US" sz="2200" b="1" dirty="0" err="1">
                <a:latin typeface="Comic Sans MS" pitchFamily="64" charset="0"/>
              </a:rPr>
              <a:t>r.righttop.y</a:t>
            </a:r>
            <a:r>
              <a:rPr lang="en-IN" altLang="en-US" sz="2200" b="1" dirty="0">
                <a:latin typeface="Comic Sans MS" pitchFamily="64" charset="0"/>
              </a:rPr>
              <a:t> = 1</a:t>
            </a:r>
            <a:r>
              <a:rPr lang="en-IN" altLang="en-US" sz="2200" b="1" dirty="0" smtClean="0">
                <a:latin typeface="Comic Sans MS" pitchFamily="6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 </a:t>
            </a:r>
            <a:r>
              <a:rPr lang="en-IN" altLang="en-US" sz="2200" b="1" dirty="0" smtClean="0">
                <a:latin typeface="Comic Sans MS" pitchFamily="64" charset="0"/>
              </a:rPr>
              <a:t>     return 0;</a:t>
            </a:r>
            <a:endParaRPr lang="en-IN" altLang="en-US" sz="2200" b="1" dirty="0">
              <a:latin typeface="Comic Sans MS" pitchFamily="64" charset="0"/>
            </a:endParaRP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48175" y="460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>
                <a:solidFill>
                  <a:srgbClr val="000000"/>
                </a:solidFill>
              </a:rPr>
              <a:t> 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041775" y="1447800"/>
            <a:ext cx="3959225" cy="2209800"/>
            <a:chOff x="4041775" y="1447800"/>
            <a:chExt cx="3959225" cy="2209800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4648200" y="1447800"/>
              <a:ext cx="3352800" cy="2209800"/>
            </a:xfrm>
            <a:prstGeom prst="rect">
              <a:avLst/>
            </a:prstGeom>
            <a:solidFill>
              <a:srgbClr val="E5F6D8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105400" y="19050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5562600" y="20574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5562600" y="2743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184775" y="2133600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5184775" y="2819400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477000" y="19050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6934200" y="20574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6934200" y="2743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6556375" y="2209800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6556375" y="2895600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5113338" y="1447800"/>
              <a:ext cx="1128712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leftbot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6486525" y="1447800"/>
              <a:ext cx="12588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righttop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5716588" y="21336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0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5716588" y="28194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0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7088188" y="21336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1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7088188" y="28194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1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041775" y="1447800"/>
              <a:ext cx="314325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omic Sans MS" pitchFamily="64" charset="0"/>
                </a:rPr>
                <a:t>r</a:t>
              </a:r>
            </a:p>
          </p:txBody>
        </p:sp>
      </p:grp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125913" y="228600"/>
            <a:ext cx="1657350" cy="425450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r.leftbot.y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35513" y="762000"/>
            <a:ext cx="1668462" cy="425450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r.leftbot.x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099300" y="228600"/>
            <a:ext cx="1789113" cy="425450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r.righttop.y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718300" y="762000"/>
            <a:ext cx="1798638" cy="425450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r.righttop.x</a:t>
            </a:r>
          </a:p>
        </p:txBody>
      </p:sp>
      <p:cxnSp>
        <p:nvCxnSpPr>
          <p:cNvPr id="27" name="AutoShape 26"/>
          <p:cNvCxnSpPr>
            <a:cxnSpLocks noChangeShapeType="1"/>
          </p:cNvCxnSpPr>
          <p:nvPr/>
        </p:nvCxnSpPr>
        <p:spPr bwMode="auto">
          <a:xfrm>
            <a:off x="4419600" y="685800"/>
            <a:ext cx="1143000" cy="23241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AutoShape 27"/>
          <p:cNvCxnSpPr>
            <a:cxnSpLocks noChangeShapeType="1"/>
          </p:cNvCxnSpPr>
          <p:nvPr/>
        </p:nvCxnSpPr>
        <p:spPr bwMode="auto">
          <a:xfrm>
            <a:off x="4876800" y="1143000"/>
            <a:ext cx="685800" cy="9144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AutoShape 28"/>
          <p:cNvCxnSpPr>
            <a:cxnSpLocks noChangeShapeType="1"/>
          </p:cNvCxnSpPr>
          <p:nvPr/>
        </p:nvCxnSpPr>
        <p:spPr bwMode="auto">
          <a:xfrm flipH="1">
            <a:off x="7620000" y="1143000"/>
            <a:ext cx="457200" cy="9906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AutoShape 29"/>
          <p:cNvCxnSpPr>
            <a:cxnSpLocks noChangeShapeType="1"/>
          </p:cNvCxnSpPr>
          <p:nvPr/>
        </p:nvCxnSpPr>
        <p:spPr bwMode="auto">
          <a:xfrm flipH="1">
            <a:off x="7620000" y="609600"/>
            <a:ext cx="1143000" cy="24003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457755" y="5638800"/>
            <a:ext cx="3521075" cy="760413"/>
          </a:xfrm>
          <a:prstGeom prst="rect">
            <a:avLst/>
          </a:prstGeom>
          <a:solidFill>
            <a:srgbClr val="F4FAA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Addressing nested fields</a:t>
            </a:r>
          </a:p>
          <a:p>
            <a:pPr algn="ctr"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unambiguously</a:t>
            </a:r>
          </a:p>
        </p:txBody>
      </p:sp>
    </p:spTree>
    <p:extLst>
      <p:ext uri="{BB962C8B-B14F-4D97-AF65-F5344CB8AC3E}">
        <p14:creationId xmlns:p14="http://schemas.microsoft.com/office/powerpoint/2010/main" val="235191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448175" y="460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68580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IN" altLang="en-US" sz="3200" b="1" dirty="0">
                <a:solidFill>
                  <a:srgbClr val="9D0000"/>
                </a:solidFill>
                <a:latin typeface="Comic Sans MS" pitchFamily="64" charset="0"/>
              </a:rPr>
              <a:t>Initializing structures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8600" y="533400"/>
            <a:ext cx="4724400" cy="1095375"/>
          </a:xfrm>
          <a:prstGeom prst="rect">
            <a:avLst/>
          </a:prstGeom>
          <a:solidFill>
            <a:srgbClr val="C5F3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struct point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	int x; int y;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};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8600" y="1676400"/>
            <a:ext cx="4724400" cy="2101850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omic Sans MS" pitchFamily="64" charset="0"/>
              </a:rPr>
              <a:t>Initializing structures is very similar to initializing arrays.</a:t>
            </a: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omic Sans MS" pitchFamily="64" charset="0"/>
              </a:rPr>
              <a:t>Enclose the values of all the fields in braces.</a:t>
            </a: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omic Sans MS" pitchFamily="64" charset="0"/>
              </a:rPr>
              <a:t>Values of different fields are separated by commas.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3886200"/>
            <a:ext cx="4724400" cy="2436813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</a:t>
            </a:r>
            <a:r>
              <a:rPr lang="en-IN" altLang="en-US" sz="2200" b="1" dirty="0" err="1">
                <a:latin typeface="Comic Sans MS" pitchFamily="64" charset="0"/>
              </a:rPr>
              <a:t>rect</a:t>
            </a:r>
            <a:r>
              <a:rPr lang="en-IN" altLang="en-US" sz="2200" b="1" dirty="0">
                <a:latin typeface="Comic Sans MS" pitchFamily="64" charset="0"/>
              </a:rPr>
              <a:t>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   </a:t>
            </a: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point </a:t>
            </a:r>
            <a:r>
              <a:rPr lang="en-IN" altLang="en-US" sz="2200" b="1" dirty="0" err="1">
                <a:latin typeface="Comic Sans MS" pitchFamily="64" charset="0"/>
              </a:rPr>
              <a:t>leftbot</a:t>
            </a:r>
            <a:r>
              <a:rPr lang="en-IN" altLang="en-US" sz="2200" b="1" dirty="0">
                <a:latin typeface="Comic Sans MS" pitchFamily="6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   </a:t>
            </a: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point </a:t>
            </a:r>
            <a:r>
              <a:rPr lang="en-IN" altLang="en-US" sz="2200" b="1" dirty="0" err="1">
                <a:latin typeface="Comic Sans MS" pitchFamily="64" charset="0"/>
              </a:rPr>
              <a:t>righttop</a:t>
            </a:r>
            <a:r>
              <a:rPr lang="en-IN" altLang="en-US" sz="2200" b="1" dirty="0">
                <a:latin typeface="Comic Sans MS" pitchFamily="6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};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point p = {0,0};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point q = {1,1};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</a:t>
            </a:r>
            <a:r>
              <a:rPr lang="en-IN" altLang="en-US" sz="2200" b="1" dirty="0" err="1">
                <a:latin typeface="Comic Sans MS" pitchFamily="64" charset="0"/>
              </a:rPr>
              <a:t>rect</a:t>
            </a:r>
            <a:r>
              <a:rPr lang="en-IN" altLang="en-US" sz="2200" b="1" dirty="0">
                <a:latin typeface="Comic Sans MS" pitchFamily="64" charset="0"/>
              </a:rPr>
              <a:t> r = {{0,0}, {1,1}};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410200" y="990600"/>
            <a:ext cx="1588" cy="3733800"/>
          </a:xfrm>
          <a:prstGeom prst="line">
            <a:avLst/>
          </a:prstGeom>
          <a:noFill/>
          <a:ln w="9360" cap="flat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5029200" y="4191000"/>
            <a:ext cx="4038600" cy="1588"/>
          </a:xfrm>
          <a:prstGeom prst="line">
            <a:avLst/>
          </a:prstGeom>
          <a:noFill/>
          <a:ln w="9360" cap="flat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032375" y="4114800"/>
            <a:ext cx="3302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p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337175" y="4191000"/>
            <a:ext cx="80327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>
                <a:latin typeface="Comic Sans MS" pitchFamily="64" charset="0"/>
              </a:rPr>
              <a:t>(0,0)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7086600" y="2667000"/>
            <a:ext cx="1588" cy="1600200"/>
          </a:xfrm>
          <a:prstGeom prst="line">
            <a:avLst/>
          </a:prstGeom>
          <a:noFill/>
          <a:ln w="9360" cap="flat">
            <a:solidFill>
              <a:srgbClr val="0070C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334000" y="2667000"/>
            <a:ext cx="1752600" cy="1588"/>
          </a:xfrm>
          <a:prstGeom prst="line">
            <a:avLst/>
          </a:prstGeom>
          <a:noFill/>
          <a:ln w="9360" cap="flat">
            <a:solidFill>
              <a:srgbClr val="0070C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862763" y="2286000"/>
            <a:ext cx="712787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>
                <a:solidFill>
                  <a:srgbClr val="000000"/>
                </a:solidFill>
                <a:latin typeface="Comic Sans MS" pitchFamily="64" charset="0"/>
              </a:rPr>
              <a:t>(1,1)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7165975" y="2667000"/>
            <a:ext cx="32543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q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5410200" y="2667000"/>
            <a:ext cx="1676400" cy="1524000"/>
          </a:xfrm>
          <a:prstGeom prst="rect">
            <a:avLst/>
          </a:prstGeom>
          <a:solidFill>
            <a:srgbClr val="E8FCAA"/>
          </a:solidFill>
          <a:ln w="648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6091237" y="3216275"/>
            <a:ext cx="3143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r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257800" y="66294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7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95800" y="3886200"/>
            <a:ext cx="3352800" cy="2209800"/>
          </a:xfrm>
          <a:prstGeom prst="rect">
            <a:avLst/>
          </a:prstGeom>
          <a:solidFill>
            <a:srgbClr val="E5F6D8"/>
          </a:solidFill>
          <a:ln w="936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448175" y="460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228600" y="0"/>
            <a:ext cx="93726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IN" altLang="en-US" sz="3200" b="1">
                <a:solidFill>
                  <a:srgbClr val="9D0000"/>
                </a:solidFill>
                <a:latin typeface="Comic Sans MS" pitchFamily="64" charset="0"/>
              </a:rPr>
              <a:t>Assigning structure variables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53000" y="4343400"/>
            <a:ext cx="1295400" cy="1447800"/>
          </a:xfrm>
          <a:prstGeom prst="rect">
            <a:avLst/>
          </a:prstGeom>
          <a:solidFill>
            <a:srgbClr val="FFF1CE"/>
          </a:solidFill>
          <a:ln w="936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410200" y="44958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ABF3AD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4102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32375" y="4572000"/>
            <a:ext cx="34448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>
                <a:solidFill>
                  <a:srgbClr val="9D0000"/>
                </a:solidFill>
                <a:latin typeface="Comic Sans MS" pitchFamily="64" charset="0"/>
              </a:rPr>
              <a:t>x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32375" y="5257800"/>
            <a:ext cx="334963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>
                <a:solidFill>
                  <a:srgbClr val="9D0000"/>
                </a:solidFill>
                <a:latin typeface="Comic Sans MS" pitchFamily="64" charset="0"/>
              </a:rPr>
              <a:t>y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324600" y="4343400"/>
            <a:ext cx="1295400" cy="1447800"/>
          </a:xfrm>
          <a:prstGeom prst="rect">
            <a:avLst/>
          </a:prstGeom>
          <a:solidFill>
            <a:srgbClr val="FFF1CE"/>
          </a:solidFill>
          <a:ln w="936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781800" y="44958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ABF3AD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67818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03975" y="4648200"/>
            <a:ext cx="34448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>
                <a:solidFill>
                  <a:srgbClr val="9D0000"/>
                </a:solidFill>
                <a:latin typeface="Comic Sans MS" pitchFamily="64" charset="0"/>
              </a:rPr>
              <a:t>x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403975" y="5334000"/>
            <a:ext cx="334963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>
                <a:solidFill>
                  <a:srgbClr val="9D0000"/>
                </a:solidFill>
                <a:latin typeface="Comic Sans MS" pitchFamily="64" charset="0"/>
              </a:rPr>
              <a:t>y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959350" y="3886200"/>
            <a:ext cx="1128713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>
                <a:solidFill>
                  <a:srgbClr val="9D0000"/>
                </a:solidFill>
                <a:latin typeface="Comic Sans MS" pitchFamily="64" charset="0"/>
              </a:rPr>
              <a:t>leftbot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334125" y="3886200"/>
            <a:ext cx="125888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>
                <a:solidFill>
                  <a:srgbClr val="9D0000"/>
                </a:solidFill>
                <a:latin typeface="Comic Sans MS" pitchFamily="64" charset="0"/>
              </a:rPr>
              <a:t>righttop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038600" y="762000"/>
            <a:ext cx="5105400" cy="1445096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omic Sans MS" pitchFamily="64" charset="0"/>
              </a:rPr>
              <a:t>We can assign a structure variable to another structure </a:t>
            </a:r>
            <a:r>
              <a:rPr lang="en-IN" altLang="en-US" sz="2200" b="1" dirty="0" smtClean="0">
                <a:latin typeface="Comic Sans MS" pitchFamily="64" charset="0"/>
              </a:rPr>
              <a:t>variable</a:t>
            </a: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 smtClean="0">
                <a:latin typeface="Comic Sans MS" pitchFamily="64" charset="0"/>
              </a:rPr>
              <a:t>The statement </a:t>
            </a:r>
            <a:r>
              <a:rPr lang="en-IN" altLang="en-US" sz="2200" b="1" dirty="0" smtClean="0">
                <a:solidFill>
                  <a:srgbClr val="9D0000"/>
                </a:solidFill>
                <a:latin typeface="Comic Sans MS" pitchFamily="64" charset="0"/>
              </a:rPr>
              <a:t>s=r;</a:t>
            </a:r>
            <a:r>
              <a:rPr lang="en-IN" altLang="en-US" sz="2200" b="1" dirty="0" smtClean="0">
                <a:latin typeface="Comic Sans MS" pitchFamily="64" charset="0"/>
              </a:rPr>
              <a:t> does this</a:t>
            </a:r>
            <a:endParaRPr lang="en-IN" altLang="en-US" sz="2200" b="1" dirty="0">
              <a:latin typeface="Comic Sans MS" pitchFamily="6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194175" y="3733800"/>
            <a:ext cx="3143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>
                <a:solidFill>
                  <a:srgbClr val="9D0000"/>
                </a:solidFill>
                <a:latin typeface="Comic Sans MS" pitchFamily="64" charset="0"/>
              </a:rPr>
              <a:t>r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28600" y="685800"/>
            <a:ext cx="3733800" cy="2122204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	</a:t>
            </a:r>
            <a:r>
              <a:rPr lang="en-IN" altLang="en-US" sz="2200" b="1" dirty="0" smtClean="0">
                <a:latin typeface="Comic Sans MS" pitchFamily="64" charset="0"/>
              </a:rPr>
              <a:t>struct </a:t>
            </a:r>
            <a:r>
              <a:rPr lang="en-IN" altLang="en-US" sz="2200" b="1" dirty="0" err="1" smtClean="0">
                <a:latin typeface="Comic Sans MS" pitchFamily="64" charset="0"/>
              </a:rPr>
              <a:t>rect</a:t>
            </a:r>
            <a:r>
              <a:rPr lang="en-IN" altLang="en-US" sz="2200" b="1" dirty="0" smtClean="0">
                <a:latin typeface="Comic Sans MS" pitchFamily="64" charset="0"/>
              </a:rPr>
              <a:t> </a:t>
            </a:r>
            <a:r>
              <a:rPr lang="en-IN" altLang="en-US" sz="2200" b="1" dirty="0" err="1">
                <a:latin typeface="Comic Sans MS" pitchFamily="64" charset="0"/>
              </a:rPr>
              <a:t>r,s</a:t>
            </a:r>
            <a:r>
              <a:rPr lang="en-IN" altLang="en-US" sz="2200" b="1" dirty="0">
                <a:latin typeface="Comic Sans MS" pitchFamily="6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	</a:t>
            </a:r>
            <a:r>
              <a:rPr lang="en-IN" altLang="en-US" sz="2200" b="1" dirty="0" err="1">
                <a:latin typeface="Comic Sans MS" pitchFamily="64" charset="0"/>
              </a:rPr>
              <a:t>r.leftbot.x</a:t>
            </a:r>
            <a:r>
              <a:rPr lang="en-IN" altLang="en-US" sz="2200" b="1" dirty="0">
                <a:latin typeface="Comic Sans MS" pitchFamily="64" charset="0"/>
              </a:rPr>
              <a:t> = 0;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   	</a:t>
            </a:r>
            <a:r>
              <a:rPr lang="en-IN" altLang="en-US" sz="2200" b="1" dirty="0" err="1">
                <a:latin typeface="Comic Sans MS" pitchFamily="64" charset="0"/>
              </a:rPr>
              <a:t>r.leftbot.y</a:t>
            </a:r>
            <a:r>
              <a:rPr lang="en-IN" altLang="en-US" sz="2200" b="1" dirty="0">
                <a:latin typeface="Comic Sans MS" pitchFamily="64" charset="0"/>
              </a:rPr>
              <a:t> = 0;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   	</a:t>
            </a:r>
            <a:r>
              <a:rPr lang="en-IN" altLang="en-US" sz="2200" b="1" dirty="0" err="1">
                <a:latin typeface="Comic Sans MS" pitchFamily="64" charset="0"/>
              </a:rPr>
              <a:t>r.righttop.x</a:t>
            </a:r>
            <a:r>
              <a:rPr lang="en-IN" altLang="en-US" sz="2200" b="1" dirty="0">
                <a:latin typeface="Comic Sans MS" pitchFamily="64" charset="0"/>
              </a:rPr>
              <a:t> = 1;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   	</a:t>
            </a:r>
            <a:r>
              <a:rPr lang="en-IN" altLang="en-US" sz="2200" b="1" dirty="0" err="1">
                <a:latin typeface="Comic Sans MS" pitchFamily="64" charset="0"/>
              </a:rPr>
              <a:t>r.righttop.y</a:t>
            </a:r>
            <a:r>
              <a:rPr lang="en-IN" altLang="en-US" sz="2200" b="1" dirty="0">
                <a:latin typeface="Comic Sans MS" pitchFamily="64" charset="0"/>
              </a:rPr>
              <a:t> = 1;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	s=r</a:t>
            </a:r>
            <a:r>
              <a:rPr lang="en-IN" altLang="en-US" sz="2200" b="1" dirty="0" smtClean="0">
                <a:latin typeface="Comic Sans MS" pitchFamily="64" charset="0"/>
              </a:rPr>
              <a:t>;</a:t>
            </a:r>
            <a:endParaRPr lang="en-IN" altLang="en-US" sz="2200" b="1" dirty="0">
              <a:latin typeface="Comic Sans MS" pitchFamily="64" charset="0"/>
            </a:endParaRP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54102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67818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403975" y="4648200"/>
            <a:ext cx="34448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>
                <a:solidFill>
                  <a:srgbClr val="9D0000"/>
                </a:solidFill>
                <a:latin typeface="Comic Sans MS" pitchFamily="64" charset="0"/>
              </a:rPr>
              <a:t>x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564188" y="4572000"/>
            <a:ext cx="350837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>
                <a:solidFill>
                  <a:srgbClr val="000000"/>
                </a:solidFill>
                <a:latin typeface="Comic Sans MS" pitchFamily="64" charset="0"/>
              </a:rPr>
              <a:t>0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564188" y="5257800"/>
            <a:ext cx="350837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>
                <a:solidFill>
                  <a:srgbClr val="000000"/>
                </a:solidFill>
                <a:latin typeface="Comic Sans MS" pitchFamily="64" charset="0"/>
              </a:rPr>
              <a:t>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935788" y="4572000"/>
            <a:ext cx="350837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>
                <a:solidFill>
                  <a:srgbClr val="000000"/>
                </a:solidFill>
                <a:latin typeface="Comic Sans MS" pitchFamily="64" charset="0"/>
              </a:rPr>
              <a:t>1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935788" y="5257800"/>
            <a:ext cx="350837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>
                <a:solidFill>
                  <a:srgbClr val="000000"/>
                </a:solidFill>
                <a:latin typeface="Comic Sans MS" pitchFamily="64" charset="0"/>
              </a:rPr>
              <a:t>1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85800" y="3886200"/>
            <a:ext cx="3352800" cy="2209800"/>
            <a:chOff x="685800" y="3886200"/>
            <a:chExt cx="3352800" cy="2209800"/>
          </a:xfrm>
        </p:grpSpPr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685800" y="3886200"/>
              <a:ext cx="3352800" cy="2209800"/>
            </a:xfrm>
            <a:prstGeom prst="rect">
              <a:avLst/>
            </a:prstGeom>
            <a:solidFill>
              <a:srgbClr val="E5F6D8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143000" y="43434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28"/>
            <p:cNvSpPr>
              <a:spLocks noChangeArrowheads="1"/>
            </p:cNvSpPr>
            <p:nvPr/>
          </p:nvSpPr>
          <p:spPr bwMode="auto">
            <a:xfrm>
              <a:off x="1600200" y="4495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9"/>
            <p:cNvSpPr>
              <a:spLocks noChangeArrowheads="1"/>
            </p:cNvSpPr>
            <p:nvPr/>
          </p:nvSpPr>
          <p:spPr bwMode="auto">
            <a:xfrm>
              <a:off x="16002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222375" y="4572000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222375" y="5257800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514600" y="43434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utoShape 33"/>
            <p:cNvSpPr>
              <a:spLocks noChangeArrowheads="1"/>
            </p:cNvSpPr>
            <p:nvPr/>
          </p:nvSpPr>
          <p:spPr bwMode="auto">
            <a:xfrm>
              <a:off x="2971800" y="4495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34"/>
            <p:cNvSpPr>
              <a:spLocks noChangeArrowheads="1"/>
            </p:cNvSpPr>
            <p:nvPr/>
          </p:nvSpPr>
          <p:spPr bwMode="auto">
            <a:xfrm>
              <a:off x="29718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2593975" y="4648200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2593975" y="5334000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1150938" y="3886200"/>
              <a:ext cx="1128712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 err="1">
                  <a:solidFill>
                    <a:srgbClr val="9D0000"/>
                  </a:solidFill>
                  <a:latin typeface="Comic Sans MS" pitchFamily="64" charset="0"/>
                </a:rPr>
                <a:t>leftbot</a:t>
              </a:r>
              <a:endParaRPr lang="en-IN" altLang="en-US" sz="2200" b="1" dirty="0">
                <a:solidFill>
                  <a:srgbClr val="9D0000"/>
                </a:solidFill>
                <a:latin typeface="Comic Sans MS" pitchFamily="64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2524125" y="3886200"/>
              <a:ext cx="12588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righttop</a:t>
              </a:r>
            </a:p>
          </p:txBody>
        </p:sp>
      </p:grp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384175" y="3733800"/>
            <a:ext cx="315913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>
                <a:solidFill>
                  <a:srgbClr val="9D0000"/>
                </a:solidFill>
                <a:latin typeface="Comic Sans MS" pitchFamily="64" charset="0"/>
              </a:rPr>
              <a:t>s</a:t>
            </a: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2687638" y="6248400"/>
            <a:ext cx="32258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>
                <a:solidFill>
                  <a:srgbClr val="9D0000"/>
                </a:solidFill>
                <a:latin typeface="Comic Sans MS" pitchFamily="64" charset="0"/>
              </a:rPr>
              <a:t>Before the assignment</a:t>
            </a:r>
          </a:p>
        </p:txBody>
      </p:sp>
    </p:spTree>
    <p:extLst>
      <p:ext uri="{BB962C8B-B14F-4D97-AF65-F5344CB8AC3E}">
        <p14:creationId xmlns:p14="http://schemas.microsoft.com/office/powerpoint/2010/main" val="378631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4495800" y="3886200"/>
            <a:ext cx="3352800" cy="2209800"/>
          </a:xfrm>
          <a:prstGeom prst="rect">
            <a:avLst/>
          </a:prstGeom>
          <a:solidFill>
            <a:srgbClr val="E5F6D8"/>
          </a:solidFill>
          <a:ln w="936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448175" y="460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-228600" y="0"/>
            <a:ext cx="93726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IN" altLang="en-US" sz="3200" b="1">
                <a:solidFill>
                  <a:srgbClr val="9D0000"/>
                </a:solidFill>
                <a:latin typeface="Comic Sans MS" pitchFamily="64" charset="0"/>
              </a:rPr>
              <a:t>Assigning structure variables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953000" y="4343400"/>
            <a:ext cx="1295400" cy="1447800"/>
          </a:xfrm>
          <a:prstGeom prst="rect">
            <a:avLst/>
          </a:prstGeom>
          <a:solidFill>
            <a:srgbClr val="FFF1CE"/>
          </a:solidFill>
          <a:ln w="936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5410200" y="44958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ABF3AD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54102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032375" y="4572000"/>
            <a:ext cx="34448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>
                <a:solidFill>
                  <a:srgbClr val="9D0000"/>
                </a:solidFill>
                <a:latin typeface="Comic Sans MS" pitchFamily="64" charset="0"/>
              </a:rPr>
              <a:t>x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032375" y="5257800"/>
            <a:ext cx="334963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>
                <a:solidFill>
                  <a:srgbClr val="9D0000"/>
                </a:solidFill>
                <a:latin typeface="Comic Sans MS" pitchFamily="64" charset="0"/>
              </a:rPr>
              <a:t>y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6324600" y="4343400"/>
            <a:ext cx="1295400" cy="1447800"/>
          </a:xfrm>
          <a:prstGeom prst="rect">
            <a:avLst/>
          </a:prstGeom>
          <a:solidFill>
            <a:srgbClr val="FFF1CE"/>
          </a:solidFill>
          <a:ln w="936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AutoShape 10"/>
          <p:cNvSpPr>
            <a:spLocks noChangeArrowheads="1"/>
          </p:cNvSpPr>
          <p:nvPr/>
        </p:nvSpPr>
        <p:spPr bwMode="auto">
          <a:xfrm>
            <a:off x="6781800" y="44958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ABF3AD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AutoShape 11"/>
          <p:cNvSpPr>
            <a:spLocks noChangeArrowheads="1"/>
          </p:cNvSpPr>
          <p:nvPr/>
        </p:nvSpPr>
        <p:spPr bwMode="auto">
          <a:xfrm>
            <a:off x="67818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6403975" y="4648200"/>
            <a:ext cx="34448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>
                <a:solidFill>
                  <a:srgbClr val="9D0000"/>
                </a:solidFill>
                <a:latin typeface="Comic Sans MS" pitchFamily="64" charset="0"/>
              </a:rPr>
              <a:t>x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6403975" y="5334000"/>
            <a:ext cx="334963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>
                <a:solidFill>
                  <a:srgbClr val="9D0000"/>
                </a:solidFill>
                <a:latin typeface="Comic Sans MS" pitchFamily="64" charset="0"/>
              </a:rPr>
              <a:t>y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4959350" y="3886200"/>
            <a:ext cx="1128713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>
                <a:solidFill>
                  <a:srgbClr val="9D0000"/>
                </a:solidFill>
                <a:latin typeface="Comic Sans MS" pitchFamily="64" charset="0"/>
              </a:rPr>
              <a:t>leftbot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6334125" y="3886200"/>
            <a:ext cx="125888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>
                <a:solidFill>
                  <a:srgbClr val="9D0000"/>
                </a:solidFill>
                <a:latin typeface="Comic Sans MS" pitchFamily="64" charset="0"/>
              </a:rPr>
              <a:t>righttop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4038600" y="762000"/>
            <a:ext cx="5105400" cy="1430338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>
                <a:latin typeface="Comic Sans MS" pitchFamily="64" charset="0"/>
              </a:rPr>
              <a:t>We can assign a structure variable to another structure variable</a:t>
            </a: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>
                <a:latin typeface="Comic Sans MS" pitchFamily="64" charset="0"/>
              </a:rPr>
              <a:t>The statement </a:t>
            </a:r>
            <a:r>
              <a:rPr lang="en-IN" altLang="en-US" sz="2200" b="1">
                <a:solidFill>
                  <a:srgbClr val="9D0000"/>
                </a:solidFill>
                <a:latin typeface="Comic Sans MS" pitchFamily="64" charset="0"/>
              </a:rPr>
              <a:t>s=r;</a:t>
            </a:r>
            <a:r>
              <a:rPr lang="en-IN" altLang="en-US" sz="2200" b="1">
                <a:latin typeface="Comic Sans MS" pitchFamily="64" charset="0"/>
              </a:rPr>
              <a:t> does this</a:t>
            </a: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4194175" y="3733800"/>
            <a:ext cx="3143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>
                <a:solidFill>
                  <a:srgbClr val="9D0000"/>
                </a:solidFill>
                <a:latin typeface="Comic Sans MS" pitchFamily="64" charset="0"/>
              </a:rPr>
              <a:t>r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228600" y="685800"/>
            <a:ext cx="3733800" cy="2122204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	</a:t>
            </a:r>
            <a:r>
              <a:rPr lang="en-IN" altLang="en-US" sz="2200" b="1" dirty="0" smtClean="0">
                <a:latin typeface="Comic Sans MS" pitchFamily="64" charset="0"/>
              </a:rPr>
              <a:t>struct </a:t>
            </a:r>
            <a:r>
              <a:rPr lang="en-IN" altLang="en-US" sz="2200" b="1" dirty="0" err="1" smtClean="0">
                <a:latin typeface="Comic Sans MS" pitchFamily="64" charset="0"/>
              </a:rPr>
              <a:t>rect</a:t>
            </a:r>
            <a:r>
              <a:rPr lang="en-IN" altLang="en-US" sz="2200" b="1" dirty="0" smtClean="0">
                <a:latin typeface="Comic Sans MS" pitchFamily="64" charset="0"/>
              </a:rPr>
              <a:t> </a:t>
            </a:r>
            <a:r>
              <a:rPr lang="en-IN" altLang="en-US" sz="2200" b="1" dirty="0" err="1">
                <a:latin typeface="Comic Sans MS" pitchFamily="64" charset="0"/>
              </a:rPr>
              <a:t>r,s</a:t>
            </a:r>
            <a:r>
              <a:rPr lang="en-IN" altLang="en-US" sz="2200" b="1" dirty="0">
                <a:latin typeface="Comic Sans MS" pitchFamily="6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	</a:t>
            </a:r>
            <a:r>
              <a:rPr lang="en-IN" altLang="en-US" sz="2200" b="1" dirty="0" err="1">
                <a:latin typeface="Comic Sans MS" pitchFamily="64" charset="0"/>
              </a:rPr>
              <a:t>r.leftbot.x</a:t>
            </a:r>
            <a:r>
              <a:rPr lang="en-IN" altLang="en-US" sz="2200" b="1" dirty="0">
                <a:latin typeface="Comic Sans MS" pitchFamily="64" charset="0"/>
              </a:rPr>
              <a:t> = 0;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   	</a:t>
            </a:r>
            <a:r>
              <a:rPr lang="en-IN" altLang="en-US" sz="2200" b="1" dirty="0" err="1">
                <a:latin typeface="Comic Sans MS" pitchFamily="64" charset="0"/>
              </a:rPr>
              <a:t>r.leftbot.y</a:t>
            </a:r>
            <a:r>
              <a:rPr lang="en-IN" altLang="en-US" sz="2200" b="1" dirty="0">
                <a:latin typeface="Comic Sans MS" pitchFamily="64" charset="0"/>
              </a:rPr>
              <a:t> = 0;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   	</a:t>
            </a:r>
            <a:r>
              <a:rPr lang="en-IN" altLang="en-US" sz="2200" b="1" dirty="0" err="1">
                <a:latin typeface="Comic Sans MS" pitchFamily="64" charset="0"/>
              </a:rPr>
              <a:t>r.righttop.x</a:t>
            </a:r>
            <a:r>
              <a:rPr lang="en-IN" altLang="en-US" sz="2200" b="1" dirty="0">
                <a:latin typeface="Comic Sans MS" pitchFamily="64" charset="0"/>
              </a:rPr>
              <a:t> = 1;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   	</a:t>
            </a:r>
            <a:r>
              <a:rPr lang="en-IN" altLang="en-US" sz="2200" b="1" dirty="0" err="1">
                <a:latin typeface="Comic Sans MS" pitchFamily="64" charset="0"/>
              </a:rPr>
              <a:t>r.righttop.y</a:t>
            </a:r>
            <a:r>
              <a:rPr lang="en-IN" altLang="en-US" sz="2200" b="1" dirty="0">
                <a:latin typeface="Comic Sans MS" pitchFamily="64" charset="0"/>
              </a:rPr>
              <a:t> = 1;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	s=r</a:t>
            </a:r>
            <a:r>
              <a:rPr lang="en-IN" altLang="en-US" sz="2200" b="1" dirty="0" smtClean="0">
                <a:latin typeface="Comic Sans MS" pitchFamily="64" charset="0"/>
              </a:rPr>
              <a:t>;</a:t>
            </a:r>
            <a:endParaRPr lang="en-IN" altLang="en-US" sz="2200" b="1" dirty="0">
              <a:latin typeface="Comic Sans MS" pitchFamily="64" charset="0"/>
            </a:endParaRPr>
          </a:p>
        </p:txBody>
      </p:sp>
      <p:sp>
        <p:nvSpPr>
          <p:cNvPr id="18451" name="AutoShape 19"/>
          <p:cNvSpPr>
            <a:spLocks noChangeArrowheads="1"/>
          </p:cNvSpPr>
          <p:nvPr/>
        </p:nvSpPr>
        <p:spPr bwMode="auto">
          <a:xfrm>
            <a:off x="54102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AutoShape 20"/>
          <p:cNvSpPr>
            <a:spLocks noChangeArrowheads="1"/>
          </p:cNvSpPr>
          <p:nvPr/>
        </p:nvSpPr>
        <p:spPr bwMode="auto">
          <a:xfrm>
            <a:off x="67818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6403975" y="4648200"/>
            <a:ext cx="34448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>
                <a:solidFill>
                  <a:srgbClr val="9D0000"/>
                </a:solidFill>
                <a:latin typeface="Comic Sans MS" pitchFamily="64" charset="0"/>
              </a:rPr>
              <a:t>x</a:t>
            </a:r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5564188" y="4572000"/>
            <a:ext cx="350837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>
                <a:solidFill>
                  <a:srgbClr val="000000"/>
                </a:solidFill>
                <a:latin typeface="Comic Sans MS" pitchFamily="64" charset="0"/>
              </a:rPr>
              <a:t>0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5564188" y="5257800"/>
            <a:ext cx="350837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>
                <a:solidFill>
                  <a:srgbClr val="000000"/>
                </a:solidFill>
                <a:latin typeface="Comic Sans MS" pitchFamily="64" charset="0"/>
              </a:rPr>
              <a:t>0</a:t>
            </a: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6935788" y="4572000"/>
            <a:ext cx="350837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>
                <a:solidFill>
                  <a:srgbClr val="000000"/>
                </a:solidFill>
                <a:latin typeface="Comic Sans MS" pitchFamily="64" charset="0"/>
              </a:rPr>
              <a:t>1</a:t>
            </a:r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6935788" y="5257800"/>
            <a:ext cx="350837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>
                <a:solidFill>
                  <a:srgbClr val="000000"/>
                </a:solidFill>
                <a:latin typeface="Comic Sans MS" pitchFamily="64" charset="0"/>
              </a:rPr>
              <a:t>1</a:t>
            </a:r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2686050" y="6248400"/>
            <a:ext cx="3084513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>
                <a:solidFill>
                  <a:srgbClr val="9D0000"/>
                </a:solidFill>
                <a:latin typeface="Comic Sans MS" pitchFamily="64" charset="0"/>
              </a:rPr>
              <a:t>After the assignment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000" y="3733800"/>
            <a:ext cx="3730625" cy="2362200"/>
            <a:chOff x="460375" y="3733800"/>
            <a:chExt cx="3730625" cy="2362200"/>
          </a:xfrm>
        </p:grpSpPr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460375" y="3733800"/>
              <a:ext cx="31591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s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838200" y="3886200"/>
              <a:ext cx="3352800" cy="2209800"/>
            </a:xfrm>
            <a:prstGeom prst="rect">
              <a:avLst/>
            </a:prstGeom>
            <a:solidFill>
              <a:srgbClr val="E5F6D8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95400" y="43434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AutoShape 30"/>
            <p:cNvSpPr>
              <a:spLocks noChangeArrowheads="1"/>
            </p:cNvSpPr>
            <p:nvPr/>
          </p:nvSpPr>
          <p:spPr bwMode="auto">
            <a:xfrm>
              <a:off x="1752600" y="4495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AutoShape 31"/>
            <p:cNvSpPr>
              <a:spLocks noChangeArrowheads="1"/>
            </p:cNvSpPr>
            <p:nvPr/>
          </p:nvSpPr>
          <p:spPr bwMode="auto">
            <a:xfrm>
              <a:off x="17526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374775" y="4572000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374775" y="5257800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2667000" y="43434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AutoShape 35"/>
            <p:cNvSpPr>
              <a:spLocks noChangeArrowheads="1"/>
            </p:cNvSpPr>
            <p:nvPr/>
          </p:nvSpPr>
          <p:spPr bwMode="auto">
            <a:xfrm>
              <a:off x="3124200" y="4495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AutoShape 36"/>
            <p:cNvSpPr>
              <a:spLocks noChangeArrowheads="1"/>
            </p:cNvSpPr>
            <p:nvPr/>
          </p:nvSpPr>
          <p:spPr bwMode="auto">
            <a:xfrm>
              <a:off x="31242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2746375" y="4648200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2746375" y="5334000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301750" y="3886200"/>
              <a:ext cx="112871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 err="1">
                  <a:solidFill>
                    <a:srgbClr val="9D0000"/>
                  </a:solidFill>
                  <a:latin typeface="Comic Sans MS" pitchFamily="64" charset="0"/>
                </a:rPr>
                <a:t>leftbot</a:t>
              </a:r>
              <a:endParaRPr lang="en-IN" altLang="en-US" sz="2200" b="1" dirty="0">
                <a:solidFill>
                  <a:srgbClr val="9D0000"/>
                </a:solidFill>
                <a:latin typeface="Comic Sans MS" pitchFamily="64" charset="0"/>
              </a:endParaRP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2676525" y="3886200"/>
              <a:ext cx="12588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righttop</a:t>
              </a:r>
            </a:p>
          </p:txBody>
        </p:sp>
        <p:sp>
          <p:nvSpPr>
            <p:cNvPr id="18473" name="AutoShape 41"/>
            <p:cNvSpPr>
              <a:spLocks noChangeArrowheads="1"/>
            </p:cNvSpPr>
            <p:nvPr/>
          </p:nvSpPr>
          <p:spPr bwMode="auto">
            <a:xfrm>
              <a:off x="17526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AutoShape 42"/>
            <p:cNvSpPr>
              <a:spLocks noChangeArrowheads="1"/>
            </p:cNvSpPr>
            <p:nvPr/>
          </p:nvSpPr>
          <p:spPr bwMode="auto">
            <a:xfrm>
              <a:off x="31242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2746375" y="4648200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1906588" y="45720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1906588" y="52578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0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3278188" y="45720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1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3278188" y="52578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1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448175" y="460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29200" y="0"/>
            <a:ext cx="4495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IN" altLang="en-US" sz="2600" b="1" dirty="0">
                <a:solidFill>
                  <a:srgbClr val="9D0000"/>
                </a:solidFill>
                <a:latin typeface="Comic Sans MS" pitchFamily="64" charset="0"/>
              </a:rPr>
              <a:t>Passing structures..?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60198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0" y="152400"/>
            <a:ext cx="5486400" cy="3814975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</a:t>
            </a:r>
            <a:r>
              <a:rPr lang="en-IN" altLang="en-US" sz="2200" b="1" dirty="0" err="1">
                <a:latin typeface="Comic Sans MS" pitchFamily="64" charset="0"/>
              </a:rPr>
              <a:t>rect</a:t>
            </a:r>
            <a:r>
              <a:rPr lang="en-IN" altLang="en-US" sz="2200" b="1" dirty="0">
                <a:latin typeface="Comic Sans MS" pitchFamily="64" charset="0"/>
              </a:rPr>
              <a:t> { </a:t>
            </a: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point </a:t>
            </a:r>
            <a:r>
              <a:rPr lang="en-IN" altLang="en-US" sz="2200" b="1" dirty="0" err="1">
                <a:latin typeface="Comic Sans MS" pitchFamily="64" charset="0"/>
              </a:rPr>
              <a:t>leftbot</a:t>
            </a:r>
            <a:r>
              <a:rPr lang="en-IN" altLang="en-US" sz="2200" b="1" dirty="0">
                <a:latin typeface="Comic Sans MS" pitchFamily="6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   </a:t>
            </a:r>
            <a:r>
              <a:rPr lang="en-IN" altLang="en-US" sz="2200" b="1" dirty="0" smtClean="0">
                <a:latin typeface="Comic Sans MS" pitchFamily="64" charset="0"/>
              </a:rPr>
              <a:t>            </a:t>
            </a:r>
            <a:r>
              <a:rPr lang="en-IN" altLang="en-US" sz="2200" b="1" dirty="0" err="1" smtClean="0">
                <a:latin typeface="Comic Sans MS" pitchFamily="64" charset="0"/>
              </a:rPr>
              <a:t>struct</a:t>
            </a:r>
            <a:r>
              <a:rPr lang="en-IN" altLang="en-US" sz="2200" b="1" dirty="0" smtClean="0">
                <a:latin typeface="Comic Sans MS" pitchFamily="64" charset="0"/>
              </a:rPr>
              <a:t> </a:t>
            </a:r>
            <a:r>
              <a:rPr lang="en-IN" altLang="en-US" sz="2200" b="1" dirty="0">
                <a:latin typeface="Comic Sans MS" pitchFamily="64" charset="0"/>
              </a:rPr>
              <a:t>point </a:t>
            </a:r>
            <a:r>
              <a:rPr lang="en-IN" altLang="en-US" sz="2200" b="1" dirty="0" err="1">
                <a:latin typeface="Comic Sans MS" pitchFamily="64" charset="0"/>
              </a:rPr>
              <a:t>righttop</a:t>
            </a:r>
            <a:r>
              <a:rPr lang="en-IN" altLang="en-US" sz="2200" b="1" dirty="0" smtClean="0">
                <a:latin typeface="Comic Sans MS" pitchFamily="64" charset="0"/>
              </a:rPr>
              <a:t>; };</a:t>
            </a:r>
            <a:endParaRPr lang="en-IN" altLang="en-US" sz="2200" b="1" dirty="0">
              <a:latin typeface="Comic Sans MS" pitchFamily="64" charset="0"/>
            </a:endParaRPr>
          </a:p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omic Sans MS" pitchFamily="64" charset="0"/>
              </a:rPr>
              <a:t>int</a:t>
            </a:r>
            <a:r>
              <a:rPr lang="en-IN" altLang="en-US" sz="2200" b="1" dirty="0">
                <a:latin typeface="Comic Sans MS" pitchFamily="64" charset="0"/>
              </a:rPr>
              <a:t> area(</a:t>
            </a: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</a:t>
            </a:r>
            <a:r>
              <a:rPr lang="en-IN" altLang="en-US" sz="2200" b="1" dirty="0" err="1">
                <a:latin typeface="Comic Sans MS" pitchFamily="64" charset="0"/>
              </a:rPr>
              <a:t>rect</a:t>
            </a:r>
            <a:r>
              <a:rPr lang="en-IN" altLang="en-US" sz="2200" b="1" dirty="0">
                <a:latin typeface="Comic Sans MS" pitchFamily="64" charset="0"/>
              </a:rPr>
              <a:t> r)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   return 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       (</a:t>
            </a:r>
            <a:r>
              <a:rPr lang="en-IN" altLang="en-US" sz="2200" b="1" dirty="0" err="1">
                <a:latin typeface="Comic Sans MS" pitchFamily="64" charset="0"/>
              </a:rPr>
              <a:t>r.righttop.x</a:t>
            </a:r>
            <a:r>
              <a:rPr lang="en-IN" altLang="en-US" sz="2200" b="1" dirty="0">
                <a:latin typeface="Comic Sans MS" pitchFamily="64" charset="0"/>
              </a:rPr>
              <a:t> </a:t>
            </a:r>
            <a:r>
              <a:rPr lang="en-IN" altLang="en-US" sz="2200" b="1" dirty="0" smtClean="0">
                <a:latin typeface="Comic Sans MS" pitchFamily="64" charset="0"/>
              </a:rPr>
              <a:t>– </a:t>
            </a:r>
            <a:r>
              <a:rPr lang="en-IN" altLang="en-US" sz="2200" b="1" dirty="0" err="1" smtClean="0">
                <a:latin typeface="Comic Sans MS" pitchFamily="64" charset="0"/>
              </a:rPr>
              <a:t>r.leftbot.x</a:t>
            </a:r>
            <a:r>
              <a:rPr lang="en-IN" altLang="en-US" sz="2200" b="1" dirty="0">
                <a:latin typeface="Comic Sans MS" pitchFamily="64" charset="0"/>
              </a:rPr>
              <a:t>) * 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      </a:t>
            </a:r>
            <a:r>
              <a:rPr lang="en-IN" altLang="en-US" sz="2200" b="1" dirty="0" smtClean="0">
                <a:latin typeface="Comic Sans MS" pitchFamily="64" charset="0"/>
              </a:rPr>
              <a:t> </a:t>
            </a:r>
            <a:r>
              <a:rPr lang="en-IN" altLang="en-US" sz="2200" b="1" dirty="0">
                <a:latin typeface="Comic Sans MS" pitchFamily="64" charset="0"/>
              </a:rPr>
              <a:t>(</a:t>
            </a:r>
            <a:r>
              <a:rPr lang="en-IN" altLang="en-US" sz="2200" b="1" dirty="0" err="1">
                <a:latin typeface="Comic Sans MS" pitchFamily="64" charset="0"/>
              </a:rPr>
              <a:t>r.righttop.y</a:t>
            </a:r>
            <a:r>
              <a:rPr lang="en-IN" altLang="en-US" sz="2200" b="1" dirty="0">
                <a:latin typeface="Comic Sans MS" pitchFamily="64" charset="0"/>
              </a:rPr>
              <a:t> – </a:t>
            </a:r>
            <a:r>
              <a:rPr lang="en-IN" altLang="en-US" sz="2200" b="1" dirty="0" err="1">
                <a:latin typeface="Comic Sans MS" pitchFamily="64" charset="0"/>
              </a:rPr>
              <a:t>r.leftbot.y</a:t>
            </a:r>
            <a:r>
              <a:rPr lang="en-IN" altLang="en-US" sz="2200" b="1" dirty="0" smtClean="0">
                <a:latin typeface="Comic Sans MS" pitchFamily="64" charset="0"/>
              </a:rPr>
              <a:t>);</a:t>
            </a:r>
            <a:endParaRPr lang="en-IN" altLang="en-US" sz="2200" b="1" dirty="0">
              <a:latin typeface="Comic Sans MS" pitchFamily="64" charset="0"/>
            </a:endParaRP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}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void </a:t>
            </a:r>
            <a:r>
              <a:rPr lang="en-IN" altLang="en-US" sz="2200" b="1" dirty="0" smtClean="0">
                <a:latin typeface="Comic Sans MS" pitchFamily="64" charset="0"/>
              </a:rPr>
              <a:t>fun() </a:t>
            </a:r>
            <a:r>
              <a:rPr lang="en-IN" altLang="en-US" sz="2200" b="1" dirty="0">
                <a:latin typeface="Comic Sans MS" pitchFamily="64" charset="0"/>
              </a:rPr>
              <a:t>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   struct </a:t>
            </a:r>
            <a:r>
              <a:rPr lang="en-IN" altLang="en-US" sz="2200" b="1" dirty="0" err="1">
                <a:latin typeface="Comic Sans MS" pitchFamily="64" charset="0"/>
              </a:rPr>
              <a:t>rect</a:t>
            </a:r>
            <a:r>
              <a:rPr lang="en-IN" altLang="en-US" sz="2200" b="1" dirty="0">
                <a:latin typeface="Comic Sans MS" pitchFamily="64" charset="0"/>
              </a:rPr>
              <a:t> </a:t>
            </a:r>
            <a:r>
              <a:rPr lang="en-IN" altLang="en-US" sz="2200" b="1" dirty="0" smtClean="0">
                <a:latin typeface="Comic Sans MS" pitchFamily="64" charset="0"/>
              </a:rPr>
              <a:t>r1 </a:t>
            </a:r>
            <a:r>
              <a:rPr lang="en-IN" altLang="en-US" sz="2200" b="1" dirty="0">
                <a:latin typeface="Comic Sans MS" pitchFamily="64" charset="0"/>
              </a:rPr>
              <a:t>={{0,0}, {1,1}};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   </a:t>
            </a:r>
            <a:r>
              <a:rPr lang="en-IN" altLang="en-US" sz="2200" b="1" dirty="0" smtClean="0">
                <a:latin typeface="Comic Sans MS" pitchFamily="64" charset="0"/>
              </a:rPr>
              <a:t>area(r1); 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smtClean="0">
                <a:latin typeface="Comic Sans MS" pitchFamily="64" charset="0"/>
              </a:rPr>
              <a:t>}</a:t>
            </a:r>
            <a:endParaRPr lang="en-IN" altLang="en-US" sz="2200" b="1" dirty="0">
              <a:latin typeface="Comic Sans MS" pitchFamily="6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1775" y="3962400"/>
            <a:ext cx="3730625" cy="2286000"/>
            <a:chOff x="231775" y="3962400"/>
            <a:chExt cx="3730625" cy="2286000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609600" y="4038600"/>
              <a:ext cx="3352800" cy="2209800"/>
            </a:xfrm>
            <a:prstGeom prst="rect">
              <a:avLst/>
            </a:prstGeom>
            <a:solidFill>
              <a:srgbClr val="E5F6D8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0668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15240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15240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146175" y="4724400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146175" y="5410200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4384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28956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>
              <a:off x="28956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517775" y="4800600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517775" y="5486400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1073150" y="4038600"/>
              <a:ext cx="112871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leftbot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447925" y="4038600"/>
              <a:ext cx="12588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righttop</a:t>
              </a: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231775" y="3962400"/>
              <a:ext cx="314325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r</a:t>
              </a:r>
            </a:p>
          </p:txBody>
        </p:sp>
      </p:grp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4191000" y="3962400"/>
            <a:ext cx="4800600" cy="1095375"/>
          </a:xfrm>
          <a:prstGeom prst="rect">
            <a:avLst/>
          </a:prstGeom>
          <a:solidFill>
            <a:srgbClr val="ABF3A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Usually NO. E.g., to pass struct rect as parameter, 4 integers are copied. This is expensive.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638800" y="2743200"/>
            <a:ext cx="3352800" cy="1095375"/>
          </a:xfrm>
          <a:prstGeom prst="rect">
            <a:avLst/>
          </a:prstGeom>
          <a:solidFill>
            <a:srgbClr val="FBD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>
                <a:solidFill>
                  <a:srgbClr val="0070C0"/>
                </a:solidFill>
                <a:latin typeface="Comic Sans MS" pitchFamily="64" charset="0"/>
              </a:rPr>
              <a:t>But is it efficient to pass structures or to return structures?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5562600" y="533400"/>
            <a:ext cx="3429000" cy="2101850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We can pass structures as parameters, and return structures from functions, like the basic types </a:t>
            </a:r>
            <a:r>
              <a:rPr lang="en-IN" altLang="en-US" sz="2200" b="1" dirty="0" err="1">
                <a:latin typeface="Comic Sans MS" pitchFamily="64" charset="0"/>
              </a:rPr>
              <a:t>int</a:t>
            </a:r>
            <a:r>
              <a:rPr lang="en-IN" altLang="en-US" sz="2200" b="1" dirty="0">
                <a:latin typeface="Comic Sans MS" pitchFamily="64" charset="0"/>
              </a:rPr>
              <a:t>, char, double etc..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0" y="6172200"/>
            <a:ext cx="51054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IN" altLang="en-US" sz="2600" b="1" dirty="0">
                <a:solidFill>
                  <a:srgbClr val="9D0000"/>
                </a:solidFill>
                <a:latin typeface="Comic Sans MS" pitchFamily="64" charset="0"/>
              </a:rPr>
              <a:t>Same for returning structures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5029200" y="5304631"/>
            <a:ext cx="2590800" cy="143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0070C0"/>
                </a:solidFill>
                <a:latin typeface="Lucida Calligraphy" pitchFamily="64" charset="0"/>
              </a:rPr>
              <a:t>So what should be done  to pass structures to functions?</a:t>
            </a:r>
          </a:p>
        </p:txBody>
      </p:sp>
      <p:pic>
        <p:nvPicPr>
          <p:cNvPr id="14338" name="Picture 2" descr="C:\Users\karkare\AppData\Local\Microsoft\Windows\INetCache\IE\OSV0HL4A\MC90038894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815" y="4950714"/>
            <a:ext cx="1707185" cy="18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6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  <p:bldP spid="24" grpId="0" animBg="1"/>
      <p:bldP spid="25" grpId="0" animBg="1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448175" y="460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029200" y="0"/>
            <a:ext cx="4495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IN" altLang="en-US" sz="2600" b="1">
                <a:solidFill>
                  <a:srgbClr val="9D0000"/>
                </a:solidFill>
                <a:latin typeface="Comic Sans MS" pitchFamily="64" charset="0"/>
              </a:rPr>
              <a:t>Passing structures..?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990600" y="6213475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152400"/>
            <a:ext cx="5486400" cy="3814975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</a:t>
            </a:r>
            <a:r>
              <a:rPr lang="en-IN" altLang="en-US" sz="2200" b="1" dirty="0" err="1">
                <a:latin typeface="Comic Sans MS" pitchFamily="64" charset="0"/>
              </a:rPr>
              <a:t>rect</a:t>
            </a:r>
            <a:r>
              <a:rPr lang="en-IN" altLang="en-US" sz="2200" b="1" dirty="0">
                <a:latin typeface="Comic Sans MS" pitchFamily="64" charset="0"/>
              </a:rPr>
              <a:t> { </a:t>
            </a: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point </a:t>
            </a:r>
            <a:r>
              <a:rPr lang="en-IN" altLang="en-US" sz="2200" b="1" dirty="0" err="1">
                <a:latin typeface="Comic Sans MS" pitchFamily="64" charset="0"/>
              </a:rPr>
              <a:t>leftbot</a:t>
            </a:r>
            <a:r>
              <a:rPr lang="en-IN" altLang="en-US" sz="2200" b="1" dirty="0">
                <a:latin typeface="Comic Sans MS" pitchFamily="6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smtClean="0">
                <a:latin typeface="Comic Sans MS" pitchFamily="64" charset="0"/>
              </a:rPr>
              <a:t>               </a:t>
            </a: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point </a:t>
            </a:r>
            <a:r>
              <a:rPr lang="en-IN" altLang="en-US" sz="2200" b="1" dirty="0" err="1">
                <a:latin typeface="Comic Sans MS" pitchFamily="64" charset="0"/>
              </a:rPr>
              <a:t>righttop</a:t>
            </a:r>
            <a:r>
              <a:rPr lang="en-IN" altLang="en-US" sz="2200" b="1" dirty="0" smtClean="0">
                <a:latin typeface="Comic Sans MS" pitchFamily="64" charset="0"/>
              </a:rPr>
              <a:t>;};</a:t>
            </a:r>
            <a:endParaRPr lang="en-IN" altLang="en-US" sz="2200" b="1" dirty="0">
              <a:latin typeface="Comic Sans MS" pitchFamily="64" charset="0"/>
            </a:endParaRPr>
          </a:p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omic Sans MS" pitchFamily="64" charset="0"/>
              </a:rPr>
              <a:t>int</a:t>
            </a:r>
            <a:r>
              <a:rPr lang="en-IN" altLang="en-US" sz="2200" b="1" dirty="0">
                <a:latin typeface="Comic Sans MS" pitchFamily="64" charset="0"/>
              </a:rPr>
              <a:t> area(</a:t>
            </a: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</a:t>
            </a:r>
            <a:r>
              <a:rPr lang="en-IN" altLang="en-US" sz="2200" b="1" dirty="0" err="1">
                <a:latin typeface="Comic Sans MS" pitchFamily="64" charset="0"/>
              </a:rPr>
              <a:t>rect</a:t>
            </a:r>
            <a:r>
              <a:rPr lang="en-IN" altLang="en-US" sz="2200" b="1" dirty="0">
                <a:latin typeface="Comic Sans MS" pitchFamily="64" charset="0"/>
              </a:rPr>
              <a:t> *</a:t>
            </a:r>
            <a:r>
              <a:rPr lang="en-IN" altLang="en-US" sz="2200" b="1" dirty="0" err="1">
                <a:latin typeface="Comic Sans MS" pitchFamily="64" charset="0"/>
              </a:rPr>
              <a:t>pr</a:t>
            </a:r>
            <a:r>
              <a:rPr lang="en-IN" altLang="en-US" sz="2200" b="1" dirty="0">
                <a:latin typeface="Comic Sans MS" pitchFamily="64" charset="0"/>
              </a:rPr>
              <a:t>)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  return 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 ((*</a:t>
            </a:r>
            <a:r>
              <a:rPr lang="en-IN" altLang="en-US" sz="2200" b="1" dirty="0" err="1">
                <a:solidFill>
                  <a:srgbClr val="9D0000"/>
                </a:solidFill>
                <a:latin typeface="Comic Sans MS" pitchFamily="64" charset="0"/>
              </a:rPr>
              <a:t>pr</a:t>
            </a: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).</a:t>
            </a:r>
            <a:r>
              <a:rPr lang="en-IN" altLang="en-US" sz="2200" b="1" dirty="0" err="1">
                <a:solidFill>
                  <a:srgbClr val="9D0000"/>
                </a:solidFill>
                <a:latin typeface="Comic Sans MS" pitchFamily="64" charset="0"/>
              </a:rPr>
              <a:t>righttop.x</a:t>
            </a: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 </a:t>
            </a:r>
            <a:r>
              <a:rPr lang="en-IN" altLang="en-US" sz="2200" b="1" dirty="0" smtClean="0">
                <a:solidFill>
                  <a:srgbClr val="9D0000"/>
                </a:solidFill>
                <a:latin typeface="Comic Sans MS" pitchFamily="64" charset="0"/>
              </a:rPr>
              <a:t>– (*</a:t>
            </a:r>
            <a:r>
              <a:rPr lang="en-IN" altLang="en-US" sz="2200" b="1" dirty="0" err="1">
                <a:solidFill>
                  <a:srgbClr val="9D0000"/>
                </a:solidFill>
                <a:latin typeface="Comic Sans MS" pitchFamily="64" charset="0"/>
              </a:rPr>
              <a:t>pr</a:t>
            </a: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).</a:t>
            </a:r>
            <a:r>
              <a:rPr lang="en-IN" altLang="en-US" sz="2200" b="1" dirty="0" err="1">
                <a:solidFill>
                  <a:srgbClr val="9D0000"/>
                </a:solidFill>
                <a:latin typeface="Comic Sans MS" pitchFamily="64" charset="0"/>
              </a:rPr>
              <a:t>leftbot.x</a:t>
            </a: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) * 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 </a:t>
            </a:r>
            <a:r>
              <a:rPr lang="en-IN" altLang="en-US" sz="2200" b="1" dirty="0" smtClean="0">
                <a:solidFill>
                  <a:srgbClr val="9D0000"/>
                </a:solidFill>
                <a:latin typeface="Comic Sans MS" pitchFamily="64" charset="0"/>
              </a:rPr>
              <a:t>((*</a:t>
            </a:r>
            <a:r>
              <a:rPr lang="en-IN" altLang="en-US" sz="2200" b="1" dirty="0" err="1">
                <a:solidFill>
                  <a:srgbClr val="9D0000"/>
                </a:solidFill>
                <a:latin typeface="Comic Sans MS" pitchFamily="64" charset="0"/>
              </a:rPr>
              <a:t>pr</a:t>
            </a: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).</a:t>
            </a:r>
            <a:r>
              <a:rPr lang="en-IN" altLang="en-US" sz="2200" b="1" dirty="0" err="1">
                <a:solidFill>
                  <a:srgbClr val="9D0000"/>
                </a:solidFill>
                <a:latin typeface="Comic Sans MS" pitchFamily="64" charset="0"/>
              </a:rPr>
              <a:t>righttop.y</a:t>
            </a: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 – (*</a:t>
            </a:r>
            <a:r>
              <a:rPr lang="en-IN" altLang="en-US" sz="2200" b="1" dirty="0" err="1">
                <a:solidFill>
                  <a:srgbClr val="9D0000"/>
                </a:solidFill>
                <a:latin typeface="Comic Sans MS" pitchFamily="64" charset="0"/>
              </a:rPr>
              <a:t>pr</a:t>
            </a: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).</a:t>
            </a:r>
            <a:r>
              <a:rPr lang="en-IN" altLang="en-US" sz="2200" b="1" dirty="0" err="1">
                <a:solidFill>
                  <a:srgbClr val="9D0000"/>
                </a:solidFill>
                <a:latin typeface="Comic Sans MS" pitchFamily="64" charset="0"/>
              </a:rPr>
              <a:t>leftbot.y</a:t>
            </a: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)</a:t>
            </a:r>
            <a:r>
              <a:rPr lang="en-IN" altLang="en-US" sz="2200" b="1" dirty="0">
                <a:latin typeface="Comic Sans MS" pitchFamily="6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}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void </a:t>
            </a:r>
            <a:r>
              <a:rPr lang="en-IN" altLang="en-US" sz="2200" b="1" dirty="0" smtClean="0">
                <a:latin typeface="Comic Sans MS" pitchFamily="64" charset="0"/>
              </a:rPr>
              <a:t>fun() </a:t>
            </a:r>
            <a:r>
              <a:rPr lang="en-IN" altLang="en-US" sz="2200" b="1" dirty="0">
                <a:latin typeface="Comic Sans MS" pitchFamily="64" charset="0"/>
              </a:rPr>
              <a:t>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   </a:t>
            </a: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</a:t>
            </a:r>
            <a:r>
              <a:rPr lang="en-IN" altLang="en-US" sz="2200" b="1" dirty="0" err="1">
                <a:latin typeface="Comic Sans MS" pitchFamily="64" charset="0"/>
              </a:rPr>
              <a:t>rect</a:t>
            </a:r>
            <a:r>
              <a:rPr lang="en-IN" altLang="en-US" sz="2200" b="1" dirty="0">
                <a:latin typeface="Comic Sans MS" pitchFamily="64" charset="0"/>
              </a:rPr>
              <a:t> r ={{0,0}, {1,1}};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   </a:t>
            </a:r>
            <a:r>
              <a:rPr lang="en-IN" altLang="en-US" sz="2200" b="1" dirty="0" smtClean="0">
                <a:solidFill>
                  <a:srgbClr val="9D0000"/>
                </a:solidFill>
                <a:latin typeface="Comic Sans MS" pitchFamily="64" charset="0"/>
              </a:rPr>
              <a:t>area (&amp;</a:t>
            </a: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r</a:t>
            </a:r>
            <a:r>
              <a:rPr lang="en-IN" altLang="en-US" sz="2200" b="1" dirty="0" smtClean="0">
                <a:solidFill>
                  <a:srgbClr val="9D0000"/>
                </a:solidFill>
                <a:latin typeface="Comic Sans MS" pitchFamily="64" charset="0"/>
              </a:rPr>
              <a:t>);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smtClean="0">
                <a:solidFill>
                  <a:srgbClr val="9D0000"/>
                </a:solidFill>
                <a:latin typeface="Comic Sans MS" pitchFamily="64" charset="0"/>
              </a:rPr>
              <a:t> </a:t>
            </a:r>
            <a:r>
              <a:rPr lang="en-IN" altLang="en-US" sz="2200" b="1" dirty="0">
                <a:latin typeface="Comic Sans MS" pitchFamily="64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22375" y="4232275"/>
            <a:ext cx="3730625" cy="2209800"/>
            <a:chOff x="1222375" y="4232275"/>
            <a:chExt cx="3730625" cy="2209800"/>
          </a:xfrm>
        </p:grpSpPr>
        <p:sp>
          <p:nvSpPr>
            <p:cNvPr id="7" name="Rectangle 1"/>
            <p:cNvSpPr>
              <a:spLocks noChangeArrowheads="1"/>
            </p:cNvSpPr>
            <p:nvPr/>
          </p:nvSpPr>
          <p:spPr bwMode="auto">
            <a:xfrm>
              <a:off x="1600200" y="4232275"/>
              <a:ext cx="3352800" cy="2209800"/>
            </a:xfrm>
            <a:prstGeom prst="rect">
              <a:avLst/>
            </a:prstGeom>
            <a:solidFill>
              <a:srgbClr val="E5F6D8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057400" y="4689475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2514600" y="4841875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2514600" y="5527675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136775" y="4918075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136775" y="5603875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429000" y="4689475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3886200" y="4841875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3886200" y="5527675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508375" y="4994275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508375" y="5680075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065338" y="4232275"/>
              <a:ext cx="1128712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leftbot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438525" y="4232275"/>
              <a:ext cx="12588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righttop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222375" y="4308475"/>
              <a:ext cx="314325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r</a:t>
              </a:r>
            </a:p>
          </p:txBody>
        </p:sp>
      </p:grp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5562600" y="3276600"/>
            <a:ext cx="3429000" cy="1095375"/>
          </a:xfrm>
          <a:prstGeom prst="rect">
            <a:avLst/>
          </a:prstGeom>
          <a:solidFill>
            <a:srgbClr val="ABF3A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Now only one pointer is passed instead of a large struct.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5562600" y="1752600"/>
            <a:ext cx="3352800" cy="1430338"/>
          </a:xfrm>
          <a:prstGeom prst="rect">
            <a:avLst/>
          </a:prstGeom>
          <a:solidFill>
            <a:srgbClr val="FBD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>
                <a:solidFill>
                  <a:srgbClr val="0070C0"/>
                </a:solidFill>
                <a:latin typeface="Comic Sans MS" pitchFamily="64" charset="0"/>
              </a:rPr>
              <a:t>area() uses a pointer to struct rect pr as a parameter, instead of struct rect itself.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562600" y="533400"/>
            <a:ext cx="3429000" cy="1095375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Instead of passing structures, pass pointers to structures.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990600" y="6365875"/>
            <a:ext cx="51054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IN" altLang="en-US" sz="2600" b="1" dirty="0">
                <a:solidFill>
                  <a:srgbClr val="9D0000"/>
                </a:solidFill>
                <a:latin typeface="Comic Sans MS" pitchFamily="64" charset="0"/>
              </a:rPr>
              <a:t>Same for returning structures</a:t>
            </a:r>
          </a:p>
        </p:txBody>
      </p:sp>
      <p:pic>
        <p:nvPicPr>
          <p:cNvPr id="25" name="Picture 2" descr="C:\Users\karkare\AppData\Local\Microsoft\Windows\INetCache\IE\KKKV8TYS\MC90029500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836655"/>
            <a:ext cx="1778508" cy="177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59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 animBg="1"/>
      <p:bldP spid="23" grpId="0" animBg="1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Motivation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>
                <a:latin typeface="Comic Sans MS" panose="030F0702030302020204" pitchFamily="66" charset="0"/>
              </a:rPr>
              <a:t>Till now, we have used data types int, float, char, arrays (1D, 2D,...) and pointers.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>
                <a:latin typeface="Comic Sans MS" panose="030F0702030302020204" pitchFamily="66" charset="0"/>
              </a:rPr>
              <a:t>What if we want to define our own data types based on these? 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 smtClean="0"/>
              <a:t>A</a:t>
            </a:r>
            <a:r>
              <a:rPr lang="en-US" altLang="en-US" sz="2400" dirty="0" smtClean="0">
                <a:latin typeface="Comic Sans MS" panose="030F0702030302020204" pitchFamily="66" charset="0"/>
              </a:rPr>
              <a:t> </a:t>
            </a:r>
            <a:r>
              <a:rPr lang="en-US" altLang="en-US" sz="2400" dirty="0">
                <a:latin typeface="Comic Sans MS" panose="030F0702030302020204" pitchFamily="66" charset="0"/>
              </a:rPr>
              <a:t>geometry package – we want to define a point as having an x coordinate, and a y coordinate</a:t>
            </a:r>
            <a:r>
              <a:rPr lang="en-US" altLang="en-US" sz="2400" dirty="0" smtClean="0">
                <a:latin typeface="Comic Sans MS" panose="030F0702030302020204" pitchFamily="66" charset="0"/>
              </a:rPr>
              <a:t>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 smtClean="0"/>
              <a:t>Student data – Name and Roll Number</a:t>
            </a:r>
            <a:endParaRPr lang="en-US" altLang="en-US" sz="2400" dirty="0">
              <a:latin typeface="Comic Sans MS" panose="030F0702030302020204" pitchFamily="66" charset="0"/>
            </a:endParaRP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array of size 2</a:t>
            </a:r>
            <a:r>
              <a:rPr lang="en-US" altLang="en-US" dirty="0" smtClean="0">
                <a:latin typeface="Comic Sans MS" panose="030F0702030302020204" pitchFamily="66" charset="0"/>
              </a:rPr>
              <a:t>? </a:t>
            </a:r>
            <a:endParaRPr lang="en-US" altLang="en-US" dirty="0">
              <a:latin typeface="Comic Sans MS" panose="030F0702030302020204" pitchFamily="66" charset="0"/>
            </a:endParaRP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two variables: </a:t>
            </a:r>
          </a:p>
          <a:p>
            <a:pPr marL="1263650" lvl="2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 err="1" smtClean="0">
                <a:latin typeface="Comic Sans MS" panose="030F0702030302020204" pitchFamily="66" charset="0"/>
              </a:rPr>
              <a:t>int</a:t>
            </a:r>
            <a:r>
              <a:rPr lang="en-US" altLang="en-US" dirty="0" smtClean="0">
                <a:latin typeface="Comic Sans MS" panose="030F0702030302020204" pitchFamily="66" charset="0"/>
              </a:rPr>
              <a:t> </a:t>
            </a:r>
            <a:r>
              <a:rPr lang="en-US" altLang="en-US" dirty="0" err="1" smtClean="0">
                <a:latin typeface="Comic Sans MS" panose="030F0702030302020204" pitchFamily="66" charset="0"/>
              </a:rPr>
              <a:t>point_x</a:t>
            </a:r>
            <a:r>
              <a:rPr lang="en-US" altLang="en-US" dirty="0" smtClean="0">
                <a:latin typeface="Comic Sans MS" panose="030F0702030302020204" pitchFamily="66" charset="0"/>
              </a:rPr>
              <a:t> , </a:t>
            </a:r>
            <a:r>
              <a:rPr lang="en-US" altLang="en-US" dirty="0" err="1" smtClean="0">
                <a:latin typeface="Comic Sans MS" panose="030F0702030302020204" pitchFamily="66" charset="0"/>
              </a:rPr>
              <a:t>point_y</a:t>
            </a:r>
            <a:r>
              <a:rPr lang="en-US" altLang="en-US" dirty="0" smtClean="0">
                <a:latin typeface="Comic Sans MS" panose="030F0702030302020204" pitchFamily="66" charset="0"/>
              </a:rPr>
              <a:t>;</a:t>
            </a:r>
          </a:p>
          <a:p>
            <a:pPr marL="1263650" lvl="2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char *name; </a:t>
            </a:r>
            <a:r>
              <a:rPr lang="en-US" altLang="en-US" dirty="0" err="1" smtClean="0">
                <a:latin typeface="Comic Sans MS" panose="030F0702030302020204" pitchFamily="66" charset="0"/>
              </a:rPr>
              <a:t>int</a:t>
            </a:r>
            <a:r>
              <a:rPr lang="en-US" altLang="en-US" dirty="0" smtClean="0">
                <a:latin typeface="Comic Sans MS" panose="030F0702030302020204" pitchFamily="66" charset="0"/>
              </a:rPr>
              <a:t> </a:t>
            </a:r>
            <a:r>
              <a:rPr lang="en-US" altLang="en-US" dirty="0" err="1" smtClean="0">
                <a:latin typeface="Comic Sans MS" panose="030F0702030302020204" pitchFamily="66" charset="0"/>
              </a:rPr>
              <a:t>roll_num</a:t>
            </a:r>
            <a:r>
              <a:rPr lang="en-US" altLang="en-US" dirty="0" smtClean="0">
                <a:latin typeface="Comic Sans MS" panose="030F0702030302020204" pitchFamily="66" charset="0"/>
              </a:rPr>
              <a:t>;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96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3962399" y="10524"/>
            <a:ext cx="5165725" cy="67527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25560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 defTabSz="914400">
              <a:lnSpc>
                <a:spcPct val="100000"/>
              </a:lnSpc>
              <a:buClrTx/>
              <a:buSzTx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en-US" kern="0" smtClean="0">
                <a:solidFill>
                  <a:srgbClr val="9D0000"/>
                </a:solidFill>
                <a:latin typeface="Comic Sans MS" pitchFamily="64" charset="0"/>
              </a:rPr>
              <a:t>Structure Pointers</a:t>
            </a:r>
            <a:endParaRPr lang="en-US" altLang="en-US" kern="0" dirty="0">
              <a:solidFill>
                <a:srgbClr val="9D0000"/>
              </a:solidFill>
              <a:latin typeface="Comic Sans MS" pitchFamily="6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3657600" cy="2436813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point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	</a:t>
            </a:r>
            <a:r>
              <a:rPr lang="en-IN" altLang="en-US" sz="2200" b="1" dirty="0" err="1">
                <a:latin typeface="Comic Sans MS" pitchFamily="64" charset="0"/>
              </a:rPr>
              <a:t>int</a:t>
            </a:r>
            <a:r>
              <a:rPr lang="en-IN" altLang="en-US" sz="2200" b="1" dirty="0">
                <a:latin typeface="Comic Sans MS" pitchFamily="64" charset="0"/>
              </a:rPr>
              <a:t> x; </a:t>
            </a:r>
            <a:r>
              <a:rPr lang="en-IN" altLang="en-US" sz="2200" b="1" dirty="0" err="1">
                <a:latin typeface="Comic Sans MS" pitchFamily="64" charset="0"/>
              </a:rPr>
              <a:t>int</a:t>
            </a:r>
            <a:r>
              <a:rPr lang="en-IN" altLang="en-US" sz="2200" b="1" dirty="0">
                <a:latin typeface="Comic Sans MS" pitchFamily="64" charset="0"/>
              </a:rPr>
              <a:t> y;}; 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</a:t>
            </a:r>
            <a:r>
              <a:rPr lang="en-IN" altLang="en-US" sz="2200" b="1" dirty="0" err="1">
                <a:latin typeface="Comic Sans MS" pitchFamily="64" charset="0"/>
              </a:rPr>
              <a:t>rect</a:t>
            </a:r>
            <a:r>
              <a:rPr lang="en-IN" altLang="en-US" sz="2200" b="1" dirty="0">
                <a:latin typeface="Comic Sans MS" pitchFamily="64" charset="0"/>
              </a:rPr>
              <a:t> { 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   </a:t>
            </a: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point </a:t>
            </a:r>
            <a:r>
              <a:rPr lang="en-IN" altLang="en-US" sz="2200" b="1" dirty="0" err="1">
                <a:latin typeface="Comic Sans MS" pitchFamily="64" charset="0"/>
              </a:rPr>
              <a:t>leftbot</a:t>
            </a:r>
            <a:r>
              <a:rPr lang="en-IN" altLang="en-US" sz="2200" b="1" dirty="0">
                <a:latin typeface="Comic Sans MS" pitchFamily="6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   </a:t>
            </a: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point </a:t>
            </a:r>
            <a:r>
              <a:rPr lang="en-IN" altLang="en-US" sz="2200" b="1" dirty="0" err="1">
                <a:latin typeface="Comic Sans MS" pitchFamily="64" charset="0"/>
              </a:rPr>
              <a:t>righttop</a:t>
            </a:r>
            <a:r>
              <a:rPr lang="en-IN" altLang="en-US" sz="2200" b="1" dirty="0">
                <a:latin typeface="Comic Sans MS" pitchFamily="6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};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</a:t>
            </a:r>
            <a:r>
              <a:rPr lang="en-IN" altLang="en-US" sz="2200" b="1" dirty="0" err="1">
                <a:latin typeface="Comic Sans MS" pitchFamily="64" charset="0"/>
              </a:rPr>
              <a:t>rect</a:t>
            </a:r>
            <a:r>
              <a:rPr lang="en-IN" altLang="en-US" sz="2200" b="1" dirty="0">
                <a:latin typeface="Comic Sans MS" pitchFamily="64" charset="0"/>
              </a:rPr>
              <a:t> *</a:t>
            </a:r>
            <a:r>
              <a:rPr lang="en-IN" altLang="en-US" sz="2200" b="1" dirty="0" err="1">
                <a:latin typeface="Comic Sans MS" pitchFamily="64" charset="0"/>
              </a:rPr>
              <a:t>pr</a:t>
            </a:r>
            <a:r>
              <a:rPr lang="en-IN" altLang="en-US" sz="2200" b="1" dirty="0">
                <a:latin typeface="Comic Sans MS" pitchFamily="64" charset="0"/>
              </a:rPr>
              <a:t>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713" y="2667000"/>
            <a:ext cx="4984538" cy="4153530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400" b="1" dirty="0">
                <a:latin typeface="Comic Sans MS" pitchFamily="64" charset="0"/>
              </a:rPr>
              <a:t>*</a:t>
            </a:r>
            <a:r>
              <a:rPr lang="en-IN" altLang="en-US" sz="2400" b="1" dirty="0" err="1">
                <a:latin typeface="Comic Sans MS" pitchFamily="64" charset="0"/>
              </a:rPr>
              <a:t>pr</a:t>
            </a:r>
            <a:r>
              <a:rPr lang="en-IN" altLang="en-US" sz="2400" b="1" dirty="0">
                <a:latin typeface="Comic Sans MS" pitchFamily="64" charset="0"/>
              </a:rPr>
              <a:t> is pointer to </a:t>
            </a:r>
            <a:r>
              <a:rPr lang="en-IN" altLang="en-US" sz="2400" b="1" dirty="0" err="1">
                <a:latin typeface="Comic Sans MS" pitchFamily="64" charset="0"/>
              </a:rPr>
              <a:t>struct</a:t>
            </a:r>
            <a:r>
              <a:rPr lang="en-IN" altLang="en-US" sz="2400" b="1" dirty="0">
                <a:latin typeface="Comic Sans MS" pitchFamily="64" charset="0"/>
              </a:rPr>
              <a:t> rect.</a:t>
            </a: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400" b="1" dirty="0">
                <a:latin typeface="Comic Sans MS" pitchFamily="64" charset="0"/>
              </a:rPr>
              <a:t>To access a field of the </a:t>
            </a:r>
            <a:r>
              <a:rPr lang="en-IN" altLang="en-US" sz="2400" b="1" dirty="0" err="1">
                <a:latin typeface="Comic Sans MS" pitchFamily="64" charset="0"/>
              </a:rPr>
              <a:t>struct</a:t>
            </a:r>
            <a:r>
              <a:rPr lang="en-IN" altLang="en-US" sz="2400" b="1" dirty="0">
                <a:latin typeface="Comic Sans MS" pitchFamily="64" charset="0"/>
              </a:rPr>
              <a:t> pointed to by </a:t>
            </a:r>
            <a:r>
              <a:rPr lang="en-IN" altLang="en-US" sz="2400" b="1" dirty="0" err="1">
                <a:latin typeface="Comic Sans MS" pitchFamily="64" charset="0"/>
              </a:rPr>
              <a:t>struct</a:t>
            </a:r>
            <a:r>
              <a:rPr lang="en-IN" altLang="en-US" sz="2400" b="1" dirty="0">
                <a:latin typeface="Comic Sans MS" pitchFamily="64" charset="0"/>
              </a:rPr>
              <a:t> </a:t>
            </a:r>
            <a:r>
              <a:rPr lang="en-IN" altLang="en-US" sz="2400" b="1" dirty="0" err="1">
                <a:latin typeface="Comic Sans MS" pitchFamily="64" charset="0"/>
              </a:rPr>
              <a:t>rect</a:t>
            </a:r>
            <a:r>
              <a:rPr lang="en-IN" altLang="en-US" sz="2400" b="1" dirty="0">
                <a:latin typeface="Comic Sans MS" pitchFamily="64" charset="0"/>
              </a:rPr>
              <a:t>, use</a:t>
            </a:r>
          </a:p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IN" altLang="en-US" sz="2400" b="1" dirty="0">
                <a:solidFill>
                  <a:srgbClr val="9D0000"/>
                </a:solidFill>
                <a:latin typeface="Comic Sans MS" pitchFamily="64" charset="0"/>
              </a:rPr>
              <a:t>(*</a:t>
            </a:r>
            <a:r>
              <a:rPr lang="en-IN" altLang="en-US" sz="2400" b="1" dirty="0" err="1">
                <a:solidFill>
                  <a:srgbClr val="9D0000"/>
                </a:solidFill>
                <a:latin typeface="Comic Sans MS" pitchFamily="64" charset="0"/>
              </a:rPr>
              <a:t>pr</a:t>
            </a:r>
            <a:r>
              <a:rPr lang="en-IN" altLang="en-US" sz="2400" b="1" dirty="0">
                <a:solidFill>
                  <a:srgbClr val="9D0000"/>
                </a:solidFill>
                <a:latin typeface="Comic Sans MS" pitchFamily="64" charset="0"/>
              </a:rPr>
              <a:t>).</a:t>
            </a:r>
            <a:r>
              <a:rPr lang="en-IN" altLang="en-US" sz="2400" b="1" dirty="0" err="1">
                <a:solidFill>
                  <a:srgbClr val="9D0000"/>
                </a:solidFill>
                <a:latin typeface="Comic Sans MS" pitchFamily="64" charset="0"/>
              </a:rPr>
              <a:t>leftbot</a:t>
            </a:r>
            <a:endParaRPr lang="en-IN" altLang="en-US" sz="2400" b="1" dirty="0">
              <a:solidFill>
                <a:srgbClr val="9D0000"/>
              </a:solidFill>
              <a:latin typeface="Comic Sans MS" pitchFamily="64" charset="0"/>
            </a:endParaRPr>
          </a:p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IN" altLang="en-US" sz="2400" b="1" dirty="0">
                <a:solidFill>
                  <a:srgbClr val="9D0000"/>
                </a:solidFill>
                <a:latin typeface="Comic Sans MS" pitchFamily="64" charset="0"/>
              </a:rPr>
              <a:t>(*</a:t>
            </a:r>
            <a:r>
              <a:rPr lang="en-IN" altLang="en-US" sz="2400" b="1" dirty="0" err="1">
                <a:solidFill>
                  <a:srgbClr val="9D0000"/>
                </a:solidFill>
                <a:latin typeface="Comic Sans MS" pitchFamily="64" charset="0"/>
              </a:rPr>
              <a:t>pr</a:t>
            </a:r>
            <a:r>
              <a:rPr lang="en-IN" altLang="en-US" sz="2400" b="1" dirty="0">
                <a:solidFill>
                  <a:srgbClr val="9D0000"/>
                </a:solidFill>
                <a:latin typeface="Comic Sans MS" pitchFamily="64" charset="0"/>
              </a:rPr>
              <a:t>).</a:t>
            </a:r>
            <a:r>
              <a:rPr lang="en-IN" altLang="en-US" sz="2400" b="1" dirty="0" err="1">
                <a:solidFill>
                  <a:srgbClr val="9D0000"/>
                </a:solidFill>
                <a:latin typeface="Comic Sans MS" pitchFamily="64" charset="0"/>
              </a:rPr>
              <a:t>righttop</a:t>
            </a:r>
            <a:endParaRPr lang="en-IN" altLang="en-US" sz="2400" b="1" dirty="0">
              <a:solidFill>
                <a:srgbClr val="9D0000"/>
              </a:solidFill>
              <a:latin typeface="Comic Sans MS" pitchFamily="64" charset="0"/>
            </a:endParaRP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 startAt="3"/>
            </a:pPr>
            <a:r>
              <a:rPr lang="en-IN" altLang="en-US" sz="2400" b="1" dirty="0">
                <a:latin typeface="Comic Sans MS" pitchFamily="64" charset="0"/>
              </a:rPr>
              <a:t>Bracketing (*</a:t>
            </a:r>
            <a:r>
              <a:rPr lang="en-IN" altLang="en-US" sz="2400" b="1" dirty="0" err="1">
                <a:latin typeface="Comic Sans MS" pitchFamily="64" charset="0"/>
              </a:rPr>
              <a:t>pr</a:t>
            </a:r>
            <a:r>
              <a:rPr lang="en-IN" altLang="en-US" sz="2400" b="1" dirty="0">
                <a:latin typeface="Comic Sans MS" pitchFamily="64" charset="0"/>
              </a:rPr>
              <a:t>) is </a:t>
            </a:r>
            <a:r>
              <a:rPr lang="en-IN" altLang="en-US" sz="2400" b="1" dirty="0">
                <a:solidFill>
                  <a:srgbClr val="C00000"/>
                </a:solidFill>
                <a:latin typeface="Comic Sans MS" pitchFamily="64" charset="0"/>
              </a:rPr>
              <a:t>essential</a:t>
            </a:r>
            <a:r>
              <a:rPr lang="en-IN" altLang="en-US" sz="2400" b="1" dirty="0">
                <a:latin typeface="Comic Sans MS" pitchFamily="64" charset="0"/>
              </a:rPr>
              <a:t> here. * has lower precedence than . </a:t>
            </a: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 startAt="3"/>
            </a:pPr>
            <a:r>
              <a:rPr lang="en-IN" altLang="en-US" sz="2400" b="1" dirty="0">
                <a:latin typeface="Comic Sans MS" pitchFamily="64" charset="0"/>
              </a:rPr>
              <a:t>To access the x field of </a:t>
            </a:r>
            <a:r>
              <a:rPr lang="en-IN" altLang="en-US" sz="2400" b="1" dirty="0" err="1">
                <a:latin typeface="Comic Sans MS" pitchFamily="64" charset="0"/>
              </a:rPr>
              <a:t>leftbot</a:t>
            </a:r>
            <a:r>
              <a:rPr lang="en-IN" altLang="en-US" sz="2400" b="1" dirty="0">
                <a:latin typeface="Comic Sans MS" pitchFamily="64" charset="0"/>
              </a:rPr>
              <a:t>, </a:t>
            </a:r>
            <a:r>
              <a:rPr lang="en-IN" altLang="en-US" sz="2400" b="1" dirty="0" smtClean="0">
                <a:latin typeface="Comic Sans MS" pitchFamily="64" charset="0"/>
              </a:rPr>
              <a:t>use</a:t>
            </a:r>
            <a:r>
              <a:rPr lang="en-IN" altLang="en-US" sz="2400" b="1" dirty="0" smtClean="0">
                <a:solidFill>
                  <a:srgbClr val="9D0000"/>
                </a:solidFill>
                <a:latin typeface="Comic Sans MS" pitchFamily="64" charset="0"/>
              </a:rPr>
              <a:t> (*</a:t>
            </a:r>
            <a:r>
              <a:rPr lang="en-IN" altLang="en-US" sz="2400" b="1" dirty="0" err="1">
                <a:solidFill>
                  <a:srgbClr val="9D0000"/>
                </a:solidFill>
                <a:latin typeface="Comic Sans MS" pitchFamily="64" charset="0"/>
              </a:rPr>
              <a:t>pr</a:t>
            </a:r>
            <a:r>
              <a:rPr lang="en-IN" altLang="en-US" sz="2400" b="1" dirty="0">
                <a:solidFill>
                  <a:srgbClr val="9D0000"/>
                </a:solidFill>
                <a:latin typeface="Comic Sans MS" pitchFamily="64" charset="0"/>
              </a:rPr>
              <a:t>).</a:t>
            </a:r>
            <a:r>
              <a:rPr lang="en-IN" altLang="en-US" sz="2400" b="1" dirty="0" err="1">
                <a:solidFill>
                  <a:srgbClr val="9D0000"/>
                </a:solidFill>
                <a:latin typeface="Comic Sans MS" pitchFamily="64" charset="0"/>
              </a:rPr>
              <a:t>leftbot.x</a:t>
            </a:r>
            <a:endParaRPr lang="en-IN" altLang="en-US" sz="2400" b="1" dirty="0">
              <a:solidFill>
                <a:srgbClr val="9D0000"/>
              </a:solidFill>
              <a:latin typeface="Comic Sans MS" pitchFamily="6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270375" y="1905000"/>
            <a:ext cx="46355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solidFill>
                  <a:srgbClr val="9D0000"/>
                </a:solidFill>
                <a:latin typeface="Comic Sans MS" pitchFamily="64" charset="0"/>
              </a:rPr>
              <a:t>pr</a:t>
            </a:r>
            <a:endParaRPr lang="en-IN" altLang="en-US" sz="2200" b="1" dirty="0">
              <a:solidFill>
                <a:srgbClr val="9D0000"/>
              </a:solidFill>
              <a:latin typeface="Comic Sans MS" pitchFamily="6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8200" y="1981200"/>
            <a:ext cx="838200" cy="533400"/>
            <a:chOff x="4648200" y="1981200"/>
            <a:chExt cx="838200" cy="53340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648200" y="1981200"/>
              <a:ext cx="609600" cy="533400"/>
            </a:xfrm>
            <a:prstGeom prst="rect">
              <a:avLst/>
            </a:prstGeom>
            <a:solidFill>
              <a:srgbClr val="ABB9DE"/>
            </a:solidFill>
            <a:ln w="2556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" name="AutoShape 6"/>
            <p:cNvCxnSpPr>
              <a:cxnSpLocks noChangeShapeType="1"/>
            </p:cNvCxnSpPr>
            <p:nvPr/>
          </p:nvCxnSpPr>
          <p:spPr bwMode="auto">
            <a:xfrm flipV="1">
              <a:off x="4953000" y="2133600"/>
              <a:ext cx="533400" cy="152400"/>
            </a:xfrm>
            <a:prstGeom prst="bentConnector3">
              <a:avLst>
                <a:gd name="adj1" fmla="val 50000"/>
              </a:avLst>
            </a:prstGeom>
            <a:noFill/>
            <a:ln w="25560" cap="flat">
              <a:solidFill>
                <a:srgbClr val="9D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Group 10"/>
          <p:cNvGrpSpPr/>
          <p:nvPr/>
        </p:nvGrpSpPr>
        <p:grpSpPr>
          <a:xfrm>
            <a:off x="5486400" y="2057400"/>
            <a:ext cx="3352800" cy="2209800"/>
            <a:chOff x="5486400" y="2057400"/>
            <a:chExt cx="3352800" cy="2209800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5486400" y="2057400"/>
              <a:ext cx="3352800" cy="2209800"/>
            </a:xfrm>
            <a:prstGeom prst="rect">
              <a:avLst/>
            </a:prstGeom>
            <a:solidFill>
              <a:srgbClr val="E5F6D8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5943600" y="25146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6400800" y="2667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6400800" y="3352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6022975" y="2743200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6022975" y="3429000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7315200" y="25146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7772400" y="2667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7772400" y="3352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7394575" y="2819400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7394575" y="3505200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5951538" y="2057400"/>
              <a:ext cx="1128712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leftbot</a:t>
              </a: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7324725" y="2057400"/>
              <a:ext cx="12588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righttop</a:t>
              </a: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6554788" y="27432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0</a:t>
              </a: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6554788" y="34290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0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7926388" y="27432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1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7926388" y="34290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1</a:t>
              </a:r>
            </a:p>
          </p:txBody>
        </p:sp>
      </p:grp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3898900" y="685800"/>
            <a:ext cx="2180703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(*</a:t>
            </a:r>
            <a:r>
              <a:rPr lang="en-IN" altLang="en-US" sz="2200" b="1" dirty="0" err="1">
                <a:latin typeface="Comic Sans MS" pitchFamily="64" charset="0"/>
              </a:rPr>
              <a:t>pr</a:t>
            </a:r>
            <a:r>
              <a:rPr lang="en-IN" altLang="en-US" sz="2200" b="1" dirty="0">
                <a:latin typeface="Comic Sans MS" pitchFamily="64" charset="0"/>
              </a:rPr>
              <a:t>).</a:t>
            </a:r>
            <a:r>
              <a:rPr lang="en-IN" altLang="en-US" sz="2200" b="1" dirty="0" err="1" smtClean="0">
                <a:latin typeface="Comic Sans MS" pitchFamily="64" charset="0"/>
              </a:rPr>
              <a:t>leftbot.y</a:t>
            </a:r>
            <a:endParaRPr lang="en-IN" altLang="en-US" sz="2200" b="1" dirty="0">
              <a:latin typeface="Comic Sans MS" pitchFamily="64" charset="0"/>
            </a:endParaRP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6838950" y="685800"/>
            <a:ext cx="2289175" cy="425450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(*pr).righttop.y</a:t>
            </a: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6827838" y="1371600"/>
            <a:ext cx="2300287" cy="425450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(*</a:t>
            </a:r>
            <a:r>
              <a:rPr lang="en-IN" altLang="en-US" sz="2200" b="1" dirty="0" err="1">
                <a:latin typeface="Comic Sans MS" pitchFamily="64" charset="0"/>
              </a:rPr>
              <a:t>pr</a:t>
            </a:r>
            <a:r>
              <a:rPr lang="en-IN" altLang="en-US" sz="2200" b="1" dirty="0">
                <a:latin typeface="Comic Sans MS" pitchFamily="64" charset="0"/>
              </a:rPr>
              <a:t>).</a:t>
            </a:r>
            <a:r>
              <a:rPr lang="en-IN" altLang="en-US" sz="2200" b="1" dirty="0" err="1">
                <a:latin typeface="Comic Sans MS" pitchFamily="64" charset="0"/>
              </a:rPr>
              <a:t>righttop.x</a:t>
            </a:r>
            <a:endParaRPr lang="en-IN" altLang="en-US" sz="2200" b="1" dirty="0">
              <a:latin typeface="Comic Sans MS" pitchFamily="64" charset="0"/>
            </a:endParaRPr>
          </a:p>
        </p:txBody>
      </p:sp>
      <p:cxnSp>
        <p:nvCxnSpPr>
          <p:cNvPr id="32" name="AutoShape 28"/>
          <p:cNvCxnSpPr>
            <a:cxnSpLocks noChangeShapeType="1"/>
          </p:cNvCxnSpPr>
          <p:nvPr/>
        </p:nvCxnSpPr>
        <p:spPr bwMode="auto">
          <a:xfrm>
            <a:off x="4114800" y="1143000"/>
            <a:ext cx="1981200" cy="24765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" name="AutoShape 29"/>
          <p:cNvCxnSpPr>
            <a:cxnSpLocks noChangeShapeType="1"/>
          </p:cNvCxnSpPr>
          <p:nvPr/>
        </p:nvCxnSpPr>
        <p:spPr bwMode="auto">
          <a:xfrm>
            <a:off x="5486400" y="1752600"/>
            <a:ext cx="914400" cy="9906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AutoShape 30"/>
          <p:cNvCxnSpPr>
            <a:cxnSpLocks noChangeShapeType="1"/>
          </p:cNvCxnSpPr>
          <p:nvPr/>
        </p:nvCxnSpPr>
        <p:spPr bwMode="auto">
          <a:xfrm flipH="1">
            <a:off x="8458200" y="1752600"/>
            <a:ext cx="304800" cy="9906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31"/>
          <p:cNvCxnSpPr>
            <a:cxnSpLocks noChangeShapeType="1"/>
          </p:cNvCxnSpPr>
          <p:nvPr/>
        </p:nvCxnSpPr>
        <p:spPr bwMode="auto">
          <a:xfrm flipH="1">
            <a:off x="8458200" y="990600"/>
            <a:ext cx="685800" cy="24765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5453897" y="5762625"/>
            <a:ext cx="3684587" cy="1095375"/>
          </a:xfrm>
          <a:prstGeom prst="rect">
            <a:avLst/>
          </a:prstGeom>
          <a:solidFill>
            <a:srgbClr val="F4FAA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Addressing fields</a:t>
            </a:r>
          </a:p>
          <a:p>
            <a:pPr algn="ctr"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via the structure’s pointer</a:t>
            </a:r>
          </a:p>
        </p:txBody>
      </p:sp>
      <p:sp>
        <p:nvSpPr>
          <p:cNvPr id="37" name="Rectangle 25"/>
          <p:cNvSpPr>
            <a:spLocks noChangeArrowheads="1"/>
          </p:cNvSpPr>
          <p:nvPr/>
        </p:nvSpPr>
        <p:spPr bwMode="auto">
          <a:xfrm>
            <a:off x="4584700" y="1371600"/>
            <a:ext cx="2170113" cy="425450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(*pr).leftbot.x</a:t>
            </a:r>
          </a:p>
        </p:txBody>
      </p:sp>
    </p:spTree>
    <p:extLst>
      <p:ext uri="{BB962C8B-B14F-4D97-AF65-F5344CB8AC3E}">
        <p14:creationId xmlns:p14="http://schemas.microsoft.com/office/powerpoint/2010/main" val="163099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29" grpId="0" animBg="1"/>
      <p:bldP spid="30" grpId="0" animBg="1"/>
      <p:bldP spid="31" grpId="0" animBg="1"/>
      <p:bldP spid="36" grpId="0" animBg="1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3962399" y="10524"/>
            <a:ext cx="5165725" cy="67527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25560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 defTabSz="914400">
              <a:lnSpc>
                <a:spcPct val="100000"/>
              </a:lnSpc>
              <a:buClrTx/>
              <a:buSzTx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en-US" kern="0" smtClean="0">
                <a:solidFill>
                  <a:srgbClr val="9D0000"/>
                </a:solidFill>
                <a:latin typeface="Comic Sans MS" pitchFamily="64" charset="0"/>
              </a:rPr>
              <a:t>Structure Pointers</a:t>
            </a:r>
            <a:endParaRPr lang="en-US" altLang="en-US" kern="0" dirty="0">
              <a:solidFill>
                <a:srgbClr val="9D0000"/>
              </a:solidFill>
              <a:latin typeface="Comic Sans MS" pitchFamily="6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3657600" cy="2436813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point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	</a:t>
            </a:r>
            <a:r>
              <a:rPr lang="en-IN" altLang="en-US" sz="2200" b="1" dirty="0" err="1">
                <a:latin typeface="Comic Sans MS" pitchFamily="64" charset="0"/>
              </a:rPr>
              <a:t>int</a:t>
            </a:r>
            <a:r>
              <a:rPr lang="en-IN" altLang="en-US" sz="2200" b="1" dirty="0">
                <a:latin typeface="Comic Sans MS" pitchFamily="64" charset="0"/>
              </a:rPr>
              <a:t> x; </a:t>
            </a:r>
            <a:r>
              <a:rPr lang="en-IN" altLang="en-US" sz="2200" b="1" dirty="0" err="1">
                <a:latin typeface="Comic Sans MS" pitchFamily="64" charset="0"/>
              </a:rPr>
              <a:t>int</a:t>
            </a:r>
            <a:r>
              <a:rPr lang="en-IN" altLang="en-US" sz="2200" b="1" dirty="0">
                <a:latin typeface="Comic Sans MS" pitchFamily="64" charset="0"/>
              </a:rPr>
              <a:t> y;}; 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</a:t>
            </a:r>
            <a:r>
              <a:rPr lang="en-IN" altLang="en-US" sz="2200" b="1" dirty="0" err="1">
                <a:latin typeface="Comic Sans MS" pitchFamily="64" charset="0"/>
              </a:rPr>
              <a:t>rect</a:t>
            </a:r>
            <a:r>
              <a:rPr lang="en-IN" altLang="en-US" sz="2200" b="1" dirty="0">
                <a:latin typeface="Comic Sans MS" pitchFamily="64" charset="0"/>
              </a:rPr>
              <a:t> { 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   </a:t>
            </a: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point </a:t>
            </a:r>
            <a:r>
              <a:rPr lang="en-IN" altLang="en-US" sz="2200" b="1" dirty="0" err="1">
                <a:latin typeface="Comic Sans MS" pitchFamily="64" charset="0"/>
              </a:rPr>
              <a:t>leftbot</a:t>
            </a:r>
            <a:r>
              <a:rPr lang="en-IN" altLang="en-US" sz="2200" b="1" dirty="0">
                <a:latin typeface="Comic Sans MS" pitchFamily="6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   </a:t>
            </a: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point </a:t>
            </a:r>
            <a:r>
              <a:rPr lang="en-IN" altLang="en-US" sz="2200" b="1" dirty="0" err="1">
                <a:latin typeface="Comic Sans MS" pitchFamily="64" charset="0"/>
              </a:rPr>
              <a:t>righttop</a:t>
            </a:r>
            <a:r>
              <a:rPr lang="en-IN" altLang="en-US" sz="2200" b="1" dirty="0">
                <a:latin typeface="Comic Sans MS" pitchFamily="6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};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</a:t>
            </a:r>
            <a:r>
              <a:rPr lang="en-IN" altLang="en-US" sz="2200" b="1" dirty="0" err="1">
                <a:latin typeface="Comic Sans MS" pitchFamily="64" charset="0"/>
              </a:rPr>
              <a:t>rect</a:t>
            </a:r>
            <a:r>
              <a:rPr lang="en-IN" altLang="en-US" sz="2200" b="1" dirty="0">
                <a:latin typeface="Comic Sans MS" pitchFamily="64" charset="0"/>
              </a:rPr>
              <a:t> *</a:t>
            </a:r>
            <a:r>
              <a:rPr lang="en-IN" altLang="en-US" sz="2200" b="1" dirty="0" err="1">
                <a:latin typeface="Comic Sans MS" pitchFamily="64" charset="0"/>
              </a:rPr>
              <a:t>pr</a:t>
            </a:r>
            <a:r>
              <a:rPr lang="en-IN" altLang="en-US" sz="2200" b="1" dirty="0">
                <a:latin typeface="Comic Sans MS" pitchFamily="64" charset="0"/>
              </a:rPr>
              <a:t>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713" y="2667000"/>
            <a:ext cx="4948287" cy="4153530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omic Sans MS" pitchFamily="64" charset="0"/>
              </a:rPr>
              <a:t>Pointers to structures are used so frequently that a shorthand notation </a:t>
            </a:r>
            <a:r>
              <a:rPr lang="en-IN" altLang="en-US" sz="2200" b="1" dirty="0" smtClean="0">
                <a:latin typeface="Comic Sans MS" pitchFamily="64" charset="0"/>
              </a:rPr>
              <a:t>(</a:t>
            </a:r>
            <a:r>
              <a:rPr lang="en-IN" altLang="en-US" sz="2200" b="1" dirty="0" smtClean="0">
                <a:solidFill>
                  <a:srgbClr val="C00000"/>
                </a:solidFill>
                <a:latin typeface="Comic Sans MS" pitchFamily="64" charset="0"/>
              </a:rPr>
              <a:t>-&gt;</a:t>
            </a:r>
            <a:r>
              <a:rPr lang="en-IN" altLang="en-US" sz="2200" b="1" dirty="0" smtClean="0">
                <a:latin typeface="Comic Sans MS" pitchFamily="64" charset="0"/>
              </a:rPr>
              <a:t>) is </a:t>
            </a:r>
            <a:r>
              <a:rPr lang="en-IN" altLang="en-US" sz="2200" b="1" dirty="0">
                <a:latin typeface="Comic Sans MS" pitchFamily="64" charset="0"/>
              </a:rPr>
              <a:t>provided.</a:t>
            </a: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omic Sans MS" pitchFamily="64" charset="0"/>
              </a:rPr>
              <a:t>To access a field of the </a:t>
            </a: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pointed to by </a:t>
            </a: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</a:t>
            </a:r>
            <a:r>
              <a:rPr lang="en-IN" altLang="en-US" sz="2200" b="1" dirty="0" err="1">
                <a:latin typeface="Comic Sans MS" pitchFamily="64" charset="0"/>
              </a:rPr>
              <a:t>rect</a:t>
            </a:r>
            <a:r>
              <a:rPr lang="en-IN" altLang="en-US" sz="2200" b="1" dirty="0">
                <a:latin typeface="Comic Sans MS" pitchFamily="64" charset="0"/>
              </a:rPr>
              <a:t>, use</a:t>
            </a:r>
          </a:p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IN" altLang="en-US" sz="2200" b="1" dirty="0" err="1" smtClean="0">
                <a:solidFill>
                  <a:srgbClr val="9D0000"/>
                </a:solidFill>
                <a:latin typeface="Comic Sans MS" pitchFamily="64" charset="0"/>
              </a:rPr>
              <a:t>pr</a:t>
            </a:r>
            <a:r>
              <a:rPr lang="en-IN" altLang="en-US" sz="2200" b="1" dirty="0" smtClean="0">
                <a:solidFill>
                  <a:srgbClr val="9D0000"/>
                </a:solidFill>
                <a:latin typeface="Comic Sans MS" pitchFamily="64" charset="0"/>
              </a:rPr>
              <a:t>-</a:t>
            </a: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&gt;</a:t>
            </a:r>
            <a:r>
              <a:rPr lang="en-IN" altLang="en-US" sz="2200" b="1" dirty="0" err="1">
                <a:solidFill>
                  <a:srgbClr val="9D0000"/>
                </a:solidFill>
                <a:latin typeface="Comic Sans MS" pitchFamily="64" charset="0"/>
              </a:rPr>
              <a:t>leftbot</a:t>
            </a:r>
            <a:endParaRPr lang="en-IN" altLang="en-US" sz="2200" b="1" dirty="0">
              <a:solidFill>
                <a:srgbClr val="9D0000"/>
              </a:solidFill>
              <a:latin typeface="Comic Sans MS" pitchFamily="64" charset="0"/>
            </a:endParaRP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 startAt="3"/>
            </a:pPr>
            <a:r>
              <a:rPr lang="en-IN" altLang="en-US" sz="2200" b="1" dirty="0">
                <a:latin typeface="Comic Sans MS" pitchFamily="64" charset="0"/>
              </a:rPr>
              <a:t>-&gt; is one operator. To access the x field of </a:t>
            </a:r>
            <a:r>
              <a:rPr lang="en-IN" altLang="en-US" sz="2200" b="1" dirty="0" err="1">
                <a:latin typeface="Comic Sans MS" pitchFamily="64" charset="0"/>
              </a:rPr>
              <a:t>leftbot</a:t>
            </a:r>
            <a:r>
              <a:rPr lang="en-IN" altLang="en-US" sz="2200" b="1" dirty="0">
                <a:latin typeface="Comic Sans MS" pitchFamily="64" charset="0"/>
              </a:rPr>
              <a:t>, use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IN" altLang="en-US" sz="2200" b="1" dirty="0" smtClean="0">
                <a:latin typeface="Comic Sans MS" pitchFamily="64" charset="0"/>
              </a:rPr>
              <a:t>	</a:t>
            </a: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 </a:t>
            </a:r>
            <a:r>
              <a:rPr lang="en-IN" altLang="en-US" sz="2200" b="1" dirty="0" err="1">
                <a:solidFill>
                  <a:srgbClr val="9D0000"/>
                </a:solidFill>
                <a:latin typeface="Comic Sans MS" pitchFamily="64" charset="0"/>
              </a:rPr>
              <a:t>pr</a:t>
            </a: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-&gt;</a:t>
            </a:r>
            <a:r>
              <a:rPr lang="en-IN" altLang="en-US" sz="2200" b="1" dirty="0" err="1" smtClean="0">
                <a:solidFill>
                  <a:srgbClr val="9D0000"/>
                </a:solidFill>
                <a:latin typeface="Comic Sans MS" pitchFamily="64" charset="0"/>
              </a:rPr>
              <a:t>leftbot.x</a:t>
            </a:r>
            <a:endParaRPr lang="en-IN" altLang="en-US" sz="2200" b="1" dirty="0" smtClean="0">
              <a:solidFill>
                <a:srgbClr val="9D0000"/>
              </a:solidFill>
              <a:latin typeface="Comic Sans MS" pitchFamily="64" charset="0"/>
            </a:endParaRP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 startAt="3"/>
            </a:pPr>
            <a:r>
              <a:rPr lang="en-IN" altLang="en-US" sz="2200" b="1" dirty="0" smtClean="0">
                <a:latin typeface="Comic Sans MS" pitchFamily="64" charset="0"/>
              </a:rPr>
              <a:t>-&gt; and . have same precedence and are left-associative. Equivalent to </a:t>
            </a: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(</a:t>
            </a:r>
            <a:r>
              <a:rPr lang="en-IN" altLang="en-US" sz="2200" b="1" dirty="0" err="1">
                <a:solidFill>
                  <a:srgbClr val="9D0000"/>
                </a:solidFill>
                <a:latin typeface="Comic Sans MS" pitchFamily="64" charset="0"/>
              </a:rPr>
              <a:t>pr</a:t>
            </a: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-&gt;</a:t>
            </a:r>
            <a:r>
              <a:rPr lang="en-IN" altLang="en-US" sz="2200" b="1" dirty="0" err="1">
                <a:solidFill>
                  <a:srgbClr val="9D0000"/>
                </a:solidFill>
                <a:latin typeface="Comic Sans MS" pitchFamily="64" charset="0"/>
              </a:rPr>
              <a:t>leftbot</a:t>
            </a: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).x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270375" y="1905000"/>
            <a:ext cx="46355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solidFill>
                  <a:srgbClr val="9D0000"/>
                </a:solidFill>
                <a:latin typeface="Comic Sans MS" pitchFamily="64" charset="0"/>
              </a:rPr>
              <a:t>pr</a:t>
            </a:r>
            <a:endParaRPr lang="en-IN" altLang="en-US" sz="2200" b="1" dirty="0">
              <a:solidFill>
                <a:srgbClr val="9D0000"/>
              </a:solidFill>
              <a:latin typeface="Comic Sans MS" pitchFamily="6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8200" y="1981200"/>
            <a:ext cx="838200" cy="533400"/>
            <a:chOff x="4648200" y="1981200"/>
            <a:chExt cx="838200" cy="53340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648200" y="1981200"/>
              <a:ext cx="609600" cy="533400"/>
            </a:xfrm>
            <a:prstGeom prst="rect">
              <a:avLst/>
            </a:prstGeom>
            <a:solidFill>
              <a:srgbClr val="ABB9DE"/>
            </a:solidFill>
            <a:ln w="2556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" name="AutoShape 6"/>
            <p:cNvCxnSpPr>
              <a:cxnSpLocks noChangeShapeType="1"/>
            </p:cNvCxnSpPr>
            <p:nvPr/>
          </p:nvCxnSpPr>
          <p:spPr bwMode="auto">
            <a:xfrm flipV="1">
              <a:off x="4953000" y="2133600"/>
              <a:ext cx="533400" cy="152400"/>
            </a:xfrm>
            <a:prstGeom prst="bentConnector3">
              <a:avLst>
                <a:gd name="adj1" fmla="val 50000"/>
              </a:avLst>
            </a:prstGeom>
            <a:noFill/>
            <a:ln w="25560" cap="flat">
              <a:solidFill>
                <a:srgbClr val="9D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Group 10"/>
          <p:cNvGrpSpPr/>
          <p:nvPr/>
        </p:nvGrpSpPr>
        <p:grpSpPr>
          <a:xfrm>
            <a:off x="5486400" y="2057400"/>
            <a:ext cx="3352800" cy="2209800"/>
            <a:chOff x="5486400" y="2057400"/>
            <a:chExt cx="3352800" cy="2209800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5486400" y="2057400"/>
              <a:ext cx="3352800" cy="2209800"/>
            </a:xfrm>
            <a:prstGeom prst="rect">
              <a:avLst/>
            </a:prstGeom>
            <a:solidFill>
              <a:srgbClr val="E5F6D8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5943600" y="25146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6400800" y="2667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6400800" y="3352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6022975" y="2743200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6022975" y="3429000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7315200" y="25146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7772400" y="2667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7772400" y="3352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7394575" y="2819400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7394575" y="3505200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5951538" y="2057400"/>
              <a:ext cx="1128712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leftbot</a:t>
              </a: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7324725" y="2057400"/>
              <a:ext cx="12588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righttop</a:t>
              </a: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6554788" y="27432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0</a:t>
              </a: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6554788" y="34290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0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7926388" y="27432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1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7926388" y="34290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1</a:t>
              </a:r>
            </a:p>
          </p:txBody>
        </p:sp>
      </p:grp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3898900" y="685800"/>
            <a:ext cx="2047653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 smtClean="0">
                <a:latin typeface="Comic Sans MS" pitchFamily="64" charset="0"/>
              </a:rPr>
              <a:t>pr</a:t>
            </a:r>
            <a:r>
              <a:rPr lang="en-IN" altLang="en-US" sz="2200" b="1" dirty="0" smtClean="0">
                <a:latin typeface="Comic Sans MS" pitchFamily="64" charset="0"/>
              </a:rPr>
              <a:t>-&gt;</a:t>
            </a:r>
            <a:r>
              <a:rPr lang="en-IN" altLang="en-US" sz="2200" b="1" dirty="0" err="1" smtClean="0">
                <a:latin typeface="Comic Sans MS" pitchFamily="64" charset="0"/>
              </a:rPr>
              <a:t>leftbot.y</a:t>
            </a:r>
            <a:endParaRPr lang="en-IN" altLang="en-US" sz="2200" b="1" dirty="0">
              <a:latin typeface="Comic Sans MS" pitchFamily="64" charset="0"/>
            </a:endParaRP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6838950" y="685800"/>
            <a:ext cx="2182305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 smtClean="0">
                <a:latin typeface="Comic Sans MS" pitchFamily="64" charset="0"/>
              </a:rPr>
              <a:t>pr</a:t>
            </a:r>
            <a:r>
              <a:rPr lang="en-IN" altLang="en-US" sz="2200" b="1" dirty="0" smtClean="0">
                <a:latin typeface="Comic Sans MS" pitchFamily="64" charset="0"/>
              </a:rPr>
              <a:t>-&gt;</a:t>
            </a:r>
            <a:r>
              <a:rPr lang="en-IN" altLang="en-US" sz="2200" b="1" dirty="0" err="1" smtClean="0">
                <a:latin typeface="Comic Sans MS" pitchFamily="64" charset="0"/>
              </a:rPr>
              <a:t>righttop.y</a:t>
            </a:r>
            <a:endParaRPr lang="en-IN" altLang="en-US" sz="2200" b="1" dirty="0">
              <a:latin typeface="Comic Sans MS" pitchFamily="64" charset="0"/>
            </a:endParaRPr>
          </a:p>
        </p:txBody>
      </p:sp>
      <p:cxnSp>
        <p:nvCxnSpPr>
          <p:cNvPr id="32" name="AutoShape 28"/>
          <p:cNvCxnSpPr>
            <a:cxnSpLocks noChangeShapeType="1"/>
          </p:cNvCxnSpPr>
          <p:nvPr/>
        </p:nvCxnSpPr>
        <p:spPr bwMode="auto">
          <a:xfrm>
            <a:off x="4114800" y="1143000"/>
            <a:ext cx="1981200" cy="24765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" name="AutoShape 29"/>
          <p:cNvCxnSpPr>
            <a:cxnSpLocks noChangeShapeType="1"/>
          </p:cNvCxnSpPr>
          <p:nvPr/>
        </p:nvCxnSpPr>
        <p:spPr bwMode="auto">
          <a:xfrm>
            <a:off x="5486400" y="1752600"/>
            <a:ext cx="914400" cy="9906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AutoShape 30"/>
          <p:cNvCxnSpPr>
            <a:cxnSpLocks noChangeShapeType="1"/>
          </p:cNvCxnSpPr>
          <p:nvPr/>
        </p:nvCxnSpPr>
        <p:spPr bwMode="auto">
          <a:xfrm flipH="1">
            <a:off x="8458200" y="1752600"/>
            <a:ext cx="304800" cy="9906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31"/>
          <p:cNvCxnSpPr>
            <a:cxnSpLocks noChangeShapeType="1"/>
          </p:cNvCxnSpPr>
          <p:nvPr/>
        </p:nvCxnSpPr>
        <p:spPr bwMode="auto">
          <a:xfrm rot="5400000">
            <a:off x="7562850" y="2038350"/>
            <a:ext cx="2324100" cy="5334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5453897" y="5762625"/>
            <a:ext cx="3684587" cy="1106542"/>
          </a:xfrm>
          <a:prstGeom prst="rect">
            <a:avLst/>
          </a:prstGeom>
          <a:solidFill>
            <a:srgbClr val="F4FAA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Addressing fields</a:t>
            </a:r>
          </a:p>
          <a:p>
            <a:pPr algn="ctr"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via the structure’s </a:t>
            </a:r>
            <a:r>
              <a:rPr lang="en-IN" altLang="en-US" sz="2200" b="1" dirty="0" smtClean="0">
                <a:latin typeface="Comic Sans MS" pitchFamily="64" charset="0"/>
              </a:rPr>
              <a:t>pointer (shorthand)</a:t>
            </a:r>
            <a:endParaRPr lang="en-IN" altLang="en-US" sz="2200" b="1" dirty="0">
              <a:latin typeface="Comic Sans MS" pitchFamily="64" charset="0"/>
            </a:endParaRPr>
          </a:p>
        </p:txBody>
      </p:sp>
      <p:sp>
        <p:nvSpPr>
          <p:cNvPr id="37" name="Rectangle 25"/>
          <p:cNvSpPr>
            <a:spLocks noChangeArrowheads="1"/>
          </p:cNvSpPr>
          <p:nvPr/>
        </p:nvSpPr>
        <p:spPr bwMode="auto">
          <a:xfrm>
            <a:off x="4584700" y="1371600"/>
            <a:ext cx="2058875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 smtClean="0">
                <a:latin typeface="Comic Sans MS" pitchFamily="64" charset="0"/>
              </a:rPr>
              <a:t>pr</a:t>
            </a:r>
            <a:r>
              <a:rPr lang="en-IN" altLang="en-US" sz="2200" b="1" dirty="0" smtClean="0">
                <a:latin typeface="Comic Sans MS" pitchFamily="64" charset="0"/>
              </a:rPr>
              <a:t>-&gt;</a:t>
            </a:r>
            <a:r>
              <a:rPr lang="en-IN" altLang="en-US" sz="2200" b="1" dirty="0" err="1" smtClean="0">
                <a:latin typeface="Comic Sans MS" pitchFamily="64" charset="0"/>
              </a:rPr>
              <a:t>leftbot.x</a:t>
            </a:r>
            <a:endParaRPr lang="en-IN" altLang="en-US" sz="2200" b="1" dirty="0">
              <a:latin typeface="Comic Sans MS" pitchFamily="64" charset="0"/>
            </a:endParaRP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6827838" y="1371600"/>
            <a:ext cx="2193527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 smtClean="0">
                <a:latin typeface="Comic Sans MS" pitchFamily="64" charset="0"/>
              </a:rPr>
              <a:t>pr</a:t>
            </a:r>
            <a:r>
              <a:rPr lang="en-IN" altLang="en-US" sz="2200" b="1" dirty="0" smtClean="0">
                <a:latin typeface="Comic Sans MS" pitchFamily="64" charset="0"/>
              </a:rPr>
              <a:t>-&gt;</a:t>
            </a:r>
            <a:r>
              <a:rPr lang="en-IN" altLang="en-US" sz="2200" b="1" dirty="0" err="1" smtClean="0">
                <a:latin typeface="Comic Sans MS" pitchFamily="64" charset="0"/>
              </a:rPr>
              <a:t>righttop.x</a:t>
            </a:r>
            <a:endParaRPr lang="en-IN" altLang="en-US" sz="2200" b="1" dirty="0">
              <a:latin typeface="Comic Sans MS" pitchFamily="64" charset="0"/>
            </a:endParaRPr>
          </a:p>
        </p:txBody>
      </p: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4953000" y="4359771"/>
            <a:ext cx="3814162" cy="767987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 smtClean="0">
                <a:solidFill>
                  <a:srgbClr val="C00000"/>
                </a:solidFill>
                <a:latin typeface="Comic Sans MS" pitchFamily="64" charset="0"/>
              </a:rPr>
              <a:t>pr</a:t>
            </a:r>
            <a:r>
              <a:rPr lang="en-IN" altLang="en-US" sz="2200" b="1" dirty="0" smtClean="0">
                <a:solidFill>
                  <a:srgbClr val="C00000"/>
                </a:solidFill>
                <a:latin typeface="Comic Sans MS" pitchFamily="64" charset="0"/>
              </a:rPr>
              <a:t>-&gt;</a:t>
            </a:r>
            <a:r>
              <a:rPr lang="en-IN" altLang="en-US" sz="2200" b="1" dirty="0" err="1" smtClean="0">
                <a:solidFill>
                  <a:srgbClr val="C00000"/>
                </a:solidFill>
                <a:latin typeface="Comic Sans MS" pitchFamily="64" charset="0"/>
              </a:rPr>
              <a:t>leftbot</a:t>
            </a:r>
            <a:r>
              <a:rPr lang="en-IN" altLang="en-US" sz="2200" b="1" dirty="0" smtClean="0">
                <a:latin typeface="Comic Sans MS" pitchFamily="64" charset="0"/>
              </a:rPr>
              <a:t> is equivalent 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smtClean="0">
                <a:latin typeface="Comic Sans MS" pitchFamily="64" charset="0"/>
              </a:rPr>
              <a:t>to </a:t>
            </a:r>
            <a:r>
              <a:rPr lang="en-IN" altLang="en-US" sz="2200" b="1" dirty="0" smtClean="0">
                <a:solidFill>
                  <a:srgbClr val="C00000"/>
                </a:solidFill>
                <a:latin typeface="Comic Sans MS" pitchFamily="64" charset="0"/>
              </a:rPr>
              <a:t>(*</a:t>
            </a:r>
            <a:r>
              <a:rPr lang="en-IN" altLang="en-US" sz="2200" b="1" dirty="0" err="1" smtClean="0">
                <a:solidFill>
                  <a:srgbClr val="C00000"/>
                </a:solidFill>
                <a:latin typeface="Comic Sans MS" pitchFamily="64" charset="0"/>
              </a:rPr>
              <a:t>pr</a:t>
            </a:r>
            <a:r>
              <a:rPr lang="en-IN" altLang="en-US" sz="2200" b="1" dirty="0" smtClean="0">
                <a:solidFill>
                  <a:srgbClr val="C00000"/>
                </a:solidFill>
                <a:latin typeface="Comic Sans MS" pitchFamily="64" charset="0"/>
              </a:rPr>
              <a:t>).</a:t>
            </a:r>
            <a:r>
              <a:rPr lang="en-IN" altLang="en-US" sz="2200" b="1" dirty="0" err="1" smtClean="0">
                <a:solidFill>
                  <a:srgbClr val="C00000"/>
                </a:solidFill>
                <a:latin typeface="Comic Sans MS" pitchFamily="64" charset="0"/>
              </a:rPr>
              <a:t>leftbot</a:t>
            </a:r>
            <a:endParaRPr lang="en-IN" altLang="en-US" sz="2200" b="1" dirty="0">
              <a:solidFill>
                <a:srgbClr val="C00000"/>
              </a:solidFill>
              <a:latin typeface="Comic Sans MS" pitchFamily="6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85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29" grpId="0" animBg="1"/>
      <p:bldP spid="30" grpId="0" animBg="1"/>
      <p:bldP spid="36" grpId="0" animBg="1"/>
      <p:bldP spid="37" grpId="0" animBg="1"/>
      <p:bldP spid="31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</a:t>
            </a:r>
            <a:r>
              <a:rPr lang="en-US" dirty="0" smtClean="0">
                <a:solidFill>
                  <a:srgbClr val="C00000"/>
                </a:solidFill>
              </a:rPr>
              <a:t>struct </a:t>
            </a:r>
            <a:r>
              <a:rPr lang="en-US" dirty="0" smtClean="0"/>
              <a:t>is passed directly, it is passed by copying its contents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Any changes made </a:t>
            </a:r>
            <a:r>
              <a:rPr lang="en-US" dirty="0" smtClean="0"/>
              <a:t>inside the called function </a:t>
            </a:r>
            <a:r>
              <a:rPr lang="en-US" dirty="0" smtClean="0">
                <a:solidFill>
                  <a:srgbClr val="C00000"/>
                </a:solidFill>
              </a:rPr>
              <a:t>are lost </a:t>
            </a:r>
            <a:r>
              <a:rPr lang="en-US" dirty="0" smtClean="0"/>
              <a:t>on return</a:t>
            </a:r>
          </a:p>
          <a:p>
            <a:pPr lvl="1"/>
            <a:r>
              <a:rPr lang="en-US" dirty="0" smtClean="0"/>
              <a:t>This is same as that for simple variables</a:t>
            </a:r>
          </a:p>
          <a:p>
            <a:r>
              <a:rPr lang="en-US" dirty="0" smtClean="0"/>
              <a:t>When a </a:t>
            </a:r>
            <a:r>
              <a:rPr lang="en-US" dirty="0" smtClean="0">
                <a:solidFill>
                  <a:srgbClr val="C00000"/>
                </a:solidFill>
              </a:rPr>
              <a:t>struct</a:t>
            </a:r>
            <a:r>
              <a:rPr lang="en-US" dirty="0" smtClean="0"/>
              <a:t> is passed using pointer,</a:t>
            </a:r>
          </a:p>
          <a:p>
            <a:pPr lvl="1"/>
            <a:r>
              <a:rPr lang="en-US" dirty="0" smtClean="0"/>
              <a:t>Change made to the contents using pointer dereference are visible outside the called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0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Allocation of 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90600"/>
            <a:ext cx="8668072" cy="1317848"/>
          </a:xfrm>
        </p:spPr>
        <p:txBody>
          <a:bodyPr/>
          <a:lstStyle/>
          <a:p>
            <a:r>
              <a:rPr lang="en-US" dirty="0" smtClean="0"/>
              <a:t>Similar to other data types</a:t>
            </a:r>
          </a:p>
          <a:p>
            <a:r>
              <a:rPr lang="en-US" dirty="0" smtClean="0"/>
              <a:t>sizeof(…) works for </a:t>
            </a:r>
            <a:r>
              <a:rPr lang="en-US" dirty="0" err="1" smtClean="0"/>
              <a:t>struct</a:t>
            </a:r>
            <a:r>
              <a:rPr lang="en-US" dirty="0" smtClean="0"/>
              <a:t>-s too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133600"/>
            <a:ext cx="8763000" cy="2840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struct point* pts;</a:t>
            </a:r>
          </a:p>
          <a:p>
            <a:pPr marL="0" indent="0">
              <a:buNone/>
            </a:pPr>
            <a:r>
              <a:rPr lang="en-US" sz="3200" dirty="0" err="1">
                <a:latin typeface="Comic Sans MS" panose="030F0702030302020204" pitchFamily="66" charset="0"/>
              </a:rPr>
              <a:t>int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i</a:t>
            </a:r>
            <a:r>
              <a:rPr lang="en-US" sz="3200" dirty="0">
                <a:latin typeface="Comic Sans MS" panose="030F0702030302020204" pitchFamily="66" charset="0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pts = </a:t>
            </a:r>
            <a:r>
              <a:rPr lang="en-US" sz="3200" dirty="0" smtClean="0">
                <a:latin typeface="Comic Sans MS" panose="030F0702030302020204" pitchFamily="66" charset="0"/>
              </a:rPr>
              <a:t>(struct point</a:t>
            </a:r>
            <a:r>
              <a:rPr lang="en-US" sz="3200" dirty="0">
                <a:latin typeface="Comic Sans MS" panose="030F0702030302020204" pitchFamily="66" charset="0"/>
              </a:rPr>
              <a:t>*) </a:t>
            </a:r>
            <a:r>
              <a:rPr lang="en-US" sz="3200" dirty="0" smtClean="0">
                <a:latin typeface="Comic Sans MS" panose="030F0702030302020204" pitchFamily="66" charset="0"/>
              </a:rPr>
              <a:t>malloc(6 * sizeof(struct point</a:t>
            </a:r>
            <a:r>
              <a:rPr lang="en-US" sz="3200" dirty="0">
                <a:latin typeface="Comic Sans MS" panose="030F0702030302020204" pitchFamily="66" charset="0"/>
              </a:rPr>
              <a:t>));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for (</a:t>
            </a:r>
            <a:r>
              <a:rPr lang="en-US" sz="3200" dirty="0" err="1">
                <a:latin typeface="Comic Sans MS" panose="030F0702030302020204" pitchFamily="66" charset="0"/>
              </a:rPr>
              <a:t>i</a:t>
            </a:r>
            <a:r>
              <a:rPr lang="en-US" sz="3200" dirty="0">
                <a:latin typeface="Comic Sans MS" panose="030F0702030302020204" pitchFamily="66" charset="0"/>
              </a:rPr>
              <a:t> = 0; </a:t>
            </a:r>
            <a:r>
              <a:rPr lang="en-US" sz="3200" dirty="0" err="1">
                <a:latin typeface="Comic Sans MS" panose="030F0702030302020204" pitchFamily="66" charset="0"/>
              </a:rPr>
              <a:t>i</a:t>
            </a:r>
            <a:r>
              <a:rPr lang="en-US" sz="3200" dirty="0">
                <a:latin typeface="Comic Sans MS" panose="030F0702030302020204" pitchFamily="66" charset="0"/>
              </a:rPr>
              <a:t> &lt; </a:t>
            </a:r>
            <a:r>
              <a:rPr lang="en-US" sz="3200" dirty="0" smtClean="0">
                <a:latin typeface="Comic Sans MS" panose="030F0702030302020204" pitchFamily="66" charset="0"/>
              </a:rPr>
              <a:t>6; </a:t>
            </a:r>
            <a:r>
              <a:rPr lang="en-US" sz="3200" dirty="0" err="1">
                <a:latin typeface="Comic Sans MS" panose="030F0702030302020204" pitchFamily="66" charset="0"/>
              </a:rPr>
              <a:t>i</a:t>
            </a:r>
            <a:r>
              <a:rPr lang="en-US" sz="3200" dirty="0">
                <a:latin typeface="Comic Sans MS" panose="030F0702030302020204" pitchFamily="66" charset="0"/>
              </a:rPr>
              <a:t>++)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	pts[</a:t>
            </a:r>
            <a:r>
              <a:rPr lang="en-US" sz="3200" dirty="0" err="1">
                <a:latin typeface="Comic Sans MS" panose="030F0702030302020204" pitchFamily="66" charset="0"/>
              </a:rPr>
              <a:t>i</a:t>
            </a:r>
            <a:r>
              <a:rPr lang="en-US" sz="3200" dirty="0">
                <a:latin typeface="Comic Sans MS" panose="030F0702030302020204" pitchFamily="66" charset="0"/>
              </a:rPr>
              <a:t>] = </a:t>
            </a:r>
            <a:r>
              <a:rPr lang="en-US" sz="3200" dirty="0" err="1">
                <a:latin typeface="Comic Sans MS" panose="030F0702030302020204" pitchFamily="66" charset="0"/>
              </a:rPr>
              <a:t>make_point</a:t>
            </a:r>
            <a:r>
              <a:rPr lang="en-US" sz="3200" dirty="0">
                <a:latin typeface="Comic Sans MS" panose="030F0702030302020204" pitchFamily="66" charset="0"/>
              </a:rPr>
              <a:t>(</a:t>
            </a:r>
            <a:r>
              <a:rPr lang="en-US" sz="3200" dirty="0" err="1">
                <a:latin typeface="Comic Sans MS" panose="030F0702030302020204" pitchFamily="66" charset="0"/>
              </a:rPr>
              <a:t>i</a:t>
            </a:r>
            <a:r>
              <a:rPr lang="en-US" sz="3200" dirty="0">
                <a:latin typeface="Comic Sans MS" panose="030F0702030302020204" pitchFamily="66" charset="0"/>
              </a:rPr>
              <a:t>, </a:t>
            </a:r>
            <a:r>
              <a:rPr lang="en-US" sz="3200" dirty="0" err="1" smtClean="0">
                <a:latin typeface="Comic Sans MS" panose="030F0702030302020204" pitchFamily="66" charset="0"/>
              </a:rPr>
              <a:t>i</a:t>
            </a:r>
            <a:r>
              <a:rPr lang="en-US" sz="3200" dirty="0">
                <a:latin typeface="Comic Sans MS" panose="030F0702030302020204" pitchFamily="66" charset="0"/>
              </a:rPr>
              <a:t>);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8600" y="4908550"/>
            <a:ext cx="8610600" cy="2025650"/>
            <a:chOff x="228600" y="4419600"/>
            <a:chExt cx="8610600" cy="202565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668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15240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15240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146175" y="4724400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146175" y="5410200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33363" y="4876800"/>
              <a:ext cx="596900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pts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3622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28194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28194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441575" y="4800600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441575" y="5486400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576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41148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>
              <a:off x="41148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736975" y="4724400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736975" y="5410200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9530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2"/>
            <p:cNvSpPr>
              <a:spLocks noChangeArrowheads="1"/>
            </p:cNvSpPr>
            <p:nvPr/>
          </p:nvSpPr>
          <p:spPr bwMode="auto">
            <a:xfrm>
              <a:off x="54102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23"/>
            <p:cNvSpPr>
              <a:spLocks noChangeArrowheads="1"/>
            </p:cNvSpPr>
            <p:nvPr/>
          </p:nvSpPr>
          <p:spPr bwMode="auto">
            <a:xfrm>
              <a:off x="54102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032375" y="4800600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032375" y="5486400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62484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utoShape 27"/>
            <p:cNvSpPr>
              <a:spLocks noChangeArrowheads="1"/>
            </p:cNvSpPr>
            <p:nvPr/>
          </p:nvSpPr>
          <p:spPr bwMode="auto">
            <a:xfrm>
              <a:off x="67056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28"/>
            <p:cNvSpPr>
              <a:spLocks noChangeArrowheads="1"/>
            </p:cNvSpPr>
            <p:nvPr/>
          </p:nvSpPr>
          <p:spPr bwMode="auto">
            <a:xfrm>
              <a:off x="67056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6327775" y="4724400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327775" y="5410200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75438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32"/>
            <p:cNvSpPr>
              <a:spLocks noChangeArrowheads="1"/>
            </p:cNvSpPr>
            <p:nvPr/>
          </p:nvSpPr>
          <p:spPr bwMode="auto">
            <a:xfrm>
              <a:off x="80010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33"/>
            <p:cNvSpPr>
              <a:spLocks noChangeArrowheads="1"/>
            </p:cNvSpPr>
            <p:nvPr/>
          </p:nvSpPr>
          <p:spPr bwMode="auto">
            <a:xfrm>
              <a:off x="80010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7623175" y="4800600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7623175" y="5486400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28600" y="4419600"/>
              <a:ext cx="533400" cy="457200"/>
            </a:xfrm>
            <a:prstGeom prst="rect">
              <a:avLst/>
            </a:prstGeom>
            <a:solidFill>
              <a:srgbClr val="C7D0E9"/>
            </a:solidFill>
            <a:ln w="2556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8" name="AutoShape 37"/>
            <p:cNvCxnSpPr>
              <a:cxnSpLocks noChangeShapeType="1"/>
            </p:cNvCxnSpPr>
            <p:nvPr/>
          </p:nvCxnSpPr>
          <p:spPr bwMode="auto">
            <a:xfrm>
              <a:off x="533400" y="4648200"/>
              <a:ext cx="533400" cy="76200"/>
            </a:xfrm>
            <a:prstGeom prst="bentConnector3">
              <a:avLst>
                <a:gd name="adj1" fmla="val 50000"/>
              </a:avLst>
            </a:prstGeom>
            <a:noFill/>
            <a:ln w="25560" cap="flat">
              <a:solidFill>
                <a:srgbClr val="9D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300163" y="6019800"/>
              <a:ext cx="977900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omic Sans MS" pitchFamily="64" charset="0"/>
                </a:rPr>
                <a:t>pts[0]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2366963" y="6019800"/>
              <a:ext cx="977900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pts[1]</a:t>
              </a: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3662363" y="6019800"/>
              <a:ext cx="977900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pts[2]</a:t>
              </a: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110163" y="6019800"/>
              <a:ext cx="977900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pts[3]</a:t>
              </a: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405563" y="6019800"/>
              <a:ext cx="977900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pts[4]</a:t>
              </a: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7700963" y="6019800"/>
              <a:ext cx="977900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pts[5]</a:t>
              </a: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1677988" y="47244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0</a:t>
              </a: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677988" y="54102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0</a:t>
              </a: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2973388" y="47244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1</a:t>
              </a: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2973388" y="54102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1</a:t>
              </a: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4268788" y="47244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2</a:t>
              </a: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4268788" y="54102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2</a:t>
              </a: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5564188" y="47244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3</a:t>
              </a: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5564188" y="54102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3</a:t>
              </a: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6859588" y="47244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4</a:t>
              </a: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6859588" y="54102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4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8154988" y="47244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5</a:t>
              </a: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8154988" y="53340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053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(Re)defining a Type - </a:t>
            </a:r>
            <a:r>
              <a:rPr lang="en-US" dirty="0" err="1" smtClean="0"/>
              <a:t>typedef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668072" cy="2689448"/>
          </a:xfrm>
        </p:spPr>
        <p:txBody>
          <a:bodyPr/>
          <a:lstStyle/>
          <a:p>
            <a:r>
              <a:rPr lang="en-US" dirty="0"/>
              <a:t>When using a structure data type, it gets a bit </a:t>
            </a:r>
            <a:r>
              <a:rPr lang="en-US" dirty="0" smtClean="0"/>
              <a:t>cumbersome to </a:t>
            </a:r>
            <a:r>
              <a:rPr lang="en-US" dirty="0"/>
              <a:t>write </a:t>
            </a:r>
            <a:r>
              <a:rPr lang="en-US" dirty="0">
                <a:solidFill>
                  <a:srgbClr val="C00000"/>
                </a:solidFill>
              </a:rPr>
              <a:t>struct</a:t>
            </a:r>
            <a:r>
              <a:rPr lang="en-US" dirty="0"/>
              <a:t> followed by the structure name every time.</a:t>
            </a:r>
          </a:p>
          <a:p>
            <a:r>
              <a:rPr lang="en-US" dirty="0"/>
              <a:t>Alternatively, we can use the </a:t>
            </a:r>
            <a:r>
              <a:rPr lang="en-US" dirty="0" err="1">
                <a:solidFill>
                  <a:srgbClr val="C00000"/>
                </a:solidFill>
              </a:rPr>
              <a:t>typedef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command to set an </a:t>
            </a:r>
            <a:r>
              <a:rPr lang="en-US" dirty="0" smtClean="0"/>
              <a:t>alias (or </a:t>
            </a:r>
            <a:r>
              <a:rPr lang="en-US" dirty="0"/>
              <a:t>shortcut).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8600" y="3810000"/>
            <a:ext cx="3886200" cy="2799313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struct </a:t>
            </a:r>
            <a:r>
              <a:rPr lang="en-IN" altLang="en-US" sz="2200" b="1" dirty="0" smtClean="0">
                <a:latin typeface="Comic Sans MS" pitchFamily="64" charset="0"/>
              </a:rPr>
              <a:t>point </a:t>
            </a:r>
            <a:r>
              <a:rPr lang="en-IN" altLang="en-US" sz="2200" b="1" dirty="0">
                <a:latin typeface="Comic Sans MS" pitchFamily="64" charset="0"/>
              </a:rPr>
              <a:t>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	</a:t>
            </a:r>
            <a:r>
              <a:rPr lang="en-IN" altLang="en-US" sz="2200" b="1" dirty="0" err="1">
                <a:latin typeface="Comic Sans MS" pitchFamily="64" charset="0"/>
              </a:rPr>
              <a:t>int</a:t>
            </a:r>
            <a:r>
              <a:rPr lang="en-IN" altLang="en-US" sz="2200" b="1" dirty="0">
                <a:latin typeface="Comic Sans MS" pitchFamily="64" charset="0"/>
              </a:rPr>
              <a:t> x; </a:t>
            </a:r>
            <a:r>
              <a:rPr lang="en-IN" altLang="en-US" sz="2200" b="1" dirty="0" err="1">
                <a:latin typeface="Comic Sans MS" pitchFamily="64" charset="0"/>
              </a:rPr>
              <a:t>int</a:t>
            </a:r>
            <a:r>
              <a:rPr lang="en-IN" altLang="en-US" sz="2200" b="1" dirty="0">
                <a:latin typeface="Comic Sans MS" pitchFamily="64" charset="0"/>
              </a:rPr>
              <a:t> y</a:t>
            </a:r>
            <a:r>
              <a:rPr lang="en-IN" altLang="en-US" sz="2200" b="1" dirty="0" smtClean="0">
                <a:latin typeface="Comic Sans MS" pitchFamily="6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smtClean="0">
                <a:latin typeface="Comic Sans MS" pitchFamily="64" charset="0"/>
              </a:rPr>
              <a:t>}; </a:t>
            </a:r>
            <a:endParaRPr lang="en-IN" altLang="en-US" sz="2200" b="1" dirty="0">
              <a:latin typeface="Comic Sans MS" pitchFamily="64" charset="0"/>
            </a:endParaRPr>
          </a:p>
          <a:p>
            <a:pPr hangingPunct="1">
              <a:lnSpc>
                <a:spcPct val="100000"/>
              </a:lnSpc>
            </a:pPr>
            <a:r>
              <a:rPr lang="en-IN" altLang="en-US" sz="2200" b="1" dirty="0" err="1" smtClean="0">
                <a:latin typeface="Comic Sans MS" pitchFamily="64" charset="0"/>
              </a:rPr>
              <a:t>typedef</a:t>
            </a:r>
            <a:r>
              <a:rPr lang="en-IN" altLang="en-US" sz="2200" b="1" dirty="0" smtClean="0">
                <a:latin typeface="Comic Sans MS" pitchFamily="64" charset="0"/>
              </a:rPr>
              <a:t> struct point </a:t>
            </a:r>
            <a:r>
              <a:rPr lang="en-IN" altLang="en-US" sz="2200" b="1" dirty="0" err="1" smtClean="0">
                <a:latin typeface="Comic Sans MS" pitchFamily="64" charset="0"/>
              </a:rPr>
              <a:t>Point</a:t>
            </a:r>
            <a:r>
              <a:rPr lang="en-IN" altLang="en-US" sz="2200" b="1" dirty="0" smtClean="0">
                <a:latin typeface="Comic Sans MS" pitchFamily="64" charset="0"/>
              </a:rPr>
              <a:t>; 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smtClean="0">
                <a:latin typeface="Comic Sans MS" pitchFamily="64" charset="0"/>
              </a:rPr>
              <a:t>struct </a:t>
            </a:r>
            <a:r>
              <a:rPr lang="en-IN" altLang="en-US" sz="2200" b="1" dirty="0" err="1">
                <a:latin typeface="Comic Sans MS" pitchFamily="64" charset="0"/>
              </a:rPr>
              <a:t>rect</a:t>
            </a:r>
            <a:r>
              <a:rPr lang="en-IN" altLang="en-US" sz="2200" b="1" dirty="0">
                <a:latin typeface="Comic Sans MS" pitchFamily="64" charset="0"/>
              </a:rPr>
              <a:t> { 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   </a:t>
            </a:r>
            <a:r>
              <a:rPr lang="en-IN" altLang="en-US" sz="2200" b="1" dirty="0" smtClean="0">
                <a:latin typeface="Comic Sans MS" pitchFamily="64" charset="0"/>
              </a:rPr>
              <a:t>Point </a:t>
            </a:r>
            <a:r>
              <a:rPr lang="en-IN" altLang="en-US" sz="2200" b="1" dirty="0" err="1" smtClean="0">
                <a:latin typeface="Comic Sans MS" pitchFamily="64" charset="0"/>
              </a:rPr>
              <a:t>leftbot</a:t>
            </a:r>
            <a:r>
              <a:rPr lang="en-IN" altLang="en-US" sz="2200" b="1" dirty="0">
                <a:latin typeface="Comic Sans MS" pitchFamily="6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   P</a:t>
            </a:r>
            <a:r>
              <a:rPr lang="en-IN" altLang="en-US" sz="2200" b="1" dirty="0" smtClean="0">
                <a:latin typeface="Comic Sans MS" pitchFamily="64" charset="0"/>
              </a:rPr>
              <a:t>oint </a:t>
            </a:r>
            <a:r>
              <a:rPr lang="en-IN" altLang="en-US" sz="2200" b="1" dirty="0" err="1">
                <a:latin typeface="Comic Sans MS" pitchFamily="64" charset="0"/>
              </a:rPr>
              <a:t>righttop</a:t>
            </a:r>
            <a:r>
              <a:rPr lang="en-IN" altLang="en-US" sz="2200" b="1" dirty="0">
                <a:latin typeface="Comic Sans MS" pitchFamily="6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smtClean="0">
                <a:latin typeface="Comic Sans MS" pitchFamily="64" charset="0"/>
              </a:rPr>
              <a:t>};</a:t>
            </a:r>
            <a:endParaRPr lang="en-IN" altLang="en-US" sz="2200" b="1" dirty="0">
              <a:latin typeface="Comic Sans MS" pitchFamily="6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53000" y="5492209"/>
            <a:ext cx="3886200" cy="1106542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 smtClean="0">
                <a:latin typeface="Comic Sans MS" pitchFamily="64" charset="0"/>
              </a:rPr>
              <a:t>typedef</a:t>
            </a:r>
            <a:r>
              <a:rPr lang="en-IN" altLang="en-US" sz="2200" b="1" dirty="0" smtClean="0">
                <a:latin typeface="Comic Sans MS" pitchFamily="64" charset="0"/>
              </a:rPr>
              <a:t> struct point </a:t>
            </a:r>
            <a:r>
              <a:rPr lang="en-IN" altLang="en-US" sz="2200" b="1" dirty="0">
                <a:latin typeface="Comic Sans MS" pitchFamily="64" charset="0"/>
              </a:rPr>
              <a:t>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	</a:t>
            </a:r>
            <a:r>
              <a:rPr lang="en-IN" altLang="en-US" sz="2200" b="1" dirty="0" err="1">
                <a:latin typeface="Comic Sans MS" pitchFamily="64" charset="0"/>
              </a:rPr>
              <a:t>int</a:t>
            </a:r>
            <a:r>
              <a:rPr lang="en-IN" altLang="en-US" sz="2200" b="1" dirty="0">
                <a:latin typeface="Comic Sans MS" pitchFamily="64" charset="0"/>
              </a:rPr>
              <a:t> x; </a:t>
            </a:r>
            <a:r>
              <a:rPr lang="en-IN" altLang="en-US" sz="2200" b="1" dirty="0" err="1">
                <a:latin typeface="Comic Sans MS" pitchFamily="64" charset="0"/>
              </a:rPr>
              <a:t>int</a:t>
            </a:r>
            <a:r>
              <a:rPr lang="en-IN" altLang="en-US" sz="2200" b="1" dirty="0">
                <a:latin typeface="Comic Sans MS" pitchFamily="64" charset="0"/>
              </a:rPr>
              <a:t> y</a:t>
            </a:r>
            <a:r>
              <a:rPr lang="en-IN" altLang="en-US" sz="2200" b="1" dirty="0" smtClean="0">
                <a:latin typeface="Comic Sans MS" pitchFamily="6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smtClean="0">
                <a:latin typeface="Comic Sans MS" pitchFamily="64" charset="0"/>
              </a:rPr>
              <a:t>} Point;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114801" y="3886200"/>
            <a:ext cx="4770554" cy="1497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kern="0" dirty="0" smtClean="0"/>
              <a:t>We can merge struct definition and </a:t>
            </a:r>
            <a:r>
              <a:rPr lang="en-US" kern="0" dirty="0" err="1" smtClean="0"/>
              <a:t>typedef</a:t>
            </a:r>
            <a:r>
              <a:rPr lang="en-US" kern="0" dirty="0" smtClean="0"/>
              <a:t>: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92164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dirty="0" err="1" smtClean="0"/>
              <a:t>typedef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 err="1">
                <a:latin typeface="Courier New" pitchFamily="49" charset="0"/>
              </a:rPr>
              <a:t>typedef</a:t>
            </a:r>
            <a:r>
              <a:rPr lang="en-US" altLang="en-US" dirty="0"/>
              <a:t> may be used to rename </a:t>
            </a:r>
            <a:r>
              <a:rPr lang="en-US" altLang="en-US" i="1" dirty="0"/>
              <a:t>any</a:t>
            </a:r>
            <a:r>
              <a:rPr lang="en-US" altLang="en-US" dirty="0"/>
              <a:t> type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Convenience in naming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Clarifies purpose of the type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Cleaner, more readable code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Portability across platforms</a:t>
            </a:r>
          </a:p>
          <a:p>
            <a:r>
              <a:rPr lang="en-US" sz="3600" dirty="0" smtClean="0"/>
              <a:t>Syntax</a:t>
            </a:r>
          </a:p>
          <a:p>
            <a:pPr marL="0" indent="0">
              <a:buNone/>
            </a:pPr>
            <a:r>
              <a:rPr lang="en-US" sz="3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Existing-Type </a:t>
            </a:r>
            <a:r>
              <a:rPr lang="en-US" sz="3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r>
              <a:rPr lang="en-US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Existing type </a:t>
            </a:r>
            <a:r>
              <a:rPr lang="en-US" dirty="0" smtClean="0"/>
              <a:t>is a base type or compound type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NewName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must be an identifier (same rules as variable/function 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6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dirty="0" err="1" smtClean="0"/>
              <a:t>typedef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648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 err="1" smtClean="0">
                <a:latin typeface="Courier New" pitchFamily="49" charset="0"/>
              </a:rPr>
              <a:t>typedef</a:t>
            </a:r>
            <a:r>
              <a:rPr lang="en-US" altLang="en-US" sz="2800" b="1" dirty="0" smtClean="0">
                <a:latin typeface="Courier New" pitchFamily="49" charset="0"/>
              </a:rPr>
              <a:t> char* String;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 smtClean="0">
                <a:solidFill>
                  <a:srgbClr val="00B050"/>
                </a:solidFill>
                <a:latin typeface="Courier New" pitchFamily="49" charset="0"/>
              </a:rPr>
              <a:t>// String: a new name to char pointer </a:t>
            </a:r>
            <a:endParaRPr lang="en-US" altLang="en-US" sz="2800" b="1" dirty="0">
              <a:solidFill>
                <a:srgbClr val="00B050"/>
              </a:solidFill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 err="1" smtClean="0">
                <a:latin typeface="Courier New" pitchFamily="49" charset="0"/>
              </a:rPr>
              <a:t>typedef</a:t>
            </a:r>
            <a:r>
              <a:rPr lang="en-US" altLang="en-US" sz="2800" b="1" dirty="0" smtClean="0">
                <a:latin typeface="Courier New" pitchFamily="49" charset="0"/>
              </a:rPr>
              <a:t> </a:t>
            </a:r>
            <a:r>
              <a:rPr lang="en-US" altLang="en-US" sz="2800" b="1" dirty="0" err="1">
                <a:latin typeface="Courier New" pitchFamily="49" charset="0"/>
              </a:rPr>
              <a:t>int</a:t>
            </a:r>
            <a:r>
              <a:rPr lang="en-US" altLang="en-US" sz="2800" b="1" dirty="0">
                <a:latin typeface="Courier New" pitchFamily="49" charset="0"/>
              </a:rPr>
              <a:t> </a:t>
            </a:r>
            <a:r>
              <a:rPr lang="en-US" altLang="en-US" sz="2800" b="1" dirty="0" err="1">
                <a:latin typeface="Courier New" pitchFamily="49" charset="0"/>
              </a:rPr>
              <a:t>size_t</a:t>
            </a:r>
            <a:r>
              <a:rPr lang="en-US" altLang="en-US" sz="2800" b="1" dirty="0" smtClean="0">
                <a:latin typeface="Courier New" pitchFamily="49" charset="0"/>
              </a:rPr>
              <a:t>; </a:t>
            </a:r>
            <a:r>
              <a:rPr lang="en-US" altLang="en-US" sz="2800" b="1" dirty="0" smtClean="0">
                <a:solidFill>
                  <a:srgbClr val="00B050"/>
                </a:solidFill>
                <a:latin typeface="Courier New" pitchFamily="49" charset="0"/>
              </a:rPr>
              <a:t>// Improved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 smtClean="0">
                <a:solidFill>
                  <a:srgbClr val="00B050"/>
                </a:solidFill>
                <a:latin typeface="Courier New" pitchFamily="49" charset="0"/>
              </a:rPr>
              <a:t>                    // Readability</a:t>
            </a:r>
            <a:endParaRPr lang="en-US" altLang="en-US" sz="2800" b="1" dirty="0">
              <a:solidFill>
                <a:srgbClr val="00B050"/>
              </a:solidFill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 err="1">
                <a:latin typeface="Courier New" pitchFamily="49" charset="0"/>
              </a:rPr>
              <a:t>typedef</a:t>
            </a:r>
            <a:r>
              <a:rPr lang="en-US" altLang="en-US" sz="2800" b="1" dirty="0">
                <a:latin typeface="Courier New" pitchFamily="49" charset="0"/>
              </a:rPr>
              <a:t> </a:t>
            </a:r>
            <a:r>
              <a:rPr lang="en-US" altLang="en-US" sz="2800" b="1" dirty="0" smtClean="0">
                <a:latin typeface="Courier New" pitchFamily="49" charset="0"/>
              </a:rPr>
              <a:t>struct point* </a:t>
            </a:r>
            <a:r>
              <a:rPr lang="en-US" altLang="en-US" sz="2800" b="1" dirty="0" err="1" smtClean="0">
                <a:latin typeface="Courier New" pitchFamily="49" charset="0"/>
              </a:rPr>
              <a:t>PointPtr</a:t>
            </a:r>
            <a:r>
              <a:rPr lang="en-US" altLang="en-US" sz="2800" b="1" dirty="0" smtClean="0">
                <a:latin typeface="Courier New" pitchFamily="49" charset="0"/>
              </a:rPr>
              <a:t>; </a:t>
            </a:r>
            <a:endParaRPr lang="en-US" altLang="en-US" sz="28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 err="1" smtClean="0">
                <a:latin typeface="Courier New" pitchFamily="49" charset="0"/>
              </a:rPr>
              <a:t>typedef</a:t>
            </a:r>
            <a:r>
              <a:rPr lang="en-US" altLang="en-US" sz="2800" b="1" dirty="0" smtClean="0">
                <a:latin typeface="Courier New" pitchFamily="49" charset="0"/>
              </a:rPr>
              <a:t> long </a:t>
            </a:r>
            <a:r>
              <a:rPr lang="en-US" altLang="en-US" sz="2800" b="1" dirty="0" err="1" smtClean="0">
                <a:latin typeface="Courier New" pitchFamily="49" charset="0"/>
              </a:rPr>
              <a:t>long</a:t>
            </a:r>
            <a:r>
              <a:rPr lang="en-US" altLang="en-US" sz="2800" b="1" dirty="0" smtClean="0">
                <a:latin typeface="Courier New" pitchFamily="49" charset="0"/>
              </a:rPr>
              <a:t> int64; </a:t>
            </a:r>
            <a:r>
              <a:rPr lang="en-US" altLang="en-US" sz="2800" b="1" dirty="0" smtClean="0">
                <a:solidFill>
                  <a:srgbClr val="00B050"/>
                </a:solidFill>
                <a:latin typeface="Courier New" pitchFamily="49" charset="0"/>
              </a:rPr>
              <a:t>// Portability </a:t>
            </a:r>
          </a:p>
          <a:p>
            <a:endParaRPr lang="en-US" sz="3600" dirty="0"/>
          </a:p>
        </p:txBody>
      </p:sp>
      <p:sp>
        <p:nvSpPr>
          <p:cNvPr id="4" name="Oval 3"/>
          <p:cNvSpPr/>
          <p:nvPr/>
        </p:nvSpPr>
        <p:spPr bwMode="auto">
          <a:xfrm>
            <a:off x="76200" y="1371600"/>
            <a:ext cx="1828800" cy="6858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124200" y="1420640"/>
            <a:ext cx="1676400" cy="6096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9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Example: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14400"/>
            <a:ext cx="8496944" cy="5638800"/>
          </a:xfrm>
        </p:spPr>
        <p:txBody>
          <a:bodyPr/>
          <a:lstStyle/>
          <a:p>
            <a:r>
              <a:rPr lang="en-US" dirty="0" smtClean="0"/>
              <a:t>Customer information</a:t>
            </a:r>
          </a:p>
          <a:p>
            <a:r>
              <a:rPr lang="en-US" dirty="0"/>
              <a:t>Struct </a:t>
            </a:r>
            <a:r>
              <a:rPr lang="en-US" dirty="0" err="1"/>
              <a:t>cust_info</a:t>
            </a:r>
            <a:r>
              <a:rPr lang="en-US" dirty="0"/>
              <a:t> { </a:t>
            </a:r>
          </a:p>
          <a:p>
            <a:pPr marL="857250" lvl="2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Account_Number</a:t>
            </a:r>
            <a:r>
              <a:rPr lang="en-US" dirty="0"/>
              <a:t>;</a:t>
            </a:r>
          </a:p>
          <a:p>
            <a:pPr marL="857250" lvl="2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Account_Type</a:t>
            </a:r>
            <a:r>
              <a:rPr lang="en-US" dirty="0"/>
              <a:t>;</a:t>
            </a:r>
          </a:p>
          <a:p>
            <a:pPr marL="857250" lvl="2" indent="0">
              <a:buNone/>
            </a:pPr>
            <a:r>
              <a:rPr lang="en-US" dirty="0"/>
              <a:t>char *</a:t>
            </a:r>
            <a:r>
              <a:rPr lang="en-US" dirty="0" err="1"/>
              <a:t>Customer_Name</a:t>
            </a:r>
            <a:r>
              <a:rPr lang="en-US" dirty="0"/>
              <a:t>;</a:t>
            </a:r>
          </a:p>
          <a:p>
            <a:pPr marL="857250" lvl="2" indent="0">
              <a:buNone/>
            </a:pPr>
            <a:r>
              <a:rPr lang="en-US" dirty="0"/>
              <a:t>char* </a:t>
            </a:r>
            <a:r>
              <a:rPr lang="en-US" dirty="0" err="1"/>
              <a:t>Customer_Address</a:t>
            </a:r>
            <a:r>
              <a:rPr lang="en-US" dirty="0"/>
              <a:t>;</a:t>
            </a:r>
          </a:p>
          <a:p>
            <a:pPr marL="85725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bitmap </a:t>
            </a:r>
            <a:r>
              <a:rPr lang="en-US" dirty="0" err="1">
                <a:solidFill>
                  <a:srgbClr val="FF0000"/>
                </a:solidFill>
              </a:rPr>
              <a:t>Signature_scan</a:t>
            </a:r>
            <a:r>
              <a:rPr lang="en-US" dirty="0">
                <a:solidFill>
                  <a:srgbClr val="FF0000"/>
                </a:solidFill>
              </a:rPr>
              <a:t>; // user defined type bitmap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Customer can have more than 1 accounts</a:t>
            </a:r>
          </a:p>
          <a:p>
            <a:pPr lvl="1"/>
            <a:r>
              <a:rPr lang="en-US" dirty="0" smtClean="0"/>
              <a:t>Want to keep multiple accounts for a customer together for easy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7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4624"/>
            <a:ext cx="8816280" cy="793576"/>
          </a:xfrm>
        </p:spPr>
        <p:txBody>
          <a:bodyPr/>
          <a:lstStyle/>
          <a:p>
            <a:r>
              <a:rPr lang="en-US" dirty="0" smtClean="0"/>
              <a:t>Customer Information : Updated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14400"/>
            <a:ext cx="8496944" cy="5638800"/>
          </a:xfrm>
        </p:spPr>
        <p:txBody>
          <a:bodyPr/>
          <a:lstStyle/>
          <a:p>
            <a:r>
              <a:rPr lang="en-US" dirty="0" smtClean="0"/>
              <a:t>“Link” all the customer accounts together using a “chain-of-pointers”</a:t>
            </a:r>
          </a:p>
          <a:p>
            <a:r>
              <a:rPr lang="en-US" dirty="0" smtClean="0"/>
              <a:t>Struct </a:t>
            </a:r>
            <a:r>
              <a:rPr lang="en-US" dirty="0" err="1" smtClean="0"/>
              <a:t>cust_info</a:t>
            </a:r>
            <a:r>
              <a:rPr lang="en-US" dirty="0" smtClean="0"/>
              <a:t> { </a:t>
            </a:r>
          </a:p>
          <a:p>
            <a:pPr marL="857250" lvl="2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Account_Number</a:t>
            </a:r>
            <a:r>
              <a:rPr lang="en-US" dirty="0"/>
              <a:t>;</a:t>
            </a:r>
            <a:endParaRPr lang="en-US" dirty="0" smtClean="0"/>
          </a:p>
          <a:p>
            <a:pPr marL="857250" lvl="2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Account_Type</a:t>
            </a:r>
            <a:r>
              <a:rPr lang="en-US" dirty="0" smtClean="0"/>
              <a:t>;</a:t>
            </a:r>
          </a:p>
          <a:p>
            <a:pPr marL="857250" lvl="2" indent="0">
              <a:buNone/>
            </a:pPr>
            <a:r>
              <a:rPr lang="en-US" dirty="0" smtClean="0"/>
              <a:t>char *</a:t>
            </a:r>
            <a:r>
              <a:rPr lang="en-US" dirty="0" err="1" smtClean="0"/>
              <a:t>Customer_Name</a:t>
            </a:r>
            <a:r>
              <a:rPr lang="en-US" dirty="0" smtClean="0"/>
              <a:t>;</a:t>
            </a:r>
          </a:p>
          <a:p>
            <a:pPr marL="857250" lvl="2" indent="0">
              <a:buNone/>
            </a:pPr>
            <a:r>
              <a:rPr lang="en-US" dirty="0" smtClean="0"/>
              <a:t>char* </a:t>
            </a:r>
            <a:r>
              <a:rPr lang="en-US" dirty="0" err="1" smtClean="0"/>
              <a:t>Customer_Address</a:t>
            </a:r>
            <a:r>
              <a:rPr lang="en-US" dirty="0" smtClean="0"/>
              <a:t>;</a:t>
            </a:r>
          </a:p>
          <a:p>
            <a:pPr marL="857250" lvl="2" indent="0">
              <a:buNone/>
            </a:pPr>
            <a:r>
              <a:rPr lang="en-US" dirty="0" smtClean="0"/>
              <a:t>bitmap </a:t>
            </a:r>
            <a:r>
              <a:rPr lang="en-US" dirty="0" err="1" smtClean="0"/>
              <a:t>Signature_scan</a:t>
            </a:r>
            <a:r>
              <a:rPr lang="en-US" dirty="0" smtClean="0"/>
              <a:t>; // user defined type bitmap</a:t>
            </a:r>
          </a:p>
          <a:p>
            <a:pPr marL="85725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struct </a:t>
            </a:r>
            <a:r>
              <a:rPr lang="en-US" dirty="0" err="1" smtClean="0">
                <a:solidFill>
                  <a:srgbClr val="FF0000"/>
                </a:solidFill>
              </a:rPr>
              <a:t>cust_info</a:t>
            </a:r>
            <a:r>
              <a:rPr lang="en-US" dirty="0" smtClean="0">
                <a:solidFill>
                  <a:srgbClr val="FF0000"/>
                </a:solidFill>
              </a:rPr>
              <a:t>* </a:t>
            </a:r>
            <a:r>
              <a:rPr lang="en-US" dirty="0" err="1" smtClean="0">
                <a:solidFill>
                  <a:srgbClr val="FF0000"/>
                </a:solidFill>
              </a:rPr>
              <a:t>next_account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Why not: 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struct </a:t>
            </a:r>
            <a:r>
              <a:rPr lang="en-US" sz="2400" dirty="0" err="1" smtClean="0">
                <a:solidFill>
                  <a:srgbClr val="FF0000"/>
                </a:solidFill>
              </a:rPr>
              <a:t>cust_info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next_account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4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9100" y="319717"/>
            <a:ext cx="8610600" cy="2098017"/>
            <a:chOff x="228600" y="3845583"/>
            <a:chExt cx="8610600" cy="2098017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668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15240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15240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33193" y="4904567"/>
              <a:ext cx="863035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 smtClean="0">
                  <a:solidFill>
                    <a:srgbClr val="9D0000"/>
                  </a:solidFill>
                  <a:latin typeface="Comic Sans MS" pitchFamily="64" charset="0"/>
                </a:rPr>
                <a:t>name</a:t>
              </a:r>
              <a:endParaRPr lang="en-IN" altLang="en-US" sz="2200" b="1" dirty="0">
                <a:solidFill>
                  <a:srgbClr val="9D0000"/>
                </a:solidFill>
                <a:latin typeface="Comic Sans MS" pitchFamily="64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85800" y="5388632"/>
              <a:ext cx="838200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 smtClean="0">
                  <a:solidFill>
                    <a:srgbClr val="9D0000"/>
                  </a:solidFill>
                  <a:latin typeface="Comic Sans MS" pitchFamily="64" charset="0"/>
                </a:rPr>
                <a:t>next</a:t>
              </a:r>
              <a:endParaRPr lang="en-IN" altLang="en-US" sz="2200" b="1" dirty="0">
                <a:solidFill>
                  <a:srgbClr val="9D0000"/>
                </a:solidFill>
                <a:latin typeface="Comic Sans MS" pitchFamily="64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47461" y="3845583"/>
              <a:ext cx="882271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 err="1" smtClean="0">
                  <a:solidFill>
                    <a:srgbClr val="9D0000"/>
                  </a:solidFill>
                  <a:latin typeface="Comic Sans MS" pitchFamily="64" charset="0"/>
                </a:rPr>
                <a:t>custs</a:t>
              </a:r>
              <a:endParaRPr lang="en-IN" altLang="en-US" sz="2200" b="1" dirty="0">
                <a:solidFill>
                  <a:srgbClr val="9D0000"/>
                </a:solidFill>
                <a:latin typeface="Comic Sans MS" pitchFamily="6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3622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28194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28194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576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41148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>
              <a:off x="41148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9530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2"/>
            <p:cNvSpPr>
              <a:spLocks noChangeArrowheads="1"/>
            </p:cNvSpPr>
            <p:nvPr/>
          </p:nvSpPr>
          <p:spPr bwMode="auto">
            <a:xfrm>
              <a:off x="54102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23"/>
            <p:cNvSpPr>
              <a:spLocks noChangeArrowheads="1"/>
            </p:cNvSpPr>
            <p:nvPr/>
          </p:nvSpPr>
          <p:spPr bwMode="auto">
            <a:xfrm>
              <a:off x="54102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62484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utoShape 27"/>
            <p:cNvSpPr>
              <a:spLocks noChangeArrowheads="1"/>
            </p:cNvSpPr>
            <p:nvPr/>
          </p:nvSpPr>
          <p:spPr bwMode="auto">
            <a:xfrm>
              <a:off x="67056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28"/>
            <p:cNvSpPr>
              <a:spLocks noChangeArrowheads="1"/>
            </p:cNvSpPr>
            <p:nvPr/>
          </p:nvSpPr>
          <p:spPr bwMode="auto">
            <a:xfrm>
              <a:off x="67056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75438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32"/>
            <p:cNvSpPr>
              <a:spLocks noChangeArrowheads="1"/>
            </p:cNvSpPr>
            <p:nvPr/>
          </p:nvSpPr>
          <p:spPr bwMode="auto">
            <a:xfrm>
              <a:off x="80010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33"/>
            <p:cNvSpPr>
              <a:spLocks noChangeArrowheads="1"/>
            </p:cNvSpPr>
            <p:nvPr/>
          </p:nvSpPr>
          <p:spPr bwMode="auto">
            <a:xfrm>
              <a:off x="80010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28600" y="4328311"/>
              <a:ext cx="533400" cy="457200"/>
            </a:xfrm>
            <a:prstGeom prst="rect">
              <a:avLst/>
            </a:prstGeom>
            <a:solidFill>
              <a:srgbClr val="C7D0E9"/>
            </a:solidFill>
            <a:ln w="2556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8" name="AutoShape 37"/>
            <p:cNvCxnSpPr>
              <a:cxnSpLocks noChangeShapeType="1"/>
            </p:cNvCxnSpPr>
            <p:nvPr/>
          </p:nvCxnSpPr>
          <p:spPr bwMode="auto">
            <a:xfrm>
              <a:off x="533400" y="4648200"/>
              <a:ext cx="533400" cy="76200"/>
            </a:xfrm>
            <a:prstGeom prst="bentConnector3">
              <a:avLst>
                <a:gd name="adj1" fmla="val 50000"/>
              </a:avLst>
            </a:prstGeom>
            <a:noFill/>
            <a:ln w="25560" cap="flat">
              <a:solidFill>
                <a:srgbClr val="9D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1677988" y="4724400"/>
              <a:ext cx="38854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 smtClean="0">
                  <a:solidFill>
                    <a:srgbClr val="000000"/>
                  </a:solidFill>
                  <a:latin typeface="Comic Sans MS" pitchFamily="64" charset="0"/>
                </a:rPr>
                <a:t>A</a:t>
              </a:r>
              <a:endParaRPr lang="en-IN" altLang="en-US" sz="2200" b="1" dirty="0">
                <a:solidFill>
                  <a:srgbClr val="000000"/>
                </a:solidFill>
                <a:latin typeface="Comic Sans MS" pitchFamily="64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677988" y="5410200"/>
              <a:ext cx="18182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endParaRPr lang="en-IN" altLang="en-US" sz="2200" b="1" dirty="0">
                <a:solidFill>
                  <a:srgbClr val="000000"/>
                </a:solidFill>
                <a:latin typeface="Comic Sans MS" pitchFamily="64" charset="0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2973388" y="4724400"/>
              <a:ext cx="35969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 smtClean="0">
                  <a:solidFill>
                    <a:srgbClr val="000000"/>
                  </a:solidFill>
                  <a:latin typeface="Comic Sans MS" pitchFamily="64" charset="0"/>
                </a:rPr>
                <a:t>B</a:t>
              </a:r>
              <a:endParaRPr lang="en-IN" altLang="en-US" sz="2200" b="1" dirty="0">
                <a:solidFill>
                  <a:srgbClr val="000000"/>
                </a:solidFill>
                <a:latin typeface="Comic Sans MS" pitchFamily="64" charset="0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2973388" y="5410200"/>
              <a:ext cx="18182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endParaRPr lang="en-IN" altLang="en-US" sz="2200" b="1" dirty="0">
                <a:solidFill>
                  <a:srgbClr val="000000"/>
                </a:solidFill>
                <a:latin typeface="Comic Sans MS" pitchFamily="64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4268788" y="4724400"/>
              <a:ext cx="38854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 smtClean="0">
                  <a:solidFill>
                    <a:srgbClr val="000000"/>
                  </a:solidFill>
                  <a:latin typeface="Comic Sans MS" pitchFamily="64" charset="0"/>
                </a:rPr>
                <a:t>A</a:t>
              </a:r>
              <a:endParaRPr lang="en-IN" altLang="en-US" sz="2200" b="1" dirty="0">
                <a:solidFill>
                  <a:srgbClr val="000000"/>
                </a:solidFill>
                <a:latin typeface="Comic Sans MS" pitchFamily="64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4268788" y="5410200"/>
              <a:ext cx="18182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endParaRPr lang="en-IN" altLang="en-US" sz="2200" b="1" dirty="0">
                <a:solidFill>
                  <a:srgbClr val="000000"/>
                </a:solidFill>
                <a:latin typeface="Comic Sans MS" pitchFamily="64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5564188" y="4724400"/>
              <a:ext cx="35648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C</a:t>
              </a: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5564188" y="5410200"/>
              <a:ext cx="18182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endParaRPr lang="en-IN" altLang="en-US" sz="2200" b="1" dirty="0">
                <a:solidFill>
                  <a:srgbClr val="000000"/>
                </a:solidFill>
                <a:latin typeface="Comic Sans MS" pitchFamily="64" charset="0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6859588" y="4724400"/>
              <a:ext cx="35648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 smtClean="0">
                  <a:solidFill>
                    <a:srgbClr val="000000"/>
                  </a:solidFill>
                  <a:latin typeface="Comic Sans MS" pitchFamily="64" charset="0"/>
                </a:rPr>
                <a:t>C</a:t>
              </a:r>
              <a:endParaRPr lang="en-IN" altLang="en-US" sz="2200" b="1" dirty="0">
                <a:solidFill>
                  <a:srgbClr val="000000"/>
                </a:solidFill>
                <a:latin typeface="Comic Sans MS" pitchFamily="64" charset="0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6859588" y="5410200"/>
              <a:ext cx="18182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endParaRPr lang="en-IN" altLang="en-US" sz="2200" b="1" dirty="0">
                <a:solidFill>
                  <a:srgbClr val="000000"/>
                </a:solidFill>
                <a:latin typeface="Comic Sans MS" pitchFamily="64" charset="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8154988" y="4724400"/>
              <a:ext cx="38854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A</a:t>
              </a: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8154988" y="5334000"/>
              <a:ext cx="18182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endParaRPr lang="en-IN" altLang="en-US" sz="2200" b="1" dirty="0">
                <a:solidFill>
                  <a:srgbClr val="000000"/>
                </a:solidFill>
                <a:latin typeface="Comic Sans MS" pitchFamily="64" charset="0"/>
              </a:endParaRPr>
            </a:p>
          </p:txBody>
        </p:sp>
      </p:grpSp>
      <p:cxnSp>
        <p:nvCxnSpPr>
          <p:cNvPr id="65" name="Curved Connector 64"/>
          <p:cNvCxnSpPr>
            <a:endCxn id="17" idx="2"/>
          </p:cNvCxnSpPr>
          <p:nvPr/>
        </p:nvCxnSpPr>
        <p:spPr bwMode="auto">
          <a:xfrm>
            <a:off x="2050310" y="2074834"/>
            <a:ext cx="2445490" cy="342900"/>
          </a:xfrm>
          <a:prstGeom prst="curvedConnector4">
            <a:avLst>
              <a:gd name="adj1" fmla="val 26021"/>
              <a:gd name="adj2" fmla="val 319802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Curved Connector 68"/>
          <p:cNvCxnSpPr>
            <a:endCxn id="32" idx="2"/>
          </p:cNvCxnSpPr>
          <p:nvPr/>
        </p:nvCxnSpPr>
        <p:spPr bwMode="auto">
          <a:xfrm>
            <a:off x="4619233" y="2091669"/>
            <a:ext cx="3762767" cy="326065"/>
          </a:xfrm>
          <a:prstGeom prst="curvedConnector4">
            <a:avLst>
              <a:gd name="adj1" fmla="val 25272"/>
              <a:gd name="adj2" fmla="val 514405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Curved Connector 69"/>
          <p:cNvCxnSpPr>
            <a:endCxn id="27" idx="2"/>
          </p:cNvCxnSpPr>
          <p:nvPr/>
        </p:nvCxnSpPr>
        <p:spPr bwMode="auto">
          <a:xfrm>
            <a:off x="5899998" y="2086717"/>
            <a:ext cx="1186602" cy="331017"/>
          </a:xfrm>
          <a:prstGeom prst="curvedConnector4">
            <a:avLst>
              <a:gd name="adj1" fmla="val 11263"/>
              <a:gd name="adj2" fmla="val 23743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1300163" y="565150"/>
            <a:ext cx="126538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 smtClean="0">
                <a:solidFill>
                  <a:srgbClr val="9D0000"/>
                </a:solidFill>
                <a:latin typeface="Comic Sans MS" pitchFamily="64" charset="0"/>
              </a:rPr>
              <a:t>custs</a:t>
            </a:r>
            <a:r>
              <a:rPr lang="en-IN" altLang="en-US" sz="2200" b="1" dirty="0" smtClean="0">
                <a:solidFill>
                  <a:srgbClr val="9D0000"/>
                </a:solidFill>
                <a:latin typeface="Comic Sans MS" pitchFamily="64" charset="0"/>
              </a:rPr>
              <a:t>[0</a:t>
            </a: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]</a:t>
            </a: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2643345" y="565150"/>
            <a:ext cx="126538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 smtClean="0">
                <a:solidFill>
                  <a:srgbClr val="9D0000"/>
                </a:solidFill>
                <a:latin typeface="Comic Sans MS" pitchFamily="64" charset="0"/>
              </a:rPr>
              <a:t>custs</a:t>
            </a:r>
            <a:r>
              <a:rPr lang="en-IN" altLang="en-US" sz="2200" b="1" dirty="0" smtClean="0">
                <a:solidFill>
                  <a:srgbClr val="9D0000"/>
                </a:solidFill>
                <a:latin typeface="Comic Sans MS" pitchFamily="64" charset="0"/>
              </a:rPr>
              <a:t>[1</a:t>
            </a: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]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970338" y="539266"/>
            <a:ext cx="126538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 smtClean="0">
                <a:solidFill>
                  <a:srgbClr val="9D0000"/>
                </a:solidFill>
                <a:latin typeface="Comic Sans MS" pitchFamily="64" charset="0"/>
              </a:rPr>
              <a:t>custs</a:t>
            </a:r>
            <a:r>
              <a:rPr lang="en-IN" altLang="en-US" sz="2200" b="1" dirty="0" smtClean="0">
                <a:solidFill>
                  <a:srgbClr val="9D0000"/>
                </a:solidFill>
                <a:latin typeface="Comic Sans MS" pitchFamily="64" charset="0"/>
              </a:rPr>
              <a:t>[2</a:t>
            </a: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]</a:t>
            </a: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5302250" y="544484"/>
            <a:ext cx="126538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 smtClean="0">
                <a:solidFill>
                  <a:srgbClr val="9D0000"/>
                </a:solidFill>
                <a:latin typeface="Comic Sans MS" pitchFamily="64" charset="0"/>
              </a:rPr>
              <a:t>custs</a:t>
            </a:r>
            <a:r>
              <a:rPr lang="en-IN" altLang="en-US" sz="2200" b="1" dirty="0" smtClean="0">
                <a:solidFill>
                  <a:srgbClr val="9D0000"/>
                </a:solidFill>
                <a:latin typeface="Comic Sans MS" pitchFamily="64" charset="0"/>
              </a:rPr>
              <a:t>[3</a:t>
            </a: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]</a:t>
            </a: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6597650" y="565150"/>
            <a:ext cx="126538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 smtClean="0">
                <a:solidFill>
                  <a:srgbClr val="9D0000"/>
                </a:solidFill>
                <a:latin typeface="Comic Sans MS" pitchFamily="64" charset="0"/>
              </a:rPr>
              <a:t>custs</a:t>
            </a:r>
            <a:r>
              <a:rPr lang="en-IN" altLang="en-US" sz="2200" b="1" dirty="0" smtClean="0">
                <a:solidFill>
                  <a:srgbClr val="9D0000"/>
                </a:solidFill>
                <a:latin typeface="Comic Sans MS" pitchFamily="64" charset="0"/>
              </a:rPr>
              <a:t>[4</a:t>
            </a: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]</a:t>
            </a: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7899400" y="565429"/>
            <a:ext cx="126538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 smtClean="0">
                <a:solidFill>
                  <a:srgbClr val="9D0000"/>
                </a:solidFill>
                <a:latin typeface="Comic Sans MS" pitchFamily="64" charset="0"/>
              </a:rPr>
              <a:t>custs</a:t>
            </a:r>
            <a:r>
              <a:rPr lang="en-IN" altLang="en-US" sz="2200" b="1" dirty="0" smtClean="0">
                <a:solidFill>
                  <a:srgbClr val="9D0000"/>
                </a:solidFill>
                <a:latin typeface="Comic Sans MS" pitchFamily="64" charset="0"/>
              </a:rPr>
              <a:t>[5</a:t>
            </a: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]</a:t>
            </a:r>
          </a:p>
        </p:txBody>
      </p:sp>
      <p:sp>
        <p:nvSpPr>
          <p:cNvPr id="85" name="Rectangle 84"/>
          <p:cNvSpPr/>
          <p:nvPr/>
        </p:nvSpPr>
        <p:spPr>
          <a:xfrm>
            <a:off x="8147114" y="1916226"/>
            <a:ext cx="774571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851714" y="1915746"/>
            <a:ext cx="774571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965514" y="1915746"/>
            <a:ext cx="774571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1550" y="4343400"/>
            <a:ext cx="7183377" cy="1924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cust</a:t>
            </a:r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[</a:t>
            </a:r>
            <a:r>
              <a:rPr lang="en-US" sz="32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].next</a:t>
            </a:r>
            <a:r>
              <a:rPr lang="en-US" sz="3200" dirty="0" smtClean="0">
                <a:latin typeface="Comic Sans MS" panose="030F0702030302020204" pitchFamily="66" charset="0"/>
              </a:rPr>
              <a:t>, </a:t>
            </a:r>
            <a:r>
              <a:rPr lang="en-US" sz="32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cust</a:t>
            </a:r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[</a:t>
            </a:r>
            <a:r>
              <a:rPr lang="en-US" sz="32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].next-&gt;next</a:t>
            </a:r>
            <a:r>
              <a:rPr lang="en-US" sz="3200" dirty="0" smtClean="0">
                <a:latin typeface="Comic Sans MS" panose="030F0702030302020204" pitchFamily="66" charset="0"/>
              </a:rPr>
              <a:t>, </a:t>
            </a:r>
          </a:p>
          <a:p>
            <a:r>
              <a:rPr lang="en-US" sz="32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cust</a:t>
            </a:r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[</a:t>
            </a:r>
            <a:r>
              <a:rPr lang="en-US" sz="32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].next-&gt;next-&gt;next </a:t>
            </a:r>
            <a:r>
              <a:rPr lang="en-US" sz="3200" dirty="0" smtClean="0">
                <a:latin typeface="Comic Sans MS" panose="030F0702030302020204" pitchFamily="66" charset="0"/>
              </a:rPr>
              <a:t>etc., </a:t>
            </a:r>
          </a:p>
          <a:p>
            <a:r>
              <a:rPr lang="en-US" sz="3200" dirty="0" smtClean="0">
                <a:latin typeface="Comic Sans MS" panose="030F0702030302020204" pitchFamily="66" charset="0"/>
              </a:rPr>
              <a:t>when </a:t>
            </a:r>
            <a:r>
              <a:rPr lang="en-US" sz="3200" b="1" u="sng" dirty="0" smtClean="0">
                <a:latin typeface="Comic Sans MS" panose="030F0702030302020204" pitchFamily="66" charset="0"/>
              </a:rPr>
              <a:t>not NULL</a:t>
            </a:r>
            <a:r>
              <a:rPr lang="en-US" sz="3200" dirty="0" smtClean="0">
                <a:latin typeface="Comic Sans MS" panose="030F0702030302020204" pitchFamily="66" charset="0"/>
              </a:rPr>
              <a:t>, point to the “other”</a:t>
            </a:r>
          </a:p>
          <a:p>
            <a:r>
              <a:rPr lang="en-US" sz="3200" smtClean="0">
                <a:latin typeface="Comic Sans MS" panose="030F0702030302020204" pitchFamily="66" charset="0"/>
              </a:rPr>
              <a:t>records </a:t>
            </a:r>
            <a:r>
              <a:rPr lang="en-US" sz="3200" dirty="0" smtClean="0">
                <a:latin typeface="Comic Sans MS" panose="030F0702030302020204" pitchFamily="66" charset="0"/>
              </a:rPr>
              <a:t>of the same customer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2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Motivation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 smtClean="0"/>
              <a:t>A</a:t>
            </a:r>
            <a:r>
              <a:rPr lang="en-US" altLang="en-US" sz="2400" dirty="0" smtClean="0">
                <a:latin typeface="Comic Sans MS" panose="030F0702030302020204" pitchFamily="66" charset="0"/>
              </a:rPr>
              <a:t> </a:t>
            </a:r>
            <a:r>
              <a:rPr lang="en-US" altLang="en-US" sz="2400" dirty="0">
                <a:latin typeface="Comic Sans MS" panose="030F0702030302020204" pitchFamily="66" charset="0"/>
              </a:rPr>
              <a:t>geometry package – we want to define a point as having an x coordinate, and a y coordinate</a:t>
            </a:r>
            <a:r>
              <a:rPr lang="en-US" altLang="en-US" sz="2400" dirty="0" smtClean="0">
                <a:latin typeface="Comic Sans MS" panose="030F0702030302020204" pitchFamily="66" charset="0"/>
              </a:rPr>
              <a:t>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/>
              <a:t>Student data – Name and Roll Number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array of size 2? </a:t>
            </a:r>
            <a:r>
              <a:rPr lang="en-US" altLang="en-US" dirty="0" smtClean="0"/>
              <a:t>(Can not mix TYPES)</a:t>
            </a:r>
            <a:endParaRPr lang="en-US" altLang="en-US" dirty="0"/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two variables: </a:t>
            </a:r>
          </a:p>
          <a:p>
            <a:pPr marL="1263650" lvl="2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point_x</a:t>
            </a:r>
            <a:r>
              <a:rPr lang="en-US" altLang="en-US" dirty="0"/>
              <a:t> , </a:t>
            </a:r>
            <a:r>
              <a:rPr lang="en-US" altLang="en-US" dirty="0" err="1"/>
              <a:t>point_y</a:t>
            </a:r>
            <a:r>
              <a:rPr lang="en-US" altLang="en-US" dirty="0"/>
              <a:t>;</a:t>
            </a:r>
          </a:p>
          <a:p>
            <a:pPr marL="1263650" lvl="2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char *name; </a:t>
            </a: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 smtClean="0"/>
              <a:t>roll_num</a:t>
            </a:r>
            <a:r>
              <a:rPr lang="en-US" altLang="en-US" dirty="0" smtClean="0"/>
              <a:t>;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There </a:t>
            </a:r>
            <a:r>
              <a:rPr lang="en-US" altLang="en-US" dirty="0">
                <a:latin typeface="Comic Sans MS" panose="030F0702030302020204" pitchFamily="66" charset="0"/>
              </a:rPr>
              <a:t>is no way to indicate that they are part of the same </a:t>
            </a:r>
            <a:r>
              <a:rPr lang="en-US" altLang="en-US" dirty="0" smtClean="0">
                <a:latin typeface="Comic Sans MS" panose="030F0702030302020204" pitchFamily="66" charset="0"/>
              </a:rPr>
              <a:t>point!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mtClean="0">
                <a:latin typeface="Comic Sans MS" panose="030F0702030302020204" pitchFamily="66" charset="0"/>
              </a:rPr>
              <a:t>requires </a:t>
            </a:r>
            <a:r>
              <a:rPr lang="en-US" altLang="en-US" dirty="0">
                <a:latin typeface="Comic Sans MS" panose="030F0702030302020204" pitchFamily="66" charset="0"/>
              </a:rPr>
              <a:t>a disciplined use of </a:t>
            </a:r>
            <a:r>
              <a:rPr lang="en-US" altLang="en-US">
                <a:latin typeface="Comic Sans MS" panose="030F0702030302020204" pitchFamily="66" charset="0"/>
              </a:rPr>
              <a:t>variable </a:t>
            </a:r>
            <a:r>
              <a:rPr lang="en-US" altLang="en-US" smtClean="0">
                <a:latin typeface="Comic Sans MS" panose="030F0702030302020204" pitchFamily="66" charset="0"/>
              </a:rPr>
              <a:t>names</a:t>
            </a:r>
            <a:endParaRPr lang="en-US" altLang="en-US" dirty="0">
              <a:latin typeface="Comic Sans MS" panose="030F0702030302020204" pitchFamily="66" charset="0"/>
            </a:endParaRP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>
                <a:latin typeface="Comic Sans MS" panose="030F0702030302020204" pitchFamily="66" charset="0"/>
              </a:rPr>
              <a:t>Is there any better way </a:t>
            </a:r>
            <a:r>
              <a:rPr lang="en-US" altLang="en-US" sz="2400" dirty="0" smtClean="0">
                <a:latin typeface="Comic Sans MS" panose="030F0702030302020204" pitchFamily="66" charset="0"/>
              </a:rPr>
              <a:t>?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Practical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manage customer accounts for a large bank.</a:t>
            </a:r>
          </a:p>
          <a:p>
            <a:r>
              <a:rPr lang="en-US" dirty="0" smtClean="0"/>
              <a:t>Customer information as well as account information, for e.g.:</a:t>
            </a:r>
          </a:p>
          <a:p>
            <a:pPr lvl="1"/>
            <a:r>
              <a:rPr lang="en-US" dirty="0" smtClean="0"/>
              <a:t>Account Number </a:t>
            </a:r>
          </a:p>
          <a:p>
            <a:pPr lvl="1"/>
            <a:r>
              <a:rPr lang="en-US" dirty="0" smtClean="0"/>
              <a:t>Account Type</a:t>
            </a:r>
          </a:p>
          <a:p>
            <a:pPr lvl="1"/>
            <a:r>
              <a:rPr lang="en-US" dirty="0" smtClean="0"/>
              <a:t>Customer Name</a:t>
            </a:r>
          </a:p>
          <a:p>
            <a:pPr lvl="1"/>
            <a:r>
              <a:rPr lang="en-US" dirty="0" smtClean="0"/>
              <a:t>Customer Address</a:t>
            </a:r>
          </a:p>
          <a:p>
            <a:pPr lvl="1"/>
            <a:r>
              <a:rPr lang="en-US" dirty="0" smtClean="0"/>
              <a:t>Signature scan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3373925"/>
            <a:ext cx="685800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endParaRPr lang="en-US" sz="28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0" y="3888723"/>
            <a:ext cx="4648200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(</a:t>
            </a:r>
            <a:r>
              <a:rPr lang="en-US" sz="2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enum</a:t>
            </a: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– not covered)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1370" y="4397226"/>
            <a:ext cx="4648200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char*/char[]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1000" y="4840916"/>
            <a:ext cx="4648200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char*/char[]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2400" y="5334000"/>
            <a:ext cx="4876800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bitmap image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(2-D array of bits)</a:t>
            </a:r>
          </a:p>
        </p:txBody>
      </p:sp>
    </p:spTree>
    <p:extLst>
      <p:ext uri="{BB962C8B-B14F-4D97-AF65-F5344CB8AC3E}">
        <p14:creationId xmlns:p14="http://schemas.microsoft.com/office/powerpoint/2010/main" val="128053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4448175" y="460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362200" y="0"/>
            <a:ext cx="26670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IN" altLang="en-US" sz="3200" b="1">
                <a:solidFill>
                  <a:srgbClr val="9D0000"/>
                </a:solidFill>
                <a:latin typeface="Comic Sans MS" pitchFamily="64" charset="0"/>
              </a:rPr>
              <a:t>Structures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438525" y="2508759"/>
            <a:ext cx="4876800" cy="1095375"/>
          </a:xfrm>
          <a:prstGeom prst="rect">
            <a:avLst/>
          </a:prstGeom>
          <a:solidFill>
            <a:srgbClr val="CCEDB1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This defines a structure called point containing two  integer variables (fields), called x and y.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8600" y="2470150"/>
            <a:ext cx="2362200" cy="1430338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point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	int x;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	int y;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};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28600" y="3917950"/>
            <a:ext cx="2362200" cy="425450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struct point pt;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438525" y="3604134"/>
            <a:ext cx="4876800" cy="767987"/>
          </a:xfrm>
          <a:prstGeom prst="rect">
            <a:avLst/>
          </a:prstGeom>
          <a:solidFill>
            <a:srgbClr val="CCEDB1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solidFill>
                  <a:srgbClr val="FF0000"/>
                </a:solidFill>
                <a:latin typeface="Comic Sans MS" pitchFamily="64" charset="0"/>
              </a:rPr>
              <a:t>struct</a:t>
            </a:r>
            <a:r>
              <a:rPr lang="en-IN" altLang="en-US" sz="2200" b="1" dirty="0">
                <a:solidFill>
                  <a:srgbClr val="FF0000"/>
                </a:solidFill>
                <a:latin typeface="Comic Sans MS" pitchFamily="64" charset="0"/>
              </a:rPr>
              <a:t> point </a:t>
            </a:r>
            <a:r>
              <a:rPr lang="en-IN" altLang="en-US" sz="2200" b="1" dirty="0" err="1">
                <a:solidFill>
                  <a:srgbClr val="FF0000"/>
                </a:solidFill>
                <a:latin typeface="Comic Sans MS" pitchFamily="64" charset="0"/>
              </a:rPr>
              <a:t>pt</a:t>
            </a:r>
            <a:r>
              <a:rPr lang="en-IN" altLang="en-US" sz="2200" b="1" dirty="0">
                <a:latin typeface="Comic Sans MS" pitchFamily="64" charset="0"/>
              </a:rPr>
              <a:t> defines a variable </a:t>
            </a:r>
            <a:r>
              <a:rPr lang="en-IN" altLang="en-US" sz="2200" b="1" dirty="0" err="1">
                <a:latin typeface="Comic Sans MS" pitchFamily="64" charset="0"/>
              </a:rPr>
              <a:t>pt</a:t>
            </a:r>
            <a:r>
              <a:rPr lang="en-IN" altLang="en-US" sz="2200" b="1" dirty="0">
                <a:latin typeface="Comic Sans MS" pitchFamily="64" charset="0"/>
              </a:rPr>
              <a:t> to be of type </a:t>
            </a:r>
            <a:r>
              <a:rPr lang="en-IN" altLang="en-US" sz="2200" b="1" dirty="0" err="1">
                <a:solidFill>
                  <a:srgbClr val="9D0000"/>
                </a:solidFill>
                <a:latin typeface="Comic Sans MS" pitchFamily="64" charset="0"/>
              </a:rPr>
              <a:t>struct</a:t>
            </a: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 point</a:t>
            </a:r>
            <a:r>
              <a:rPr lang="en-IN" altLang="en-US" sz="2200" b="1" dirty="0">
                <a:latin typeface="Comic Sans MS" pitchFamily="64" charset="0"/>
              </a:rPr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8513" y="4876800"/>
            <a:ext cx="1755775" cy="1447800"/>
            <a:chOff x="798513" y="4876800"/>
            <a:chExt cx="1755775" cy="1447800"/>
          </a:xfrm>
        </p:grpSpPr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258888" y="4876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AutoShape 11"/>
            <p:cNvSpPr>
              <a:spLocks noChangeArrowheads="1"/>
            </p:cNvSpPr>
            <p:nvPr/>
          </p:nvSpPr>
          <p:spPr bwMode="auto">
            <a:xfrm>
              <a:off x="1752600" y="4953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AutoShape 12"/>
            <p:cNvSpPr>
              <a:spLocks noChangeArrowheads="1"/>
            </p:cNvSpPr>
            <p:nvPr/>
          </p:nvSpPr>
          <p:spPr bwMode="auto">
            <a:xfrm>
              <a:off x="1752600" y="5638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374775" y="5029200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1374775" y="5715000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798513" y="4891177"/>
              <a:ext cx="460375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pt</a:t>
              </a:r>
            </a:p>
          </p:txBody>
        </p:sp>
      </p:grp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2733136" y="5886989"/>
            <a:ext cx="3657600" cy="425450"/>
          </a:xfrm>
          <a:prstGeom prst="rect">
            <a:avLst/>
          </a:prstGeom>
          <a:solidFill>
            <a:srgbClr val="E8FCAA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memory depiction of </a:t>
            </a:r>
            <a:r>
              <a:rPr lang="en-IN" altLang="en-US" sz="2200" b="1" dirty="0" err="1">
                <a:latin typeface="Comic Sans MS" pitchFamily="64" charset="0"/>
              </a:rPr>
              <a:t>pt</a:t>
            </a:r>
            <a:endParaRPr lang="en-IN" altLang="en-US" sz="2200" b="1" dirty="0">
              <a:latin typeface="Comic Sans MS" pitchFamily="64" charset="0"/>
            </a:endParaRP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5257800" y="66294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8288" y="577850"/>
            <a:ext cx="86471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2400" b="1" dirty="0">
                <a:latin typeface="Comic Sans MS" pitchFamily="64" charset="0"/>
              </a:rPr>
              <a:t>A structure is a collection of variables with a common name. </a:t>
            </a:r>
          </a:p>
          <a:p>
            <a:pPr marL="342900" indent="-342900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2400" b="1" dirty="0">
                <a:latin typeface="Comic Sans MS" pitchFamily="64" charset="0"/>
              </a:rPr>
              <a:t>The variables can be of different types (including arrays, pointers or structures themselves!).</a:t>
            </a:r>
          </a:p>
          <a:p>
            <a:pPr marL="342900" indent="-342900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2400" b="1" dirty="0">
                <a:latin typeface="Comic Sans MS" pitchFamily="64" charset="0"/>
              </a:rPr>
              <a:t>Structure variables are called fields.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nimBg="1"/>
      <p:bldP spid="8196" grpId="0" animBg="1"/>
      <p:bldP spid="8198" grpId="0" animBg="1"/>
      <p:bldP spid="8199" grpId="0" animBg="1"/>
      <p:bldP spid="820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3528" y="1066800"/>
            <a:ext cx="8496944" cy="518457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b="1" dirty="0">
                <a:latin typeface="Comic Sans MS" pitchFamily="64" charset="0"/>
              </a:rPr>
              <a:t>The </a:t>
            </a:r>
            <a:r>
              <a:rPr lang="en-IN" altLang="en-US" b="1" dirty="0">
                <a:solidFill>
                  <a:srgbClr val="FF0000"/>
                </a:solidFill>
                <a:latin typeface="Comic Sans MS" pitchFamily="64" charset="0"/>
              </a:rPr>
              <a:t>x</a:t>
            </a:r>
            <a:r>
              <a:rPr lang="en-IN" altLang="en-US" b="1" dirty="0">
                <a:latin typeface="Comic Sans MS" pitchFamily="64" charset="0"/>
              </a:rPr>
              <a:t> field of </a:t>
            </a:r>
            <a:r>
              <a:rPr lang="en-IN" altLang="en-US" b="1" dirty="0" err="1">
                <a:solidFill>
                  <a:srgbClr val="FF0000"/>
                </a:solidFill>
                <a:latin typeface="Comic Sans MS" pitchFamily="64" charset="0"/>
              </a:rPr>
              <a:t>pt</a:t>
            </a:r>
            <a:r>
              <a:rPr lang="en-IN" altLang="en-US" b="1" dirty="0">
                <a:solidFill>
                  <a:srgbClr val="FF0000"/>
                </a:solidFill>
                <a:latin typeface="Comic Sans MS" pitchFamily="64" charset="0"/>
              </a:rPr>
              <a:t> </a:t>
            </a:r>
            <a:r>
              <a:rPr lang="en-IN" altLang="en-US" b="1" dirty="0">
                <a:latin typeface="Comic Sans MS" pitchFamily="64" charset="0"/>
              </a:rPr>
              <a:t>is accessed as </a:t>
            </a:r>
            <a:r>
              <a:rPr lang="en-IN" altLang="en-US" b="1" dirty="0" err="1">
                <a:solidFill>
                  <a:srgbClr val="FF0000"/>
                </a:solidFill>
                <a:latin typeface="Comic Sans MS" pitchFamily="64" charset="0"/>
              </a:rPr>
              <a:t>pt.x</a:t>
            </a:r>
            <a:r>
              <a:rPr lang="en-IN" altLang="en-US" b="1" dirty="0">
                <a:latin typeface="Comic Sans MS" pitchFamily="64" charset="0"/>
              </a:rPr>
              <a:t>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b="1" dirty="0">
                <a:latin typeface="Comic Sans MS" pitchFamily="64" charset="0"/>
              </a:rPr>
              <a:t>Field </a:t>
            </a:r>
            <a:r>
              <a:rPr lang="en-IN" altLang="en-US" b="1" dirty="0" err="1">
                <a:solidFill>
                  <a:srgbClr val="FF0000"/>
                </a:solidFill>
                <a:latin typeface="Comic Sans MS" pitchFamily="64" charset="0"/>
              </a:rPr>
              <a:t>pt.x</a:t>
            </a:r>
            <a:r>
              <a:rPr lang="en-IN" altLang="en-US" b="1" dirty="0">
                <a:latin typeface="Comic Sans MS" pitchFamily="64" charset="0"/>
              </a:rPr>
              <a:t> is an </a:t>
            </a:r>
            <a:r>
              <a:rPr lang="en-IN" altLang="en-US" b="1" dirty="0">
                <a:solidFill>
                  <a:srgbClr val="FF0000"/>
                </a:solidFill>
                <a:latin typeface="Comic Sans MS" pitchFamily="64" charset="0"/>
              </a:rPr>
              <a:t>int</a:t>
            </a:r>
            <a:r>
              <a:rPr lang="en-IN" altLang="en-US" b="1" dirty="0">
                <a:latin typeface="Comic Sans MS" pitchFamily="64" charset="0"/>
              </a:rPr>
              <a:t> and can be used as any other </a:t>
            </a:r>
            <a:r>
              <a:rPr lang="en-IN" altLang="en-US" b="1" dirty="0">
                <a:solidFill>
                  <a:srgbClr val="FF0000"/>
                </a:solidFill>
                <a:latin typeface="Comic Sans MS" pitchFamily="64" charset="0"/>
              </a:rPr>
              <a:t>int</a:t>
            </a:r>
            <a:r>
              <a:rPr lang="en-IN" altLang="en-US" b="1" dirty="0">
                <a:latin typeface="Comic Sans MS" pitchFamily="64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b="1" dirty="0">
                <a:latin typeface="Comic Sans MS" pitchFamily="64" charset="0"/>
              </a:rPr>
              <a:t>Similarly the </a:t>
            </a:r>
            <a:r>
              <a:rPr lang="en-IN" altLang="en-US" b="1" dirty="0">
                <a:solidFill>
                  <a:srgbClr val="FF0000"/>
                </a:solidFill>
                <a:latin typeface="Comic Sans MS" pitchFamily="64" charset="0"/>
              </a:rPr>
              <a:t>y</a:t>
            </a:r>
            <a:r>
              <a:rPr lang="en-IN" altLang="en-US" b="1" dirty="0">
                <a:latin typeface="Comic Sans MS" pitchFamily="64" charset="0"/>
              </a:rPr>
              <a:t> field of </a:t>
            </a:r>
            <a:r>
              <a:rPr lang="en-IN" altLang="en-US" b="1" dirty="0" err="1">
                <a:solidFill>
                  <a:srgbClr val="FF0000"/>
                </a:solidFill>
                <a:latin typeface="Comic Sans MS" pitchFamily="64" charset="0"/>
              </a:rPr>
              <a:t>pt</a:t>
            </a:r>
            <a:r>
              <a:rPr lang="en-IN" altLang="en-US" b="1" dirty="0">
                <a:solidFill>
                  <a:srgbClr val="FF0000"/>
                </a:solidFill>
                <a:latin typeface="Comic Sans MS" pitchFamily="64" charset="0"/>
              </a:rPr>
              <a:t> </a:t>
            </a:r>
            <a:r>
              <a:rPr lang="en-IN" altLang="en-US" b="1" dirty="0">
                <a:latin typeface="Comic Sans MS" pitchFamily="64" charset="0"/>
              </a:rPr>
              <a:t>is accessed as </a:t>
            </a:r>
            <a:r>
              <a:rPr lang="en-IN" altLang="en-US" b="1" dirty="0" err="1">
                <a:solidFill>
                  <a:srgbClr val="FF0000"/>
                </a:solidFill>
                <a:latin typeface="Comic Sans MS" pitchFamily="64" charset="0"/>
              </a:rPr>
              <a:t>pt.y</a:t>
            </a:r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78906" y="5791200"/>
            <a:ext cx="2362200" cy="767987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omic Sans MS" pitchFamily="64" charset="0"/>
              </a:rPr>
              <a:t>pt.x</a:t>
            </a:r>
            <a:r>
              <a:rPr lang="en-IN" altLang="en-US" sz="2200" b="1" dirty="0">
                <a:latin typeface="Comic Sans MS" pitchFamily="64" charset="0"/>
              </a:rPr>
              <a:t> = </a:t>
            </a:r>
            <a:r>
              <a:rPr lang="en-IN" altLang="en-US" sz="2200" b="1" dirty="0" smtClean="0">
                <a:latin typeface="Comic Sans MS" pitchFamily="64" charset="0"/>
              </a:rPr>
              <a:t>0;</a:t>
            </a:r>
            <a:endParaRPr lang="en-IN" altLang="en-US" sz="2200" b="1" dirty="0">
              <a:latin typeface="Comic Sans MS" pitchFamily="64" charset="0"/>
            </a:endParaRPr>
          </a:p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omic Sans MS" pitchFamily="64" charset="0"/>
              </a:rPr>
              <a:t>pt.y</a:t>
            </a:r>
            <a:r>
              <a:rPr lang="en-IN" altLang="en-US" sz="2200" b="1" dirty="0">
                <a:latin typeface="Comic Sans MS" pitchFamily="64" charset="0"/>
              </a:rPr>
              <a:t> = </a:t>
            </a:r>
            <a:r>
              <a:rPr lang="en-IN" altLang="en-US" sz="2200" b="1" dirty="0" smtClean="0">
                <a:latin typeface="Comic Sans MS" pitchFamily="64" charset="0"/>
              </a:rPr>
              <a:t>1;</a:t>
            </a:r>
            <a:endParaRPr lang="en-IN" altLang="en-US" sz="2200" b="1" dirty="0">
              <a:latin typeface="Comic Sans MS" pitchFamily="6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5653" y="3886200"/>
            <a:ext cx="2362200" cy="1430338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omic Sans MS" pitchFamily="64" charset="0"/>
              </a:rPr>
              <a:t>struct</a:t>
            </a:r>
            <a:r>
              <a:rPr lang="en-IN" altLang="en-US" sz="2200" b="1" dirty="0">
                <a:latin typeface="Comic Sans MS" pitchFamily="64" charset="0"/>
              </a:rPr>
              <a:t> point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	int x;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	int y;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};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65653" y="5334000"/>
            <a:ext cx="2362200" cy="425450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struct point pt;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4799582" y="4699000"/>
            <a:ext cx="3657600" cy="425450"/>
          </a:xfrm>
          <a:prstGeom prst="rect">
            <a:avLst/>
          </a:prstGeom>
          <a:solidFill>
            <a:srgbClr val="E8FCAA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memory depiction of </a:t>
            </a:r>
            <a:r>
              <a:rPr lang="en-IN" altLang="en-US" sz="2200" b="1" dirty="0" err="1">
                <a:latin typeface="Comic Sans MS" pitchFamily="64" charset="0"/>
              </a:rPr>
              <a:t>pt</a:t>
            </a:r>
            <a:endParaRPr lang="en-IN" altLang="en-US" sz="2200" b="1" dirty="0">
              <a:latin typeface="Comic Sans MS" pitchFamily="6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97757" y="4286250"/>
            <a:ext cx="1754741" cy="1562100"/>
            <a:chOff x="1069975" y="5067300"/>
            <a:chExt cx="1754741" cy="1562100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529316" y="51816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1981200" y="52959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1981200" y="6019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603375" y="5372100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603375" y="6057900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069975" y="5067300"/>
              <a:ext cx="460375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pt</a:t>
              </a: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2177016" y="6075153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omic Sans MS" pitchFamily="64" charset="0"/>
                </a:rPr>
                <a:t>1</a:t>
              </a: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2135188" y="53721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omic Sans MS" pitchFamily="6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64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8600" y="533400"/>
            <a:ext cx="3200400" cy="1095375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struct point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	int x; int y;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28600" y="1828800"/>
            <a:ext cx="3200400" cy="760413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struct point pt1,pt2;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omic Sans MS" pitchFamily="64" charset="0"/>
              </a:rPr>
              <a:t>struct point pts[6];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505200" y="533400"/>
            <a:ext cx="3276600" cy="1095375"/>
          </a:xfrm>
          <a:prstGeom prst="rect">
            <a:avLst/>
          </a:prstGeom>
          <a:solidFill>
            <a:srgbClr val="FFE39D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>
                <a:solidFill>
                  <a:srgbClr val="007EEA"/>
                </a:solidFill>
                <a:latin typeface="Comic Sans MS" pitchFamily="64" charset="0"/>
              </a:rPr>
              <a:t>struct point is a type.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>
                <a:solidFill>
                  <a:srgbClr val="007EEA"/>
                </a:solidFill>
                <a:latin typeface="Comic Sans MS" pitchFamily="64" charset="0"/>
              </a:rPr>
              <a:t>It can be used just like int, char etc.. 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3505200" y="1828800"/>
            <a:ext cx="3276600" cy="760413"/>
          </a:xfrm>
          <a:prstGeom prst="rect">
            <a:avLst/>
          </a:prstGeom>
          <a:solidFill>
            <a:srgbClr val="CCEDB1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We can define array of struct point also.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28600" y="2514600"/>
            <a:ext cx="8610600" cy="2406650"/>
            <a:chOff x="228600" y="2514600"/>
            <a:chExt cx="8610600" cy="2406650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0668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15240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15240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1146175" y="3200400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1146175" y="3886200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233363" y="2514600"/>
              <a:ext cx="596900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pts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3622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5"/>
            <p:cNvSpPr>
              <a:spLocks noChangeArrowheads="1"/>
            </p:cNvSpPr>
            <p:nvPr/>
          </p:nvSpPr>
          <p:spPr bwMode="auto">
            <a:xfrm>
              <a:off x="28194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28194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441575" y="3276600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441575" y="3962400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36576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41148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41148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736975" y="3200400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3736975" y="3886200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49530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25"/>
            <p:cNvSpPr>
              <a:spLocks noChangeArrowheads="1"/>
            </p:cNvSpPr>
            <p:nvPr/>
          </p:nvSpPr>
          <p:spPr bwMode="auto">
            <a:xfrm>
              <a:off x="54102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26"/>
            <p:cNvSpPr>
              <a:spLocks noChangeArrowheads="1"/>
            </p:cNvSpPr>
            <p:nvPr/>
          </p:nvSpPr>
          <p:spPr bwMode="auto">
            <a:xfrm>
              <a:off x="54102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5032375" y="3276600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5032375" y="3962400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62484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30"/>
            <p:cNvSpPr>
              <a:spLocks noChangeArrowheads="1"/>
            </p:cNvSpPr>
            <p:nvPr/>
          </p:nvSpPr>
          <p:spPr bwMode="auto">
            <a:xfrm>
              <a:off x="67056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utoShape 31"/>
            <p:cNvSpPr>
              <a:spLocks noChangeArrowheads="1"/>
            </p:cNvSpPr>
            <p:nvPr/>
          </p:nvSpPr>
          <p:spPr bwMode="auto">
            <a:xfrm>
              <a:off x="67056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6327775" y="3200400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6327775" y="3886200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75438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utoShape 35"/>
            <p:cNvSpPr>
              <a:spLocks noChangeArrowheads="1"/>
            </p:cNvSpPr>
            <p:nvPr/>
          </p:nvSpPr>
          <p:spPr bwMode="auto">
            <a:xfrm>
              <a:off x="80010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36"/>
            <p:cNvSpPr>
              <a:spLocks noChangeArrowheads="1"/>
            </p:cNvSpPr>
            <p:nvPr/>
          </p:nvSpPr>
          <p:spPr bwMode="auto">
            <a:xfrm>
              <a:off x="80010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7623175" y="3276600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7623175" y="3962400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228600" y="2895600"/>
              <a:ext cx="533400" cy="457200"/>
            </a:xfrm>
            <a:prstGeom prst="rect">
              <a:avLst/>
            </a:prstGeom>
            <a:solidFill>
              <a:srgbClr val="C7D0E9"/>
            </a:solidFill>
            <a:ln w="2556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" name="AutoShape 40"/>
            <p:cNvCxnSpPr>
              <a:cxnSpLocks noChangeShapeType="1"/>
            </p:cNvCxnSpPr>
            <p:nvPr/>
          </p:nvCxnSpPr>
          <p:spPr bwMode="auto">
            <a:xfrm>
              <a:off x="533400" y="3124200"/>
              <a:ext cx="533400" cy="76200"/>
            </a:xfrm>
            <a:prstGeom prst="bentConnector3">
              <a:avLst>
                <a:gd name="adj1" fmla="val 50000"/>
              </a:avLst>
            </a:prstGeom>
            <a:noFill/>
            <a:ln w="25560" cap="flat">
              <a:solidFill>
                <a:srgbClr val="9D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1300163" y="4495800"/>
              <a:ext cx="977900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pts[0]</a:t>
              </a: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2366963" y="4495800"/>
              <a:ext cx="977900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pts[1]</a:t>
              </a:r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3662363" y="4495800"/>
              <a:ext cx="977900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pts[2]</a:t>
              </a:r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5110163" y="4495800"/>
              <a:ext cx="977900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pts[3]</a:t>
              </a:r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6405563" y="4495800"/>
              <a:ext cx="977900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pts[4]</a:t>
              </a:r>
            </a:p>
          </p:txBody>
        </p:sp>
        <p:sp>
          <p:nvSpPr>
            <p:cNvPr id="50" name="Rectangle 46"/>
            <p:cNvSpPr>
              <a:spLocks noChangeArrowheads="1"/>
            </p:cNvSpPr>
            <p:nvPr/>
          </p:nvSpPr>
          <p:spPr bwMode="auto">
            <a:xfrm>
              <a:off x="7700963" y="4495800"/>
              <a:ext cx="977900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pts[5]</a:t>
              </a:r>
            </a:p>
          </p:txBody>
        </p:sp>
      </p:grpSp>
      <p:sp>
        <p:nvSpPr>
          <p:cNvPr id="51" name="Rectangle 47"/>
          <p:cNvSpPr>
            <a:spLocks noChangeArrowheads="1"/>
          </p:cNvSpPr>
          <p:nvPr/>
        </p:nvSpPr>
        <p:spPr bwMode="auto">
          <a:xfrm>
            <a:off x="76200" y="4938234"/>
            <a:ext cx="3505200" cy="1766887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int i;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for (i=0; i &lt; 6; i=i+1)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	pts[i].x = i;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	pts[i].y = i;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} </a:t>
            </a:r>
          </a:p>
        </p:txBody>
      </p:sp>
      <p:sp>
        <p:nvSpPr>
          <p:cNvPr id="52" name="Rectangle 48"/>
          <p:cNvSpPr>
            <a:spLocks noChangeArrowheads="1"/>
          </p:cNvSpPr>
          <p:nvPr/>
        </p:nvSpPr>
        <p:spPr bwMode="auto">
          <a:xfrm>
            <a:off x="3810000" y="5105400"/>
            <a:ext cx="5334000" cy="1095375"/>
          </a:xfrm>
          <a:prstGeom prst="rect">
            <a:avLst/>
          </a:prstGeom>
          <a:solidFill>
            <a:srgbClr val="FFDF9F"/>
          </a:solidFill>
          <a:ln w="648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Read pts[i].x as (pts[i]).x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The .  and [] operators have same precedence. Associativity: left-right.</a:t>
            </a:r>
          </a:p>
        </p:txBody>
      </p: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6858000" y="533400"/>
            <a:ext cx="2286000" cy="2101850"/>
          </a:xfrm>
          <a:prstGeom prst="rect">
            <a:avLst/>
          </a:prstGeom>
          <a:solidFill>
            <a:srgbClr val="FFE39D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>
                <a:solidFill>
                  <a:srgbClr val="007EEA"/>
                </a:solidFill>
                <a:latin typeface="Comic Sans MS" pitchFamily="64" charset="0"/>
              </a:rPr>
              <a:t>For now, define structs in the beginning of the file, after #include.</a:t>
            </a: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115289" y="0"/>
            <a:ext cx="26670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IN" altLang="en-US" sz="3200" b="1" dirty="0">
                <a:solidFill>
                  <a:srgbClr val="9D0000"/>
                </a:solidFill>
                <a:latin typeface="Comic Sans MS" pitchFamily="64" charset="0"/>
              </a:rPr>
              <a:t>Structures</a:t>
            </a:r>
          </a:p>
        </p:txBody>
      </p:sp>
    </p:spTree>
    <p:extLst>
      <p:ext uri="{BB962C8B-B14F-4D97-AF65-F5344CB8AC3E}">
        <p14:creationId xmlns:p14="http://schemas.microsoft.com/office/powerpoint/2010/main" val="208665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51" grpId="0" animBg="1"/>
      <p:bldP spid="52" grpId="0" animBg="1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Quiz 2 -&gt; Tomorrow (31</a:t>
            </a:r>
            <a:r>
              <a:rPr lang="en-US" baseline="30000" dirty="0" smtClean="0"/>
              <a:t>st</a:t>
            </a:r>
            <a:r>
              <a:rPr lang="en-US" dirty="0" smtClean="0"/>
              <a:t> March)</a:t>
            </a:r>
          </a:p>
          <a:p>
            <a:r>
              <a:rPr lang="en-US" dirty="0" smtClean="0"/>
              <a:t>Thursday/Friday : Holiday</a:t>
            </a:r>
          </a:p>
          <a:p>
            <a:pPr lvl="1"/>
            <a:r>
              <a:rPr lang="en-US" dirty="0" smtClean="0"/>
              <a:t>Makeup lab?</a:t>
            </a:r>
          </a:p>
          <a:p>
            <a:r>
              <a:rPr lang="en-US" dirty="0" smtClean="0"/>
              <a:t>Lab Exam on April 12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lvl="1"/>
            <a:r>
              <a:rPr lang="en-US" dirty="0" smtClean="0"/>
              <a:t>Details – Early next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2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6200" y="31750"/>
            <a:ext cx="26670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IN" altLang="en-US" sz="3200" b="1" dirty="0">
                <a:solidFill>
                  <a:srgbClr val="9D0000"/>
                </a:solidFill>
                <a:latin typeface="Comic Sans MS" pitchFamily="64" charset="0"/>
              </a:rPr>
              <a:t>Structures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66800" y="609600"/>
            <a:ext cx="3200400" cy="3776663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struct point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	int x; int y;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};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struct point pts[6];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int i;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for (i=0; i &lt; 6; i=i+1)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	pts[i].x = i;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	pts[i].y = i;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>
                <a:latin typeface="Comic Sans MS" pitchFamily="64" charset="0"/>
              </a:rPr>
              <a:t>}</a:t>
            </a:r>
          </a:p>
          <a:p>
            <a:pPr hangingPunct="1">
              <a:lnSpc>
                <a:spcPct val="100000"/>
              </a:lnSpc>
            </a:pPr>
            <a:endParaRPr lang="en-IN" altLang="en-US" sz="2200" b="1">
              <a:latin typeface="Comic Sans MS" pitchFamily="6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" y="4419600"/>
            <a:ext cx="8610600" cy="2025650"/>
            <a:chOff x="228600" y="4419600"/>
            <a:chExt cx="8610600" cy="2025650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0668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15240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15240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146175" y="4724400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146175" y="5410200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33363" y="4876800"/>
              <a:ext cx="596900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pts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3622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28194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>
              <a:off x="28194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441575" y="4800600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441575" y="5486400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6576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>
              <a:off x="41148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18"/>
            <p:cNvSpPr>
              <a:spLocks noChangeArrowheads="1"/>
            </p:cNvSpPr>
            <p:nvPr/>
          </p:nvSpPr>
          <p:spPr bwMode="auto">
            <a:xfrm>
              <a:off x="41148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3736975" y="4724400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3736975" y="5410200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49530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2"/>
            <p:cNvSpPr>
              <a:spLocks noChangeArrowheads="1"/>
            </p:cNvSpPr>
            <p:nvPr/>
          </p:nvSpPr>
          <p:spPr bwMode="auto">
            <a:xfrm>
              <a:off x="54102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23"/>
            <p:cNvSpPr>
              <a:spLocks noChangeArrowheads="1"/>
            </p:cNvSpPr>
            <p:nvPr/>
          </p:nvSpPr>
          <p:spPr bwMode="auto">
            <a:xfrm>
              <a:off x="54102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5032375" y="4800600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5032375" y="5486400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62484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7"/>
            <p:cNvSpPr>
              <a:spLocks noChangeArrowheads="1"/>
            </p:cNvSpPr>
            <p:nvPr/>
          </p:nvSpPr>
          <p:spPr bwMode="auto">
            <a:xfrm>
              <a:off x="67056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28"/>
            <p:cNvSpPr>
              <a:spLocks noChangeArrowheads="1"/>
            </p:cNvSpPr>
            <p:nvPr/>
          </p:nvSpPr>
          <p:spPr bwMode="auto">
            <a:xfrm>
              <a:off x="67056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6327775" y="4724400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6327775" y="5410200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75438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32"/>
            <p:cNvSpPr>
              <a:spLocks noChangeArrowheads="1"/>
            </p:cNvSpPr>
            <p:nvPr/>
          </p:nvSpPr>
          <p:spPr bwMode="auto">
            <a:xfrm>
              <a:off x="80010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33"/>
            <p:cNvSpPr>
              <a:spLocks noChangeArrowheads="1"/>
            </p:cNvSpPr>
            <p:nvPr/>
          </p:nvSpPr>
          <p:spPr bwMode="auto">
            <a:xfrm>
              <a:off x="80010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7623175" y="4800600"/>
              <a:ext cx="344488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x</a:t>
              </a:r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7623175" y="5486400"/>
              <a:ext cx="334963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y</a:t>
              </a: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228600" y="4419600"/>
              <a:ext cx="533400" cy="457200"/>
            </a:xfrm>
            <a:prstGeom prst="rect">
              <a:avLst/>
            </a:prstGeom>
            <a:solidFill>
              <a:srgbClr val="C7D0E9"/>
            </a:solidFill>
            <a:ln w="2556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1" name="AutoShape 37"/>
            <p:cNvCxnSpPr>
              <a:cxnSpLocks noChangeShapeType="1"/>
            </p:cNvCxnSpPr>
            <p:nvPr/>
          </p:nvCxnSpPr>
          <p:spPr bwMode="auto">
            <a:xfrm>
              <a:off x="533400" y="4648200"/>
              <a:ext cx="533400" cy="76200"/>
            </a:xfrm>
            <a:prstGeom prst="bentConnector3">
              <a:avLst>
                <a:gd name="adj1" fmla="val 50000"/>
              </a:avLst>
            </a:prstGeom>
            <a:noFill/>
            <a:ln w="25560" cap="flat">
              <a:solidFill>
                <a:srgbClr val="9D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1300163" y="6019800"/>
              <a:ext cx="977900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pts[0]</a:t>
              </a: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2366963" y="6019800"/>
              <a:ext cx="977900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pts[1]</a:t>
              </a: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3662363" y="6019800"/>
              <a:ext cx="977900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pts[2]</a:t>
              </a:r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5110163" y="6019800"/>
              <a:ext cx="977900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pts[3]</a:t>
              </a: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6405563" y="6019800"/>
              <a:ext cx="977900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pts[4]</a:t>
              </a:r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7700963" y="6019800"/>
              <a:ext cx="977900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9D0000"/>
                  </a:solidFill>
                  <a:latin typeface="Comic Sans MS" pitchFamily="64" charset="0"/>
                </a:rPr>
                <a:t>pts[5]</a:t>
              </a:r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1677988" y="47244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0</a:t>
              </a:r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1677988" y="54102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0</a:t>
              </a:r>
            </a:p>
          </p:txBody>
        </p:sp>
        <p:sp>
          <p:nvSpPr>
            <p:cNvPr id="50" name="Rectangle 46"/>
            <p:cNvSpPr>
              <a:spLocks noChangeArrowheads="1"/>
            </p:cNvSpPr>
            <p:nvPr/>
          </p:nvSpPr>
          <p:spPr bwMode="auto">
            <a:xfrm>
              <a:off x="2973388" y="47244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1</a:t>
              </a:r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2973388" y="54102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1</a:t>
              </a:r>
            </a:p>
          </p:txBody>
        </p:sp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4268788" y="47244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2</a:t>
              </a:r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4268788" y="54102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2</a:t>
              </a:r>
            </a:p>
          </p:txBody>
        </p:sp>
        <p:sp>
          <p:nvSpPr>
            <p:cNvPr id="54" name="Rectangle 50"/>
            <p:cNvSpPr>
              <a:spLocks noChangeArrowheads="1"/>
            </p:cNvSpPr>
            <p:nvPr/>
          </p:nvSpPr>
          <p:spPr bwMode="auto">
            <a:xfrm>
              <a:off x="5564188" y="47244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3</a:t>
              </a:r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5564188" y="54102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3</a:t>
              </a:r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6859588" y="47244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4</a:t>
              </a: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6859588" y="54102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4</a:t>
              </a:r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8154988" y="47244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5</a:t>
              </a:r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8154988" y="5334000"/>
              <a:ext cx="350837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>
                  <a:solidFill>
                    <a:srgbClr val="000000"/>
                  </a:solidFill>
                  <a:latin typeface="Comic Sans MS" pitchFamily="64" charset="0"/>
                </a:rPr>
                <a:t>5</a:t>
              </a:r>
            </a:p>
          </p:txBody>
        </p:sp>
      </p:grpSp>
      <p:sp>
        <p:nvSpPr>
          <p:cNvPr id="60" name="Rectangle 56"/>
          <p:cNvSpPr>
            <a:spLocks noChangeArrowheads="1"/>
          </p:cNvSpPr>
          <p:nvPr/>
        </p:nvSpPr>
        <p:spPr bwMode="auto">
          <a:xfrm>
            <a:off x="4267200" y="3657600"/>
            <a:ext cx="4648200" cy="7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omic Sans MS" pitchFamily="64" charset="0"/>
              </a:rPr>
              <a:t>State of  memory after the code executes.</a:t>
            </a:r>
          </a:p>
        </p:txBody>
      </p:sp>
    </p:spTree>
    <p:extLst>
      <p:ext uri="{BB962C8B-B14F-4D97-AF65-F5344CB8AC3E}">
        <p14:creationId xmlns:p14="http://schemas.microsoft.com/office/powerpoint/2010/main" val="59711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0" grpId="0"/>
    </p:bldLst>
  </p:timing>
</p:sld>
</file>

<file path=ppt/theme/theme1.xml><?xml version="1.0" encoding="utf-8"?>
<a:theme xmlns:a="http://schemas.openxmlformats.org/drawingml/2006/main" name="BlueGridIITK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2618</TotalTime>
  <Words>1991</Words>
  <Application>Microsoft Office PowerPoint</Application>
  <PresentationFormat>On-screen Show (4:3)</PresentationFormat>
  <Paragraphs>623</Paragraphs>
  <Slides>29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BlueGridIITK</vt:lpstr>
      <vt:lpstr>ESC101: Introduction to Computing</vt:lpstr>
      <vt:lpstr>Motivation</vt:lpstr>
      <vt:lpstr>Motivation</vt:lpstr>
      <vt:lpstr>Motivation: Practical Example</vt:lpstr>
      <vt:lpstr>PowerPoint Presentation</vt:lpstr>
      <vt:lpstr>Structures</vt:lpstr>
      <vt:lpstr>PowerPoint Presentation</vt:lpstr>
      <vt:lpstr>Announcements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Passing struct to functions</vt:lpstr>
      <vt:lpstr>Dynamic Allocation of struct</vt:lpstr>
      <vt:lpstr>(Re)defining a Type - typedef</vt:lpstr>
      <vt:lpstr>More on typedef</vt:lpstr>
      <vt:lpstr>More on typedef</vt:lpstr>
      <vt:lpstr>Practical Example: Revisited</vt:lpstr>
      <vt:lpstr>Customer Information : Updated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back!!</dc:title>
  <dc:creator>Amey Karkare</dc:creator>
  <cp:lastModifiedBy>karkare</cp:lastModifiedBy>
  <cp:revision>98</cp:revision>
  <cp:lastPrinted>1601-01-01T00:00:00Z</cp:lastPrinted>
  <dcterms:created xsi:type="dcterms:W3CDTF">1601-01-01T00:00:00Z</dcterms:created>
  <dcterms:modified xsi:type="dcterms:W3CDTF">2015-03-30T17:01:18Z</dcterms:modified>
</cp:coreProperties>
</file>