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9"/>
  </p:notesMasterIdLst>
  <p:sldIdLst>
    <p:sldId id="355" r:id="rId2"/>
    <p:sldId id="356" r:id="rId3"/>
    <p:sldId id="357" r:id="rId4"/>
    <p:sldId id="358" r:id="rId5"/>
    <p:sldId id="360" r:id="rId6"/>
    <p:sldId id="361" r:id="rId7"/>
    <p:sldId id="261" r:id="rId8"/>
    <p:sldId id="362" r:id="rId9"/>
    <p:sldId id="363" r:id="rId10"/>
    <p:sldId id="365" r:id="rId11"/>
    <p:sldId id="366" r:id="rId12"/>
    <p:sldId id="388" r:id="rId13"/>
    <p:sldId id="367" r:id="rId14"/>
    <p:sldId id="368" r:id="rId15"/>
    <p:sldId id="389" r:id="rId16"/>
    <p:sldId id="369" r:id="rId17"/>
    <p:sldId id="277" r:id="rId18"/>
    <p:sldId id="370" r:id="rId19"/>
    <p:sldId id="386" r:id="rId20"/>
    <p:sldId id="371" r:id="rId21"/>
    <p:sldId id="372" r:id="rId22"/>
    <p:sldId id="373" r:id="rId23"/>
    <p:sldId id="381" r:id="rId24"/>
    <p:sldId id="387" r:id="rId25"/>
    <p:sldId id="382" r:id="rId26"/>
    <p:sldId id="385" r:id="rId27"/>
    <p:sldId id="384" r:id="rId28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3" autoAdjust="0"/>
    <p:restoredTop sz="94660"/>
  </p:normalViewPr>
  <p:slideViewPr>
    <p:cSldViewPr>
      <p:cViewPr varScale="1">
        <p:scale>
          <a:sx n="110" d="100"/>
          <a:sy n="110" d="100"/>
        </p:scale>
        <p:origin x="-98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9DE4617F-E1A1-4E98-93B8-F92DD785B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613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CE3F-12EE-4B4A-908F-39CA7252E6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76B95A-F0D0-4D72-9DF6-E4AD5C2FAE5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449EEA-BA69-4F5A-8AA1-0E8B6228A4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0D6D8-F0C4-4D0E-99EE-32E1F2B889C3}" type="slidenum">
              <a:rPr lang="en-US" altLang="en-US" sz="1300">
                <a:latin typeface="Calibri" pitchFamily="32" charset="0"/>
              </a:rPr>
              <a:pPr algn="r">
                <a:buClrTx/>
                <a:buFontTx/>
                <a:buNone/>
              </a:pPr>
              <a:t>23</a:t>
            </a:fld>
            <a:endParaRPr lang="en-US" altLang="en-US" sz="1300">
              <a:latin typeface="Calibri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77DBD882-8086-46D3-B76A-05E2DE71067E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408E2C21-6E2A-4FC0-B897-D66895BE1B6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999DA-F60F-41CF-A485-8ADBC75C7724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966C5-6DE5-49EF-A848-6ADEB0855D9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3C9EEA6-B8D3-4180-80E7-E21BF4811E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DEB0225-6FE0-4D10-B115-5A4954E37A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2"/>
          </p:nvPr>
        </p:nvSpPr>
        <p:spPr>
          <a:xfrm>
            <a:off x="2947916" y="6400800"/>
            <a:ext cx="3300484" cy="4572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3328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rgbClr val="00B0F0"/>
                </a:solidFill>
                <a:latin typeface="Verdana" pitchFamily="34" charset="0"/>
              </a:defRPr>
            </a:lvl1pPr>
          </a:lstStyle>
          <a:p>
            <a:fld id="{124E797E-BD7D-4493-A6E4-BA418E6CEE52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B0F0"/>
                </a:solidFill>
                <a:latin typeface="Verdana" pitchFamily="34" charset="0"/>
              </a:defRPr>
            </a:lvl1pPr>
          </a:lstStyle>
          <a:p>
            <a:fld id="{40B5CC93-09D5-4656-8B96-77ACF0D306D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B0F0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Comic Sans MS" panose="030F0702030302020204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Comic Sans MS" panose="030F0702030302020204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56" y="228600"/>
            <a:ext cx="8765743" cy="1143000"/>
          </a:xfrm>
        </p:spPr>
        <p:txBody>
          <a:bodyPr/>
          <a:lstStyle/>
          <a:p>
            <a:r>
              <a:rPr lang="en-US" dirty="0" smtClean="0"/>
              <a:t>ESC101: </a:t>
            </a:r>
            <a:r>
              <a:rPr lang="en-US" dirty="0"/>
              <a:t>Introduction to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4648200" cy="914400"/>
          </a:xfrm>
        </p:spPr>
        <p:txBody>
          <a:bodyPr/>
          <a:lstStyle/>
          <a:p>
            <a:r>
              <a:rPr lang="en-US" sz="4000" b="1" dirty="0" smtClean="0"/>
              <a:t>Data Structures</a:t>
            </a:r>
            <a:endParaRPr lang="en-US" sz="4000" b="1" dirty="0"/>
          </a:p>
        </p:txBody>
      </p:sp>
      <p:pic>
        <p:nvPicPr>
          <p:cNvPr id="1026" name="Picture 2" descr="C:\Users\karkare\AppData\Local\Microsoft\Windows\INetCache\IE\KKKV8TYS\MC900391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49583" y="3700719"/>
            <a:ext cx="2209800" cy="22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OSV0HL4A\MC90006014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3342821" cy="26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rkare\AppData\Local\Microsoft\Windows\INetCache\IE\4MQZDEQE\MM90028363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45" y="3380573"/>
            <a:ext cx="2474055" cy="27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8774" y="3195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5334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6096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A334D1E-FFD2-4C99-93E2-CA1FD1C6C6DD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E2C21-6E2A-4FC0-B897-D66895BE1B6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38125" y="533400"/>
            <a:ext cx="1406525" cy="763588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List</a:t>
            </a:r>
          </a:p>
          <a:p>
            <a:pPr algn="ctr"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Insertion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62400" y="4572000"/>
            <a:ext cx="3200400" cy="1100138"/>
            <a:chOff x="3962400" y="4572000"/>
            <a:chExt cx="3200400" cy="1100138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962400" y="4724400"/>
              <a:ext cx="817563" cy="762000"/>
            </a:xfrm>
            <a:prstGeom prst="rect">
              <a:avLst/>
            </a:prstGeom>
            <a:solidFill>
              <a:srgbClr val="F7FEA0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779963" y="4724400"/>
              <a:ext cx="444500" cy="762000"/>
            </a:xfrm>
            <a:prstGeom prst="rect">
              <a:avLst/>
            </a:prstGeom>
            <a:solidFill>
              <a:srgbClr val="8EA8FC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113213" y="4876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1828800" cy="110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70C0"/>
                  </a:solidFill>
                  <a:latin typeface="Comic Sans MS" pitchFamily="64" charset="0"/>
                </a:rPr>
                <a:t>Node to be inserted (given)</a:t>
              </a:r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676400" y="533400"/>
            <a:ext cx="5486400" cy="76358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Given a node, insert it after a specified node  in the linked list.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42888" y="5867400"/>
            <a:ext cx="2330450" cy="76358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0070C0"/>
                </a:solidFill>
                <a:latin typeface="Comic Sans MS" pitchFamily="64" charset="0"/>
              </a:rPr>
              <a:t>If list is NULL 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0070C0"/>
                </a:solidFill>
                <a:latin typeface="Comic Sans MS" pitchFamily="64" charset="0"/>
              </a:rPr>
              <a:t>new list is: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03525" y="5867400"/>
            <a:ext cx="3667125" cy="762000"/>
            <a:chOff x="2803525" y="5867400"/>
            <a:chExt cx="3667125" cy="762000"/>
          </a:xfrm>
        </p:grpSpPr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803525" y="5867400"/>
              <a:ext cx="8245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omic Sans MS" pitchFamily="64" charset="0"/>
                </a:rPr>
                <a:t>head</a:t>
              </a:r>
              <a:endParaRPr lang="en-US" altLang="en-US" sz="2200" b="1" dirty="0">
                <a:latin typeface="Comic Sans MS" pitchFamily="6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55963" y="5867400"/>
              <a:ext cx="3214687" cy="762000"/>
              <a:chOff x="3255963" y="5867400"/>
              <a:chExt cx="3214687" cy="762000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3810000" y="5867400"/>
                <a:ext cx="817563" cy="762000"/>
              </a:xfrm>
              <a:prstGeom prst="rect">
                <a:avLst/>
              </a:prstGeom>
              <a:solidFill>
                <a:srgbClr val="F7FEA0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4627563" y="5867400"/>
                <a:ext cx="444500" cy="762000"/>
              </a:xfrm>
              <a:prstGeom prst="rect">
                <a:avLst/>
              </a:prstGeom>
              <a:solidFill>
                <a:srgbClr val="8EA8FC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3960813" y="60198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5</a:t>
                </a:r>
              </a:p>
            </p:txBody>
          </p:sp>
          <p:cxnSp>
            <p:nvCxnSpPr>
              <p:cNvPr id="19" name="AutoShape 32"/>
              <p:cNvCxnSpPr>
                <a:cxnSpLocks noChangeShapeType="1"/>
              </p:cNvCxnSpPr>
              <p:nvPr/>
            </p:nvCxnSpPr>
            <p:spPr bwMode="auto">
              <a:xfrm>
                <a:off x="3255963" y="5943600"/>
                <a:ext cx="595312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3"/>
              <p:cNvCxnSpPr>
                <a:cxnSpLocks noChangeShapeType="1"/>
              </p:cNvCxnSpPr>
              <p:nvPr/>
            </p:nvCxnSpPr>
            <p:spPr bwMode="auto">
              <a:xfrm>
                <a:off x="4932363" y="6096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5549900" y="6096000"/>
                <a:ext cx="920750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9D0000"/>
                    </a:solidFill>
                    <a:latin typeface="Comic Sans MS" pitchFamily="64" charset="0"/>
                  </a:rPr>
                  <a:t>NULL</a:t>
                </a:r>
              </a:p>
            </p:txBody>
          </p:sp>
        </p:grpSp>
      </p:grp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228600" y="4343400"/>
            <a:ext cx="2286000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If list is not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new list is: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1844594" y="7999"/>
            <a:ext cx="565280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 smtClean="0">
                <a:solidFill>
                  <a:srgbClr val="9D0000"/>
                </a:solidFill>
                <a:latin typeface="Comic Sans MS" pitchFamily="64" charset="0"/>
              </a:rPr>
              <a:t>Generic Insertion </a:t>
            </a:r>
            <a:r>
              <a:rPr lang="en-US" altLang="en-US" sz="2800" b="1" dirty="0">
                <a:solidFill>
                  <a:srgbClr val="9D0000"/>
                </a:solidFill>
                <a:latin typeface="Comic Sans MS" pitchFamily="64" charset="0"/>
              </a:rPr>
              <a:t>in linked list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1443" y="2133600"/>
            <a:ext cx="9033032" cy="762000"/>
            <a:chOff x="101443" y="2133600"/>
            <a:chExt cx="9033032" cy="762000"/>
          </a:xfrm>
        </p:grpSpPr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3763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21939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28" name="AutoShape 40"/>
            <p:cNvCxnSpPr>
              <a:cxnSpLocks noChangeShapeType="1"/>
            </p:cNvCxnSpPr>
            <p:nvPr/>
          </p:nvCxnSpPr>
          <p:spPr bwMode="auto">
            <a:xfrm>
              <a:off x="249078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084513" y="2133600"/>
              <a:ext cx="817562" cy="762000"/>
            </a:xfrm>
            <a:prstGeom prst="rect">
              <a:avLst/>
            </a:prstGeom>
            <a:solidFill>
              <a:srgbClr val="FFA06B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902075" y="2133600"/>
              <a:ext cx="446088" cy="762000"/>
            </a:xfrm>
            <a:prstGeom prst="rect">
              <a:avLst/>
            </a:prstGeom>
            <a:solidFill>
              <a:srgbClr val="5AF68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3232150" y="22860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799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5975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926013" y="22860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35" name="AutoShape 47"/>
            <p:cNvCxnSpPr>
              <a:cxnSpLocks noChangeShapeType="1"/>
            </p:cNvCxnSpPr>
            <p:nvPr/>
          </p:nvCxnSpPr>
          <p:spPr bwMode="auto">
            <a:xfrm>
              <a:off x="5894388" y="24384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648811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730567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34163" y="22860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39" name="AutoShape 51"/>
            <p:cNvCxnSpPr>
              <a:cxnSpLocks noChangeShapeType="1"/>
            </p:cNvCxnSpPr>
            <p:nvPr/>
          </p:nvCxnSpPr>
          <p:spPr bwMode="auto">
            <a:xfrm>
              <a:off x="760253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8213725" y="24384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101443" y="2438400"/>
              <a:ext cx="8159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head</a:t>
              </a:r>
            </a:p>
          </p:txBody>
        </p:sp>
        <p:cxnSp>
          <p:nvCxnSpPr>
            <p:cNvPr id="42" name="AutoShape 54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914400" y="2514600"/>
              <a:ext cx="46196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304800" y="1371600"/>
            <a:ext cx="1295400" cy="76358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Original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List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007996" y="1394624"/>
            <a:ext cx="1326004" cy="891376"/>
            <a:chOff x="4007996" y="1394624"/>
            <a:chExt cx="1326004" cy="891376"/>
          </a:xfrm>
        </p:grpSpPr>
        <p:sp>
          <p:nvSpPr>
            <p:cNvPr id="45" name="TextBox 44"/>
            <p:cNvSpPr txBox="1"/>
            <p:nvPr/>
          </p:nvSpPr>
          <p:spPr>
            <a:xfrm>
              <a:off x="4007996" y="1394624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Insert Here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 bwMode="auto">
            <a:xfrm flipH="1">
              <a:off x="4627563" y="1763956"/>
              <a:ext cx="43435" cy="52204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rot="16200000" flipH="1">
            <a:off x="3128939" y="3505175"/>
            <a:ext cx="2200323" cy="23812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8"/>
          <p:cNvCxnSpPr>
            <a:cxnSpLocks noChangeShapeType="1"/>
          </p:cNvCxnSpPr>
          <p:nvPr/>
        </p:nvCxnSpPr>
        <p:spPr bwMode="auto">
          <a:xfrm rot="16200000" flipV="1">
            <a:off x="3906243" y="3861395"/>
            <a:ext cx="2061766" cy="130176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55"/>
          <p:cNvCxnSpPr>
            <a:cxnSpLocks noChangeShapeType="1"/>
          </p:cNvCxnSpPr>
          <p:nvPr/>
        </p:nvCxnSpPr>
        <p:spPr bwMode="auto">
          <a:xfrm>
            <a:off x="4202113" y="243840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Date Placeholder 4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173002-630C-48D7-B2DE-05274B3480E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50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8013" y="762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06500" y="2286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4</a:t>
            </a:r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2174875" y="3810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8600" y="76200"/>
            <a:ext cx="817563" cy="762000"/>
          </a:xfrm>
          <a:prstGeom prst="rect">
            <a:avLst/>
          </a:prstGeom>
          <a:solidFill>
            <a:srgbClr val="FFA06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6163" y="76200"/>
            <a:ext cx="446087" cy="762000"/>
          </a:xfrm>
          <a:prstGeom prst="rect">
            <a:avLst/>
          </a:prstGeom>
          <a:solidFill>
            <a:srgbClr val="5AF68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14650" y="2286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2</a:t>
            </a:r>
          </a:p>
        </p:txBody>
      </p:sp>
      <p:cxnSp>
        <p:nvCxnSpPr>
          <p:cNvPr id="9" name="AutoShape 8"/>
          <p:cNvCxnSpPr>
            <a:cxnSpLocks noChangeShapeType="1"/>
            <a:endCxn id="23" idx="0"/>
          </p:cNvCxnSpPr>
          <p:nvPr/>
        </p:nvCxnSpPr>
        <p:spPr bwMode="auto">
          <a:xfrm>
            <a:off x="3810000" y="609600"/>
            <a:ext cx="789782" cy="381000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9575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07138" y="762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635625" y="2286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1</a:t>
            </a:r>
          </a:p>
        </p:txBody>
      </p: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6604000" y="3810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97725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15288" y="762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43775" y="228600"/>
            <a:ext cx="5222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-2</a:t>
            </a: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8196263" y="408099"/>
            <a:ext cx="685800" cy="3762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24876" y="304800"/>
            <a:ext cx="33116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9D0000"/>
                </a:solidFill>
                <a:latin typeface="Comic Sans MS" pitchFamily="64" charset="0"/>
              </a:rPr>
              <a:t>NULL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763" y="0"/>
            <a:ext cx="82456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head</a:t>
            </a:r>
            <a:endParaRPr lang="en-US" altLang="en-US" sz="2200" b="1" dirty="0">
              <a:latin typeface="Comic Sans MS" pitchFamily="64" charset="0"/>
            </a:endParaRPr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457200" y="762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0" y="990600"/>
            <a:ext cx="1981200" cy="76358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Insertion of node in list.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0" y="1828800"/>
            <a:ext cx="9144000" cy="771623"/>
          </a:xfrm>
          <a:prstGeom prst="rect">
            <a:avLst/>
          </a:prstGeom>
          <a:solidFill>
            <a:srgbClr val="FEC4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	   </a:t>
            </a:r>
            <a:r>
              <a:rPr lang="en-US" altLang="en-US" sz="2200" b="1" dirty="0" smtClean="0">
                <a:solidFill>
                  <a:srgbClr val="0070C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Comic Sans MS" pitchFamily="64" charset="0"/>
              </a:rPr>
              <a:t>pcurr</a:t>
            </a: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:</a:t>
            </a:r>
            <a:r>
              <a:rPr lang="en-US" altLang="en-US" sz="2200" b="1" dirty="0">
                <a:latin typeface="Comic Sans MS" pitchFamily="64" charset="0"/>
              </a:rPr>
              <a:t> Pointer to node after which insertion is to be made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		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Comic Sans MS" pitchFamily="64" charset="0"/>
              </a:rPr>
              <a:t>pnew</a:t>
            </a:r>
            <a:r>
              <a:rPr lang="en-US" altLang="en-US" sz="2200" b="1" dirty="0" smtClean="0">
                <a:latin typeface="Comic Sans MS" pitchFamily="64" charset="0"/>
              </a:rPr>
              <a:t>: </a:t>
            </a:r>
            <a:r>
              <a:rPr lang="en-US" altLang="en-US" sz="2200" b="1" dirty="0">
                <a:latin typeface="Comic Sans MS" pitchFamily="64" charset="0"/>
              </a:rPr>
              <a:t>Pointer to new node to be inserted.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91000" y="990600"/>
            <a:ext cx="817563" cy="762000"/>
          </a:xfrm>
          <a:prstGeom prst="rect">
            <a:avLst/>
          </a:prstGeom>
          <a:solidFill>
            <a:srgbClr val="F7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08563" y="990600"/>
            <a:ext cx="444500" cy="762000"/>
          </a:xfrm>
          <a:prstGeom prst="rect">
            <a:avLst/>
          </a:prstGeom>
          <a:solidFill>
            <a:srgbClr val="8EA8F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41813" y="1143000"/>
            <a:ext cx="3508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5</a:t>
            </a:r>
          </a:p>
        </p:txBody>
      </p:sp>
      <p:cxnSp>
        <p:nvCxnSpPr>
          <p:cNvPr id="26" name="AutoShape 25"/>
          <p:cNvCxnSpPr>
            <a:cxnSpLocks noChangeShapeType="1"/>
            <a:endCxn id="10" idx="1"/>
          </p:cNvCxnSpPr>
          <p:nvPr/>
        </p:nvCxnSpPr>
        <p:spPr bwMode="auto">
          <a:xfrm rot="5400000" flipH="1" flipV="1">
            <a:off x="4911757" y="745631"/>
            <a:ext cx="866249" cy="289388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33400" y="2658390"/>
            <a:ext cx="8539163" cy="3480056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node *</a:t>
            </a:r>
            <a:r>
              <a:rPr lang="en-US" altLang="en-US" sz="2200" b="1" dirty="0" err="1">
                <a:latin typeface="Comic Sans MS" pitchFamily="64" charset="0"/>
              </a:rPr>
              <a:t>insert_after_node</a:t>
            </a: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(</a:t>
            </a:r>
            <a:r>
              <a:rPr lang="en-US" altLang="en-US" sz="2200" b="1" dirty="0" err="1" smtClean="0">
                <a:latin typeface="Comic Sans MS" pitchFamily="64" charset="0"/>
              </a:rPr>
              <a:t>struct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node *</a:t>
            </a:r>
            <a:r>
              <a:rPr lang="en-US" altLang="en-US" sz="2200" b="1" dirty="0" err="1">
                <a:latin typeface="Comic Sans MS" pitchFamily="64" charset="0"/>
              </a:rPr>
              <a:t>pcurr</a:t>
            </a:r>
            <a:r>
              <a:rPr lang="en-US" altLang="en-US" sz="2200" b="1" dirty="0">
                <a:latin typeface="Comic Sans MS" pitchFamily="64" charset="0"/>
              </a:rPr>
              <a:t>,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</a:t>
            </a:r>
            <a:r>
              <a:rPr lang="en-US" altLang="en-US" sz="2200" b="1" dirty="0" smtClean="0">
                <a:latin typeface="Comic Sans MS" pitchFamily="64" charset="0"/>
              </a:rPr>
              <a:t>                                 </a:t>
            </a:r>
            <a:r>
              <a:rPr lang="en-US" altLang="en-US" sz="2200" b="1" dirty="0" err="1" smtClean="0">
                <a:latin typeface="Comic Sans MS" pitchFamily="64" charset="0"/>
              </a:rPr>
              <a:t>struct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node *</a:t>
            </a:r>
            <a:r>
              <a:rPr lang="en-US" altLang="en-US" sz="2200" b="1" dirty="0" err="1">
                <a:latin typeface="Comic Sans MS" pitchFamily="64" charset="0"/>
              </a:rPr>
              <a:t>pnew</a:t>
            </a:r>
            <a:r>
              <a:rPr lang="en-US" altLang="en-US" sz="2200" b="1" dirty="0">
                <a:latin typeface="Comic Sans MS" pitchFamily="64" charset="0"/>
              </a:rPr>
              <a:t>) </a:t>
            </a:r>
            <a:r>
              <a:rPr lang="en-US" altLang="en-US" sz="2200" b="1" dirty="0" smtClean="0">
                <a:latin typeface="Comic Sans MS" pitchFamily="64" charset="0"/>
              </a:rPr>
              <a:t>{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if (</a:t>
            </a:r>
            <a:r>
              <a:rPr lang="en-US" altLang="en-US" sz="2200" b="1" dirty="0" err="1">
                <a:latin typeface="Comic Sans MS" pitchFamily="64" charset="0"/>
              </a:rPr>
              <a:t>pcurr</a:t>
            </a:r>
            <a:r>
              <a:rPr lang="en-US" altLang="en-US" sz="2200" b="1" dirty="0">
                <a:latin typeface="Comic Sans MS" pitchFamily="64" charset="0"/>
              </a:rPr>
              <a:t> != NULL) </a:t>
            </a:r>
            <a:r>
              <a:rPr lang="en-US" altLang="en-US" sz="2200" b="1" dirty="0" smtClean="0">
                <a:latin typeface="Comic Sans MS" pitchFamily="6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     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// Order of next two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stmts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 is important</a:t>
            </a:r>
            <a:endParaRPr lang="en-US" altLang="en-US" sz="2200" b="1" dirty="0">
              <a:solidFill>
                <a:srgbClr val="FF0000"/>
              </a:solidFill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  </a:t>
            </a:r>
            <a:r>
              <a:rPr lang="en-US" altLang="en-US" sz="2200" b="1" dirty="0" err="1" smtClean="0">
                <a:latin typeface="Comic Sans MS" pitchFamily="64" charset="0"/>
              </a:rPr>
              <a:t>pnew</a:t>
            </a:r>
            <a:r>
              <a:rPr lang="en-US" altLang="en-US" sz="2200" b="1" dirty="0" smtClean="0">
                <a:latin typeface="Comic Sans MS" pitchFamily="64" charset="0"/>
              </a:rPr>
              <a:t>-&gt;next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>
                <a:latin typeface="Comic Sans MS" pitchFamily="64" charset="0"/>
              </a:rPr>
              <a:t>pcurr</a:t>
            </a:r>
            <a:r>
              <a:rPr lang="en-US" altLang="en-US" sz="2200" b="1" dirty="0">
                <a:latin typeface="Comic Sans MS" pitchFamily="6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  </a:t>
            </a:r>
            <a:r>
              <a:rPr lang="en-US" altLang="en-US" sz="2200" b="1" dirty="0" err="1">
                <a:latin typeface="Comic Sans MS" pitchFamily="64" charset="0"/>
              </a:rPr>
              <a:t>pcurr</a:t>
            </a:r>
            <a:r>
              <a:rPr lang="en-US" altLang="en-US" sz="2200" b="1" dirty="0">
                <a:latin typeface="Comic Sans MS" pitchFamily="64" charset="0"/>
              </a:rPr>
              <a:t>-&gt;next = </a:t>
            </a:r>
            <a:r>
              <a:rPr lang="en-US" altLang="en-US" sz="2200" b="1" dirty="0" err="1">
                <a:latin typeface="Comic Sans MS" pitchFamily="64" charset="0"/>
              </a:rPr>
              <a:t>pnew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</a:t>
            </a:r>
            <a:r>
              <a:rPr lang="en-US" altLang="en-US" sz="2200" b="1" dirty="0">
                <a:latin typeface="Comic Sans MS" pitchFamily="64" charset="0"/>
              </a:rPr>
              <a:t>	return </a:t>
            </a:r>
            <a:r>
              <a:rPr lang="en-US" altLang="en-US" sz="2200" b="1" dirty="0" err="1">
                <a:latin typeface="Comic Sans MS" pitchFamily="64" charset="0"/>
              </a:rPr>
              <a:t>pcurr</a:t>
            </a:r>
            <a:r>
              <a:rPr lang="en-US" altLang="en-US" sz="2200" b="1" dirty="0" smtClean="0"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chemeClr val="tx2"/>
                </a:solidFill>
                <a:latin typeface="Comic Sans MS" pitchFamily="64" charset="0"/>
              </a:rPr>
              <a:t>// return the </a:t>
            </a:r>
            <a:r>
              <a:rPr lang="en-US" altLang="en-US" sz="2200" b="1" dirty="0" err="1" smtClean="0">
                <a:solidFill>
                  <a:schemeClr val="tx2"/>
                </a:solidFill>
                <a:latin typeface="Comic Sans MS" pitchFamily="64" charset="0"/>
              </a:rPr>
              <a:t>prev</a:t>
            </a:r>
            <a:r>
              <a:rPr lang="en-US" altLang="en-US" sz="2200" b="1" dirty="0" smtClean="0">
                <a:solidFill>
                  <a:schemeClr val="tx2"/>
                </a:solidFill>
                <a:latin typeface="Comic Sans MS" pitchFamily="64" charset="0"/>
              </a:rPr>
              <a:t> node</a:t>
            </a:r>
            <a:endParaRPr lang="en-US" altLang="en-US" sz="2200" b="1" dirty="0">
              <a:solidFill>
                <a:schemeClr val="tx2"/>
              </a:solidFill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</a:t>
            </a:r>
            <a:r>
              <a:rPr lang="en-US" altLang="en-US" sz="2200" b="1" dirty="0" smtClean="0">
                <a:latin typeface="Comic Sans MS" pitchFamily="64" charset="0"/>
              </a:rPr>
              <a:t>  </a:t>
            </a:r>
            <a:r>
              <a:rPr lang="en-US" altLang="en-US" sz="2200" b="1" dirty="0">
                <a:latin typeface="Comic Sans MS" pitchFamily="64" charset="0"/>
              </a:rPr>
              <a:t>else return </a:t>
            </a:r>
            <a:r>
              <a:rPr lang="en-US" altLang="en-US" sz="2200" b="1" dirty="0" err="1">
                <a:latin typeface="Comic Sans MS" pitchFamily="64" charset="0"/>
              </a:rPr>
              <a:t>pnew</a:t>
            </a:r>
            <a:r>
              <a:rPr lang="en-US" altLang="en-US" sz="2200" b="1" dirty="0" smtClean="0"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chemeClr val="tx2"/>
                </a:solidFill>
                <a:latin typeface="Comic Sans MS" pitchFamily="64" charset="0"/>
              </a:rPr>
              <a:t>// return the new node itself</a:t>
            </a:r>
            <a:endParaRPr lang="en-US" altLang="en-US" sz="2200" b="1" dirty="0">
              <a:solidFill>
                <a:schemeClr val="tx2"/>
              </a:solidFill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  </a:t>
            </a:r>
            <a:r>
              <a:rPr lang="en-US" altLang="en-US" dirty="0"/>
              <a:t>  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0" y="1828800"/>
            <a:ext cx="914400" cy="428625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Given</a:t>
            </a:r>
          </a:p>
        </p:txBody>
      </p:sp>
      <p:cxnSp>
        <p:nvCxnSpPr>
          <p:cNvPr id="29" name="AutoShape 4"/>
          <p:cNvCxnSpPr>
            <a:cxnSpLocks noChangeShapeType="1"/>
          </p:cNvCxnSpPr>
          <p:nvPr/>
        </p:nvCxnSpPr>
        <p:spPr bwMode="auto">
          <a:xfrm flipV="1">
            <a:off x="3824287" y="304800"/>
            <a:ext cx="1665289" cy="762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Date Placeholder 2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FF7CF4-3C3C-45FF-828E-7A1235191EB8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2818004" y="75721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omic Sans MS" pitchFamily="64" charset="0"/>
              </a:rPr>
              <a:t>pcurr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88889" y="1383268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omic Sans MS" pitchFamily="64" charset="0"/>
              </a:rPr>
              <a:t>pnew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62200" y="-7938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 smtClean="0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Recap: </a:t>
            </a:r>
            <a:r>
              <a:rPr lang="en-US" altLang="en-US" sz="3200" b="1" dirty="0" err="1" smtClean="0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typedef</a:t>
            </a:r>
            <a:r>
              <a:rPr lang="en-US" altLang="en-US" sz="3200" b="1" dirty="0" smtClean="0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 </a:t>
            </a:r>
            <a:r>
              <a:rPr lang="en-US" altLang="en-US" sz="3200" b="1" dirty="0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in C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458200" cy="12954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50"/>
              </a:spcBef>
              <a:buFont typeface="Arial" charset="0"/>
              <a:buChar char="•"/>
            </a:pPr>
            <a:r>
              <a:rPr lang="en-US" altLang="en-US" sz="2200" b="1" dirty="0">
                <a:latin typeface="Comic Sans MS" pitchFamily="64" charset="0"/>
                <a:ea typeface="Microsoft YaHei" charset="-122"/>
              </a:rPr>
              <a:t>Repetitive to keep writing the type struct node for parameters, variables etc.</a:t>
            </a:r>
          </a:p>
          <a:p>
            <a:pPr>
              <a:spcBef>
                <a:spcPts val="550"/>
              </a:spcBef>
              <a:buFont typeface="Arial" charset="0"/>
              <a:buChar char="•"/>
            </a:pPr>
            <a:r>
              <a:rPr lang="en-US" altLang="en-US" sz="2200" b="1" dirty="0">
                <a:latin typeface="Comic Sans MS" pitchFamily="64" charset="0"/>
                <a:ea typeface="Microsoft YaHei" charset="-122"/>
              </a:rPr>
              <a:t>C allows naming types— the </a:t>
            </a:r>
            <a:r>
              <a:rPr lang="en-US" altLang="en-US" sz="2200" b="1" dirty="0" err="1">
                <a:latin typeface="Comic Sans MS" pitchFamily="64" charset="0"/>
                <a:ea typeface="Microsoft YaHei" charset="-122"/>
              </a:rPr>
              <a:t>typedef</a:t>
            </a:r>
            <a:r>
              <a:rPr lang="en-US" altLang="en-US" sz="2200" b="1" dirty="0">
                <a:latin typeface="Comic Sans MS" pitchFamily="64" charset="0"/>
                <a:ea typeface="Microsoft YaHei" charset="-122"/>
              </a:rPr>
              <a:t> statement.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71600" y="4074816"/>
            <a:ext cx="7696200" cy="2464394"/>
          </a:xfrm>
          <a:prstGeom prst="rect">
            <a:avLst/>
          </a:prstGeom>
          <a:solidFill>
            <a:srgbClr val="A4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Listnode</a:t>
            </a:r>
            <a:r>
              <a:rPr lang="en-US" altLang="en-US" sz="2200" b="1" dirty="0">
                <a:latin typeface="Comic Sans MS" pitchFamily="64" charset="0"/>
              </a:rPr>
              <a:t> head, </a:t>
            </a:r>
            <a:r>
              <a:rPr lang="en-US" altLang="en-US" sz="2200" b="1" dirty="0" err="1">
                <a:latin typeface="Comic Sans MS" pitchFamily="64" charset="0"/>
              </a:rPr>
              <a:t>curr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/*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search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in list for key */ </a:t>
            </a:r>
            <a:endParaRPr lang="en-US" altLang="en-US" sz="2200" b="1" dirty="0" smtClean="0">
              <a:solidFill>
                <a:srgbClr val="FF0000"/>
              </a:solidFill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search(</a:t>
            </a:r>
            <a:r>
              <a:rPr lang="en-US" altLang="en-US" sz="2200" b="1" dirty="0" err="1">
                <a:latin typeface="Comic Sans MS" pitchFamily="64" charset="0"/>
              </a:rPr>
              <a:t>Listnode</a:t>
            </a:r>
            <a:r>
              <a:rPr lang="en-US" altLang="en-US" sz="2200" b="1" dirty="0">
                <a:latin typeface="Comic Sans MS" pitchFamily="64" charset="0"/>
              </a:rPr>
              <a:t> list, </a:t>
            </a:r>
            <a:r>
              <a:rPr lang="en-US" altLang="en-US" sz="2200" b="1" dirty="0" err="1" smtClean="0">
                <a:latin typeface="Comic Sans MS" pitchFamily="64" charset="0"/>
              </a:rPr>
              <a:t>int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key);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/*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insert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listnode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n in front of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listnode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list */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insert_front</a:t>
            </a:r>
            <a:r>
              <a:rPr lang="en-US" altLang="en-US" sz="2200" b="1" dirty="0" smtClean="0">
                <a:latin typeface="Comic Sans MS" pitchFamily="64" charset="0"/>
              </a:rPr>
              <a:t>(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list, 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n);</a:t>
            </a:r>
          </a:p>
          <a:p>
            <a:pPr>
              <a:buClrTx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/* insert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listnode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n after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listnode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curr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*/</a:t>
            </a:r>
            <a:endParaRPr lang="en-US" altLang="en-US" sz="2200" b="1" dirty="0" smtClean="0">
              <a:latin typeface="Comic Sans MS" pitchFamily="64" charset="0"/>
            </a:endParaRPr>
          </a:p>
          <a:p>
            <a:pPr>
              <a:buClrTx/>
            </a:pP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insert_after</a:t>
            </a:r>
            <a:r>
              <a:rPr lang="en-US" altLang="en-US" sz="2200" b="1" dirty="0" smtClean="0">
                <a:latin typeface="Comic Sans MS" pitchFamily="64" charset="0"/>
              </a:rPr>
              <a:t>(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latin typeface="Comic Sans MS" pitchFamily="64" charset="0"/>
              </a:rPr>
              <a:t>, </a:t>
            </a:r>
            <a:r>
              <a:rPr lang="en-US" altLang="en-US" sz="2200" b="1" dirty="0" err="1">
                <a:latin typeface="Comic Sans MS" pitchFamily="64" charset="0"/>
              </a:rPr>
              <a:t>Listnode</a:t>
            </a:r>
            <a:r>
              <a:rPr lang="en-US" altLang="en-US" sz="2200" b="1" dirty="0">
                <a:latin typeface="Comic Sans MS" pitchFamily="64" charset="0"/>
              </a:rPr>
              <a:t> n</a:t>
            </a:r>
            <a:r>
              <a:rPr lang="en-US" altLang="en-US" sz="2200" b="1" dirty="0" smtClean="0">
                <a:latin typeface="Comic Sans MS" pitchFamily="64" charset="0"/>
              </a:rPr>
              <a:t>);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1982788"/>
            <a:ext cx="7315200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Defines a new type </a:t>
            </a: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Listnode </a:t>
            </a:r>
            <a:r>
              <a:rPr lang="en-US" altLang="en-US" sz="2200" b="1">
                <a:latin typeface="Comic Sans MS" pitchFamily="64" charset="0"/>
              </a:rPr>
              <a:t>as </a:t>
            </a: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struct node *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" y="3171889"/>
            <a:ext cx="7010400" cy="771623"/>
          </a:xfrm>
          <a:prstGeom prst="rect">
            <a:avLst/>
          </a:prstGeom>
          <a:solidFill>
            <a:srgbClr val="FDD6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Listnode</a:t>
            </a:r>
            <a:r>
              <a:rPr lang="en-US" altLang="en-US" sz="2200" b="1" dirty="0">
                <a:latin typeface="Comic Sans MS" pitchFamily="64" charset="0"/>
              </a:rPr>
              <a:t> is a type. It can now be used in place of struct node * for variables, parameters, etc..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43300" y="2514600"/>
            <a:ext cx="5410200" cy="428625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typedef</a:t>
            </a:r>
            <a:r>
              <a:rPr lang="en-US" altLang="en-US" sz="2200" b="1" dirty="0">
                <a:latin typeface="Comic Sans MS" pitchFamily="64" charset="0"/>
              </a:rPr>
              <a:t> struct node * </a:t>
            </a:r>
            <a:r>
              <a:rPr lang="en-US" altLang="en-US" sz="2200" b="1" dirty="0" err="1">
                <a:latin typeface="Comic Sans MS" pitchFamily="64" charset="0"/>
              </a:rPr>
              <a:t>Listnode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56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-7938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Deletion in linked list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868680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Given a pointer to a node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  that has to be deleted. Can we delete the node?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199" y="2286000"/>
            <a:ext cx="3989977" cy="771623"/>
          </a:xfrm>
          <a:prstGeom prst="rect">
            <a:avLst/>
          </a:prstGeom>
          <a:solidFill>
            <a:srgbClr val="B2E38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E.g</a:t>
            </a:r>
            <a:r>
              <a:rPr lang="en-US" altLang="en-US" sz="2200" b="1" dirty="0">
                <a:latin typeface="Comic Sans MS" pitchFamily="64" charset="0"/>
              </a:rPr>
              <a:t>, delete </a:t>
            </a:r>
            <a:r>
              <a:rPr lang="en-US" altLang="en-US" sz="2200" b="1" dirty="0" smtClean="0">
                <a:latin typeface="Comic Sans MS" pitchFamily="64" charset="0"/>
              </a:rPr>
              <a:t>node pointed </a:t>
            </a:r>
            <a:r>
              <a:rPr lang="en-US" altLang="en-US" sz="2200" b="1" dirty="0">
                <a:latin typeface="Comic Sans MS" pitchFamily="64" charset="0"/>
              </a:rPr>
              <a:t>to by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endParaRPr lang="en-US" altLang="en-US" sz="2200" b="1" dirty="0">
              <a:latin typeface="Comic Sans MS" pitchFamily="6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22195" y="1295400"/>
            <a:ext cx="7721805" cy="1652268"/>
            <a:chOff x="152400" y="1447800"/>
            <a:chExt cx="7721805" cy="1652268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7486855" y="1600200"/>
              <a:ext cx="387350" cy="1448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" y="1447800"/>
              <a:ext cx="7434263" cy="1652268"/>
              <a:chOff x="152400" y="1447800"/>
              <a:chExt cx="7434263" cy="1652268"/>
            </a:xfrm>
          </p:grpSpPr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3962400" y="1524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945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497013" y="16002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825500" y="1752600"/>
                <a:ext cx="35083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4</a:t>
                </a:r>
              </a:p>
            </p:txBody>
          </p:sp>
          <p:cxnSp>
            <p:nvCxnSpPr>
              <p:cNvPr id="12" name="AutoShape 7"/>
              <p:cNvCxnSpPr>
                <a:cxnSpLocks noChangeShapeType="1"/>
              </p:cNvCxnSpPr>
              <p:nvPr/>
            </p:nvCxnSpPr>
            <p:spPr bwMode="auto">
              <a:xfrm>
                <a:off x="1793875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38760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205163" y="16002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533650" y="1752600"/>
                <a:ext cx="35083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2</a:t>
                </a:r>
              </a:p>
            </p:txBody>
          </p:sp>
          <p:cxnSp>
            <p:nvCxnSpPr>
              <p:cNvPr id="16" name="AutoShape 11"/>
              <p:cNvCxnSpPr>
                <a:cxnSpLocks noChangeShapeType="1"/>
              </p:cNvCxnSpPr>
              <p:nvPr/>
            </p:nvCxnSpPr>
            <p:spPr bwMode="auto">
              <a:xfrm>
                <a:off x="3502025" y="1905000"/>
                <a:ext cx="668338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17036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98792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16413" y="17526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1</a:t>
                </a:r>
              </a:p>
            </p:txBody>
          </p: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528478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587851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69607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6024563" y="1752600"/>
                <a:ext cx="52228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-2</a:t>
                </a:r>
              </a:p>
            </p:txBody>
          </p:sp>
          <p:cxnSp>
            <p:nvCxnSpPr>
              <p:cNvPr id="24" name="AutoShape 19"/>
              <p:cNvCxnSpPr>
                <a:cxnSpLocks noChangeShapeType="1"/>
              </p:cNvCxnSpPr>
              <p:nvPr/>
            </p:nvCxnSpPr>
            <p:spPr bwMode="auto">
              <a:xfrm>
                <a:off x="699293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1"/>
              <p:cNvCxnSpPr>
                <a:cxnSpLocks noChangeShapeType="1"/>
              </p:cNvCxnSpPr>
              <p:nvPr/>
            </p:nvCxnSpPr>
            <p:spPr bwMode="auto">
              <a:xfrm>
                <a:off x="152400" y="1447800"/>
                <a:ext cx="519113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031331" y="2671443"/>
                <a:ext cx="94138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err="1">
                    <a:solidFill>
                      <a:srgbClr val="9D0000"/>
                    </a:solidFill>
                    <a:latin typeface="Comic Sans MS" pitchFamily="64" charset="0"/>
                  </a:rPr>
                  <a:t>pnode</a:t>
                </a:r>
                <a:endParaRPr lang="en-US" altLang="en-US" sz="2200" b="1" dirty="0">
                  <a:solidFill>
                    <a:srgbClr val="9D0000"/>
                  </a:solidFill>
                  <a:latin typeface="Comic Sans MS" pitchFamily="64" charset="0"/>
                </a:endParaRPr>
              </a:p>
            </p:txBody>
          </p:sp>
          <p:cxnSp>
            <p:nvCxnSpPr>
              <p:cNvPr id="27" name="AutoShape 24"/>
              <p:cNvCxnSpPr>
                <a:cxnSpLocks noChangeShapeType="1"/>
                <a:stCxn id="26" idx="3"/>
              </p:cNvCxnSpPr>
              <p:nvPr/>
            </p:nvCxnSpPr>
            <p:spPr bwMode="auto">
              <a:xfrm flipV="1">
                <a:off x="3972719" y="2362200"/>
                <a:ext cx="343694" cy="523556"/>
              </a:xfrm>
              <a:prstGeom prst="bentConnector2">
                <a:avLst/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474958" y="5400577"/>
            <a:ext cx="4288042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call free() to release storage for deleted node.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02699" y="3581400"/>
            <a:ext cx="8012701" cy="1486365"/>
            <a:chOff x="203200" y="3429000"/>
            <a:chExt cx="8012701" cy="1486365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3025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4781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876300" y="3733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33" name="AutoShape 30"/>
            <p:cNvCxnSpPr>
              <a:cxnSpLocks noChangeShapeType="1"/>
            </p:cNvCxnSpPr>
            <p:nvPr/>
          </p:nvCxnSpPr>
          <p:spPr bwMode="auto">
            <a:xfrm>
              <a:off x="1844675" y="37338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3840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25596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584450" y="3733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37" name="AutoShape 34"/>
            <p:cNvCxnSpPr>
              <a:cxnSpLocks noChangeShapeType="1"/>
            </p:cNvCxnSpPr>
            <p:nvPr/>
          </p:nvCxnSpPr>
          <p:spPr bwMode="auto">
            <a:xfrm flipV="1">
              <a:off x="3733800" y="3657600"/>
              <a:ext cx="2373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107113" y="3581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924675" y="3581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6253163" y="37338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41" name="AutoShape 42"/>
            <p:cNvCxnSpPr>
              <a:cxnSpLocks noChangeShapeType="1"/>
            </p:cNvCxnSpPr>
            <p:nvPr/>
          </p:nvCxnSpPr>
          <p:spPr bwMode="auto">
            <a:xfrm>
              <a:off x="7221538" y="3886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859712" y="3466634"/>
              <a:ext cx="356189" cy="1448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cxnSp>
          <p:nvCxnSpPr>
            <p:cNvPr id="43" name="AutoShape 44"/>
            <p:cNvCxnSpPr>
              <a:cxnSpLocks noChangeShapeType="1"/>
            </p:cNvCxnSpPr>
            <p:nvPr/>
          </p:nvCxnSpPr>
          <p:spPr bwMode="auto">
            <a:xfrm>
              <a:off x="203200" y="3429000"/>
              <a:ext cx="51911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4495800" y="4230833"/>
            <a:ext cx="4648201" cy="1179367"/>
            <a:chOff x="3962400" y="4114800"/>
            <a:chExt cx="4648201" cy="1179367"/>
          </a:xfrm>
        </p:grpSpPr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5947365" y="4522544"/>
              <a:ext cx="2663236" cy="771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70C0"/>
                  </a:solidFill>
                  <a:latin typeface="Comic Sans MS" pitchFamily="64" charset="0"/>
                </a:rPr>
                <a:t>    </a:t>
              </a:r>
              <a:r>
                <a:rPr lang="en-US" altLang="en-US" sz="2200" b="1" dirty="0" err="1" smtClean="0">
                  <a:solidFill>
                    <a:srgbClr val="0070C0"/>
                  </a:solidFill>
                  <a:latin typeface="Comic Sans MS" pitchFamily="64" charset="0"/>
                </a:rPr>
                <a:t>pnode</a:t>
              </a:r>
              <a:r>
                <a:rPr lang="en-US" altLang="en-US" sz="2200" b="1" dirty="0" smtClean="0">
                  <a:solidFill>
                    <a:srgbClr val="0070C0"/>
                  </a:solidFill>
                  <a:latin typeface="Comic Sans MS" pitchFamily="64" charset="0"/>
                </a:rPr>
                <a:t> </a:t>
              </a:r>
            </a:p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70C0"/>
                  </a:solidFill>
                  <a:latin typeface="Comic Sans MS" pitchFamily="64" charset="0"/>
                </a:rPr>
                <a:t>(</a:t>
              </a:r>
              <a:r>
                <a:rPr lang="en-US" altLang="en-US" sz="2200" b="1" dirty="0">
                  <a:solidFill>
                    <a:srgbClr val="0070C0"/>
                  </a:solidFill>
                  <a:latin typeface="Comic Sans MS" pitchFamily="64" charset="0"/>
                </a:rPr>
                <a:t>should be freed)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62400" y="4114800"/>
              <a:ext cx="2438400" cy="1066800"/>
              <a:chOff x="3962400" y="4114800"/>
              <a:chExt cx="2438400" cy="1066800"/>
            </a:xfrm>
          </p:grpSpPr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4246563" y="4267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064125" y="4267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4394200" y="4419600"/>
                <a:ext cx="35083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1</a:t>
                </a:r>
              </a:p>
            </p:txBody>
          </p:sp>
          <p:cxnSp>
            <p:nvCxnSpPr>
              <p:cNvPr id="51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5287169" y="4114800"/>
                <a:ext cx="819944" cy="519112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5562600" y="4790037"/>
                <a:ext cx="838200" cy="58187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1600200" y="3100068"/>
            <a:ext cx="6259512" cy="433068"/>
          </a:xfrm>
          <a:prstGeom prst="rect">
            <a:avLst/>
          </a:prstGeom>
          <a:solidFill>
            <a:srgbClr val="6CF4E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After deletion, we want the following </a:t>
            </a:r>
            <a:r>
              <a:rPr lang="en-US" altLang="en-US" sz="2200" b="1" dirty="0" smtClean="0">
                <a:latin typeface="Comic Sans MS" pitchFamily="64" charset="0"/>
              </a:rPr>
              <a:t>state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228600" y="4953000"/>
            <a:ext cx="3505200" cy="1100138"/>
          </a:xfrm>
          <a:prstGeom prst="rect">
            <a:avLst/>
          </a:prstGeom>
          <a:solidFill>
            <a:srgbClr val="FEFB7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Need pointer to previous node to pnode to adjust pointers.</a:t>
            </a:r>
          </a:p>
        </p:txBody>
      </p:sp>
      <p:cxnSp>
        <p:nvCxnSpPr>
          <p:cNvPr id="55" name="AutoShape 49"/>
          <p:cNvCxnSpPr>
            <a:cxnSpLocks noChangeShapeType="1"/>
            <a:stCxn id="56" idx="3"/>
          </p:cNvCxnSpPr>
          <p:nvPr/>
        </p:nvCxnSpPr>
        <p:spPr bwMode="auto">
          <a:xfrm flipV="1">
            <a:off x="2438400" y="4263806"/>
            <a:ext cx="663371" cy="474882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1219200" y="4524375"/>
            <a:ext cx="1219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0070C0"/>
                </a:solidFill>
                <a:latin typeface="Comic Sans MS" pitchFamily="64" charset="0"/>
              </a:rPr>
              <a:t>ppnode</a:t>
            </a:r>
            <a:endParaRPr lang="en-US" altLang="en-US" sz="2200" b="1" dirty="0">
              <a:solidFill>
                <a:srgbClr val="0070C0"/>
              </a:solidFill>
              <a:latin typeface="Comic Sans MS" pitchFamily="64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039951" y="6169937"/>
            <a:ext cx="5779444" cy="433068"/>
          </a:xfrm>
          <a:prstGeom prst="rect">
            <a:avLst/>
          </a:prstGeom>
          <a:solidFill>
            <a:srgbClr val="51DA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delete(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, 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>
                <a:latin typeface="Comic Sans MS" pitchFamily="64" charset="0"/>
              </a:rPr>
              <a:t>) 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15913" y="6172200"/>
            <a:ext cx="149622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prototype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59" name="Date Placeholder 5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45DB0E-193A-4AFE-819E-74716A7BE6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8" grpId="0" animBg="1"/>
      <p:bldP spid="53" grpId="0" animBg="1"/>
      <p:bldP spid="54" grpId="0" animBg="1"/>
      <p:bldP spid="56" grpId="0"/>
      <p:bldP spid="57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934200" cy="3141502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delete(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, 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>
                <a:latin typeface="Comic Sans MS" pitchFamily="6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t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if (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 smtClean="0">
                <a:latin typeface="Comic Sans MS" pitchFamily="64" charset="0"/>
              </a:rPr>
              <a:t>) 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	 </a:t>
            </a:r>
            <a:r>
              <a:rPr lang="en-US" altLang="en-US" sz="2200" b="1" dirty="0" smtClean="0">
                <a:latin typeface="Comic Sans MS" pitchFamily="64" charset="0"/>
              </a:rPr>
              <a:t>       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 smtClean="0">
                <a:latin typeface="Comic Sans MS" pitchFamily="64" charset="0"/>
              </a:rPr>
              <a:t>-&gt;next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  t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 smtClean="0">
                <a:latin typeface="Comic Sans MS" pitchFamily="64" charset="0"/>
              </a:rPr>
              <a:t> ? </a:t>
            </a:r>
            <a:r>
              <a:rPr lang="en-US" altLang="en-US" sz="2200" b="1" dirty="0" err="1" smtClean="0">
                <a:latin typeface="Comic Sans MS" pitchFamily="64" charset="0"/>
              </a:rPr>
              <a:t>ppnode</a:t>
            </a:r>
            <a:r>
              <a:rPr lang="en-US" altLang="en-US" sz="2200" b="1" dirty="0" smtClean="0">
                <a:latin typeface="Comic Sans MS" pitchFamily="64" charset="0"/>
              </a:rPr>
              <a:t> : </a:t>
            </a:r>
            <a:r>
              <a:rPr lang="en-US" altLang="en-US" sz="2200" b="1" dirty="0" err="1" smtClean="0">
                <a:latin typeface="Comic Sans MS" pitchFamily="64" charset="0"/>
              </a:rPr>
              <a:t>pnode</a:t>
            </a:r>
            <a:r>
              <a:rPr lang="en-US" altLang="en-US" sz="2200" b="1" dirty="0" smtClean="0">
                <a:latin typeface="Comic Sans MS" pitchFamily="64" charset="0"/>
              </a:rPr>
              <a:t>-</a:t>
            </a:r>
            <a:r>
              <a:rPr lang="en-US" altLang="en-US" sz="2200" b="1" dirty="0">
                <a:latin typeface="Comic Sans MS" pitchFamily="64" charset="0"/>
              </a:rPr>
              <a:t>&gt;next</a:t>
            </a:r>
            <a:r>
              <a:rPr lang="en-US" altLang="en-US" sz="2200" b="1" dirty="0" smtClean="0">
                <a:latin typeface="Comic Sans MS" pitchFamily="64" charset="0"/>
              </a:rPr>
              <a:t>;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free (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pnode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  return </a:t>
            </a:r>
            <a:r>
              <a:rPr lang="en-US" altLang="en-US" sz="2200" b="1" dirty="0">
                <a:latin typeface="Comic Sans MS" pitchFamily="64" charset="0"/>
              </a:rPr>
              <a:t>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28600" y="4924425"/>
            <a:ext cx="3048000" cy="1448731"/>
          </a:xfrm>
          <a:prstGeom prst="rect">
            <a:avLst/>
          </a:prstGeom>
          <a:solidFill>
            <a:srgbClr val="B4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The case when pnode is the head of a list. Then ppnode ==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25812" y="4267200"/>
            <a:ext cx="5810251" cy="1600200"/>
            <a:chOff x="3325812" y="4267200"/>
            <a:chExt cx="5810251" cy="1600200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648200" y="4267200"/>
              <a:ext cx="1524000" cy="990600"/>
            </a:xfrm>
            <a:prstGeom prst="rect">
              <a:avLst/>
            </a:prstGeom>
            <a:solidFill>
              <a:srgbClr val="FF0000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7767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5943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922838" y="4495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5919788" y="4648200"/>
              <a:ext cx="6096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3810456" y="5015628"/>
              <a:ext cx="838200" cy="49053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25812" y="5438775"/>
              <a:ext cx="94138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>
                  <a:latin typeface="Comic Sans MS" pitchFamily="64" charset="0"/>
                </a:rPr>
                <a:t>pnode</a:t>
              </a:r>
              <a:endParaRPr lang="en-US" altLang="en-US" sz="2200" b="1" dirty="0">
                <a:latin typeface="Comic Sans MS" pitchFamily="6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293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3469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675438" y="4495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7643813" y="4648200"/>
              <a:ext cx="639762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212138" y="4800600"/>
              <a:ext cx="9239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</a:rPr>
                <a:t>NULL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125" y="5257800"/>
            <a:ext cx="4325938" cy="1252538"/>
            <a:chOff x="4810125" y="5257800"/>
            <a:chExt cx="4325938" cy="1252538"/>
          </a:xfrm>
        </p:grpSpPr>
        <p:grpSp>
          <p:nvGrpSpPr>
            <p:cNvPr id="18" name="Group 17"/>
            <p:cNvGrpSpPr/>
            <p:nvPr/>
          </p:nvGrpSpPr>
          <p:grpSpPr>
            <a:xfrm>
              <a:off x="4810125" y="5257800"/>
              <a:ext cx="4325938" cy="1252538"/>
              <a:chOff x="4810125" y="5257800"/>
              <a:chExt cx="4325938" cy="1252538"/>
            </a:xfrm>
          </p:grpSpPr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810125" y="5410200"/>
                <a:ext cx="1454150" cy="1100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4" charset="0"/>
                  </a:rPr>
                  <a:t>this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4" charset="0"/>
                  </a:rPr>
                  <a:t>pointer is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4" charset="0"/>
                  </a:rPr>
                  <a:t>returned</a:t>
                </a:r>
              </a:p>
            </p:txBody>
          </p:sp>
          <p:cxnSp>
            <p:nvCxnSpPr>
              <p:cNvPr id="21" name="AutoShape 16"/>
              <p:cNvCxnSpPr>
                <a:cxnSpLocks noChangeShapeType="1"/>
              </p:cNvCxnSpPr>
              <p:nvPr/>
            </p:nvCxnSpPr>
            <p:spPr bwMode="auto">
              <a:xfrm>
                <a:off x="5919788" y="5562600"/>
                <a:ext cx="609600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529388" y="52578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7346950" y="52578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4" name="AutoShape 20"/>
              <p:cNvCxnSpPr>
                <a:cxnSpLocks noChangeShapeType="1"/>
              </p:cNvCxnSpPr>
              <p:nvPr/>
            </p:nvCxnSpPr>
            <p:spPr bwMode="auto">
              <a:xfrm>
                <a:off x="7643813" y="5562600"/>
                <a:ext cx="639762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8212138" y="5715000"/>
                <a:ext cx="923925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9D0000"/>
                    </a:solidFill>
                  </a:rPr>
                  <a:t>NULL</a:t>
                </a: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675438" y="54102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2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507870" y="2352922"/>
            <a:ext cx="4574217" cy="178728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Delete </a:t>
            </a:r>
            <a:r>
              <a:rPr lang="en-US" altLang="en-US" sz="2200" b="1" dirty="0">
                <a:latin typeface="Comic Sans MS" pitchFamily="64" charset="0"/>
              </a:rPr>
              <a:t>the node pointed to by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. </a:t>
            </a:r>
            <a:r>
              <a:rPr lang="en-US" altLang="en-US" sz="2200" b="1" dirty="0" err="1">
                <a:latin typeface="Comic Sans MS" pitchFamily="64" charset="0"/>
              </a:rPr>
              <a:t>ppnode</a:t>
            </a:r>
            <a:r>
              <a:rPr lang="en-US" altLang="en-US" sz="2200" b="1" dirty="0">
                <a:latin typeface="Comic Sans MS" pitchFamily="64" charset="0"/>
              </a:rPr>
              <a:t> is pointer to the node previous to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 in the list, if such a node exists, otherwise it is NULL. 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40671" y="3801653"/>
            <a:ext cx="426720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Function returns </a:t>
            </a:r>
            <a:r>
              <a:rPr lang="en-US" altLang="en-US" sz="2200" b="1" dirty="0" err="1">
                <a:latin typeface="Comic Sans MS" pitchFamily="64" charset="0"/>
              </a:rPr>
              <a:t>ppnode</a:t>
            </a:r>
            <a:r>
              <a:rPr lang="en-US" altLang="en-US" sz="2200" b="1" dirty="0">
                <a:latin typeface="Comic Sans MS" pitchFamily="64" charset="0"/>
              </a:rPr>
              <a:t> if it is  non-null, else returns the successor of </a:t>
            </a:r>
            <a:r>
              <a:rPr lang="en-US" altLang="en-US" sz="2200" b="1" dirty="0" err="1">
                <a:latin typeface="Comic Sans MS" pitchFamily="64" charset="0"/>
              </a:rPr>
              <a:t>pnode</a:t>
            </a:r>
            <a:r>
              <a:rPr lang="en-US" altLang="en-US" sz="2200" b="1" dirty="0">
                <a:latin typeface="Comic Sans MS" pitchFamily="64" charset="0"/>
              </a:rPr>
              <a:t>. 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CD4871-B1E3-4142-91D1-8462A8DD7C44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9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6199" y="784586"/>
            <a:ext cx="5791201" cy="2802948"/>
          </a:xfrm>
          <a:prstGeom prst="rect">
            <a:avLst/>
          </a:prstGeom>
          <a:solidFill>
            <a:srgbClr val="8BE6FF"/>
          </a:solidFill>
          <a:ln w="648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List</a:t>
            </a:r>
            <a:r>
              <a:rPr lang="en-US" altLang="en-US" sz="2200" b="1" dirty="0" err="1" smtClean="0">
                <a:latin typeface="Comic Sans MS" pitchFamily="64" charset="0"/>
              </a:rPr>
              <a:t>node</a:t>
            </a:r>
            <a:r>
              <a:rPr lang="en-US" altLang="en-US" sz="2200" b="1" dirty="0" smtClean="0">
                <a:latin typeface="Comic Sans MS" pitchFamily="64" charset="0"/>
              </a:rPr>
              <a:t> search(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head</a:t>
            </a:r>
            <a:r>
              <a:rPr lang="en-US" altLang="en-US" sz="2200" b="1" dirty="0">
                <a:latin typeface="Comic Sans MS" pitchFamily="64" charset="0"/>
              </a:rPr>
              <a:t>, int key)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</a:t>
            </a:r>
            <a:r>
              <a:rPr lang="en-US" altLang="en-US" sz="2200" b="1" dirty="0" err="1" smtClean="0">
                <a:latin typeface="Comic Sans MS" pitchFamily="64" charset="0"/>
              </a:rPr>
              <a:t>Listnode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= head;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  if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   (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&amp;&amp;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-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&gt;data != key</a:t>
            </a:r>
            <a:r>
              <a:rPr lang="en-US" altLang="en-US" sz="2200" b="1" dirty="0">
                <a:latin typeface="Comic Sans MS" pitchFamily="64" charset="0"/>
              </a:rPr>
              <a:t>)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	</a:t>
            </a:r>
            <a:r>
              <a:rPr lang="en-US" altLang="en-US" sz="2200" b="1" dirty="0" smtClean="0">
                <a:latin typeface="Comic Sans MS" pitchFamily="64" charset="0"/>
              </a:rPr>
              <a:t>       </a:t>
            </a:r>
            <a:r>
              <a:rPr lang="en-US" altLang="en-US" sz="2200" b="1" dirty="0" err="1" smtClean="0"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>
                <a:latin typeface="Comic Sans MS" pitchFamily="64" charset="0"/>
              </a:rPr>
              <a:t>curr</a:t>
            </a:r>
            <a:r>
              <a:rPr lang="en-US" altLang="en-US" sz="2200" b="1" dirty="0">
                <a:latin typeface="Comic Sans MS" pitchFamily="6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 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return </a:t>
            </a:r>
            <a:r>
              <a:rPr lang="en-US" altLang="en-US" sz="2200" b="1" dirty="0" err="1">
                <a:latin typeface="Comic Sans MS" pitchFamily="64" charset="0"/>
              </a:rPr>
              <a:t>curr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 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715000" y="5943600"/>
            <a:ext cx="2971800" cy="9144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807075" y="5935663"/>
            <a:ext cx="2643188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curr = curr-&gt;next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step to next node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5334000" y="3048000"/>
            <a:ext cx="3808413" cy="2360613"/>
            <a:chOff x="3360" y="1920"/>
            <a:chExt cx="2399" cy="1487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360" y="1920"/>
              <a:ext cx="2399" cy="1487"/>
            </a:xfrm>
            <a:prstGeom prst="flowChartDecision">
              <a:avLst/>
            </a:prstGeom>
            <a:solidFill>
              <a:srgbClr val="FFFF81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18" y="2352"/>
              <a:ext cx="2033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curr-&gt;data == key?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Does the current node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contain the key?</a:t>
              </a:r>
            </a:p>
          </p:txBody>
        </p:sp>
      </p:grp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10400" y="5410200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7FD13B"/>
          </a:solidFill>
          <a:ln w="25560" cap="sq">
            <a:solidFill>
              <a:srgbClr val="5C99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6096000" y="0"/>
            <a:ext cx="3046413" cy="1217613"/>
            <a:chOff x="3840" y="0"/>
            <a:chExt cx="1919" cy="767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4704" y="576"/>
              <a:ext cx="287" cy="1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D13B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840" y="0"/>
              <a:ext cx="1919" cy="575"/>
            </a:xfrm>
            <a:prstGeom prst="roundRect">
              <a:avLst>
                <a:gd name="adj" fmla="val 16667"/>
              </a:avLst>
            </a:prstGeom>
            <a:solidFill>
              <a:srgbClr val="94F0E4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53" y="0"/>
              <a:ext cx="18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curr = head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start at head of list</a:t>
              </a:r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6324600" y="1219200"/>
            <a:ext cx="2817813" cy="1522413"/>
            <a:chOff x="3984" y="768"/>
            <a:chExt cx="1775" cy="959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3984" y="768"/>
              <a:ext cx="1775" cy="959"/>
            </a:xfrm>
            <a:prstGeom prst="flowChartDecision">
              <a:avLst/>
            </a:prstGeom>
            <a:solidFill>
              <a:srgbClr val="FFE39D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259" y="951"/>
              <a:ext cx="1258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omic Sans MS" pitchFamily="6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== null?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Reached end 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of list?</a:t>
              </a:r>
            </a:p>
          </p:txBody>
        </p:sp>
      </p:grp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05075"/>
            <a:ext cx="889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773988" y="2895600"/>
            <a:ext cx="6302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NO</a:t>
            </a: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267200" y="4648200"/>
            <a:ext cx="1600200" cy="914400"/>
          </a:xfrm>
          <a:prstGeom prst="roundRect">
            <a:avLst>
              <a:gd name="adj" fmla="val 16667"/>
            </a:avLst>
          </a:prstGeom>
          <a:solidFill>
            <a:srgbClr val="75FF82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192669" y="4638577"/>
            <a:ext cx="1725449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Found!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return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Comic Sans MS" pitchFamily="64" charset="0"/>
              </a:rPr>
              <a:t>curr</a:t>
            </a:r>
            <a:endParaRPr lang="en-US" altLang="en-US" sz="2200" b="1" dirty="0">
              <a:solidFill>
                <a:srgbClr val="0070C0"/>
              </a:solidFill>
              <a:latin typeface="Comic Sans MS" pitchFamily="6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545388" y="5486400"/>
            <a:ext cx="6302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NO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4648200" y="2267549"/>
            <a:ext cx="1828800" cy="1056676"/>
          </a:xfrm>
          <a:prstGeom prst="roundRect">
            <a:avLst>
              <a:gd name="adj" fmla="val 16667"/>
            </a:avLst>
          </a:prstGeom>
          <a:solidFill>
            <a:srgbClr val="FDBC9F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495801" y="2298700"/>
            <a:ext cx="2128756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FAILED!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return </a:t>
            </a:r>
            <a:r>
              <a:rPr lang="en-US" altLang="en-US" sz="2200" b="1" dirty="0" err="1" smtClean="0">
                <a:latin typeface="Comic Sans MS" pitchFamily="64" charset="0"/>
              </a:rPr>
              <a:t>curr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1400" b="1" dirty="0" smtClean="0">
                <a:latin typeface="Comic Sans MS" pitchFamily="64" charset="0"/>
              </a:rPr>
              <a:t>(</a:t>
            </a:r>
            <a:r>
              <a:rPr lang="en-US" altLang="en-US" sz="1400" b="1" dirty="0" smtClean="0">
                <a:latin typeface="Comic Sans MS" pitchFamily="64" charset="0"/>
              </a:rPr>
              <a:t>NULL)</a:t>
            </a:r>
            <a:endParaRPr lang="en-US" altLang="en-US" sz="1400" b="1" dirty="0">
              <a:latin typeface="Comic Sans MS" pitchFamily="64" charset="0"/>
            </a:endParaRPr>
          </a:p>
          <a:p>
            <a:pPr algn="ctr">
              <a:buClrTx/>
              <a:buFontTx/>
              <a:buNone/>
            </a:pP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645150" y="1371600"/>
            <a:ext cx="723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YES</a:t>
            </a: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4525"/>
            <a:ext cx="7366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4654550" y="3733800"/>
            <a:ext cx="723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YES</a:t>
            </a:r>
          </a:p>
        </p:txBody>
      </p:sp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127500"/>
            <a:ext cx="4381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04800" y="3912244"/>
            <a:ext cx="3810000" cy="177006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search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for key in a list pointed to by head.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Return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pointer to the node found or else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return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NULL.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4800" y="5700712"/>
            <a:ext cx="3657600" cy="76358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Disadvantage: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Sequential access only.</a:t>
            </a:r>
          </a:p>
        </p:txBody>
      </p:sp>
      <p:sp>
        <p:nvSpPr>
          <p:cNvPr id="34" name="Title 6"/>
          <p:cNvSpPr txBox="1">
            <a:spLocks/>
          </p:cNvSpPr>
          <p:nvPr/>
        </p:nvSpPr>
        <p:spPr>
          <a:xfrm>
            <a:off x="323528" y="44624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smtClean="0"/>
              <a:t>Searching in LL</a:t>
            </a:r>
            <a:endParaRPr lang="en-US" kern="0" dirty="0"/>
          </a:p>
        </p:txBody>
      </p:sp>
      <p:sp>
        <p:nvSpPr>
          <p:cNvPr id="35" name="Date Placeholder 3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74C298F2-719A-4DF1-B3F3-EEF9F91C0F94}" type="datetime7">
              <a:rPr lang="en-US" altLang="en-US" smtClean="0"/>
              <a:pPr/>
              <a:t>Apr-15</a:t>
            </a:fld>
            <a:endParaRPr lang="en-US" altLang="en-US"/>
          </a:p>
        </p:txBody>
      </p:sp>
      <p:sp>
        <p:nvSpPr>
          <p:cNvPr id="36" name="Slide Number Placeholder 5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DEB0225-6FE0-4D10-B115-5A4954E37AF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7" name="Footer Placeholder 4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8" name="Bent Arrow 37"/>
          <p:cNvSpPr/>
          <p:nvPr/>
        </p:nvSpPr>
        <p:spPr bwMode="auto">
          <a:xfrm rot="536571" flipH="1">
            <a:off x="8444995" y="2133600"/>
            <a:ext cx="381000" cy="3781425"/>
          </a:xfrm>
          <a:prstGeom prst="ben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Text Box 1"/>
          <p:cNvSpPr txBox="1">
            <a:spLocks noChangeArrowheads="1"/>
          </p:cNvSpPr>
          <p:nvPr/>
        </p:nvSpPr>
        <p:spPr bwMode="auto">
          <a:xfrm>
            <a:off x="457200" y="1472921"/>
            <a:ext cx="1152525" cy="433068"/>
          </a:xfrm>
          <a:prstGeom prst="rect">
            <a:avLst/>
          </a:prstGeom>
          <a:solidFill>
            <a:srgbClr val="8BE6FF"/>
          </a:solidFill>
          <a:ln w="6480" cap="sq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while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441F69-8F07-4C8E-8A3E-D5BD650ACE54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4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30" grpId="0"/>
      <p:bldP spid="33" grpId="0" animBg="1"/>
      <p:bldP spid="38" grpId="0" animBg="1"/>
      <p:bldP spid="39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4800" y="2133600"/>
            <a:ext cx="8305800" cy="280294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Insertion and deletion  are inexpensive, only a few “pointer changes”.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latin typeface="Comic Sans MS" pitchFamily="64" charset="0"/>
              </a:rPr>
              <a:t>To </a:t>
            </a:r>
            <a:r>
              <a:rPr lang="en-US" altLang="en-US" sz="2200" b="1" dirty="0">
                <a:latin typeface="Comic Sans MS" pitchFamily="64" charset="0"/>
              </a:rPr>
              <a:t>insert an element at position k in array: </a:t>
            </a:r>
            <a:endParaRPr lang="en-US" altLang="en-US" sz="2200" b="1" dirty="0" smtClean="0">
              <a:latin typeface="Comic Sans MS" pitchFamily="64" charset="0"/>
            </a:endParaRP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 smtClean="0">
                <a:solidFill>
                  <a:schemeClr val="tx1"/>
                </a:solidFill>
                <a:latin typeface="Comic Sans MS" pitchFamily="64" charset="0"/>
              </a:rPr>
              <a:t>create </a:t>
            </a:r>
            <a:r>
              <a:rPr lang="en-US" altLang="en-US" sz="2200" b="1" dirty="0">
                <a:solidFill>
                  <a:schemeClr val="tx1"/>
                </a:solidFill>
                <a:latin typeface="Comic Sans MS" pitchFamily="64" charset="0"/>
              </a:rPr>
              <a:t>space in position k by shifting elements in positions k or higher  one to the right.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To delete element in position k in array: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omic Sans MS" pitchFamily="64" charset="0"/>
              </a:rPr>
              <a:t>compact array by shifting elements in positions k or higher one to the left.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305800" cy="771623"/>
          </a:xfrm>
          <a:prstGeom prst="rect">
            <a:avLst/>
          </a:prstGeom>
          <a:solidFill>
            <a:srgbClr val="ECF57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 The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same numbers can be represented in an array. So, where is the advantage?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5486400"/>
            <a:ext cx="8305800" cy="771623"/>
          </a:xfrm>
          <a:prstGeom prst="rect">
            <a:avLst/>
          </a:prstGeom>
          <a:solidFill>
            <a:srgbClr val="FED0BE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 smtClean="0">
                <a:latin typeface="Comic Sans MS" pitchFamily="64" charset="0"/>
              </a:rPr>
              <a:t> Direct </a:t>
            </a:r>
            <a:r>
              <a:rPr lang="en-US" altLang="en-US" sz="2200" b="1" dirty="0">
                <a:latin typeface="Comic Sans MS" pitchFamily="64" charset="0"/>
              </a:rPr>
              <a:t>access to </a:t>
            </a:r>
            <a:r>
              <a:rPr lang="en-US" altLang="en-US" sz="2200" b="1" dirty="0" err="1">
                <a:latin typeface="Comic Sans MS" pitchFamily="64" charset="0"/>
              </a:rPr>
              <a:t>kth</a:t>
            </a:r>
            <a:r>
              <a:rPr lang="en-US" altLang="en-US" sz="2200" b="1" dirty="0">
                <a:latin typeface="Comic Sans MS" pitchFamily="64" charset="0"/>
              </a:rPr>
              <a:t> position in a list is expensive (time proportional to k) but is fast in arrays (constant time).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8613" y="4953000"/>
            <a:ext cx="40719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Disadvantages of Linked List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Why linked lists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BD2C2E-7BA1-4AC8-8289-20563C9DD848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0"/>
            <a:ext cx="7620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Linked Lists: the pros and the cons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289050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06613" y="6096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39863" y="762000"/>
            <a:ext cx="3508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1</a:t>
            </a:r>
          </a:p>
        </p:txBody>
      </p:sp>
      <p:cxnSp>
        <p:nvCxnSpPr>
          <p:cNvPr id="27653" name="AutoShape 5"/>
          <p:cNvCxnSpPr>
            <a:cxnSpLocks noChangeShapeType="1"/>
          </p:cNvCxnSpPr>
          <p:nvPr/>
        </p:nvCxnSpPr>
        <p:spPr bwMode="auto">
          <a:xfrm>
            <a:off x="2403475" y="9144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97200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814763" y="6096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143250" y="7620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2</a:t>
            </a:r>
          </a:p>
        </p:txBody>
      </p:sp>
      <p:cxnSp>
        <p:nvCxnSpPr>
          <p:cNvPr id="27657" name="AutoShape 9"/>
          <p:cNvCxnSpPr>
            <a:cxnSpLocks noChangeShapeType="1"/>
          </p:cNvCxnSpPr>
          <p:nvPr/>
        </p:nvCxnSpPr>
        <p:spPr bwMode="auto">
          <a:xfrm>
            <a:off x="4111625" y="914400"/>
            <a:ext cx="6699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77996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59752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930775" y="7620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3</a:t>
            </a:r>
          </a:p>
        </p:txBody>
      </p: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5894388" y="91440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8811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30567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638925" y="762000"/>
            <a:ext cx="3508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4</a:t>
            </a:r>
          </a:p>
        </p:txBody>
      </p:sp>
      <p:cxnSp>
        <p:nvCxnSpPr>
          <p:cNvPr id="27665" name="AutoShape 17"/>
          <p:cNvCxnSpPr>
            <a:cxnSpLocks noChangeShapeType="1"/>
          </p:cNvCxnSpPr>
          <p:nvPr/>
        </p:nvCxnSpPr>
        <p:spPr bwMode="auto">
          <a:xfrm>
            <a:off x="7602538" y="9144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8213725" y="914400"/>
            <a:ext cx="9207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NULL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233363" y="533400"/>
            <a:ext cx="6016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list</a:t>
            </a:r>
          </a:p>
        </p:txBody>
      </p:sp>
      <p:cxnSp>
        <p:nvCxnSpPr>
          <p:cNvPr id="27668" name="AutoShape 20"/>
          <p:cNvCxnSpPr>
            <a:cxnSpLocks noChangeShapeType="1"/>
          </p:cNvCxnSpPr>
          <p:nvPr/>
        </p:nvCxnSpPr>
        <p:spPr bwMode="auto">
          <a:xfrm>
            <a:off x="685800" y="6096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766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72729"/>
              </p:ext>
            </p:extLst>
          </p:nvPr>
        </p:nvGraphicFramePr>
        <p:xfrm>
          <a:off x="233363" y="2342429"/>
          <a:ext cx="8813006" cy="4210771"/>
        </p:xfrm>
        <a:graphic>
          <a:graphicData uri="http://schemas.openxmlformats.org/drawingml/2006/table">
            <a:tbl>
              <a:tblPr/>
              <a:tblGrid>
                <a:gridCol w="1976437"/>
                <a:gridCol w="2590800"/>
                <a:gridCol w="4245769"/>
              </a:tblGrid>
              <a:tr h="4202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Arrays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</a:tr>
              <a:tr h="8185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Arbitrary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Searching. 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sequential search (linear)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sequential search (linear)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</a:tr>
              <a:tr h="114007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Sorted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Still sequential search. Cannot take advantage.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Binary search possible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(logarithmic)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</a:tr>
              <a:tr h="165978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Insert key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after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a given point in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Very quick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(constant number of operations)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Shift all array elements at insertion index and later one position to right. Make room, then insert. (linear 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41450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92263" y="1676400"/>
            <a:ext cx="35083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286000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432050" y="1676400"/>
            <a:ext cx="350838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2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1242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275012" y="1676400"/>
            <a:ext cx="350838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9624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113212" y="1676400"/>
            <a:ext cx="350838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4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57200" y="1676399"/>
            <a:ext cx="923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array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5041C1-74E4-43B1-AB71-83677F49DE60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905000" y="2444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Singly Linked Lists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61801"/>
              </p:ext>
            </p:extLst>
          </p:nvPr>
        </p:nvGraphicFramePr>
        <p:xfrm>
          <a:off x="1126402" y="1842380"/>
          <a:ext cx="6173788" cy="3074741"/>
        </p:xfrm>
        <a:graphic>
          <a:graphicData uri="http://schemas.openxmlformats.org/drawingml/2006/table">
            <a:tbl>
              <a:tblPr/>
              <a:tblGrid>
                <a:gridCol w="2790825"/>
                <a:gridCol w="3382963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Find next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Follow next field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Find previous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Insert before a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Insert in front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Easy, since there is a pointer to head.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</a:tbl>
          </a:graphicData>
        </a:graphic>
      </p:graphicFrame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533400" y="914400"/>
            <a:ext cx="7162800" cy="763588"/>
          </a:xfrm>
          <a:prstGeom prst="rect">
            <a:avLst/>
          </a:prstGeom>
          <a:solidFill>
            <a:srgbClr val="FDF6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Operations on a linked list. For each operation, we are given a pointer to a current node in the list.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685800" y="5410200"/>
            <a:ext cx="7162800" cy="76358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Principal Inadequacy: Navigation is one-way only from a node to the next node.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52649B-60D1-4695-A835-74391225139B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4075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13063" y="381000"/>
            <a:ext cx="3770312" cy="58102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>
                <a:solidFill>
                  <a:srgbClr val="0070C0"/>
                </a:solidFill>
                <a:latin typeface="Comic Sans MS" pitchFamily="64" charset="0"/>
              </a:rPr>
              <a:t>Doubly linked lists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5763" y="152400"/>
            <a:ext cx="815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head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610600" y="152400"/>
            <a:ext cx="685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tail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533400"/>
            <a:ext cx="446088" cy="762000"/>
          </a:xfrm>
          <a:prstGeom prst="rect">
            <a:avLst/>
          </a:prstGeom>
          <a:solidFill>
            <a:srgbClr val="1DFF8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763000" y="609600"/>
            <a:ext cx="446088" cy="762000"/>
          </a:xfrm>
          <a:prstGeom prst="rect">
            <a:avLst/>
          </a:prstGeom>
          <a:solidFill>
            <a:srgbClr val="FEBB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7"/>
          <p:cNvCxnSpPr>
            <a:cxnSpLocks noChangeShapeType="1"/>
            <a:endCxn id="30" idx="3"/>
          </p:cNvCxnSpPr>
          <p:nvPr/>
        </p:nvCxnSpPr>
        <p:spPr bwMode="auto">
          <a:xfrm rot="5400000">
            <a:off x="8549656" y="1310656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endCxn id="5" idx="1"/>
          </p:cNvCxnSpPr>
          <p:nvPr/>
        </p:nvCxnSpPr>
        <p:spPr bwMode="auto">
          <a:xfrm rot="16200000" flipH="1">
            <a:off x="271859" y="1246584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11275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49475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541463" y="1600200"/>
            <a:ext cx="3508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4</a:t>
            </a:r>
          </a:p>
        </p:txBody>
      </p: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2378075" y="190500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444875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83075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75063" y="1600200"/>
            <a:ext cx="3508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2</a:t>
            </a:r>
          </a:p>
        </p:txBody>
      </p: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4435475" y="18288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987675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flipH="1" flipV="1">
            <a:off x="2593975" y="167640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02275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340475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32463" y="1600200"/>
            <a:ext cx="3508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7</a:t>
            </a:r>
          </a:p>
        </p:txBody>
      </p: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>
            <a:off x="6569075" y="190500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045075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 flipH="1" flipV="1">
            <a:off x="4721115" y="167497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635875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8474075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866063" y="1600200"/>
            <a:ext cx="5222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-1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178675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 flipH="1" flipV="1">
            <a:off x="6784975" y="160782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433763" y="2895600"/>
            <a:ext cx="785812" cy="76358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data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612900" y="2743200"/>
            <a:ext cx="1657350" cy="110013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(i) pointer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to previous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node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430713" y="2743200"/>
            <a:ext cx="1677987" cy="1100138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(iii) pointer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to next</a:t>
            </a:r>
          </a:p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node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52400" y="2438400"/>
            <a:ext cx="13176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Each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node 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has 3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mic Sans MS" pitchFamily="64" charset="0"/>
              </a:rPr>
              <a:t>fields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04801" y="4343400"/>
            <a:ext cx="4493418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</a:t>
            </a:r>
            <a:r>
              <a:rPr lang="en-US" altLang="en-US" sz="2200" b="1" dirty="0" err="1" smtClean="0">
                <a:latin typeface="Comic Sans MS" pitchFamily="64" charset="0"/>
              </a:rPr>
              <a:t>dlnode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</a:t>
            </a:r>
            <a:r>
              <a:rPr lang="en-US" altLang="en-US" sz="2200" b="1" dirty="0" err="1">
                <a:latin typeface="Comic Sans MS" pitchFamily="64" charset="0"/>
              </a:rPr>
              <a:t>int</a:t>
            </a:r>
            <a:r>
              <a:rPr lang="en-US" altLang="en-US" sz="2200" b="1" dirty="0">
                <a:latin typeface="Comic Sans MS" pitchFamily="6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struct </a:t>
            </a:r>
            <a:r>
              <a:rPr lang="en-US" altLang="en-US" sz="2200" b="1" dirty="0" err="1">
                <a:latin typeface="Comic Sans MS" pitchFamily="64" charset="0"/>
              </a:rPr>
              <a:t>dlnode</a:t>
            </a:r>
            <a:r>
              <a:rPr lang="en-US" altLang="en-US" sz="2200" b="1" dirty="0">
                <a:latin typeface="Comic Sans MS" pitchFamily="64" charset="0"/>
              </a:rPr>
              <a:t>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struct </a:t>
            </a:r>
            <a:r>
              <a:rPr lang="en-US" altLang="en-US" sz="2200" b="1" dirty="0" err="1">
                <a:latin typeface="Comic Sans MS" pitchFamily="64" charset="0"/>
              </a:rPr>
              <a:t>dlnode</a:t>
            </a:r>
            <a:r>
              <a:rPr lang="en-US" altLang="en-US" sz="2200" b="1" dirty="0">
                <a:latin typeface="Comic Sans MS" pitchFamily="64" charset="0"/>
              </a:rPr>
              <a:t> *</a:t>
            </a:r>
            <a:r>
              <a:rPr lang="en-US" altLang="en-US" sz="2200" b="1" dirty="0" err="1">
                <a:latin typeface="Comic Sans MS" pitchFamily="64" charset="0"/>
              </a:rPr>
              <a:t>prev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typedef</a:t>
            </a: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struct </a:t>
            </a:r>
            <a:r>
              <a:rPr lang="en-US" altLang="en-US" sz="2200" b="1" dirty="0" err="1" smtClean="0">
                <a:latin typeface="Comic Sans MS" pitchFamily="64" charset="0"/>
              </a:rPr>
              <a:t>dlnode</a:t>
            </a:r>
            <a:r>
              <a:rPr lang="en-US" altLang="en-US" sz="2200" b="1" dirty="0" smtClean="0">
                <a:latin typeface="Comic Sans MS" pitchFamily="64" charset="0"/>
              </a:rPr>
              <a:t> *</a:t>
            </a:r>
            <a:r>
              <a:rPr lang="en-US" altLang="en-US" sz="2200" b="1" dirty="0" err="1" smtClean="0">
                <a:latin typeface="Comic Sans MS" pitchFamily="64" charset="0"/>
              </a:rPr>
              <a:t>Ndptr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427038" y="3962400"/>
            <a:ext cx="77851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Defining node of Doubly linked list and the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Dllist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itself.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876800" y="4495800"/>
            <a:ext cx="4343399" cy="1787285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</a:t>
            </a:r>
            <a:r>
              <a:rPr lang="en-US" altLang="en-US" sz="2200" b="1" dirty="0" err="1" smtClean="0">
                <a:latin typeface="Comic Sans MS" pitchFamily="64" charset="0"/>
              </a:rPr>
              <a:t>dlList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</a:t>
            </a:r>
            <a:r>
              <a:rPr lang="en-US" altLang="en-US" sz="2200" b="1" dirty="0" err="1">
                <a:latin typeface="Comic Sans MS" pitchFamily="64" charset="0"/>
              </a:rPr>
              <a:t>Ndptr</a:t>
            </a:r>
            <a:r>
              <a:rPr lang="en-US" altLang="en-US" sz="2200" b="1" dirty="0">
                <a:latin typeface="Comic Sans MS" pitchFamily="64" charset="0"/>
              </a:rPr>
              <a:t> head;/*first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</a:t>
            </a:r>
            <a:r>
              <a:rPr lang="en-US" altLang="en-US" sz="2200" b="1" dirty="0" err="1">
                <a:latin typeface="Comic Sans MS" pitchFamily="64" charset="0"/>
              </a:rPr>
              <a:t>Ndptr</a:t>
            </a: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tail; </a:t>
            </a:r>
            <a:r>
              <a:rPr lang="en-US" altLang="en-US" sz="2200" b="1" dirty="0">
                <a:latin typeface="Comic Sans MS" pitchFamily="64" charset="0"/>
              </a:rPr>
              <a:t>/* last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omic Sans MS" pitchFamily="64" charset="0"/>
              </a:rPr>
              <a:t>typedef</a:t>
            </a: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struct </a:t>
            </a:r>
            <a:r>
              <a:rPr lang="en-US" altLang="en-US" sz="2200" b="1" dirty="0" err="1" smtClean="0">
                <a:latin typeface="Comic Sans MS" pitchFamily="64" charset="0"/>
              </a:rPr>
              <a:t>dlList</a:t>
            </a:r>
            <a:r>
              <a:rPr lang="en-US" altLang="en-US" sz="2200" b="1" dirty="0" smtClean="0">
                <a:latin typeface="Comic Sans MS" pitchFamily="64" charset="0"/>
              </a:rPr>
              <a:t> *</a:t>
            </a:r>
            <a:r>
              <a:rPr lang="en-US" altLang="en-US" sz="2200" b="1" dirty="0" err="1" smtClean="0">
                <a:latin typeface="Comic Sans MS" pitchFamily="64" charset="0"/>
              </a:rPr>
              <a:t>DlList</a:t>
            </a:r>
            <a:r>
              <a:rPr lang="en-US" altLang="en-US" sz="2200" b="1" dirty="0">
                <a:latin typeface="Comic Sans MS" pitchFamily="64" charset="0"/>
              </a:rPr>
              <a:t>;</a:t>
            </a:r>
          </a:p>
        </p:txBody>
      </p:sp>
      <p:cxnSp>
        <p:nvCxnSpPr>
          <p:cNvPr id="41" name="AutoShape 7"/>
          <p:cNvCxnSpPr>
            <a:cxnSpLocks noChangeShapeType="1"/>
          </p:cNvCxnSpPr>
          <p:nvPr/>
        </p:nvCxnSpPr>
        <p:spPr bwMode="auto">
          <a:xfrm rot="5400000">
            <a:off x="8396771" y="2140435"/>
            <a:ext cx="748333" cy="127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7"/>
          <p:cNvCxnSpPr>
            <a:cxnSpLocks noChangeShapeType="1"/>
          </p:cNvCxnSpPr>
          <p:nvPr/>
        </p:nvCxnSpPr>
        <p:spPr bwMode="auto">
          <a:xfrm rot="5400000" flipH="1" flipV="1">
            <a:off x="840358" y="115565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8375650" y="2438400"/>
            <a:ext cx="9207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NULL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136650" y="609600"/>
            <a:ext cx="9207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data structure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According to Wikipedia:</a:t>
            </a:r>
            <a:endParaRPr lang="en-US" dirty="0"/>
          </a:p>
          <a:p>
            <a:pPr lvl="1"/>
            <a:r>
              <a:rPr lang="en-US" dirty="0" smtClean="0"/>
              <a:t>… a </a:t>
            </a:r>
            <a:r>
              <a:rPr lang="en-US" dirty="0"/>
              <a:t>particular way of storing and organizing data in a </a:t>
            </a:r>
            <a:r>
              <a:rPr lang="en-US" dirty="0" smtClean="0"/>
              <a:t>computer so </a:t>
            </a:r>
            <a:r>
              <a:rPr lang="en-US" dirty="0"/>
              <a:t>that it can be used </a:t>
            </a:r>
            <a:r>
              <a:rPr lang="en-US" dirty="0" smtClean="0"/>
              <a:t>efficiently...</a:t>
            </a:r>
          </a:p>
          <a:p>
            <a:pPr lvl="1"/>
            <a:r>
              <a:rPr lang="en-US" dirty="0" smtClean="0"/>
              <a:t>… highly </a:t>
            </a:r>
            <a:r>
              <a:rPr lang="en-US" dirty="0"/>
              <a:t>specialized to specific </a:t>
            </a:r>
            <a:r>
              <a:rPr lang="en-US" dirty="0" smtClean="0"/>
              <a:t>tasks.</a:t>
            </a:r>
            <a:endParaRPr lang="en-US" dirty="0"/>
          </a:p>
          <a:p>
            <a:r>
              <a:rPr lang="en-US" dirty="0" smtClean="0"/>
              <a:t>Examples: </a:t>
            </a:r>
            <a:r>
              <a:rPr lang="en-US" dirty="0"/>
              <a:t>array, a dictionary, a set, etc.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34-498E-41F1-B201-33B8569749B8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4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086600" cy="5715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linear data structure where addition and deletion </a:t>
            </a:r>
            <a:r>
              <a:rPr lang="en-US" sz="2800" dirty="0" smtClean="0"/>
              <a:t>of elements </a:t>
            </a:r>
            <a:r>
              <a:rPr lang="en-US" sz="2800" dirty="0"/>
              <a:t>can happen at one end of the data structure only.</a:t>
            </a:r>
          </a:p>
          <a:p>
            <a:pPr lvl="1"/>
            <a:r>
              <a:rPr lang="en-US" dirty="0" smtClean="0"/>
              <a:t> Last-in-first-out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top most element is accessible at any point of time.</a:t>
            </a:r>
          </a:p>
          <a:p>
            <a:r>
              <a:rPr lang="en-US" sz="2800" dirty="0"/>
              <a:t>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/>
              <a:t>: Add an element to the </a:t>
            </a:r>
            <a:r>
              <a:rPr lang="en-US" dirty="0" smtClean="0"/>
              <a:t>top      </a:t>
            </a:r>
            <a:r>
              <a:rPr lang="en-US" dirty="0"/>
              <a:t>of the stack.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/>
              <a:t>: Remove the topmost element.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/>
              <a:t>: Checks whether the </a:t>
            </a:r>
            <a:r>
              <a:rPr lang="en-US" dirty="0" smtClean="0"/>
              <a:t>   stack is empty </a:t>
            </a:r>
            <a:r>
              <a:rPr lang="en-US" dirty="0"/>
              <a:t>or not.</a:t>
            </a:r>
          </a:p>
        </p:txBody>
      </p:sp>
      <p:pic>
        <p:nvPicPr>
          <p:cNvPr id="1027" name="Picture 3" descr="C:\Users\karkare\AppData\Local\Microsoft\Windows\INetCache\IE\OSV0HL4A\MP9003871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95331"/>
            <a:ext cx="2438400" cy="45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V1UPBVUI\MC9002329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250"/>
            <a:ext cx="1848416" cy="17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41E-5496-40FD-B247-076A46CF061E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V1UPBVUI\MP900411831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50" y="1"/>
            <a:ext cx="36050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641176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r>
              <a:rPr lang="en-US" sz="2800" dirty="0"/>
              <a:t>A linear data </a:t>
            </a:r>
            <a:r>
              <a:rPr lang="en-US" sz="2800" dirty="0" smtClean="0"/>
              <a:t>structure where                              addition happens at one end                                   (`</a:t>
            </a:r>
            <a:r>
              <a:rPr lang="en-US" sz="2800" dirty="0"/>
              <a:t>back</a:t>
            </a:r>
            <a:r>
              <a:rPr lang="en-US" sz="2800" dirty="0" smtClean="0"/>
              <a:t>') and deletion </a:t>
            </a:r>
            <a:r>
              <a:rPr lang="en-US" sz="2800" dirty="0"/>
              <a:t>happens </a:t>
            </a:r>
            <a:r>
              <a:rPr lang="en-US" sz="2800" dirty="0" smtClean="0"/>
              <a:t>                              at </a:t>
            </a:r>
            <a:r>
              <a:rPr lang="en-US" sz="2800" dirty="0"/>
              <a:t>the </a:t>
            </a:r>
            <a:r>
              <a:rPr lang="en-US" sz="2800" dirty="0" smtClean="0"/>
              <a:t>other end (`</a:t>
            </a:r>
            <a:r>
              <a:rPr lang="en-US" sz="2800" dirty="0"/>
              <a:t>front</a:t>
            </a:r>
            <a:r>
              <a:rPr lang="en-US" sz="2800" dirty="0" smtClean="0"/>
              <a:t>')</a:t>
            </a:r>
          </a:p>
          <a:p>
            <a:pPr lvl="1"/>
            <a:r>
              <a:rPr lang="en-US" dirty="0" smtClean="0"/>
              <a:t>First-in-first-out</a:t>
            </a:r>
          </a:p>
          <a:p>
            <a:pPr lvl="1"/>
            <a:r>
              <a:rPr lang="en-US" dirty="0"/>
              <a:t>Only the element at the front of the queue is accessible at </a:t>
            </a:r>
            <a:r>
              <a:rPr lang="en-US" dirty="0" smtClean="0"/>
              <a:t>any point </a:t>
            </a:r>
            <a:r>
              <a:rPr lang="en-US" dirty="0"/>
              <a:t>of </a:t>
            </a:r>
            <a:r>
              <a:rPr lang="en-US" dirty="0" smtClean="0"/>
              <a:t>time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/>
              <a:t>: Add an element to the </a:t>
            </a:r>
            <a:r>
              <a:rPr lang="en-US" dirty="0" smtClean="0"/>
              <a:t>back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/>
              <a:t>: Remove the element from </a:t>
            </a:r>
            <a:r>
              <a:rPr lang="en-US" dirty="0" smtClean="0"/>
              <a:t>the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: Checks whether the </a:t>
            </a:r>
            <a:r>
              <a:rPr lang="en-US" dirty="0" smtClean="0"/>
              <a:t>queue is empty </a:t>
            </a:r>
            <a:r>
              <a:rPr lang="en-US" dirty="0"/>
              <a:t>or not.</a:t>
            </a:r>
          </a:p>
          <a:p>
            <a:pPr lvl="1"/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C110-125F-401D-A11A-65A78C09FE64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rkare\AppData\Local\Microsoft\Windows\INetCache\IE\4MQZDEQE\MC9000601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4267200" cy="33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rkare\AppData\Local\Microsoft\Windows\INetCache\IE\KKKV8TYS\MP90044660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37" y="0"/>
            <a:ext cx="413844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3528" y="3733800"/>
            <a:ext cx="8568952" cy="2286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 smtClean="0"/>
              <a:t>Both Queue and Stack data structures can be implemented using Linked Lists!</a:t>
            </a:r>
            <a:endParaRPr lang="en-US" kern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582E2-857A-4B63-BB24-8C3E833C6EF1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0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81000" y="152400"/>
            <a:ext cx="7467600" cy="1100138"/>
          </a:xfrm>
          <a:prstGeom prst="rect">
            <a:avLst/>
          </a:prstGeom>
          <a:solidFill>
            <a:srgbClr val="FAC2D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So far, we were modeling a singly linked list by a pointer to the first node of the list.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Let us make the following </a:t>
            </a:r>
            <a:r>
              <a:rPr lang="en-US" altLang="en-US" sz="2200" b="1" dirty="0" smtClean="0">
                <a:latin typeface="Comic Sans MS" pitchFamily="64" charset="0"/>
              </a:rPr>
              <a:t>change: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81000" y="1371600"/>
            <a:ext cx="7467600" cy="771623"/>
          </a:xfrm>
          <a:prstGeom prst="rect">
            <a:avLst/>
          </a:prstGeom>
          <a:solidFill>
            <a:srgbClr val="F8FF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Clr>
                <a:srgbClr val="9D0000"/>
              </a:buClr>
            </a:pPr>
            <a:r>
              <a:rPr lang="en-US" altLang="en-US" sz="2200" b="1" dirty="0" smtClean="0">
                <a:latin typeface="Comic Sans MS" pitchFamily="64" charset="0"/>
              </a:rPr>
              <a:t>Make </a:t>
            </a:r>
            <a:r>
              <a:rPr lang="en-US" altLang="en-US" sz="2200" b="1" dirty="0">
                <a:latin typeface="Comic Sans MS" pitchFamily="64" charset="0"/>
              </a:rPr>
              <a:t>the list circular: next pointer of </a:t>
            </a:r>
            <a:r>
              <a:rPr lang="en-US" altLang="en-US" sz="2200" b="1" dirty="0" smtClean="0">
                <a:latin typeface="Comic Sans MS" pitchFamily="64" charset="0"/>
              </a:rPr>
              <a:t>last node is </a:t>
            </a:r>
            <a:r>
              <a:rPr lang="en-US" altLang="en-US" sz="2200" b="1" dirty="0">
                <a:latin typeface="Comic Sans MS" pitchFamily="64" charset="0"/>
              </a:rPr>
              <a:t>not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NULL</a:t>
            </a:r>
            <a:r>
              <a:rPr lang="en-US" altLang="en-US" sz="2200" b="1" dirty="0">
                <a:latin typeface="Comic Sans MS" pitchFamily="64" charset="0"/>
              </a:rPr>
              <a:t>, it  points to the head node.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3916" y="2590800"/>
            <a:ext cx="8617684" cy="1600200"/>
            <a:chOff x="373916" y="2590800"/>
            <a:chExt cx="7364413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373916" y="2590800"/>
              <a:ext cx="7364413" cy="1600200"/>
              <a:chOff x="298450" y="2590800"/>
              <a:chExt cx="7364413" cy="1600200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4</a:t>
                </a:r>
              </a:p>
            </p:txBody>
          </p:sp>
          <p:cxnSp>
            <p:nvCxnSpPr>
              <p:cNvPr id="15" name="AutoShape 4"/>
              <p:cNvCxnSpPr>
                <a:cxnSpLocks noChangeShapeType="1"/>
              </p:cNvCxnSpPr>
              <p:nvPr/>
            </p:nvCxnSpPr>
            <p:spPr bwMode="auto">
              <a:xfrm>
                <a:off x="2316163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909888" y="34290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727450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2</a:t>
                </a:r>
              </a:p>
            </p:txBody>
          </p:sp>
          <p:cxnSp>
            <p:nvCxnSpPr>
              <p:cNvPr id="19" name="AutoShape 8"/>
              <p:cNvCxnSpPr>
                <a:cxnSpLocks noChangeShapeType="1"/>
              </p:cNvCxnSpPr>
              <p:nvPr/>
            </p:nvCxnSpPr>
            <p:spPr bwMode="auto">
              <a:xfrm>
                <a:off x="4024313" y="3733800"/>
                <a:ext cx="668337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469265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51021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4838700" y="3581400"/>
                <a:ext cx="35083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1</a:t>
                </a:r>
              </a:p>
            </p:txBody>
          </p:sp>
          <p:cxnSp>
            <p:nvCxnSpPr>
              <p:cNvPr id="23" name="AutoShape 12"/>
              <p:cNvCxnSpPr>
                <a:cxnSpLocks noChangeShapeType="1"/>
              </p:cNvCxnSpPr>
              <p:nvPr/>
            </p:nvCxnSpPr>
            <p:spPr bwMode="auto">
              <a:xfrm>
                <a:off x="5807075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640080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721836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6546850" y="3581400"/>
                <a:ext cx="522288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-2</a:t>
                </a: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815975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head</a:t>
                </a: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1685193" y="2935532"/>
              <a:ext cx="5830887" cy="860180"/>
              <a:chOff x="1685193" y="2935532"/>
              <a:chExt cx="5830887" cy="860180"/>
            </a:xfrm>
          </p:grpSpPr>
          <p:cxnSp>
            <p:nvCxnSpPr>
              <p:cNvPr id="10" name="Elbow Connector 9"/>
              <p:cNvCxnSpPr>
                <a:endCxn id="12" idx="0"/>
              </p:cNvCxnSpPr>
              <p:nvPr/>
            </p:nvCxnSpPr>
            <p:spPr bwMode="auto">
              <a:xfrm rot="10800000" flipV="1">
                <a:off x="1685193" y="2935532"/>
                <a:ext cx="5830887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516080" y="2935532"/>
                <a:ext cx="0" cy="86018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0" name="Group 29"/>
          <p:cNvGrpSpPr/>
          <p:nvPr/>
        </p:nvGrpSpPr>
        <p:grpSpPr>
          <a:xfrm>
            <a:off x="118535" y="4876800"/>
            <a:ext cx="3615265" cy="1600200"/>
            <a:chOff x="373916" y="2590800"/>
            <a:chExt cx="2912868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373916" y="2590800"/>
              <a:ext cx="2912868" cy="1600200"/>
              <a:chOff x="298450" y="2590800"/>
              <a:chExt cx="2912868" cy="1600200"/>
            </a:xfrm>
          </p:grpSpPr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latin typeface="Comic Sans MS" pitchFamily="64" charset="0"/>
                  </a:rPr>
                  <a:t>4</a:t>
                </a: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155380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endParaRPr lang="en-US" altLang="en-US" sz="2200" b="1" dirty="0">
                  <a:latin typeface="Comic Sans MS" pitchFamily="64" charset="0"/>
                </a:endParaRP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815975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omic Sans MS" pitchFamily="64" charset="0"/>
                  </a:rPr>
                  <a:t>head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/>
            <p:cNvGrpSpPr/>
            <p:nvPr/>
          </p:nvGrpSpPr>
          <p:grpSpPr>
            <a:xfrm>
              <a:off x="1685192" y="2935532"/>
              <a:ext cx="631031" cy="798268"/>
              <a:chOff x="1685192" y="2935532"/>
              <a:chExt cx="631031" cy="798268"/>
            </a:xfrm>
          </p:grpSpPr>
          <p:cxnSp>
            <p:nvCxnSpPr>
              <p:cNvPr id="33" name="Elbow Connector 32"/>
              <p:cNvCxnSpPr>
                <a:endCxn id="35" idx="0"/>
              </p:cNvCxnSpPr>
              <p:nvPr/>
            </p:nvCxnSpPr>
            <p:spPr bwMode="auto">
              <a:xfrm rot="10800000" flipV="1">
                <a:off x="1685192" y="2935532"/>
                <a:ext cx="631031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2311419" y="2935532"/>
                <a:ext cx="4804" cy="79826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5235664" y="5029200"/>
            <a:ext cx="1012736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head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5324328" y="5486400"/>
            <a:ext cx="669937" cy="762000"/>
          </a:xfrm>
          <a:prstGeom prst="rect">
            <a:avLst/>
          </a:prstGeom>
          <a:solidFill>
            <a:srgbClr val="B2E38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22" y="0"/>
            <a:ext cx="2085278" cy="2514600"/>
          </a:xfr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796121" y="24442"/>
            <a:ext cx="2541378" cy="58695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rgbClr val="0070C0"/>
                </a:solidFill>
                <a:latin typeface="Comic Sans MS" pitchFamily="64" charset="0"/>
              </a:rPr>
              <a:t>Binary Tree</a:t>
            </a:r>
            <a:endParaRPr lang="en-US" altLang="en-US" sz="3200" b="1" dirty="0">
              <a:solidFill>
                <a:srgbClr val="0070C0"/>
              </a:solidFill>
              <a:latin typeface="Comic Sans MS" pitchFamily="64" charset="0"/>
            </a:endParaRP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772944" y="3513235"/>
            <a:ext cx="785812" cy="76358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data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325034" y="3505200"/>
            <a:ext cx="2425699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(</a:t>
            </a:r>
            <a:r>
              <a:rPr lang="en-US" altLang="en-US" sz="2200" b="1" dirty="0" err="1">
                <a:latin typeface="Comic Sans MS" pitchFamily="64" charset="0"/>
              </a:rPr>
              <a:t>i</a:t>
            </a:r>
            <a:r>
              <a:rPr lang="en-US" altLang="en-US" sz="2200" b="1" dirty="0">
                <a:latin typeface="Comic Sans MS" pitchFamily="64" charset="0"/>
              </a:rPr>
              <a:t>) </a:t>
            </a:r>
            <a:r>
              <a:rPr lang="en-US" altLang="en-US" sz="2200" b="1" dirty="0" smtClean="0">
                <a:latin typeface="Comic Sans MS" pitchFamily="64" charset="0"/>
              </a:rPr>
              <a:t>pointer to left child node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7546" y="3843755"/>
            <a:ext cx="3847307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0070C0"/>
                </a:solidFill>
                <a:latin typeface="Comic Sans MS" pitchFamily="64" charset="0"/>
              </a:rPr>
              <a:t>Each node has 3 fields</a:t>
            </a:r>
            <a:endParaRPr lang="en-US" altLang="en-US" sz="2200" b="1" dirty="0">
              <a:solidFill>
                <a:srgbClr val="0070C0"/>
              </a:solidFill>
              <a:latin typeface="Comic Sans MS" pitchFamily="64" charset="0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067943" y="4338703"/>
            <a:ext cx="4999856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typedef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latin typeface="Comic Sans MS" pitchFamily="64" charset="0"/>
              </a:rPr>
              <a:t>struct</a:t>
            </a:r>
            <a:r>
              <a:rPr lang="en-US" altLang="en-US" sz="2200" b="1" dirty="0" smtClean="0">
                <a:latin typeface="Comic Sans MS" pitchFamily="64" charset="0"/>
              </a:rPr>
              <a:t> _</a:t>
            </a:r>
            <a:r>
              <a:rPr lang="en-US" altLang="en-US" sz="2200" b="1" dirty="0" err="1" smtClean="0">
                <a:latin typeface="Comic Sans MS" pitchFamily="64" charset="0"/>
              </a:rPr>
              <a:t>btnode</a:t>
            </a:r>
            <a:r>
              <a:rPr lang="en-US" altLang="en-US" sz="2200" b="1" dirty="0" smtClean="0">
                <a:latin typeface="Comic Sans MS" pitchFamily="64" charset="0"/>
              </a:rPr>
              <a:t> *</a:t>
            </a:r>
            <a:r>
              <a:rPr lang="en-US" altLang="en-US" sz="2200" b="1" dirty="0" err="1" smtClean="0">
                <a:latin typeface="Comic Sans MS" pitchFamily="64" charset="0"/>
              </a:rPr>
              <a:t>Btree</a:t>
            </a:r>
            <a:r>
              <a:rPr lang="en-US" altLang="en-US" sz="2200" b="1" dirty="0" smtClean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struct</a:t>
            </a:r>
            <a:r>
              <a:rPr lang="en-US" altLang="en-US" sz="2200" b="1" dirty="0" smtClean="0">
                <a:latin typeface="Comic Sans MS" pitchFamily="64" charset="0"/>
              </a:rPr>
              <a:t> _</a:t>
            </a:r>
            <a:r>
              <a:rPr lang="en-US" altLang="en-US" sz="2200" b="1" dirty="0" err="1" smtClean="0">
                <a:latin typeface="Comic Sans MS" pitchFamily="64" charset="0"/>
              </a:rPr>
              <a:t>btnode</a:t>
            </a:r>
            <a:r>
              <a:rPr lang="en-US" altLang="en-US" sz="2200" b="1" dirty="0" smtClean="0">
                <a:latin typeface="Comic Sans MS" pitchFamily="64" charset="0"/>
              </a:rPr>
              <a:t> {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</a:t>
            </a:r>
            <a:r>
              <a:rPr lang="en-US" altLang="en-US" sz="2200" b="1" dirty="0" err="1">
                <a:latin typeface="Comic Sans MS" pitchFamily="64" charset="0"/>
              </a:rPr>
              <a:t>int</a:t>
            </a:r>
            <a:r>
              <a:rPr lang="en-US" altLang="en-US" sz="2200" b="1" dirty="0">
                <a:latin typeface="Comic Sans MS" pitchFamily="6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</a:t>
            </a:r>
            <a:r>
              <a:rPr lang="en-US" altLang="en-US" sz="2200" b="1" dirty="0" err="1" smtClean="0">
                <a:latin typeface="Comic Sans MS" pitchFamily="64" charset="0"/>
              </a:rPr>
              <a:t>Btree</a:t>
            </a:r>
            <a:r>
              <a:rPr lang="en-US" altLang="en-US" sz="2200" b="1" dirty="0" smtClean="0">
                <a:latin typeface="Comic Sans MS" pitchFamily="64" charset="0"/>
              </a:rPr>
              <a:t> left;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 </a:t>
            </a:r>
            <a:r>
              <a:rPr lang="en-US" altLang="en-US" sz="2200" b="1" dirty="0" err="1" smtClean="0">
                <a:latin typeface="Comic Sans MS" pitchFamily="64" charset="0"/>
              </a:rPr>
              <a:t>Btree</a:t>
            </a:r>
            <a:r>
              <a:rPr lang="en-US" altLang="en-US" sz="2200" b="1" smtClean="0">
                <a:latin typeface="Comic Sans MS" pitchFamily="64" charset="0"/>
              </a:rPr>
              <a:t> right</a:t>
            </a:r>
            <a:r>
              <a:rPr lang="en-US" altLang="en-US" sz="2200" b="1" dirty="0" smtClean="0">
                <a:latin typeface="Comic Sans MS" pitchFamily="64" charset="0"/>
              </a:rPr>
              <a:t>;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};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270347" y="4581982"/>
            <a:ext cx="349293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Defining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Binary Tree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574571" y="3505200"/>
            <a:ext cx="2493228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(iii) </a:t>
            </a:r>
            <a:r>
              <a:rPr lang="en-US" altLang="en-US" sz="2200" b="1" dirty="0" smtClean="0">
                <a:latin typeface="Comic Sans MS" pitchFamily="64" charset="0"/>
              </a:rPr>
              <a:t>pointer to right child node</a:t>
            </a:r>
            <a:endParaRPr lang="en-US" altLang="en-US" sz="2200" b="1" dirty="0">
              <a:latin typeface="Comic Sans MS" pitchFamily="6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625" y="51315"/>
            <a:ext cx="6716189" cy="3307501"/>
            <a:chOff x="170625" y="51315"/>
            <a:chExt cx="6716189" cy="3307501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67943" y="2067879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8"/>
            <p:cNvCxnSpPr>
              <a:cxnSpLocks noChangeShapeType="1"/>
              <a:endCxn id="20" idx="0"/>
            </p:cNvCxnSpPr>
            <p:nvPr/>
          </p:nvCxnSpPr>
          <p:spPr bwMode="auto">
            <a:xfrm flipV="1">
              <a:off x="407877" y="441884"/>
              <a:ext cx="3090129" cy="291208"/>
            </a:xfrm>
            <a:prstGeom prst="bentConnector4">
              <a:avLst>
                <a:gd name="adj1" fmla="val 44770"/>
                <a:gd name="adj2" fmla="val 178501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51" name="Group 5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389063" y="1447799"/>
                <a:ext cx="44591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omic Sans MS" pitchFamily="64" charset="0"/>
                  </a:rPr>
                  <a:t>1</a:t>
                </a:r>
                <a:endParaRPr lang="en-US" altLang="en-US" sz="2200" b="1" dirty="0">
                  <a:latin typeface="Comic Sans MS" pitchFamily="6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522663" y="1447800"/>
                <a:ext cx="353280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omic Sans MS" pitchFamily="64" charset="0"/>
                  </a:rPr>
                  <a:t>4</a:t>
                </a:r>
                <a:endParaRPr lang="en-US" altLang="en-US" sz="2200" b="1" dirty="0">
                  <a:latin typeface="Comic Sans MS" pitchFamily="64" charset="0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5580063" y="1447800"/>
                <a:ext cx="350837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omic Sans MS" pitchFamily="64" charset="0"/>
                  </a:rPr>
                  <a:t>7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548471" y="1447799"/>
                <a:ext cx="522287" cy="428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omic Sans MS" pitchFamily="64" charset="0"/>
                  </a:rPr>
                  <a:t>-1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70625" y="51315"/>
              <a:ext cx="88603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root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44591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omic Sans MS" pitchFamily="64" charset="0"/>
                  </a:rPr>
                  <a:t>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 bwMode="auto"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16" idx="0"/>
            </p:cNvCxnSpPr>
            <p:nvPr/>
          </p:nvCxnSpPr>
          <p:spPr bwMode="auto">
            <a:xfrm flipH="1">
              <a:off x="2441019" y="723869"/>
              <a:ext cx="547618" cy="511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endCxn id="32" idx="0"/>
            </p:cNvCxnSpPr>
            <p:nvPr/>
          </p:nvCxnSpPr>
          <p:spPr bwMode="auto">
            <a:xfrm flipH="1">
              <a:off x="1414734" y="1556000"/>
              <a:ext cx="546731" cy="5851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flipH="1">
              <a:off x="804128" y="2385421"/>
              <a:ext cx="101238" cy="54032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73" idx="0"/>
            </p:cNvCxnSpPr>
            <p:nvPr/>
          </p:nvCxnSpPr>
          <p:spPr bwMode="auto">
            <a:xfrm flipH="1">
              <a:off x="2653437" y="2432331"/>
              <a:ext cx="96632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07877" y="2925748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257186" y="2922902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398498" y="2919315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cxnSp>
          <p:nvCxnSpPr>
            <p:cNvPr id="75" name="Straight Arrow Connector 74"/>
            <p:cNvCxnSpPr>
              <a:endCxn id="59" idx="0"/>
            </p:cNvCxnSpPr>
            <p:nvPr/>
          </p:nvCxnSpPr>
          <p:spPr bwMode="auto">
            <a:xfrm>
              <a:off x="2945842" y="1522371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endCxn id="26" idx="0"/>
            </p:cNvCxnSpPr>
            <p:nvPr/>
          </p:nvCxnSpPr>
          <p:spPr bwMode="auto">
            <a:xfrm>
              <a:off x="4036647" y="687246"/>
              <a:ext cx="916001" cy="51563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endCxn id="74" idx="0"/>
            </p:cNvCxnSpPr>
            <p:nvPr/>
          </p:nvCxnSpPr>
          <p:spPr bwMode="auto">
            <a:xfrm>
              <a:off x="3763281" y="2500947"/>
              <a:ext cx="31468" cy="41836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1507655" y="2911400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 bwMode="auto">
            <a:xfrm>
              <a:off x="1872438" y="2493032"/>
              <a:ext cx="31468" cy="41836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7" name="Group 86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662414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omic Sans MS" pitchFamily="64" charset="0"/>
                  </a:rPr>
                  <a:t>13</a:t>
                </a:r>
                <a:endParaRPr lang="en-US" altLang="en-US" sz="2200" b="1" dirty="0">
                  <a:latin typeface="Comic Sans MS" pitchFamily="64" charset="0"/>
                </a:endParaRPr>
              </a:p>
            </p:txBody>
          </p:sp>
          <p:sp>
            <p:nvSpPr>
              <p:cNvPr id="91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" name="Straight Arrow Connector 91"/>
            <p:cNvCxnSpPr>
              <a:endCxn id="93" idx="0"/>
            </p:cNvCxnSpPr>
            <p:nvPr/>
          </p:nvCxnSpPr>
          <p:spPr bwMode="auto">
            <a:xfrm flipH="1">
              <a:off x="5349251" y="2429161"/>
              <a:ext cx="96632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4953000" y="2919732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094312" y="2916145"/>
              <a:ext cx="79250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 bwMode="auto">
            <a:xfrm>
              <a:off x="6459095" y="2497777"/>
              <a:ext cx="31468" cy="41836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1770786" y="6024457"/>
            <a:ext cx="1888084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Btree</a:t>
            </a:r>
            <a:r>
              <a:rPr lang="en-US" altLang="en-US" sz="2200" b="1" dirty="0" smtClean="0">
                <a:latin typeface="Comic Sans MS" pitchFamily="64" charset="0"/>
              </a:rPr>
              <a:t> root;</a:t>
            </a:r>
            <a:endParaRPr lang="en-US" altLang="en-US" sz="2200" b="1" dirty="0">
              <a:latin typeface="Comic Sans MS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2" grpId="0"/>
      <p:bldP spid="39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Binary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196752"/>
            <a:ext cx="5393396" cy="5184576"/>
          </a:xfrm>
        </p:spPr>
        <p:txBody>
          <a:bodyPr/>
          <a:lstStyle/>
          <a:p>
            <a:r>
              <a:rPr lang="en-US" altLang="en-US" dirty="0" smtClean="0"/>
              <a:t>Visit </a:t>
            </a:r>
            <a:r>
              <a:rPr lang="en-US" altLang="en-US" dirty="0"/>
              <a:t>each node in the binary tree exactly once</a:t>
            </a:r>
          </a:p>
          <a:p>
            <a:r>
              <a:rPr lang="en-US" altLang="en-US" dirty="0" smtClean="0"/>
              <a:t>Easy to traverse recursively</a:t>
            </a:r>
          </a:p>
          <a:p>
            <a:r>
              <a:rPr lang="en-US" altLang="en-US" dirty="0" smtClean="0"/>
              <a:t>Three common ways of visit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inorder</a:t>
            </a:r>
            <a:r>
              <a:rPr lang="en-US" altLang="en-US" dirty="0" smtClean="0"/>
              <a:t>: left, root, right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preorder</a:t>
            </a:r>
            <a:r>
              <a:rPr lang="en-US" altLang="en-US" dirty="0" smtClean="0"/>
              <a:t>: root, left, right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postorder</a:t>
            </a:r>
            <a:r>
              <a:rPr lang="en-US" altLang="en-US" dirty="0" smtClean="0"/>
              <a:t>: left, right, root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6EE3-F7E4-4DC6-9C5D-EB5D7CDE6177}" type="datetime7">
              <a:rPr lang="en-US" smtClean="0">
                <a:solidFill>
                  <a:srgbClr val="40458C"/>
                </a:solidFill>
              </a:rPr>
              <a:t>Apr-15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9596" y="3810000"/>
            <a:ext cx="3674404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(tree  t)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if (t ==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NULL) 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return;</a:t>
            </a:r>
          </a:p>
          <a:p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(t-&gt;left);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process(t-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(t-&gt;right);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pic>
        <p:nvPicPr>
          <p:cNvPr id="1028" name="Picture 4" descr="C:\Users\karkare\AppData\Local\Microsoft\Windows\INetCache\IE\45LGD9AS\MP90022774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05" y="976568"/>
            <a:ext cx="3657600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0" y="6171698"/>
            <a:ext cx="4211960" cy="686301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7594" y="3581400"/>
            <a:ext cx="3355406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(tree  t)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if (t == null) return;</a:t>
            </a:r>
          </a:p>
          <a:p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(t-&gt;left);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process (t-&gt;data);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(t-&gt;right);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08720"/>
            <a:ext cx="4652236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(tree t)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{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stack s;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omic Sans MS" pitchFamily="66" charset="0"/>
              </a:rPr>
              <a:t>s,t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while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(!empty(s)) 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{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=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top(s);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if (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!= null) 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if (!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-&gt;visited) 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omic Sans MS" pitchFamily="66" charset="0"/>
              </a:rPr>
              <a:t>s,curr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-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&gt;left);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} else 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    process(</a:t>
            </a:r>
            <a:r>
              <a:rPr lang="en-US" sz="2400" dirty="0" err="1">
                <a:solidFill>
                  <a:srgbClr val="40458C"/>
                </a:solidFill>
                <a:latin typeface="Comic Sans MS" pitchFamily="66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-&gt;data);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pop(s);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omic Sans MS" pitchFamily="66" charset="0"/>
              </a:rPr>
              <a:t>s,curr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-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      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2761" y="908720"/>
            <a:ext cx="429636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} 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else {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  pop(s);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  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if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(!empty(s))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       top(s)-&gt;</a:t>
            </a:r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visited = true;</a:t>
            </a:r>
          </a:p>
          <a:p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   }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omic Sans MS" pitchFamily="66" charset="0"/>
              </a:rPr>
              <a:t> }</a:t>
            </a:r>
            <a:endParaRPr lang="en-US" sz="2400" dirty="0">
              <a:solidFill>
                <a:srgbClr val="40458C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170" y="6333061"/>
            <a:ext cx="311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 Disclaimer: Code not tested!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6EE3-F7E4-4DC6-9C5D-EB5D7CDE6177}" type="datetime7">
              <a:rPr lang="en-US" smtClean="0">
                <a:solidFill>
                  <a:srgbClr val="40458C"/>
                </a:solidFill>
              </a:rPr>
              <a:t>Apr-15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linear, dynamic data structure, consisting </a:t>
            </a:r>
            <a:r>
              <a:rPr lang="en-US" dirty="0" smtClean="0"/>
              <a:t>of nodes</a:t>
            </a:r>
            <a:r>
              <a:rPr lang="en-US" dirty="0"/>
              <a:t>. Each node consists of two parts: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/>
              <a:t>" component, and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/>
              <a:t>" component, which is a pointer to the next node (</a:t>
            </a:r>
            <a:r>
              <a:rPr lang="en-US" dirty="0" smtClean="0"/>
              <a:t>the last </a:t>
            </a:r>
            <a:r>
              <a:rPr lang="en-US" dirty="0"/>
              <a:t>node points to </a:t>
            </a:r>
            <a:r>
              <a:rPr lang="en-US" dirty="0" smtClean="0">
                <a:solidFill>
                  <a:srgbClr val="FF0000"/>
                </a:solidFill>
              </a:rPr>
              <a:t>nothing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816" y="4724399"/>
            <a:ext cx="8702500" cy="1266629"/>
            <a:chOff x="302816" y="4724399"/>
            <a:chExt cx="8702500" cy="1266629"/>
          </a:xfrm>
        </p:grpSpPr>
        <p:pic>
          <p:nvPicPr>
            <p:cNvPr id="3074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816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1200" y="473647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57600" y="472440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34000" y="4724399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0400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575-2EA7-4CDB-B01D-41D5B6EBCC21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9600" y="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600" b="1" dirty="0" smtClean="0">
                <a:solidFill>
                  <a:srgbClr val="9D0000"/>
                </a:solidFill>
                <a:latin typeface="Comic Sans MS" pitchFamily="64" charset="0"/>
                <a:ea typeface="Microsoft YaHei" charset="-122"/>
              </a:rPr>
              <a:t>Linked List : A Self-referential structure</a:t>
            </a:r>
            <a:endParaRPr lang="en-US" altLang="en-US" sz="2600" b="1" dirty="0">
              <a:solidFill>
                <a:srgbClr val="9D0000"/>
              </a:solidFill>
              <a:latin typeface="Comic Sans MS" pitchFamily="64" charset="0"/>
              <a:ea typeface="Microsoft YaHei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4325" y="609600"/>
            <a:ext cx="1392238" cy="42862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Example: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7025" y="1066800"/>
            <a:ext cx="3321050" cy="1435100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</a:t>
            </a:r>
            <a:r>
              <a:rPr lang="en-US" altLang="en-US" sz="2200" b="1" dirty="0" err="1">
                <a:latin typeface="Comic Sans MS" pitchFamily="64" charset="0"/>
              </a:rPr>
              <a:t>int</a:t>
            </a:r>
            <a:r>
              <a:rPr lang="en-US" altLang="en-US" sz="2200" b="1" dirty="0">
                <a:latin typeface="Comic Sans MS" pitchFamily="6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};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67200" y="23622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90963" y="762000"/>
            <a:ext cx="2128837" cy="1724025"/>
            <a:chOff x="3890963" y="762000"/>
            <a:chExt cx="2128837" cy="172402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85812" cy="428625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data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52228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10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777875" cy="428625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next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85261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struct node 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8600" y="2590800"/>
            <a:ext cx="8763000" cy="1787285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Defines the structure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struct node</a:t>
            </a:r>
            <a:r>
              <a:rPr lang="en-US" altLang="en-US" sz="2200" b="1" dirty="0">
                <a:latin typeface="Comic Sans MS" pitchFamily="64" charset="0"/>
              </a:rPr>
              <a:t>, which will be used as a node in a “linked list” of nodes.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Note that the field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next</a:t>
            </a:r>
            <a:r>
              <a:rPr lang="en-US" altLang="en-US" sz="2200" b="1" dirty="0">
                <a:latin typeface="Comic Sans MS" pitchFamily="64" charset="0"/>
              </a:rPr>
              <a:t> is of type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struct node *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If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next</a:t>
            </a:r>
            <a:r>
              <a:rPr lang="en-US" altLang="en-US" sz="2200" b="1" dirty="0">
                <a:latin typeface="Comic Sans MS" pitchFamily="64" charset="0"/>
              </a:rPr>
              <a:t> was </a:t>
            </a:r>
            <a:r>
              <a:rPr lang="en-US" altLang="en-US" sz="2200" b="1" dirty="0">
                <a:latin typeface="Comic Sans MS" pitchFamily="64" charset="0"/>
              </a:rPr>
              <a:t>of type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struct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node</a:t>
            </a:r>
            <a:r>
              <a:rPr lang="en-US" altLang="en-US" sz="2200" b="1" dirty="0" smtClean="0">
                <a:latin typeface="Comic Sans MS" pitchFamily="64" charset="0"/>
              </a:rPr>
              <a:t>, </a:t>
            </a:r>
            <a:r>
              <a:rPr lang="en-US" altLang="en-US" sz="2200" b="1" dirty="0">
                <a:latin typeface="Comic Sans MS" pitchFamily="64" charset="0"/>
              </a:rPr>
              <a:t>it could not be permitted (recursive definition, of unknown or infinite size). 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8600" y="4419600"/>
            <a:ext cx="8458200" cy="428625"/>
          </a:xfrm>
          <a:prstGeom prst="rect">
            <a:avLst/>
          </a:prstGeom>
          <a:solidFill>
            <a:srgbClr val="FEC4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An example of a (singly) linked list structure is: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63" y="5029200"/>
            <a:ext cx="9129712" cy="762000"/>
            <a:chOff x="4763" y="5105400"/>
            <a:chExt cx="9129712" cy="76200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31" name="AutoShape 25"/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35" name="AutoShape 29"/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763" y="5121275"/>
              <a:ext cx="8159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head</a:t>
              </a:r>
            </a:p>
          </p:txBody>
        </p:sp>
        <p:cxnSp>
          <p:nvCxnSpPr>
            <p:cNvPr id="38" name="AutoShape 32"/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9" name="Date Placeholder 3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2C79F471-2446-4C3D-B41A-E70BEE986ED9}" type="datetime7">
              <a:rPr lang="en-US" altLang="en-US" smtClean="0"/>
              <a:pPr/>
              <a:t>Apr-15</a:t>
            </a:fld>
            <a:endParaRPr lang="en-US" altLang="en-US"/>
          </a:p>
        </p:txBody>
      </p:sp>
      <p:sp>
        <p:nvSpPr>
          <p:cNvPr id="40" name="Footer Placeholder 4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DEB0225-6FE0-4D10-B115-5A4954E37AF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371600" y="5867400"/>
            <a:ext cx="7251700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There is only one link (pointer) from each node, hence, it is </a:t>
            </a:r>
            <a:r>
              <a:rPr lang="en-US" altLang="en-US" sz="2200" b="1" dirty="0" smtClean="0">
                <a:latin typeface="Comic Sans MS" pitchFamily="64" charset="0"/>
              </a:rPr>
              <a:t>also called </a:t>
            </a:r>
            <a:r>
              <a:rPr lang="en-US" altLang="en-US" sz="2200" b="1" dirty="0">
                <a:latin typeface="Comic Sans MS" pitchFamily="64" charset="0"/>
              </a:rPr>
              <a:t>“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singly linked list</a:t>
            </a:r>
            <a:r>
              <a:rPr lang="en-US" altLang="en-US" sz="2200" b="1" dirty="0">
                <a:latin typeface="Comic Sans MS" pitchFamily="64" charset="0"/>
              </a:rPr>
              <a:t>”.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2814A1-7FF5-4595-B2F7-49E51BD9CE8A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2070876"/>
            <a:ext cx="9129712" cy="762000"/>
            <a:chOff x="4763" y="914400"/>
            <a:chExt cx="9129712" cy="762000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9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8159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head</a:t>
              </a:r>
            </a:p>
          </p:txBody>
        </p:sp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6200" y="3061476"/>
            <a:ext cx="9067800" cy="3110724"/>
          </a:xfrm>
          <a:prstGeom prst="rect">
            <a:avLst/>
          </a:prstGeom>
          <a:solidFill>
            <a:srgbClr val="FECB98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Comic Sans MS" pitchFamily="64" charset="0"/>
              </a:rPr>
              <a:t>The list is modeled by a variable called </a:t>
            </a:r>
            <a:r>
              <a:rPr lang="en-US" altLang="en-US" sz="2800" b="1" dirty="0">
                <a:solidFill>
                  <a:srgbClr val="9D0000"/>
                </a:solidFill>
                <a:latin typeface="Comic Sans MS" pitchFamily="64" charset="0"/>
              </a:rPr>
              <a:t>head</a:t>
            </a:r>
            <a:r>
              <a:rPr lang="en-US" altLang="en-US" sz="2800" b="1" dirty="0">
                <a:latin typeface="Comic Sans MS" pitchFamily="64" charset="0"/>
              </a:rPr>
              <a:t> that points to the first node of the list.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rgbClr val="C00000"/>
                </a:solidFill>
                <a:latin typeface="Comic Sans MS" pitchFamily="64" charset="0"/>
              </a:rPr>
              <a:t>head == </a:t>
            </a:r>
            <a:r>
              <a:rPr lang="en-US" altLang="en-US" sz="2800" b="1" dirty="0">
                <a:solidFill>
                  <a:srgbClr val="C00000"/>
                </a:solidFill>
                <a:latin typeface="Comic Sans MS" pitchFamily="64" charset="0"/>
              </a:rPr>
              <a:t>NULL </a:t>
            </a:r>
            <a:r>
              <a:rPr lang="en-US" altLang="en-US" sz="2800" b="1" dirty="0">
                <a:latin typeface="Comic Sans MS" pitchFamily="64" charset="0"/>
              </a:rPr>
              <a:t>implies empty list.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Comic Sans MS" pitchFamily="64" charset="0"/>
              </a:rPr>
              <a:t>The next field of the </a:t>
            </a:r>
            <a:r>
              <a:rPr lang="en-US" altLang="en-US" sz="2800" b="1" dirty="0">
                <a:solidFill>
                  <a:srgbClr val="C00000"/>
                </a:solidFill>
                <a:latin typeface="Comic Sans MS" pitchFamily="64" charset="0"/>
              </a:rPr>
              <a:t>last </a:t>
            </a:r>
            <a:r>
              <a:rPr lang="en-US" altLang="en-US" sz="2800" b="1" dirty="0">
                <a:latin typeface="Comic Sans MS" pitchFamily="64" charset="0"/>
              </a:rPr>
              <a:t>node is </a:t>
            </a:r>
            <a:r>
              <a:rPr lang="en-US" altLang="en-US" sz="2800" b="1" dirty="0">
                <a:solidFill>
                  <a:srgbClr val="9D0000"/>
                </a:solidFill>
                <a:latin typeface="Comic Sans MS" pitchFamily="64" charset="0"/>
              </a:rPr>
              <a:t>NULL. </a:t>
            </a:r>
            <a:endParaRPr lang="en-US" altLang="en-US" sz="2800" b="1" dirty="0" smtClean="0">
              <a:solidFill>
                <a:srgbClr val="9D0000"/>
              </a:solidFill>
              <a:latin typeface="Comic Sans MS" pitchFamily="64" charset="0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Note that the name </a:t>
            </a:r>
            <a:r>
              <a:rPr lang="en-US" altLang="en-US" sz="2800" b="1" dirty="0" smtClean="0">
                <a:solidFill>
                  <a:srgbClr val="C00000"/>
                </a:solidFill>
                <a:latin typeface="Comic Sans MS" pitchFamily="64" charset="0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 is just a convention – it is possible to give any name to the pointer to first node, but </a:t>
            </a:r>
            <a:r>
              <a:rPr lang="en-US" altLang="en-US" sz="2800" b="1" dirty="0" smtClean="0">
                <a:solidFill>
                  <a:srgbClr val="C00000"/>
                </a:solidFill>
                <a:latin typeface="Comic Sans MS" pitchFamily="64" charset="0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 is used most often.</a:t>
            </a:r>
            <a:endParaRPr lang="en-US" altLang="en-US" sz="2800" b="1" dirty="0">
              <a:solidFill>
                <a:schemeClr val="accent5">
                  <a:lumMod val="10000"/>
                </a:schemeClr>
              </a:solidFill>
              <a:latin typeface="Comic Sans MS" pitchFamily="64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109243" y="1156476"/>
            <a:ext cx="4958557" cy="771623"/>
          </a:xfrm>
          <a:prstGeom prst="rect">
            <a:avLst/>
          </a:prstGeom>
          <a:solidFill>
            <a:srgbClr val="FDBC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next </a:t>
            </a:r>
            <a:r>
              <a:rPr lang="en-US" altLang="en-US" sz="2200" b="1" dirty="0" smtClean="0">
                <a:latin typeface="Comic Sans MS" pitchFamily="64" charset="0"/>
              </a:rPr>
              <a:t>field == NULL pointer indicates the </a:t>
            </a:r>
            <a:r>
              <a:rPr lang="en-US" altLang="en-US" sz="2200" b="1" dirty="0">
                <a:latin typeface="Comic Sans MS" pitchFamily="64" charset="0"/>
              </a:rPr>
              <a:t>last node of </a:t>
            </a:r>
            <a:r>
              <a:rPr lang="en-US" altLang="en-US" sz="2200" b="1" dirty="0" smtClean="0">
                <a:latin typeface="Comic Sans MS" pitchFamily="64" charset="0"/>
              </a:rPr>
              <a:t>the list</a:t>
            </a:r>
            <a:endParaRPr lang="en-US" altLang="en-US" sz="2200" b="1" dirty="0">
              <a:latin typeface="Comic Sans MS" pitchFamily="64" charset="0"/>
            </a:endParaRPr>
          </a:p>
        </p:txBody>
      </p: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>
            <a:off x="6167437" y="1842276"/>
            <a:ext cx="577326" cy="306388"/>
          </a:xfrm>
          <a:prstGeom prst="curvedConnector2">
            <a:avLst/>
          </a:prstGeom>
          <a:noFill/>
          <a:ln w="12600" cap="sq">
            <a:solidFill>
              <a:srgbClr val="002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00037" y="1156476"/>
            <a:ext cx="3276600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List starts at node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pointed to by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head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35D6-0DA4-4FF1-9534-CD658E5F75E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 Linked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447" y="2209800"/>
            <a:ext cx="6477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void </a:t>
            </a:r>
            <a:r>
              <a:rPr lang="en-US" sz="28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display_list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(struct node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*head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struct node *cur = head;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while (cur != NULL) {</a:t>
            </a:r>
            <a:endParaRPr lang="en-US" sz="28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  </a:t>
            </a:r>
            <a:r>
              <a:rPr lang="en-US" sz="28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printf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("%d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", cur-&gt;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data);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  cur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=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cur-&gt;next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}</a:t>
            </a:r>
            <a:endParaRPr lang="en-US" sz="28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8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printf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("\n");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}</a:t>
            </a:r>
            <a:endParaRPr lang="en-US" sz="28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491" y="1219200"/>
            <a:ext cx="9129712" cy="762000"/>
            <a:chOff x="4763" y="914400"/>
            <a:chExt cx="9129712" cy="7620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12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20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8159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head</a:t>
              </a:r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6562447" y="2297668"/>
            <a:ext cx="11336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OUTPUT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1896" y="2677212"/>
            <a:ext cx="178446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4 2 1 -2 </a:t>
            </a:r>
            <a:endParaRPr lang="en-US" sz="3200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 rot="20639441">
            <a:off x="4312376" y="3831574"/>
            <a:ext cx="4859337" cy="167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Exercise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Rewrite the code using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loop instead of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while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loop.</a:t>
            </a:r>
          </a:p>
        </p:txBody>
      </p:sp>
      <p:pic>
        <p:nvPicPr>
          <p:cNvPr id="4100" name="Picture 4" descr="C:\Users\karkare\AppData\Local\Microsoft\Windows\INetCache\IE\OSV0HL4A\MC9003891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75" y="4724400"/>
            <a:ext cx="1715414" cy="194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582-E538-465C-ADF0-151F5FC0756B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096" name="Slide Number Placeholder 409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6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04800" y="1612900"/>
            <a:ext cx="1524000" cy="1435100"/>
          </a:xfrm>
          <a:prstGeom prst="rect">
            <a:avLst/>
          </a:prstGeom>
          <a:solidFill>
            <a:srgbClr val="61FFA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latin typeface="Comic Sans MS" pitchFamily="64" charset="0"/>
              </a:rPr>
              <a:t>Inserting at the front of the list. 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1612900"/>
            <a:ext cx="7162800" cy="1787285"/>
          </a:xfrm>
          <a:prstGeom prst="rect">
            <a:avLst/>
          </a:prstGeom>
          <a:solidFill>
            <a:srgbClr val="FFFF8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Create a new node of type struct node. Set its data field to the value given.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omic Sans MS" pitchFamily="64" charset="0"/>
              </a:rPr>
              <a:t>“Add’’ it to the front of the </a:t>
            </a:r>
            <a:r>
              <a:rPr lang="en-US" altLang="en-US" sz="2200" b="1" dirty="0" smtClean="0">
                <a:latin typeface="Comic Sans MS" pitchFamily="64" charset="0"/>
              </a:rPr>
              <a:t>list: 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smtClean="0">
                <a:latin typeface="Comic Sans MS" pitchFamily="64" charset="0"/>
              </a:rPr>
              <a:t>Make its next pointer point to target of head.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latin typeface="Comic Sans MS" pitchFamily="64" charset="0"/>
              </a:rPr>
              <a:t>Adjust head correctly to point to </a:t>
            </a:r>
            <a:r>
              <a:rPr lang="en-US" altLang="en-US" sz="2200" b="1" dirty="0" err="1" smtClean="0">
                <a:latin typeface="Comic Sans MS" pitchFamily="64" charset="0"/>
              </a:rPr>
              <a:t>newnode</a:t>
            </a:r>
            <a:r>
              <a:rPr lang="en-US" altLang="en-US" sz="2200" b="1" dirty="0" smtClean="0">
                <a:latin typeface="Comic Sans MS" pitchFamily="64" charset="0"/>
              </a:rPr>
              <a:t>. </a:t>
            </a:r>
            <a:endParaRPr lang="en-US" altLang="en-US" sz="2200" b="1" dirty="0">
              <a:latin typeface="Comic Sans MS" pitchFamily="6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3520010"/>
            <a:ext cx="2584572" cy="899590"/>
            <a:chOff x="2534443" y="3284771"/>
            <a:chExt cx="2584572" cy="899590"/>
          </a:xfrm>
        </p:grpSpPr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821567" y="3284771"/>
              <a:ext cx="129744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 smtClean="0">
                  <a:latin typeface="Comic Sans MS" pitchFamily="64" charset="0"/>
                </a:rPr>
                <a:t>newnode</a:t>
              </a:r>
              <a:endParaRPr lang="en-US" altLang="en-US" sz="2200" b="1" dirty="0">
                <a:latin typeface="Comic Sans MS" pitchFamily="64" charset="0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534443" y="3422361"/>
              <a:ext cx="817563" cy="762000"/>
            </a:xfrm>
            <a:prstGeom prst="rect">
              <a:avLst/>
            </a:prstGeom>
            <a:solidFill>
              <a:srgbClr val="FEBD1A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3362440" y="3420790"/>
              <a:ext cx="444500" cy="762000"/>
            </a:xfrm>
            <a:prstGeom prst="rect">
              <a:avLst/>
            </a:prstGeom>
            <a:solidFill>
              <a:srgbClr val="05C9FF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781749" y="3610769"/>
              <a:ext cx="346075" cy="43306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8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23019" y="4855590"/>
            <a:ext cx="9158659" cy="771525"/>
            <a:chOff x="-24184" y="904875"/>
            <a:chExt cx="9158659" cy="771525"/>
          </a:xfrm>
        </p:grpSpPr>
        <p:sp>
          <p:nvSpPr>
            <p:cNvPr id="79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82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508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86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5083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90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522287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94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-24184" y="904875"/>
              <a:ext cx="8159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omic Sans MS" pitchFamily="64" charset="0"/>
                </a:rPr>
                <a:t>head</a:t>
              </a:r>
            </a:p>
          </p:txBody>
        </p:sp>
        <p:cxnSp>
          <p:nvCxnSpPr>
            <p:cNvPr id="97" name="AutoShape 19"/>
            <p:cNvCxnSpPr>
              <a:cxnSpLocks noChangeShapeType="1"/>
            </p:cNvCxnSpPr>
            <p:nvPr/>
          </p:nvCxnSpPr>
          <p:spPr bwMode="auto">
            <a:xfrm>
              <a:off x="723978" y="914400"/>
              <a:ext cx="55554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308" name="AutoShape 44"/>
          <p:cNvCxnSpPr>
            <a:cxnSpLocks noChangeShapeType="1"/>
          </p:cNvCxnSpPr>
          <p:nvPr/>
        </p:nvCxnSpPr>
        <p:spPr bwMode="auto">
          <a:xfrm>
            <a:off x="1355047" y="4037012"/>
            <a:ext cx="714375" cy="30638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rot="16200000" flipH="1">
            <a:off x="1240183" y="4305069"/>
            <a:ext cx="703483" cy="47375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19"/>
          <p:cNvCxnSpPr>
            <a:cxnSpLocks noChangeShapeType="1"/>
            <a:stCxn id="96" idx="0"/>
          </p:cNvCxnSpPr>
          <p:nvPr/>
        </p:nvCxnSpPr>
        <p:spPr bwMode="auto">
          <a:xfrm rot="5400000" flipH="1" flipV="1">
            <a:off x="307696" y="4390543"/>
            <a:ext cx="542321" cy="38777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725143" y="4800600"/>
            <a:ext cx="546812" cy="47409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323528" y="44624"/>
            <a:ext cx="8568952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 smtClean="0"/>
              <a:t>Insert at Front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B61C9DF-FC44-42B1-9198-483E2BB84E12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1128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28600" y="2522361"/>
            <a:ext cx="8534400" cy="2125839"/>
          </a:xfrm>
          <a:prstGeom prst="rect">
            <a:avLst/>
          </a:prstGeom>
          <a:solidFill>
            <a:srgbClr val="BFEBA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node *</a:t>
            </a:r>
            <a:r>
              <a:rPr lang="en-US" altLang="en-US" sz="2200" b="1" dirty="0" err="1">
                <a:latin typeface="Comic Sans MS" pitchFamily="64" charset="0"/>
              </a:rPr>
              <a:t>insert_front</a:t>
            </a:r>
            <a:r>
              <a:rPr lang="en-US" altLang="en-US" sz="2200" b="1" dirty="0">
                <a:latin typeface="Comic Sans MS" pitchFamily="64" charset="0"/>
              </a:rPr>
              <a:t>(</a:t>
            </a:r>
            <a:r>
              <a:rPr lang="en-US" altLang="en-US" sz="2200" b="1" dirty="0" err="1">
                <a:latin typeface="Comic Sans MS" pitchFamily="64" charset="0"/>
              </a:rPr>
              <a:t>int</a:t>
            </a:r>
            <a:r>
              <a:rPr lang="en-US" altLang="en-US" sz="2200" b="1" dirty="0">
                <a:latin typeface="Comic Sans MS" pitchFamily="64" charset="0"/>
              </a:rPr>
              <a:t> </a:t>
            </a:r>
            <a:r>
              <a:rPr lang="en-US" altLang="en-US" sz="2200" b="1" dirty="0" err="1">
                <a:latin typeface="Comic Sans MS" pitchFamily="64" charset="0"/>
              </a:rPr>
              <a:t>val</a:t>
            </a:r>
            <a:r>
              <a:rPr lang="en-US" altLang="en-US" sz="2200" b="1" dirty="0">
                <a:latin typeface="Comic Sans MS" pitchFamily="64" charset="0"/>
              </a:rPr>
              <a:t>, struct node *head) {</a:t>
            </a:r>
          </a:p>
          <a:p>
            <a:pPr lvl="1" indent="0"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struct </a:t>
            </a:r>
            <a:r>
              <a:rPr lang="en-US" altLang="en-US" sz="2200" b="1" dirty="0">
                <a:latin typeface="Comic Sans MS" pitchFamily="64" charset="0"/>
              </a:rPr>
              <a:t>node </a:t>
            </a:r>
            <a:r>
              <a:rPr lang="en-US" altLang="en-US" sz="2200" b="1" dirty="0" smtClean="0">
                <a:latin typeface="Comic Sans MS" pitchFamily="64" charset="0"/>
              </a:rPr>
              <a:t>*</a:t>
            </a:r>
            <a:r>
              <a:rPr lang="en-US" altLang="en-US" sz="2200" b="1" dirty="0" err="1" smtClean="0">
                <a:latin typeface="Comic Sans MS" pitchFamily="64" charset="0"/>
              </a:rPr>
              <a:t>newnode</a:t>
            </a:r>
            <a:r>
              <a:rPr lang="en-US" altLang="en-US" sz="2200" b="1" dirty="0" smtClean="0">
                <a:latin typeface="Comic Sans MS" pitchFamily="64" charset="0"/>
              </a:rPr>
              <a:t>= </a:t>
            </a:r>
            <a:r>
              <a:rPr lang="en-US" altLang="en-US" sz="2200" b="1" dirty="0" err="1">
                <a:latin typeface="Comic Sans MS" pitchFamily="64" charset="0"/>
              </a:rPr>
              <a:t>make_node</a:t>
            </a:r>
            <a:r>
              <a:rPr lang="en-US" altLang="en-US" sz="2200" b="1" dirty="0">
                <a:latin typeface="Comic Sans MS" pitchFamily="64" charset="0"/>
              </a:rPr>
              <a:t>(</a:t>
            </a:r>
            <a:r>
              <a:rPr lang="en-US" altLang="en-US" sz="2200" b="1" dirty="0" err="1">
                <a:latin typeface="Comic Sans MS" pitchFamily="64" charset="0"/>
              </a:rPr>
              <a:t>val</a:t>
            </a:r>
            <a:r>
              <a:rPr lang="en-US" altLang="en-US" sz="2200" b="1" dirty="0">
                <a:latin typeface="Comic Sans MS" pitchFamily="64" charset="0"/>
              </a:rPr>
              <a:t>); </a:t>
            </a:r>
          </a:p>
          <a:p>
            <a:pPr lvl="1" indent="0">
              <a:buClrTx/>
              <a:buFontTx/>
              <a:buNone/>
            </a:pPr>
            <a:r>
              <a:rPr lang="en-US" altLang="en-US" sz="2200" b="1" dirty="0" err="1" smtClean="0">
                <a:latin typeface="Comic Sans MS" pitchFamily="64" charset="0"/>
              </a:rPr>
              <a:t>newnode</a:t>
            </a:r>
            <a:r>
              <a:rPr lang="en-US" altLang="en-US" sz="2200" b="1" dirty="0" smtClean="0">
                <a:latin typeface="Comic Sans MS" pitchFamily="64" charset="0"/>
              </a:rPr>
              <a:t>-&gt;</a:t>
            </a:r>
            <a:r>
              <a:rPr lang="en-US" altLang="en-US" sz="2200" b="1" dirty="0">
                <a:latin typeface="Comic Sans MS" pitchFamily="64" charset="0"/>
              </a:rPr>
              <a:t>next = head;</a:t>
            </a:r>
          </a:p>
          <a:p>
            <a:pPr lvl="1" indent="0"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head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 smtClean="0">
                <a:latin typeface="Comic Sans MS" pitchFamily="64" charset="0"/>
              </a:rPr>
              <a:t>newnode</a:t>
            </a:r>
            <a:r>
              <a:rPr lang="en-US" altLang="en-US" sz="2200" b="1" dirty="0" smtClean="0">
                <a:latin typeface="Comic Sans MS" pitchFamily="64" charset="0"/>
              </a:rPr>
              <a:t>; </a:t>
            </a:r>
          </a:p>
          <a:p>
            <a:pPr lvl="1" indent="0"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return </a:t>
            </a:r>
            <a:r>
              <a:rPr lang="en-US" altLang="en-US" sz="2200" b="1" dirty="0">
                <a:latin typeface="Comic Sans MS" pitchFamily="64" charset="0"/>
              </a:rPr>
              <a:t>head</a:t>
            </a:r>
            <a:r>
              <a:rPr lang="en-US" altLang="en-US" sz="2200" b="1" dirty="0" smtClean="0">
                <a:latin typeface="Comic Sans MS" pitchFamily="6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}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228600" y="304800"/>
            <a:ext cx="5604717" cy="2125839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struct node * </a:t>
            </a:r>
            <a:r>
              <a:rPr lang="en-US" altLang="en-US" sz="2200" b="1" dirty="0" err="1" smtClean="0">
                <a:latin typeface="Comic Sans MS" pitchFamily="64" charset="0"/>
              </a:rPr>
              <a:t>make_node</a:t>
            </a:r>
            <a:r>
              <a:rPr lang="en-US" altLang="en-US" sz="2200" b="1" dirty="0" smtClean="0">
                <a:latin typeface="Comic Sans MS" pitchFamily="64" charset="0"/>
              </a:rPr>
              <a:t>(</a:t>
            </a:r>
            <a:r>
              <a:rPr lang="en-US" altLang="en-US" sz="2200" b="1" dirty="0" err="1" smtClean="0">
                <a:latin typeface="Comic Sans MS" pitchFamily="64" charset="0"/>
              </a:rPr>
              <a:t>int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 err="1">
                <a:latin typeface="Comic Sans MS" pitchFamily="64" charset="0"/>
              </a:rPr>
              <a:t>val</a:t>
            </a:r>
            <a:r>
              <a:rPr lang="en-US" altLang="en-US" sz="2200" b="1" dirty="0">
                <a:latin typeface="Comic Sans MS" pitchFamily="6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struct node </a:t>
            </a:r>
            <a:r>
              <a:rPr lang="en-US" altLang="en-US" sz="2200" b="1" dirty="0" smtClean="0">
                <a:latin typeface="Comic Sans MS" pitchFamily="64" charset="0"/>
              </a:rPr>
              <a:t>*</a:t>
            </a:r>
            <a:r>
              <a:rPr lang="en-US" altLang="en-US" sz="2200" b="1" dirty="0" err="1" smtClean="0">
                <a:latin typeface="Comic Sans MS" pitchFamily="64" charset="0"/>
              </a:rPr>
              <a:t>nd</a:t>
            </a:r>
            <a:r>
              <a:rPr lang="en-US" altLang="en-US" sz="2200" b="1" dirty="0" smtClean="0">
                <a:latin typeface="Comic Sans MS" pitchFamily="64" charset="0"/>
              </a:rPr>
              <a:t>;</a:t>
            </a:r>
            <a:endParaRPr lang="en-US" altLang="en-US" sz="2200" b="1" dirty="0"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</a:t>
            </a:r>
            <a:r>
              <a:rPr lang="en-US" altLang="en-US" sz="2200" b="1" dirty="0" err="1" smtClean="0">
                <a:latin typeface="Comic Sans MS" pitchFamily="64" charset="0"/>
              </a:rPr>
              <a:t>nd</a:t>
            </a:r>
            <a:r>
              <a:rPr lang="en-US" altLang="en-US" sz="2200" b="1" dirty="0" smtClean="0">
                <a:latin typeface="Comic Sans MS" pitchFamily="64" charset="0"/>
              </a:rPr>
              <a:t> </a:t>
            </a:r>
            <a:r>
              <a:rPr lang="en-US" altLang="en-US" sz="2200" b="1" dirty="0">
                <a:latin typeface="Comic Sans MS" pitchFamily="64" charset="0"/>
              </a:rPr>
              <a:t>= </a:t>
            </a:r>
            <a:r>
              <a:rPr lang="en-US" altLang="en-US" sz="2200" b="1" dirty="0" err="1">
                <a:latin typeface="Comic Sans MS" pitchFamily="64" charset="0"/>
              </a:rPr>
              <a:t>calloc</a:t>
            </a:r>
            <a:r>
              <a:rPr lang="en-US" altLang="en-US" sz="2200" b="1" dirty="0">
                <a:latin typeface="Comic Sans MS" pitchFamily="64" charset="0"/>
              </a:rPr>
              <a:t>(1, sizeof(struct node));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</a:t>
            </a:r>
            <a:r>
              <a:rPr lang="en-US" altLang="en-US" sz="2200" b="1" dirty="0" err="1" smtClean="0">
                <a:latin typeface="Comic Sans MS" pitchFamily="64" charset="0"/>
              </a:rPr>
              <a:t>nd</a:t>
            </a:r>
            <a:r>
              <a:rPr lang="en-US" altLang="en-US" sz="2200" b="1" dirty="0" smtClean="0">
                <a:latin typeface="Comic Sans MS" pitchFamily="64" charset="0"/>
              </a:rPr>
              <a:t>-&gt;</a:t>
            </a:r>
            <a:r>
              <a:rPr lang="en-US" altLang="en-US" sz="2200" b="1" dirty="0">
                <a:latin typeface="Comic Sans MS" pitchFamily="64" charset="0"/>
              </a:rPr>
              <a:t>data = </a:t>
            </a:r>
            <a:r>
              <a:rPr lang="en-US" altLang="en-US" sz="2200" b="1" dirty="0" err="1">
                <a:latin typeface="Comic Sans MS" pitchFamily="64" charset="0"/>
              </a:rPr>
              <a:t>val</a:t>
            </a:r>
            <a:r>
              <a:rPr lang="en-US" altLang="en-US" sz="2200" b="1" dirty="0">
                <a:latin typeface="Comic Sans MS" pitchFamily="6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     return </a:t>
            </a:r>
            <a:r>
              <a:rPr lang="en-US" altLang="en-US" sz="2200" b="1" dirty="0" err="1" smtClean="0">
                <a:latin typeface="Comic Sans MS" pitchFamily="64" charset="0"/>
              </a:rPr>
              <a:t>nd</a:t>
            </a:r>
            <a:r>
              <a:rPr lang="en-US" altLang="en-US" sz="2200" b="1" dirty="0" smtClean="0">
                <a:latin typeface="Comic Sans MS" pitchFamily="6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}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833317" y="299301"/>
            <a:ext cx="3234483" cy="178728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/* Allocates </a:t>
            </a:r>
            <a:r>
              <a:rPr lang="en-US" altLang="en-US" sz="2200" b="1" dirty="0">
                <a:latin typeface="Comic Sans MS" pitchFamily="64" charset="0"/>
              </a:rPr>
              <a:t>new </a:t>
            </a:r>
            <a:r>
              <a:rPr lang="en-US" altLang="en-US" sz="2200" b="1" dirty="0" smtClean="0">
                <a:latin typeface="Comic Sans MS" pitchFamily="64" charset="0"/>
              </a:rPr>
              <a:t>node pointer and </a:t>
            </a:r>
            <a:r>
              <a:rPr lang="en-US" altLang="en-US" sz="2200" b="1" dirty="0">
                <a:latin typeface="Comic Sans MS" pitchFamily="64" charset="0"/>
              </a:rPr>
              <a:t>sets the data field to </a:t>
            </a:r>
            <a:r>
              <a:rPr lang="en-US" altLang="en-US" sz="2200" b="1" dirty="0" err="1" smtClean="0"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latin typeface="Comic Sans MS" pitchFamily="64" charset="0"/>
              </a:rPr>
              <a:t>, next field initialized to NULL */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68752373-084D-41C9-81DC-A615186DD560}" type="datetime7">
              <a:rPr lang="en-US" altLang="en-US" smtClean="0"/>
              <a:pPr/>
              <a:t>Apr-15</a:t>
            </a:fld>
            <a:endParaRPr lang="en-US" alt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DEB0225-6FE0-4D10-B115-5A4954E37AF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143001" y="4614208"/>
            <a:ext cx="76200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/*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Inserts </a:t>
            </a: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a node with data field </a:t>
            </a:r>
            <a:r>
              <a:rPr lang="en-US" altLang="en-US" sz="2400" b="1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val</a:t>
            </a: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at the head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 </a:t>
            </a: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of the list currently pointed to by head. 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Returns </a:t>
            </a: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pointer to the head of new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list.</a:t>
            </a:r>
            <a:endParaRPr lang="en-US" altLang="en-US" sz="2200" b="1" dirty="0" smtClean="0">
              <a:solidFill>
                <a:srgbClr val="C00000"/>
              </a:solidFill>
              <a:latin typeface="Comic Sans MS" pitchFamily="6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C00000"/>
                </a:solidFill>
                <a:latin typeface="Comic Sans MS" pitchFamily="64" charset="0"/>
                <a:cs typeface="Times New Roman" pitchFamily="16" charset="0"/>
              </a:rPr>
              <a:t> </a:t>
            </a:r>
            <a:r>
              <a:rPr lang="en-US" altLang="en-US" sz="2200" b="1" dirty="0" smtClean="0">
                <a:solidFill>
                  <a:srgbClr val="C00000"/>
                </a:solidFill>
                <a:latin typeface="Comic Sans MS" pitchFamily="64" charset="0"/>
                <a:cs typeface="Times New Roman" pitchFamily="16" charset="0"/>
              </a:rPr>
              <a:t>  W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orks even when the original list </a:t>
            </a: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is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empty,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6" charset="0"/>
              </a:rPr>
              <a:t>    i.e. head == NULL */</a:t>
            </a:r>
            <a:endParaRPr lang="en-US" altLang="en-US" sz="2400" b="1" dirty="0">
              <a:solidFill>
                <a:srgbClr val="C00000"/>
              </a:solidFill>
              <a:latin typeface="Comic Sans MS" panose="030F0702030302020204" pitchFamily="66" charset="0"/>
              <a:cs typeface="Times New Roman" pitchFamily="16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9E3C41-2AA6-45CC-99CB-14CFD3A86FFA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25" y="152400"/>
            <a:ext cx="9134475" cy="1571625"/>
            <a:chOff x="152400" y="152400"/>
            <a:chExt cx="9134475" cy="1571625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4</a:t>
              </a: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42350" y="109855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9207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latin typeface="Comic Sans MS" pitchFamily="64" charset="0"/>
                </a:rPr>
                <a:t>head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omic Sans MS" pitchFamily="64" charset="0"/>
                </a:rPr>
                <a:t>8</a:t>
              </a:r>
              <a:endParaRPr lang="en-US" altLang="en-US" sz="2200" b="1" dirty="0">
                <a:latin typeface="Comic Sans MS" pitchFamily="64" charset="0"/>
              </a:endParaRP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81000" y="1905000"/>
            <a:ext cx="8686800" cy="1100138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Suppose we want to start with an empty list and  insert in sequence </a:t>
            </a:r>
            <a:r>
              <a:rPr lang="en-US" altLang="en-US" sz="2200" b="1" dirty="0">
                <a:latin typeface="Comic Sans MS" pitchFamily="64" charset="0"/>
              </a:rPr>
              <a:t>-2, 1,2, 4 and 8, </a:t>
            </a:r>
            <a:r>
              <a:rPr lang="en-US" altLang="en-US" sz="2200" b="1" dirty="0" smtClean="0">
                <a:latin typeface="Comic Sans MS" pitchFamily="64" charset="0"/>
              </a:rPr>
              <a:t>as provided by user. </a:t>
            </a:r>
            <a:r>
              <a:rPr lang="en-US" altLang="en-US" sz="2200" b="1" dirty="0">
                <a:latin typeface="Comic Sans MS" pitchFamily="64" charset="0"/>
              </a:rPr>
              <a:t>The following code gives an example. Final list should be as above.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81000" y="3124200"/>
            <a:ext cx="8686800" cy="2125839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struct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 node *head = NULL;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int </a:t>
            </a:r>
            <a:r>
              <a:rPr lang="en-US" altLang="en-US" sz="2200" b="1" dirty="0" err="1" smtClean="0"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latin typeface="Comic Sans MS" pitchFamily="64" charset="0"/>
              </a:rPr>
              <a:t>; scanf (“%d”, &amp;</a:t>
            </a:r>
            <a:r>
              <a:rPr lang="en-US" altLang="en-US" sz="2200" b="1" dirty="0" err="1" smtClean="0"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latin typeface="Comic Sans MS" pitchFamily="6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while (</a:t>
            </a:r>
            <a:r>
              <a:rPr lang="en-US" altLang="en-US" sz="2200" b="1" dirty="0" err="1" smtClean="0"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latin typeface="Comic Sans MS" pitchFamily="64" charset="0"/>
              </a:rPr>
              <a:t> != -1) {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  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insert_front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 (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, head);</a:t>
            </a:r>
          </a:p>
          <a:p>
            <a:pPr>
              <a:buClrTx/>
            </a:pPr>
            <a:r>
              <a:rPr lang="en-US" altLang="en-US" sz="2200" b="1" dirty="0" smtClean="0">
                <a:solidFill>
                  <a:srgbClr val="EA157A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 smtClean="0">
                <a:latin typeface="Comic Sans MS" pitchFamily="64" charset="0"/>
              </a:rPr>
              <a:t>scanf (“%d”, &amp;</a:t>
            </a:r>
            <a:r>
              <a:rPr lang="en-US" altLang="en-US" sz="2200" b="1" dirty="0" err="1" smtClean="0">
                <a:latin typeface="Comic Sans MS" pitchFamily="64" charset="0"/>
              </a:rPr>
              <a:t>val</a:t>
            </a:r>
            <a:r>
              <a:rPr lang="en-US" altLang="en-US" sz="2200" b="1" dirty="0" smtClean="0">
                <a:latin typeface="Comic Sans MS" pitchFamily="6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chemeClr val="accent5">
                    <a:lumMod val="10000"/>
                  </a:schemeClr>
                </a:solidFill>
                <a:latin typeface="Comic Sans MS" pitchFamily="64" charset="0"/>
              </a:rPr>
              <a:t>}</a:t>
            </a:r>
            <a:endParaRPr lang="en-US" altLang="en-US" sz="2200" b="1" dirty="0">
              <a:solidFill>
                <a:schemeClr val="accent5">
                  <a:lumMod val="10000"/>
                </a:schemeClr>
              </a:solidFill>
              <a:latin typeface="Comic Sans MS" pitchFamily="6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81000" y="5410200"/>
            <a:ext cx="86868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omic Sans MS" pitchFamily="64" charset="0"/>
              </a:rPr>
              <a:t>This creates the list </a:t>
            </a:r>
            <a:r>
              <a:rPr lang="en-US" altLang="en-US" sz="2200" b="1" dirty="0" smtClean="0">
                <a:latin typeface="Comic Sans MS" pitchFamily="64" charset="0"/>
              </a:rPr>
              <a:t>in the reverse order of input:  head points to the last element inserted.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omic Sans MS" pitchFamily="64" charset="0"/>
              </a:rPr>
              <a:t>How to create list in the same order as input?</a:t>
            </a:r>
            <a:endParaRPr lang="en-US" altLang="en-US" sz="2200" b="1" dirty="0">
              <a:latin typeface="Comic Sans MS" pitchFamily="6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487270-D972-4F3A-84A4-1207122C7E82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91341" y="4736696"/>
            <a:ext cx="363913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chemeClr val="tx1">
                    <a:lumMod val="75000"/>
                  </a:schemeClr>
                </a:solidFill>
                <a:latin typeface="Comic Sans MS" pitchFamily="64" charset="0"/>
              </a:rPr>
              <a:t>INPUT: -2 1 2 4 8 -1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17556</TotalTime>
  <Words>2305</Words>
  <Application>Microsoft Office PowerPoint</Application>
  <PresentationFormat>On-screen Show (4:3)</PresentationFormat>
  <Paragraphs>524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BlueGridIITK</vt:lpstr>
      <vt:lpstr>ESC101: Introduction to Computing</vt:lpstr>
      <vt:lpstr>Data Structure</vt:lpstr>
      <vt:lpstr>Linked List</vt:lpstr>
      <vt:lpstr>PowerPoint Presentation</vt:lpstr>
      <vt:lpstr>Linked Lists</vt:lpstr>
      <vt:lpstr>Displaying a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</vt:lpstr>
      <vt:lpstr>Queue</vt:lpstr>
      <vt:lpstr>PowerPoint Presentation</vt:lpstr>
      <vt:lpstr>Circular Linked List</vt:lpstr>
      <vt:lpstr>PowerPoint Presentation</vt:lpstr>
      <vt:lpstr>PowerPoint Presentation</vt:lpstr>
      <vt:lpstr>Traversing a Binary Tree</vt:lpstr>
      <vt:lpstr>Recursion vs Iteration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sganguly</dc:creator>
  <cp:lastModifiedBy>karkare</cp:lastModifiedBy>
  <cp:revision>488</cp:revision>
  <cp:lastPrinted>1601-01-01T00:00:00Z</cp:lastPrinted>
  <dcterms:created xsi:type="dcterms:W3CDTF">2012-10-18T02:20:52Z</dcterms:created>
  <dcterms:modified xsi:type="dcterms:W3CDTF">2015-03-31T23:05:24Z</dcterms:modified>
</cp:coreProperties>
</file>