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57" r:id="rId25"/>
    <p:sldId id="258" r:id="rId26"/>
    <p:sldId id="261" r:id="rId27"/>
    <p:sldId id="263" r:id="rId28"/>
    <p:sldId id="303" r:id="rId29"/>
    <p:sldId id="262" r:id="rId30"/>
    <p:sldId id="301" r:id="rId31"/>
    <p:sldId id="302" r:id="rId32"/>
    <p:sldId id="267" r:id="rId33"/>
    <p:sldId id="268" r:id="rId34"/>
    <p:sldId id="269" r:id="rId35"/>
    <p:sldId id="276" r:id="rId36"/>
    <p:sldId id="277" r:id="rId37"/>
    <p:sldId id="274" r:id="rId38"/>
    <p:sldId id="270" r:id="rId39"/>
    <p:sldId id="271" r:id="rId4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22" autoAdjust="0"/>
  </p:normalViewPr>
  <p:slideViewPr>
    <p:cSldViewPr>
      <p:cViewPr varScale="1">
        <p:scale>
          <a:sx n="84" d="100"/>
          <a:sy n="84" d="100"/>
        </p:scale>
        <p:origin x="-1392" y="-3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868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07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07F5-789F-4345-93DF-C4BAD8C5CA30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9116C-EB87-4BF8-8F98-CF154A3E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96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300" y="695325"/>
            <a:ext cx="4846638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dirty="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1438" y="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dirty="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dirty="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993B960-7410-4E22-9D27-C165119A42E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41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DF4014-1503-47D6-8FC6-9AEFB8C4BA39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FCC4D8-14D2-4BA3-9968-4CB83398BCF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49E049-29FE-4CCD-A65E-69A68BD9629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351A72-BD58-49FE-8C41-963A218C6B2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6A5335-7062-4509-B75C-4BE853C1E6FF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CE0AA0-9FC1-4F3F-9013-C15452215783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A1DE5D-7D83-466D-81F4-0BAB1CA208B1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88EA4B-C072-46B0-BCC9-BF64C095C9B5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0C57FD-AAFF-4D21-8D4E-B1EF2371E28E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425541-869B-43E7-B4D8-A25EF24794C9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3A9BD1-1BA3-447B-86DB-E976CAD70214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65C23F-1A97-41BD-A219-D799B75800D6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0C3956-C250-4BB2-86B2-974B17F2252E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668770-7B32-45DE-83DB-DF284B74F941}" type="slidenum">
              <a:rPr lang="en-US" altLang="en-US" sz="1400" smtClean="0">
                <a:cs typeface="Arial Unicode MS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60967F-0E8A-427B-8952-1C082E0D3E6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57925C-A9C3-4A81-911F-545CDC7419C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E0ED94-0EDF-4970-BD53-6D6EF070E44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E0ED94-0EDF-4970-BD53-6D6EF070E44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237D99-67D2-450D-93D1-6D1FBEE6559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5C325B-CFE4-4744-ACB6-6E604F99A80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F05B95-BE0A-4E2F-9E93-2A169052854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 userDrawn="1"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 userDrawn="1"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 userDrawn="1"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fld id="{0554E1A3-079E-4CD9-8D3C-3C446E5DEC9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F0AA3483-0ACC-4296-BDC1-E987439D47B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36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84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31E5E-FCB4-4AA6-B7D0-1A59195014C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DC7D-1063-4755-BB35-57A79A0CF64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676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D544D33C-DC0D-48F5-A953-C4190E91A4B8}" type="datetime7">
              <a:rPr lang="en-US" altLang="en-US" smtClean="0"/>
              <a:pPr>
                <a:defRPr/>
              </a:pPr>
              <a:t>Apr-15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C75958F2-7406-4DEF-8A41-205AA186800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567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accent4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CB5BEB27-683A-4524-95E0-0A7702C55249}" type="datetime7">
              <a:rPr lang="en-US" altLang="en-US" smtClean="0"/>
              <a:pPr>
                <a:defRPr/>
              </a:pPr>
              <a:t>Apr-15</a:t>
            </a:fld>
            <a:endParaRPr lang="en-US" altLang="en-US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accent4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FAE1CD6-9468-43C6-ADA9-7754F5E7E82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accent4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7772400" cy="114300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ESC101: Introduction to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82" y="1981200"/>
            <a:ext cx="6400800" cy="1752600"/>
          </a:xfrm>
        </p:spPr>
        <p:txBody>
          <a:bodyPr/>
          <a:lstStyle/>
          <a:p>
            <a:r>
              <a:rPr lang="en-US" altLang="en-US" sz="4800" dirty="0" smtClean="0">
                <a:solidFill>
                  <a:srgbClr val="7030A0"/>
                </a:solidFill>
                <a:latin typeface="Comic Sans MS" pitchFamily="64" charset="0"/>
              </a:rPr>
              <a:t>Command Line</a:t>
            </a:r>
          </a:p>
          <a:p>
            <a:r>
              <a:rPr lang="en-US" altLang="en-US" sz="4800" dirty="0">
                <a:solidFill>
                  <a:srgbClr val="7030A0"/>
                </a:solidFill>
                <a:latin typeface="Comic Sans MS" pitchFamily="64" charset="0"/>
              </a:rPr>
              <a:t>&amp;</a:t>
            </a:r>
            <a:endParaRPr lang="en-US" altLang="en-US" sz="4800" dirty="0" smtClean="0">
              <a:solidFill>
                <a:srgbClr val="7030A0"/>
              </a:solidFill>
              <a:latin typeface="Comic Sans MS" pitchFamily="64" charset="0"/>
            </a:endParaRPr>
          </a:p>
          <a:p>
            <a:r>
              <a:rPr lang="en-US" altLang="en-US" sz="4800" dirty="0" smtClean="0">
                <a:solidFill>
                  <a:srgbClr val="7030A0"/>
                </a:solidFill>
                <a:latin typeface="Comic Sans MS" pitchFamily="64" charset="0"/>
              </a:rPr>
              <a:t>File Handling</a:t>
            </a:r>
            <a:endParaRPr lang="en-US" altLang="en-US" sz="4800" dirty="0">
              <a:solidFill>
                <a:srgbClr val="7030A0"/>
              </a:solidFill>
              <a:latin typeface="Comic Sans MS" pitchFamily="64" charset="0"/>
            </a:endParaRPr>
          </a:p>
        </p:txBody>
      </p:sp>
      <p:pic>
        <p:nvPicPr>
          <p:cNvPr id="1026" name="Picture 2" descr="C:\Users\karkare\AppData\Local\Microsoft\Windows\INetCache\IE\ORLQS2PQ\MP9004090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33500"/>
            <a:ext cx="46863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B8706A-A02A-4E45-AB6E-783BB51FD50C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AA3483-0ACC-4296-BDC1-E987439D47BB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" name="AutoShape 41"/>
          <p:cNvSpPr>
            <a:spLocks noChangeArrowheads="1"/>
          </p:cNvSpPr>
          <p:nvPr/>
        </p:nvSpPr>
        <p:spPr bwMode="auto">
          <a:xfrm>
            <a:off x="6284912" y="4267200"/>
            <a:ext cx="2859088" cy="7620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ea typeface="ＭＳ Ｐゴシック" pitchFamily="32" charset="-128"/>
              </a:rPr>
              <a:t>Directory per user /</a:t>
            </a:r>
            <a:r>
              <a:rPr lang="en-US" altLang="en-US" sz="2000" dirty="0" smtClean="0">
                <a:latin typeface="Comic Sans MS" panose="030F0702030302020204" pitchFamily="66" charset="0"/>
                <a:ea typeface="ＭＳ Ｐゴシック" pitchFamily="32" charset="-128"/>
              </a:rPr>
              <a:t>users/btech14/</a:t>
            </a:r>
            <a:r>
              <a:rPr lang="en-US" altLang="en-US" sz="2000" dirty="0" err="1" smtClean="0">
                <a:latin typeface="Comic Sans MS" panose="030F0702030302020204" pitchFamily="66" charset="0"/>
                <a:ea typeface="ＭＳ Ｐゴシック" pitchFamily="32" charset="-128"/>
              </a:rPr>
              <a:t>srk</a:t>
            </a:r>
            <a:r>
              <a:rPr lang="en-US" altLang="en-US" sz="2000" dirty="0">
                <a:latin typeface="Comic Sans MS" panose="030F0702030302020204" pitchFamily="66" charset="0"/>
                <a:ea typeface="ＭＳ Ｐゴシック" pitchFamily="32" charset="-128"/>
              </a:rPr>
              <a:t>/</a:t>
            </a:r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b="1">
                <a:solidFill>
                  <a:srgbClr val="990000"/>
                </a:solidFill>
                <a:latin typeface="Comic Sans MS" panose="030F0702030302020204" pitchFamily="66" charset="0"/>
              </a:rPr>
              <a:t>Directory Hierarchy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6104112" cy="117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Comic Sans MS" panose="030F0702030302020204" pitchFamily="66" charset="0"/>
              </a:rPr>
              <a:t>The root directory has the symbol </a:t>
            </a:r>
            <a:r>
              <a:rPr lang="en-US" altLang="en-US" sz="2400" b="1" dirty="0">
                <a:solidFill>
                  <a:srgbClr val="EA157A"/>
                </a:solidFill>
                <a:latin typeface="Comic Sans MS" panose="030F0702030302020204" pitchFamily="66" charset="0"/>
              </a:rPr>
              <a:t>/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581400" y="1295400"/>
            <a:ext cx="1143000" cy="533400"/>
          </a:xfrm>
          <a:prstGeom prst="rect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  <a:ea typeface="ＭＳ Ｐゴシック" pitchFamily="32" charset="-128"/>
              </a:rPr>
              <a:t>     /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33400" y="1828800"/>
            <a:ext cx="6969125" cy="911225"/>
            <a:chOff x="336" y="1152"/>
            <a:chExt cx="4390" cy="57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36" y="1392"/>
              <a:ext cx="718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bin/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344" y="1392"/>
              <a:ext cx="718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home/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600" y="1392"/>
              <a:ext cx="718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users/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2738" y="1440"/>
              <a:ext cx="2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>
                  <a:latin typeface="Comic Sans MS" panose="030F0702030302020204" pitchFamily="66" charset="0"/>
                </a:rPr>
                <a:t>…</a:t>
              </a: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4514" y="1440"/>
              <a:ext cx="2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>
                  <a:latin typeface="Comic Sans MS" panose="030F0702030302020204" pitchFamily="66" charset="0"/>
                </a:rPr>
                <a:t>…</a:t>
              </a: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622" y="1152"/>
              <a:ext cx="1634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1702" y="1152"/>
              <a:ext cx="794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2976" y="1152"/>
              <a:ext cx="910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14349" name="AutoShape 13"/>
          <p:cNvSpPr>
            <a:spLocks noChangeArrowheads="1"/>
          </p:cNvSpPr>
          <p:nvPr/>
        </p:nvSpPr>
        <p:spPr bwMode="auto">
          <a:xfrm>
            <a:off x="6400800" y="304800"/>
            <a:ext cx="2590800" cy="11430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ea typeface="ＭＳ Ｐゴシック" pitchFamily="32" charset="-128"/>
              </a:rPr>
              <a:t>Root directory usually has no files, only directories.</a:t>
            </a:r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6629400" y="3124200"/>
            <a:ext cx="2514600" cy="10668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ea typeface="ＭＳ Ｐゴシック" pitchFamily="32" charset="-128"/>
              </a:rPr>
              <a:t>Second level directory /users/btech10/,…</a:t>
            </a:r>
          </a:p>
          <a:p>
            <a:pPr>
              <a:buClrTx/>
              <a:buFontTx/>
              <a:buNone/>
            </a:pPr>
            <a:endParaRPr lang="en-US" altLang="en-US" sz="2000" dirty="0">
              <a:latin typeface="Comic Sans MS" panose="030F0702030302020204" pitchFamily="66" charset="0"/>
              <a:ea typeface="ＭＳ Ｐゴシック" pitchFamily="32" charset="-128"/>
            </a:endParaRPr>
          </a:p>
        </p:txBody>
      </p:sp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762000" y="2743200"/>
            <a:ext cx="5559425" cy="1292225"/>
            <a:chOff x="480" y="1728"/>
            <a:chExt cx="3502" cy="814"/>
          </a:xfrm>
        </p:grpSpPr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958" y="1728"/>
              <a:ext cx="2642" cy="4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278" y="1728"/>
              <a:ext cx="1682" cy="4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H="1">
              <a:off x="3526" y="1728"/>
              <a:ext cx="434" cy="4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480" y="2208"/>
              <a:ext cx="1006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smtClean="0">
                  <a:latin typeface="Comic Sans MS" panose="030F0702030302020204" pitchFamily="66" charset="0"/>
                  <a:ea typeface="ＭＳ Ｐゴシック" pitchFamily="32" charset="-128"/>
                </a:rPr>
                <a:t>btech14/</a:t>
              </a:r>
              <a:endParaRPr lang="en-US" altLang="en-US" sz="2400" dirty="0">
                <a:latin typeface="Comic Sans MS" panose="030F0702030302020204" pitchFamily="66" charset="0"/>
                <a:ea typeface="ＭＳ Ｐゴシック" pitchFamily="32" charset="-128"/>
              </a:endParaRPr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1728" y="2208"/>
              <a:ext cx="1006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smtClean="0">
                  <a:latin typeface="Comic Sans MS" panose="030F0702030302020204" pitchFamily="66" charset="0"/>
                  <a:ea typeface="ＭＳ Ｐゴシック" pitchFamily="32" charset="-128"/>
                </a:rPr>
                <a:t>btech13/</a:t>
              </a:r>
              <a:endParaRPr lang="en-US" altLang="en-US" sz="2400" dirty="0">
                <a:latin typeface="Comic Sans MS" panose="030F0702030302020204" pitchFamily="66" charset="0"/>
                <a:ea typeface="ＭＳ Ｐゴシック" pitchFamily="32" charset="-128"/>
              </a:endParaRP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3005" y="2208"/>
              <a:ext cx="977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btech10/</a:t>
              </a:r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2738" y="2208"/>
              <a:ext cx="2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>
                  <a:latin typeface="Comic Sans MS" panose="030F0702030302020204" pitchFamily="66" charset="0"/>
                </a:rPr>
                <a:t>…</a:t>
              </a:r>
            </a:p>
          </p:txBody>
        </p:sp>
      </p:grpSp>
      <p:grpSp>
        <p:nvGrpSpPr>
          <p:cNvPr id="14361" name="Group 25"/>
          <p:cNvGrpSpPr>
            <a:grpSpLocks/>
          </p:cNvGrpSpPr>
          <p:nvPr/>
        </p:nvGrpSpPr>
        <p:grpSpPr bwMode="auto">
          <a:xfrm>
            <a:off x="0" y="4038600"/>
            <a:ext cx="6092825" cy="911225"/>
            <a:chOff x="0" y="2544"/>
            <a:chExt cx="3838" cy="574"/>
          </a:xfrm>
        </p:grpSpPr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0" y="2784"/>
              <a:ext cx="910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mowgly/</a:t>
              </a: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2928" y="2784"/>
              <a:ext cx="910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srk/</a:t>
              </a: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1056" y="2784"/>
              <a:ext cx="910" cy="334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bhaloo/</a:t>
              </a:r>
            </a:p>
          </p:txBody>
        </p:sp>
        <p:sp>
          <p:nvSpPr>
            <p:cNvPr id="14365" name="Text Box 29"/>
            <p:cNvSpPr txBox="1">
              <a:spLocks noChangeArrowheads="1"/>
            </p:cNvSpPr>
            <p:nvPr/>
          </p:nvSpPr>
          <p:spPr bwMode="auto">
            <a:xfrm>
              <a:off x="2354" y="2832"/>
              <a:ext cx="2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>
                  <a:latin typeface="Comic Sans MS" panose="030F0702030302020204" pitchFamily="66" charset="0"/>
                </a:rPr>
                <a:t>…</a:t>
              </a:r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 flipH="1">
              <a:off x="286" y="2544"/>
              <a:ext cx="62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1152" y="2544"/>
              <a:ext cx="28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1344" y="2544"/>
              <a:ext cx="2038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533400" y="4953000"/>
            <a:ext cx="6016625" cy="682625"/>
            <a:chOff x="336" y="3120"/>
            <a:chExt cx="3790" cy="430"/>
          </a:xfrm>
        </p:grpSpPr>
        <p:sp>
          <p:nvSpPr>
            <p:cNvPr id="14370" name="AutoShape 34"/>
            <p:cNvSpPr>
              <a:spLocks noChangeArrowheads="1"/>
            </p:cNvSpPr>
            <p:nvPr/>
          </p:nvSpPr>
          <p:spPr bwMode="auto">
            <a:xfrm>
              <a:off x="336" y="3264"/>
              <a:ext cx="718" cy="286"/>
            </a:xfrm>
            <a:prstGeom prst="flowChartProcess">
              <a:avLst/>
            </a:prstGeom>
            <a:solidFill>
              <a:srgbClr val="51DA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Don2/</a:t>
              </a:r>
            </a:p>
          </p:txBody>
        </p:sp>
        <p:sp>
          <p:nvSpPr>
            <p:cNvPr id="14371" name="AutoShape 35"/>
            <p:cNvSpPr>
              <a:spLocks noChangeArrowheads="1"/>
            </p:cNvSpPr>
            <p:nvPr/>
          </p:nvSpPr>
          <p:spPr bwMode="auto">
            <a:xfrm>
              <a:off x="1728" y="3264"/>
              <a:ext cx="910" cy="286"/>
            </a:xfrm>
            <a:prstGeom prst="flowChartProcess">
              <a:avLst/>
            </a:prstGeom>
            <a:solidFill>
              <a:srgbClr val="51DA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esc101/</a:t>
              </a:r>
            </a:p>
          </p:txBody>
        </p:sp>
        <p:sp>
          <p:nvSpPr>
            <p:cNvPr id="14372" name="AutoShape 36"/>
            <p:cNvSpPr>
              <a:spLocks noChangeArrowheads="1"/>
            </p:cNvSpPr>
            <p:nvPr/>
          </p:nvSpPr>
          <p:spPr bwMode="auto">
            <a:xfrm>
              <a:off x="3216" y="3264"/>
              <a:ext cx="910" cy="286"/>
            </a:xfrm>
            <a:prstGeom prst="flowChartProcess">
              <a:avLst/>
            </a:prstGeom>
            <a:solidFill>
              <a:srgbClr val="51DA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Ra.one/</a:t>
              </a:r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 flipH="1">
              <a:off x="694" y="3120"/>
              <a:ext cx="2570" cy="1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 flipH="1">
              <a:off x="2350" y="3120"/>
              <a:ext cx="914" cy="1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3264" y="3120"/>
              <a:ext cx="406" cy="1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7162800" y="1676400"/>
            <a:ext cx="1676400" cy="10668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ea typeface="ＭＳ Ｐゴシック" pitchFamily="32" charset="-128"/>
              </a:rPr>
              <a:t>First level directories: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ea typeface="ＭＳ Ｐゴシック" pitchFamily="32" charset="-128"/>
              </a:rPr>
              <a:t>/bin, /users</a:t>
            </a:r>
          </a:p>
        </p:txBody>
      </p:sp>
      <p:sp>
        <p:nvSpPr>
          <p:cNvPr id="14378" name="AutoShape 42"/>
          <p:cNvSpPr>
            <a:spLocks noChangeArrowheads="1"/>
          </p:cNvSpPr>
          <p:nvPr/>
        </p:nvSpPr>
        <p:spPr bwMode="auto">
          <a:xfrm>
            <a:off x="6934200" y="5257800"/>
            <a:ext cx="1981200" cy="6858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ea typeface="ＭＳ Ｐゴシック" pitchFamily="32" charset="-128"/>
              </a:rPr>
              <a:t>Directories of user </a:t>
            </a:r>
            <a:r>
              <a:rPr lang="en-US" altLang="en-US" sz="2000" dirty="0" err="1">
                <a:latin typeface="Comic Sans MS" panose="030F0702030302020204" pitchFamily="66" charset="0"/>
                <a:ea typeface="ＭＳ Ｐゴシック" pitchFamily="32" charset="-128"/>
              </a:rPr>
              <a:t>srk</a:t>
            </a:r>
            <a:endParaRPr lang="en-US" altLang="en-US" sz="2000" dirty="0">
              <a:latin typeface="Comic Sans MS" panose="030F0702030302020204" pitchFamily="66" charset="0"/>
              <a:ea typeface="ＭＳ Ｐゴシック" pitchFamily="32" charset="-128"/>
            </a:endParaRPr>
          </a:p>
        </p:txBody>
      </p: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152400" y="5638800"/>
            <a:ext cx="4873625" cy="835025"/>
            <a:chOff x="96" y="3552"/>
            <a:chExt cx="3070" cy="526"/>
          </a:xfrm>
        </p:grpSpPr>
        <p:sp>
          <p:nvSpPr>
            <p:cNvPr id="14380" name="AutoShape 44"/>
            <p:cNvSpPr>
              <a:spLocks noChangeArrowheads="1"/>
            </p:cNvSpPr>
            <p:nvPr/>
          </p:nvSpPr>
          <p:spPr bwMode="auto">
            <a:xfrm>
              <a:off x="96" y="3792"/>
              <a:ext cx="910" cy="286"/>
            </a:xfrm>
            <a:prstGeom prst="flowChartProcess">
              <a:avLst/>
            </a:prstGeom>
            <a:solidFill>
              <a:srgbClr val="FFC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sample.c</a:t>
              </a:r>
            </a:p>
          </p:txBody>
        </p:sp>
        <p:sp>
          <p:nvSpPr>
            <p:cNvPr id="14381" name="AutoShape 45"/>
            <p:cNvSpPr>
              <a:spLocks noChangeArrowheads="1"/>
            </p:cNvSpPr>
            <p:nvPr/>
          </p:nvSpPr>
          <p:spPr bwMode="auto">
            <a:xfrm>
              <a:off x="1248" y="3792"/>
              <a:ext cx="670" cy="286"/>
            </a:xfrm>
            <a:prstGeom prst="flowChartProcess">
              <a:avLst/>
            </a:prstGeom>
            <a:solidFill>
              <a:srgbClr val="FFC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a.out</a:t>
              </a:r>
            </a:p>
          </p:txBody>
        </p:sp>
        <p:sp>
          <p:nvSpPr>
            <p:cNvPr id="14382" name="AutoShape 46"/>
            <p:cNvSpPr>
              <a:spLocks noChangeArrowheads="1"/>
            </p:cNvSpPr>
            <p:nvPr/>
          </p:nvSpPr>
          <p:spPr bwMode="auto">
            <a:xfrm>
              <a:off x="2064" y="3792"/>
              <a:ext cx="1102" cy="286"/>
            </a:xfrm>
            <a:prstGeom prst="flowChartProcess">
              <a:avLst/>
            </a:prstGeom>
            <a:solidFill>
              <a:srgbClr val="FFC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  <a:ea typeface="ＭＳ Ｐゴシック" pitchFamily="32" charset="-128"/>
                </a:rPr>
                <a:t>sample2.c</a:t>
              </a:r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 flipH="1">
              <a:off x="550" y="3552"/>
              <a:ext cx="146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 flipH="1">
              <a:off x="1582" y="3552"/>
              <a:ext cx="602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>
              <a:off x="2184" y="3552"/>
              <a:ext cx="430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14386" name="AutoShape 50"/>
          <p:cNvSpPr>
            <a:spLocks noChangeArrowheads="1"/>
          </p:cNvSpPr>
          <p:nvPr/>
        </p:nvSpPr>
        <p:spPr bwMode="auto">
          <a:xfrm>
            <a:off x="4770439" y="5943600"/>
            <a:ext cx="4373562" cy="914400"/>
          </a:xfrm>
          <a:prstGeom prst="foldedCorner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  <a:ea typeface="ＭＳ Ｐゴシック" pitchFamily="32" charset="-128"/>
              </a:rPr>
              <a:t>Example: full name  /</a:t>
            </a:r>
            <a:r>
              <a:rPr lang="en-US" altLang="en-US" dirty="0" smtClean="0">
                <a:latin typeface="Comic Sans MS" panose="030F0702030302020204" pitchFamily="66" charset="0"/>
                <a:ea typeface="ＭＳ Ｐゴシック" pitchFamily="32" charset="-128"/>
              </a:rPr>
              <a:t>users/btech14/</a:t>
            </a:r>
            <a:r>
              <a:rPr lang="en-US" altLang="en-US" dirty="0" err="1" smtClean="0">
                <a:latin typeface="Comic Sans MS" panose="030F0702030302020204" pitchFamily="66" charset="0"/>
                <a:ea typeface="ＭＳ Ｐゴシック" pitchFamily="32" charset="-128"/>
              </a:rPr>
              <a:t>srk</a:t>
            </a:r>
            <a:r>
              <a:rPr lang="en-US" altLang="en-US" dirty="0" smtClean="0">
                <a:latin typeface="Comic Sans MS" panose="030F0702030302020204" pitchFamily="66" charset="0"/>
                <a:ea typeface="ＭＳ Ｐゴシック" pitchFamily="32" charset="-128"/>
              </a:rPr>
              <a:t>/esc101/</a:t>
            </a:r>
            <a:r>
              <a:rPr lang="en-US" altLang="en-US" dirty="0" err="1" smtClean="0">
                <a:latin typeface="Comic Sans MS" panose="030F0702030302020204" pitchFamily="66" charset="0"/>
                <a:ea typeface="ＭＳ Ｐゴシック" pitchFamily="32" charset="-128"/>
              </a:rPr>
              <a:t>sample.c</a:t>
            </a:r>
            <a:endParaRPr lang="en-US" altLang="en-US" dirty="0">
              <a:latin typeface="Comic Sans MS" panose="030F0702030302020204" pitchFamily="66" charset="0"/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878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0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4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7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6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1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4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990000"/>
                </a:solidFill>
                <a:latin typeface="Arial Narrow" pitchFamily="32" charset="0"/>
              </a:rPr>
              <a:t>Directory commands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419600" y="990600"/>
            <a:ext cx="4114800" cy="52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>
                <a:latin typeface="Comic Sans MS" panose="030F0702030302020204" pitchFamily="66" charset="0"/>
              </a:rPr>
              <a:t>When user </a:t>
            </a:r>
            <a:r>
              <a:rPr lang="en-US" altLang="en-US" sz="2400" dirty="0" err="1">
                <a:latin typeface="Comic Sans MS" panose="030F0702030302020204" pitchFamily="66" charset="0"/>
              </a:rPr>
              <a:t>srk</a:t>
            </a:r>
            <a:r>
              <a:rPr lang="en-US" altLang="en-US" sz="2400" dirty="0">
                <a:latin typeface="Comic Sans MS" panose="030F0702030302020204" pitchFamily="66" charset="0"/>
              </a:rPr>
              <a:t> logs in, the system places him in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his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home</a:t>
            </a:r>
            <a:r>
              <a:rPr lang="en-US" altLang="en-US" sz="2400" dirty="0">
                <a:latin typeface="Comic Sans MS" panose="030F0702030302020204" pitchFamily="66" charset="0"/>
              </a:rPr>
              <a:t> directory:</a:t>
            </a:r>
          </a:p>
          <a:p>
            <a:pPr lvl="1"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</a:t>
            </a:r>
            <a:r>
              <a:rPr lang="en-US" altLang="en-US" sz="2400" dirty="0">
                <a:latin typeface="Comic Sans MS" panose="030F0702030302020204" pitchFamily="66" charset="0"/>
              </a:rPr>
              <a:t>/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users/btech14/</a:t>
            </a:r>
            <a:r>
              <a:rPr lang="en-US" altLang="en-US" sz="2400" dirty="0" err="1" smtClean="0">
                <a:latin typeface="Comic Sans MS" panose="030F0702030302020204" pitchFamily="66" charset="0"/>
              </a:rPr>
              <a:t>srk</a:t>
            </a:r>
            <a:r>
              <a:rPr lang="en-US" altLang="en-US" sz="2400" dirty="0">
                <a:latin typeface="Comic Sans MS" panose="030F0702030302020204" pitchFamily="66" charset="0"/>
              </a:rPr>
              <a:t>/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 err="1">
                <a:latin typeface="Comic Sans MS" panose="030F0702030302020204" pitchFamily="66" charset="0"/>
              </a:rPr>
              <a:t>srk</a:t>
            </a:r>
            <a:r>
              <a:rPr lang="en-US" altLang="en-US" sz="2400" dirty="0">
                <a:latin typeface="Comic Sans MS" panose="030F0702030302020204" pitchFamily="66" charset="0"/>
              </a:rPr>
              <a:t> can find his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current directory </a:t>
            </a:r>
            <a:r>
              <a:rPr lang="en-US" altLang="en-US" sz="2400" dirty="0">
                <a:latin typeface="Comic Sans MS" panose="030F0702030302020204" pitchFamily="66" charset="0"/>
              </a:rPr>
              <a:t>by typing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</a:p>
          <a:p>
            <a:pPr lvl="1">
              <a:spcBef>
                <a:spcPts val="500"/>
              </a:spcBef>
              <a:buClr>
                <a:srgbClr val="990000"/>
              </a:buClr>
              <a:buSzPct val="75000"/>
              <a:buFont typeface="Wingdings 3" pitchFamily="16" charset="2"/>
              <a:buChar char=""/>
            </a:pPr>
            <a:r>
              <a:rPr lang="en-US" altLang="en-US" sz="2000" dirty="0" err="1">
                <a:latin typeface="Comic Sans MS" panose="030F0702030302020204" pitchFamily="66" charset="0"/>
              </a:rPr>
              <a:t>pwd</a:t>
            </a:r>
            <a:r>
              <a:rPr lang="en-US" altLang="en-US" sz="2000" dirty="0">
                <a:latin typeface="Comic Sans MS" panose="030F0702030302020204" pitchFamily="66" charset="0"/>
              </a:rPr>
              <a:t> stands for print working directory</a:t>
            </a:r>
          </a:p>
          <a:p>
            <a:pPr lvl="1">
              <a:spcBef>
                <a:spcPts val="500"/>
              </a:spcBef>
              <a:buClrTx/>
              <a:buSzPct val="75000"/>
              <a:buFontTx/>
              <a:buNone/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5029200" y="3505200"/>
            <a:ext cx="3733800" cy="9906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 smtClean="0">
                <a:ea typeface="ＭＳ Ｐゴシック" pitchFamily="32" charset="-128"/>
              </a:rPr>
              <a:t>$</a:t>
            </a:r>
            <a:r>
              <a:rPr lang="en-US" altLang="en-US" sz="2400" dirty="0" err="1" smtClean="0">
                <a:ea typeface="ＭＳ Ｐゴシック" pitchFamily="32" charset="-128"/>
              </a:rPr>
              <a:t>pwd</a:t>
            </a:r>
            <a:endParaRPr lang="en-US" altLang="en-US" sz="24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/</a:t>
            </a:r>
            <a:r>
              <a:rPr lang="en-US" altLang="en-US" sz="2400" dirty="0" err="1" smtClean="0">
                <a:ea typeface="ＭＳ Ｐゴシック" pitchFamily="32" charset="-128"/>
              </a:rPr>
              <a:t>usrs</a:t>
            </a:r>
            <a:r>
              <a:rPr lang="en-US" altLang="en-US" sz="2400" dirty="0" smtClean="0">
                <a:ea typeface="ＭＳ Ｐゴシック" pitchFamily="32" charset="-128"/>
              </a:rPr>
              <a:t>/btech14/</a:t>
            </a:r>
            <a:r>
              <a:rPr lang="en-US" altLang="en-US" sz="2400" dirty="0" err="1" smtClean="0">
                <a:ea typeface="ＭＳ Ｐゴシック" pitchFamily="32" charset="-128"/>
              </a:rPr>
              <a:t>srk</a:t>
            </a:r>
            <a:endParaRPr lang="en-US" altLang="en-US" sz="2400" dirty="0">
              <a:ea typeface="ＭＳ Ｐゴシック" pitchFamily="32" charset="-128"/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04800" y="1143000"/>
            <a:ext cx="4721225" cy="5559425"/>
            <a:chOff x="192" y="720"/>
            <a:chExt cx="2974" cy="3502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1056" y="1104"/>
              <a:ext cx="0" cy="3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528" y="1920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smtClean="0">
                  <a:ea typeface="ＭＳ Ｐゴシック" pitchFamily="32" charset="-128"/>
                </a:rPr>
                <a:t>btech14/</a:t>
              </a:r>
              <a:endParaRPr lang="en-US" altLang="en-US" sz="2400" dirty="0">
                <a:ea typeface="ＭＳ Ｐゴシック" pitchFamily="32" charset="-128"/>
              </a:endParaRP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528" y="129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users/</a:t>
              </a:r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528" y="720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        /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528" y="249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  srk/</a:t>
              </a:r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1008" y="1680"/>
              <a:ext cx="0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008" y="2304"/>
              <a:ext cx="0" cy="19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72" name="Group 12"/>
            <p:cNvGrpSpPr>
              <a:grpSpLocks/>
            </p:cNvGrpSpPr>
            <p:nvPr/>
          </p:nvGrpSpPr>
          <p:grpSpPr bwMode="auto">
            <a:xfrm>
              <a:off x="192" y="3504"/>
              <a:ext cx="2974" cy="718"/>
              <a:chOff x="192" y="3504"/>
              <a:chExt cx="2974" cy="718"/>
            </a:xfrm>
          </p:grpSpPr>
          <p:sp>
            <p:nvSpPr>
              <p:cNvPr id="15373" name="AutoShape 13"/>
              <p:cNvSpPr>
                <a:spLocks noChangeArrowheads="1"/>
              </p:cNvSpPr>
              <p:nvPr/>
            </p:nvSpPr>
            <p:spPr bwMode="auto">
              <a:xfrm>
                <a:off x="192" y="3792"/>
                <a:ext cx="862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Sample.c</a:t>
                </a:r>
              </a:p>
            </p:txBody>
          </p:sp>
          <p:sp>
            <p:nvSpPr>
              <p:cNvPr id="15374" name="AutoShape 14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1054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Sample2.c</a:t>
                </a:r>
              </a:p>
            </p:txBody>
          </p:sp>
          <p:sp>
            <p:nvSpPr>
              <p:cNvPr id="15375" name="AutoShape 15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910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400">
                    <a:ea typeface="ＭＳ Ｐゴシック" pitchFamily="32" charset="-128"/>
                  </a:rPr>
                  <a:t>  </a:t>
                </a:r>
                <a:r>
                  <a:rPr lang="en-US" altLang="en-US" sz="2000">
                    <a:ea typeface="ＭＳ Ｐゴシック" pitchFamily="32" charset="-128"/>
                  </a:rPr>
                  <a:t>a.out</a:t>
                </a:r>
              </a:p>
            </p:txBody>
          </p:sp>
          <p:sp>
            <p:nvSpPr>
              <p:cNvPr id="15376" name="Line 16"/>
              <p:cNvSpPr>
                <a:spLocks noChangeShapeType="1"/>
              </p:cNvSpPr>
              <p:nvPr/>
            </p:nvSpPr>
            <p:spPr bwMode="auto">
              <a:xfrm flipH="1">
                <a:off x="622" y="3504"/>
                <a:ext cx="290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7" name="Line 17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646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Line 18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1726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9" name="AutoShape 19"/>
            <p:cNvSpPr>
              <a:spLocks noChangeArrowheads="1"/>
            </p:cNvSpPr>
            <p:nvPr/>
          </p:nvSpPr>
          <p:spPr bwMode="auto">
            <a:xfrm>
              <a:off x="576" y="3120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esc101/</a:t>
              </a:r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008" y="2880"/>
              <a:ext cx="4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5597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8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1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6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990000"/>
                </a:solidFill>
                <a:latin typeface="Arial Narrow" pitchFamily="32" charset="0"/>
              </a:rPr>
              <a:t>Directory commands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733800" y="914400"/>
            <a:ext cx="5105400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>
                <a:latin typeface="Comic Sans MS" panose="030F0702030302020204" pitchFamily="66" charset="0"/>
              </a:rPr>
              <a:t>After login </a:t>
            </a:r>
            <a:r>
              <a:rPr lang="en-US" altLang="en-US" sz="2400" dirty="0" err="1">
                <a:latin typeface="Comic Sans MS" panose="030F0702030302020204" pitchFamily="66" charset="0"/>
              </a:rPr>
              <a:t>srk</a:t>
            </a:r>
            <a:r>
              <a:rPr lang="en-US" altLang="en-US" sz="2400" dirty="0">
                <a:latin typeface="Comic Sans MS" panose="030F0702030302020204" pitchFamily="66" charset="0"/>
              </a:rPr>
              <a:t> is in home directory /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users/btech14/</a:t>
            </a:r>
            <a:r>
              <a:rPr lang="en-US" altLang="en-US" sz="2400" dirty="0" err="1" smtClean="0">
                <a:latin typeface="Comic Sans MS" panose="030F0702030302020204" pitchFamily="66" charset="0"/>
              </a:rPr>
              <a:t>srk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>
                <a:latin typeface="Comic Sans MS" panose="030F0702030302020204" pitchFamily="66" charset="0"/>
              </a:rPr>
              <a:t>To change directory to esc101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dirty="0" smtClean="0">
                <a:latin typeface="Comic Sans MS" panose="030F0702030302020204" pitchFamily="66" charset="0"/>
              </a:rPr>
              <a:t>System </a:t>
            </a:r>
            <a:r>
              <a:rPr lang="en-US" altLang="en-US" sz="2400" dirty="0">
                <a:latin typeface="Comic Sans MS" panose="030F0702030302020204" pitchFamily="66" charset="0"/>
              </a:rPr>
              <a:t>returns silently. If there is spelling error, system gives a message. For example, 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0" y="533400"/>
            <a:ext cx="4645025" cy="5559425"/>
            <a:chOff x="0" y="336"/>
            <a:chExt cx="2926" cy="3502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864" y="720"/>
              <a:ext cx="0" cy="3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AutoShape 5"/>
            <p:cNvSpPr>
              <a:spLocks noChangeArrowheads="1"/>
            </p:cNvSpPr>
            <p:nvPr/>
          </p:nvSpPr>
          <p:spPr bwMode="auto">
            <a:xfrm>
              <a:off x="336" y="153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 smtClean="0">
                  <a:ea typeface="ＭＳ Ｐゴシック" pitchFamily="32" charset="-128"/>
                </a:rPr>
                <a:t>btech14/</a:t>
              </a:r>
              <a:endParaRPr lang="en-US" altLang="en-US" sz="2000" dirty="0">
                <a:ea typeface="ＭＳ Ｐゴシック" pitchFamily="32" charset="-128"/>
              </a:endParaRPr>
            </a:p>
          </p:txBody>
        </p:sp>
        <p:sp>
          <p:nvSpPr>
            <p:cNvPr id="16390" name="AutoShape 6"/>
            <p:cNvSpPr>
              <a:spLocks noChangeArrowheads="1"/>
            </p:cNvSpPr>
            <p:nvPr/>
          </p:nvSpPr>
          <p:spPr bwMode="auto">
            <a:xfrm>
              <a:off x="336" y="912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ea typeface="ＭＳ Ｐゴシック" pitchFamily="32" charset="-128"/>
                </a:rPr>
                <a:t>users/</a:t>
              </a:r>
            </a:p>
          </p:txBody>
        </p:sp>
        <p:sp>
          <p:nvSpPr>
            <p:cNvPr id="16391" name="AutoShape 7"/>
            <p:cNvSpPr>
              <a:spLocks noChangeArrowheads="1"/>
            </p:cNvSpPr>
            <p:nvPr/>
          </p:nvSpPr>
          <p:spPr bwMode="auto">
            <a:xfrm>
              <a:off x="336" y="33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        /</a:t>
              </a:r>
            </a:p>
          </p:txBody>
        </p:sp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>
              <a:off x="336" y="2112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  </a:t>
              </a:r>
              <a:r>
                <a:rPr lang="en-US" altLang="en-US" sz="2000">
                  <a:ea typeface="ＭＳ Ｐゴシック" pitchFamily="32" charset="-128"/>
                </a:rPr>
                <a:t>srk/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816" y="1296"/>
              <a:ext cx="0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816" y="1920"/>
              <a:ext cx="0" cy="19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95" name="Group 11"/>
            <p:cNvGrpSpPr>
              <a:grpSpLocks/>
            </p:cNvGrpSpPr>
            <p:nvPr/>
          </p:nvGrpSpPr>
          <p:grpSpPr bwMode="auto">
            <a:xfrm>
              <a:off x="0" y="3120"/>
              <a:ext cx="2926" cy="718"/>
              <a:chOff x="0" y="3120"/>
              <a:chExt cx="2926" cy="718"/>
            </a:xfrm>
          </p:grpSpPr>
          <p:sp>
            <p:nvSpPr>
              <p:cNvPr id="16396" name="AutoShape 12"/>
              <p:cNvSpPr>
                <a:spLocks noChangeArrowheads="1"/>
              </p:cNvSpPr>
              <p:nvPr/>
            </p:nvSpPr>
            <p:spPr bwMode="auto">
              <a:xfrm>
                <a:off x="0" y="3408"/>
                <a:ext cx="862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Sample.c</a:t>
                </a:r>
              </a:p>
            </p:txBody>
          </p:sp>
          <p:sp>
            <p:nvSpPr>
              <p:cNvPr id="16397" name="AutoShape 13"/>
              <p:cNvSpPr>
                <a:spLocks noChangeArrowheads="1"/>
              </p:cNvSpPr>
              <p:nvPr/>
            </p:nvSpPr>
            <p:spPr bwMode="auto">
              <a:xfrm>
                <a:off x="1920" y="3408"/>
                <a:ext cx="1006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Sample2.c</a:t>
                </a:r>
              </a:p>
            </p:txBody>
          </p:sp>
          <p:sp>
            <p:nvSpPr>
              <p:cNvPr id="16398" name="AutoShape 14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910" cy="430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400">
                    <a:ea typeface="ＭＳ Ｐゴシック" pitchFamily="32" charset="-128"/>
                  </a:rPr>
                  <a:t>  </a:t>
                </a:r>
                <a:r>
                  <a:rPr lang="en-US" altLang="en-US" sz="2000">
                    <a:ea typeface="ＭＳ Ｐゴシック" pitchFamily="32" charset="-128"/>
                  </a:rPr>
                  <a:t>a.out</a:t>
                </a:r>
              </a:p>
            </p:txBody>
          </p:sp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 flipH="1">
                <a:off x="430" y="3120"/>
                <a:ext cx="290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16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646" cy="28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1" name="AutoShape 17"/>
            <p:cNvSpPr>
              <a:spLocks noChangeArrowheads="1"/>
            </p:cNvSpPr>
            <p:nvPr/>
          </p:nvSpPr>
          <p:spPr bwMode="auto">
            <a:xfrm>
              <a:off x="384" y="2736"/>
              <a:ext cx="958" cy="382"/>
            </a:xfrm>
            <a:prstGeom prst="roundRect">
              <a:avLst>
                <a:gd name="adj" fmla="val 16667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ea typeface="ＭＳ Ｐゴシック" pitchFamily="32" charset="-128"/>
                </a:rPr>
                <a:t>esc101/</a:t>
              </a:r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816" y="2496"/>
              <a:ext cx="46" cy="2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4191000" y="2209800"/>
            <a:ext cx="3810000" cy="838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smtClean="0">
                <a:ea typeface="ＭＳ Ｐゴシック" pitchFamily="32" charset="-128"/>
              </a:rPr>
              <a:t>$cd </a:t>
            </a:r>
            <a:r>
              <a:rPr lang="en-US" altLang="en-US" sz="2000" dirty="0">
                <a:ea typeface="ＭＳ Ｐゴシック" pitchFamily="32" charset="-128"/>
              </a:rPr>
              <a:t>esc101/</a:t>
            </a:r>
          </a:p>
          <a:p>
            <a:pPr>
              <a:buClrTx/>
              <a:buFontTx/>
              <a:buNone/>
            </a:pPr>
            <a:r>
              <a:rPr lang="en-US" altLang="en-US" sz="2000" dirty="0" smtClean="0">
                <a:ea typeface="ＭＳ Ｐゴシック" pitchFamily="32" charset="-128"/>
              </a:rPr>
              <a:t>$</a:t>
            </a:r>
            <a:endParaRPr lang="en-US" altLang="en-US" sz="2000" dirty="0">
              <a:ea typeface="ＭＳ Ｐゴシック" pitchFamily="32" charset="-128"/>
            </a:endParaRP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4343400" y="4340225"/>
            <a:ext cx="3886200" cy="10668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smtClean="0">
                <a:ea typeface="ＭＳ Ｐゴシック" pitchFamily="32" charset="-128"/>
              </a:rPr>
              <a:t>$cd </a:t>
            </a:r>
            <a:r>
              <a:rPr lang="en-US" altLang="en-US" sz="2000" dirty="0">
                <a:ea typeface="ＭＳ Ｐゴシック" pitchFamily="32" charset="-128"/>
              </a:rPr>
              <a:t>esc101a/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cd: esc101a: no such file or </a:t>
            </a:r>
            <a:r>
              <a:rPr lang="en-US" altLang="en-US" sz="2000" dirty="0" smtClean="0">
                <a:ea typeface="ＭＳ Ｐゴシック" pitchFamily="32" charset="-128"/>
              </a:rPr>
              <a:t>directory</a:t>
            </a:r>
            <a:endParaRPr lang="en-US" altLang="en-US" sz="2000" dirty="0">
              <a:ea typeface="ＭＳ Ｐゴシック" pitchFamily="32" charset="-128"/>
            </a:endParaRP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90500" y="6172200"/>
            <a:ext cx="8823325" cy="642938"/>
          </a:xfrm>
          <a:prstGeom prst="rect">
            <a:avLst/>
          </a:prstGeom>
          <a:solidFill>
            <a:srgbClr val="FFF1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These are files. Files are at the bottom of the directory hierarchy. Files do not contain </a:t>
            </a:r>
          </a:p>
          <a:p>
            <a:pPr>
              <a:buClrTx/>
              <a:buFontTx/>
              <a:buNone/>
            </a:pPr>
            <a:r>
              <a:rPr lang="en-US" altLang="en-US"/>
              <a:t>Files or directories. Only directories contain files or other directories (or both). </a:t>
            </a:r>
          </a:p>
        </p:txBody>
      </p:sp>
      <p:cxnSp>
        <p:nvCxnSpPr>
          <p:cNvPr id="16406" name="AutoShape 22"/>
          <p:cNvCxnSpPr>
            <a:cxnSpLocks noChangeShapeType="1"/>
          </p:cNvCxnSpPr>
          <p:nvPr/>
        </p:nvCxnSpPr>
        <p:spPr bwMode="auto">
          <a:xfrm>
            <a:off x="304800" y="6096000"/>
            <a:ext cx="1066800" cy="153988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7" name="AutoShape 23"/>
          <p:cNvCxnSpPr>
            <a:cxnSpLocks noChangeShapeType="1"/>
          </p:cNvCxnSpPr>
          <p:nvPr/>
        </p:nvCxnSpPr>
        <p:spPr bwMode="auto">
          <a:xfrm rot="5400000">
            <a:off x="1218406" y="5791994"/>
            <a:ext cx="611188" cy="3048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8" name="AutoShape 24"/>
          <p:cNvCxnSpPr>
            <a:cxnSpLocks noChangeShapeType="1"/>
          </p:cNvCxnSpPr>
          <p:nvPr/>
        </p:nvCxnSpPr>
        <p:spPr bwMode="auto">
          <a:xfrm rot="10800000" flipV="1">
            <a:off x="1524000" y="5867400"/>
            <a:ext cx="2133600" cy="382588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02111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17376"/>
          </a:xfrm>
        </p:spPr>
        <p:txBody>
          <a:bodyPr/>
          <a:lstStyle/>
          <a:p>
            <a:r>
              <a:rPr lang="en-US" sz="3600" dirty="0" smtClean="0"/>
              <a:t>Arguments on </a:t>
            </a:r>
            <a:r>
              <a:rPr lang="en-US" sz="3600" dirty="0"/>
              <a:t>the Command 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9856" y="762000"/>
            <a:ext cx="8496944" cy="5184576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Typically when using commands we provide arguments to </a:t>
            </a:r>
            <a:r>
              <a:rPr lang="en-US" dirty="0" smtClean="0">
                <a:latin typeface="Comic Sans MS" panose="030F0702030302020204" pitchFamily="66" charset="0"/>
              </a:rPr>
              <a:t>the command </a:t>
            </a:r>
            <a:r>
              <a:rPr lang="en-US" dirty="0">
                <a:latin typeface="Comic Sans MS" panose="030F0702030302020204" pitchFamily="66" charset="0"/>
              </a:rPr>
              <a:t>in the same line.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cd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my_dir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dirty="0" err="1" smtClean="0">
                <a:latin typeface="Comic Sans MS" panose="030F0702030302020204" pitchFamily="66" charset="0"/>
              </a:rPr>
              <a:t>gcc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my_file.c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dirty="0" err="1" smtClean="0">
                <a:latin typeface="Comic Sans MS" panose="030F0702030302020204" pitchFamily="66" charset="0"/>
              </a:rPr>
              <a:t>cp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file1.c file2.c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each case, stuff in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red</a:t>
            </a:r>
            <a:r>
              <a:rPr lang="en-US" dirty="0" smtClean="0">
                <a:latin typeface="Comic Sans MS" panose="030F0702030302020204" pitchFamily="66" charset="0"/>
              </a:rPr>
              <a:t> is the command line argument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</a:t>
            </a:r>
            <a:r>
              <a:rPr lang="en-US" dirty="0">
                <a:latin typeface="Comic Sans MS" panose="030F0702030302020204" pitchFamily="66" charset="0"/>
              </a:rPr>
              <a:t>the third example, </a:t>
            </a:r>
            <a:r>
              <a:rPr lang="en-US" dirty="0" err="1">
                <a:latin typeface="Comic Sans MS" panose="030F0702030302020204" pitchFamily="66" charset="0"/>
              </a:rPr>
              <a:t>cp</a:t>
            </a:r>
            <a:r>
              <a:rPr lang="en-US" dirty="0">
                <a:latin typeface="Comic Sans MS" panose="030F0702030302020204" pitchFamily="66" charset="0"/>
              </a:rPr>
              <a:t> is the command name and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file1.c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file2.c</a:t>
            </a:r>
            <a:r>
              <a:rPr lang="en-US" dirty="0">
                <a:latin typeface="Comic Sans MS" panose="030F0702030302020204" pitchFamily="66" charset="0"/>
              </a:rPr>
              <a:t> are its two arguments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17376"/>
          </a:xfrm>
        </p:spPr>
        <p:txBody>
          <a:bodyPr/>
          <a:lstStyle/>
          <a:p>
            <a:r>
              <a:rPr lang="en-US" sz="3600" dirty="0" smtClean="0"/>
              <a:t>Batch mode vs. Interactive mode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0"/>
            <a:ext cx="8649344" cy="56388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Interactive mode: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latin typeface="Comic Sans MS" panose="030F0702030302020204" pitchFamily="66" charset="0"/>
              </a:rPr>
              <a:t>first </a:t>
            </a:r>
            <a:r>
              <a:rPr lang="en-US" sz="2400" dirty="0">
                <a:latin typeface="Comic Sans MS" panose="030F0702030302020204" pitchFamily="66" charset="0"/>
              </a:rPr>
              <a:t>you enter </a:t>
            </a:r>
            <a:r>
              <a:rPr lang="en-US" sz="2400" dirty="0" smtClean="0">
                <a:latin typeface="Comic Sans MS" panose="030F0702030302020204" pitchFamily="66" charset="0"/>
              </a:rPr>
              <a:t>command (say </a:t>
            </a:r>
            <a:r>
              <a:rPr lang="en-U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mkdir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latin typeface="Comic Sans MS" panose="030F0702030302020204" pitchFamily="66" charset="0"/>
              </a:rPr>
              <a:t>then </a:t>
            </a:r>
            <a:r>
              <a:rPr lang="en-US" sz="2400" dirty="0">
                <a:latin typeface="Comic Sans MS" panose="030F0702030302020204" pitchFamily="66" charset="0"/>
              </a:rPr>
              <a:t>you get prompted and you enter </a:t>
            </a:r>
            <a:r>
              <a:rPr lang="en-US" sz="2400" dirty="0" smtClean="0">
                <a:latin typeface="Comic Sans MS" panose="030F0702030302020204" pitchFamily="66" charset="0"/>
              </a:rPr>
              <a:t>an </a:t>
            </a:r>
            <a:r>
              <a:rPr lang="en-US" sz="2400" dirty="0" err="1" smtClean="0">
                <a:latin typeface="Comic Sans MS" panose="030F0702030302020204" pitchFamily="66" charset="0"/>
              </a:rPr>
              <a:t>arg</a:t>
            </a:r>
            <a:r>
              <a:rPr lang="en-US" sz="2400" dirty="0" smtClean="0">
                <a:latin typeface="Comic Sans MS" panose="030F0702030302020204" pitchFamily="66" charset="0"/>
              </a:rPr>
              <a:t> (the directory name, say 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esc101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>
                <a:latin typeface="Comic Sans MS" panose="030F0702030302020204" pitchFamily="66" charset="0"/>
              </a:rPr>
              <a:t>mkdir</a:t>
            </a:r>
            <a:r>
              <a:rPr lang="en-US" sz="2400" dirty="0" smtClean="0">
                <a:latin typeface="Comic Sans MS" panose="030F0702030302020204" pitchFamily="66" charset="0"/>
              </a:rPr>
              <a:t> creates the directory esc101, and asks if you want to create more directories. If you say yes, it goes to step 2. Else, it exits.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latin typeface="Comic Sans MS" panose="030F0702030302020204" pitchFamily="66" charset="0"/>
              </a:rPr>
              <a:t>This </a:t>
            </a:r>
            <a:r>
              <a:rPr lang="en-US" sz="2800" dirty="0">
                <a:latin typeface="Comic Sans MS" panose="030F0702030302020204" pitchFamily="66" charset="0"/>
              </a:rPr>
              <a:t>is cumbersome.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Batch Mode: If </a:t>
            </a:r>
            <a:r>
              <a:rPr lang="en-US" sz="2800" dirty="0">
                <a:latin typeface="Comic Sans MS" panose="030F0702030302020204" pitchFamily="66" charset="0"/>
              </a:rPr>
              <a:t>the arguments are standard, we prefer entering them </a:t>
            </a:r>
            <a:r>
              <a:rPr lang="en-US" sz="2800" dirty="0" smtClean="0">
                <a:latin typeface="Comic Sans MS" panose="030F0702030302020204" pitchFamily="66" charset="0"/>
              </a:rPr>
              <a:t>along with </a:t>
            </a:r>
            <a:r>
              <a:rPr lang="en-US" sz="2800" dirty="0">
                <a:latin typeface="Comic Sans MS" panose="030F0702030302020204" pitchFamily="66" charset="0"/>
              </a:rPr>
              <a:t>the command </a:t>
            </a:r>
            <a:r>
              <a:rPr lang="en-US" sz="2800" dirty="0" smtClean="0">
                <a:latin typeface="Comic Sans MS" panose="030F0702030302020204" pitchFamily="66" charset="0"/>
              </a:rPr>
              <a:t>(Also called command-line mode):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mkdir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esc101 phy102 </a:t>
            </a:r>
            <a:r>
              <a:rPr lang="en-U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chm_lab</a:t>
            </a:r>
            <a:endParaRPr lang="en-US" sz="2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2400" dirty="0" smtClean="0">
                <a:latin typeface="Comic Sans MS" panose="030F0702030302020204" pitchFamily="66" charset="0"/>
              </a:rPr>
              <a:t>3 Directories created: esc101, phy102 and  </a:t>
            </a:r>
            <a:r>
              <a:rPr lang="en-US" sz="2400" dirty="0" err="1">
                <a:latin typeface="Comic Sans MS" panose="030F0702030302020204" pitchFamily="66" charset="0"/>
              </a:rPr>
              <a:t>chm_lab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t>Apr-15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0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Command Line </a:t>
            </a:r>
            <a:r>
              <a:rPr lang="en-US" dirty="0" err="1" smtClean="0">
                <a:latin typeface="Comic Sans MS" panose="030F0702030302020204" pitchFamily="66" charset="0"/>
              </a:rPr>
              <a:t>Args</a:t>
            </a:r>
            <a:r>
              <a:rPr lang="en-US" dirty="0" smtClean="0">
                <a:latin typeface="Comic Sans MS" panose="030F0702030302020204" pitchFamily="66" charset="0"/>
              </a:rPr>
              <a:t> in C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5184576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Write a program to read a name from command line, and say “Hello” to it.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Some Example Interaction (Output in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red</a:t>
            </a:r>
            <a:r>
              <a:rPr lang="en-US" dirty="0" smtClean="0">
                <a:latin typeface="Comic Sans MS" panose="030F0702030302020204" pitchFamily="66" charset="0"/>
              </a:rPr>
              <a:t>):</a:t>
            </a:r>
          </a:p>
          <a:p>
            <a:pPr marL="457200" lvl="1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$ ./</a:t>
            </a:r>
            <a:r>
              <a:rPr lang="en-US" dirty="0" err="1" smtClean="0">
                <a:latin typeface="Comic Sans MS" panose="030F0702030302020204" pitchFamily="66" charset="0"/>
              </a:rPr>
              <a:t>a.out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Amey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Hello Amey</a:t>
            </a:r>
          </a:p>
          <a:p>
            <a:pPr marL="457200" lvl="1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$ ./</a:t>
            </a:r>
            <a:r>
              <a:rPr lang="en-US" dirty="0" err="1" smtClean="0">
                <a:latin typeface="Comic Sans MS" panose="030F0702030302020204" pitchFamily="66" charset="0"/>
              </a:rPr>
              <a:t>a.out</a:t>
            </a:r>
            <a:r>
              <a:rPr lang="en-US" dirty="0" smtClean="0">
                <a:latin typeface="Comic Sans MS" panose="030F0702030302020204" pitchFamily="66" charset="0"/>
              </a:rPr>
              <a:t> World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Hello World</a:t>
            </a:r>
          </a:p>
          <a:p>
            <a:pPr marL="457200" lvl="1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$ ./</a:t>
            </a:r>
            <a:r>
              <a:rPr lang="en-US" dirty="0" err="1" smtClean="0">
                <a:latin typeface="Comic Sans MS" panose="030F0702030302020204" pitchFamily="66" charset="0"/>
              </a:rPr>
              <a:t>a.out</a:t>
            </a:r>
            <a:r>
              <a:rPr lang="en-US" dirty="0" smtClean="0">
                <a:latin typeface="Comic Sans MS" panose="030F0702030302020204" pitchFamily="66" charset="0"/>
              </a:rPr>
              <a:t> ESC101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Hello ESC101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3011864"/>
            <a:ext cx="4419600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+mn-cs"/>
              </a:rPr>
              <a:t>Note that </a:t>
            </a:r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  <a:cs typeface="+mn-cs"/>
              </a:rPr>
              <a:t>the program really has no sense of what is a name. It just prints the argument provided.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4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Command Line </a:t>
            </a:r>
            <a:r>
              <a:rPr lang="en-US" sz="4000" dirty="0" err="1" smtClean="0">
                <a:latin typeface="Comic Sans MS" panose="030F0702030302020204" pitchFamily="66" charset="0"/>
              </a:rPr>
              <a:t>Args</a:t>
            </a:r>
            <a:r>
              <a:rPr lang="en-US" sz="4000" dirty="0" smtClean="0">
                <a:latin typeface="Comic Sans MS" panose="030F0702030302020204" pitchFamily="66" charset="0"/>
              </a:rPr>
              <a:t> = </a:t>
            </a:r>
            <a:r>
              <a:rPr lang="en-US" sz="4000" dirty="0" err="1" smtClean="0">
                <a:latin typeface="Comic Sans MS" panose="030F0702030302020204" pitchFamily="66" charset="0"/>
              </a:rPr>
              <a:t>Args</a:t>
            </a:r>
            <a:r>
              <a:rPr lang="en-US" sz="4000" dirty="0" smtClean="0">
                <a:latin typeface="Comic Sans MS" panose="030F0702030302020204" pitchFamily="66" charset="0"/>
              </a:rPr>
              <a:t> to main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So far we used the following signature for main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nt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main()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But main can take arguments. The modified prototype of main is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main(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argc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, char **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argv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Argument Count (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argc</a:t>
            </a:r>
            <a:r>
              <a:rPr lang="en-US" dirty="0" smtClean="0">
                <a:latin typeface="Comic Sans MS" panose="030F0702030302020204" pitchFamily="66" charset="0"/>
              </a:rPr>
              <a:t>): An </a:t>
            </a:r>
            <a:r>
              <a:rPr lang="en-US" dirty="0" err="1" smtClean="0">
                <a:latin typeface="Comic Sans MS" panose="030F0702030302020204" pitchFamily="66" charset="0"/>
              </a:rPr>
              <a:t>int</a:t>
            </a:r>
            <a:r>
              <a:rPr lang="en-US" dirty="0" smtClean="0">
                <a:latin typeface="Comic Sans MS" panose="030F0702030302020204" pitchFamily="66" charset="0"/>
              </a:rPr>
              <a:t> that tells the number of arguments passed on command line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Argument Values (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argv</a:t>
            </a:r>
            <a:r>
              <a:rPr lang="en-US" dirty="0" smtClean="0">
                <a:latin typeface="Comic Sans MS" panose="030F0702030302020204" pitchFamily="66" charset="0"/>
              </a:rPr>
              <a:t>): Array of strings. </a:t>
            </a:r>
            <a:r>
              <a:rPr lang="en-US" dirty="0" err="1">
                <a:latin typeface="Comic Sans MS" panose="030F0702030302020204" pitchFamily="66" charset="0"/>
              </a:rPr>
              <a:t>a</a:t>
            </a:r>
            <a:r>
              <a:rPr lang="en-US" dirty="0" err="1" smtClean="0">
                <a:latin typeface="Comic Sans MS" panose="030F0702030302020204" pitchFamily="66" charset="0"/>
              </a:rPr>
              <a:t>rgv</a:t>
            </a:r>
            <a:r>
              <a:rPr lang="en-US" dirty="0" smtClean="0">
                <a:latin typeface="Comic Sans MS" panose="030F0702030302020204" pitchFamily="66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</a:rPr>
              <a:t>i</a:t>
            </a:r>
            <a:r>
              <a:rPr lang="en-US" dirty="0" smtClean="0">
                <a:latin typeface="Comic Sans MS" panose="030F0702030302020204" pitchFamily="66" charset="0"/>
              </a:rPr>
              <a:t>] is the </a:t>
            </a:r>
            <a:r>
              <a:rPr lang="en-US" dirty="0" err="1" smtClean="0">
                <a:latin typeface="Comic Sans MS" panose="030F0702030302020204" pitchFamily="66" charset="0"/>
              </a:rPr>
              <a:t>i-th</a:t>
            </a:r>
            <a:r>
              <a:rPr lang="en-US" dirty="0" smtClean="0">
                <a:latin typeface="Comic Sans MS" panose="030F0702030302020204" pitchFamily="66" charset="0"/>
              </a:rPr>
              <a:t> argument as string.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Esc101,FileIO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47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Args</a:t>
            </a:r>
            <a:r>
              <a:rPr lang="en-US" dirty="0" smtClean="0">
                <a:latin typeface="Comic Sans MS" panose="030F0702030302020204" pitchFamily="66" charset="0"/>
              </a:rPr>
              <a:t> to main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./</a:t>
            </a:r>
            <a:r>
              <a:rPr lang="en-US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a.out</a:t>
            </a:r>
            <a:r>
              <a:rPr lang="en-US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11 + 2 is 13</a:t>
            </a:r>
          </a:p>
          <a:p>
            <a:pPr marL="0" indent="0">
              <a:buNone/>
            </a:pPr>
            <a:r>
              <a:rPr lang="en-US" dirty="0" err="1" smtClean="0">
                <a:latin typeface="Comic Sans MS" panose="030F0702030302020204" pitchFamily="66" charset="0"/>
              </a:rPr>
              <a:t>argc</a:t>
            </a:r>
            <a:r>
              <a:rPr lang="en-US" dirty="0" smtClean="0">
                <a:latin typeface="Comic Sans MS" panose="030F0702030302020204" pitchFamily="66" charset="0"/>
              </a:rPr>
              <a:t> = 6     ./</a:t>
            </a:r>
            <a:r>
              <a:rPr lang="en-US" dirty="0" err="1" smtClean="0">
                <a:latin typeface="Comic Sans MS" panose="030F0702030302020204" pitchFamily="66" charset="0"/>
              </a:rPr>
              <a:t>a.out</a:t>
            </a:r>
            <a:r>
              <a:rPr lang="en-US" dirty="0" smtClean="0">
                <a:latin typeface="Comic Sans MS" panose="030F0702030302020204" pitchFamily="66" charset="0"/>
              </a:rPr>
              <a:t> is included in arguments</a:t>
            </a: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argv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Esc101,FileIO</a:t>
            </a:r>
            <a:endParaRPr lang="en-US" alt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280159" y="2743200"/>
            <a:ext cx="3813193" cy="3423512"/>
            <a:chOff x="1280159" y="2743200"/>
            <a:chExt cx="3813193" cy="3423512"/>
          </a:xfrm>
        </p:grpSpPr>
        <p:sp>
          <p:nvSpPr>
            <p:cNvPr id="7" name="Rectangle 6"/>
            <p:cNvSpPr/>
            <p:nvPr/>
          </p:nvSpPr>
          <p:spPr bwMode="auto">
            <a:xfrm>
              <a:off x="2289772" y="3680234"/>
              <a:ext cx="762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289772" y="3227561"/>
              <a:ext cx="762000" cy="457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89772" y="4137434"/>
              <a:ext cx="762000" cy="457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89772" y="4594634"/>
              <a:ext cx="762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5065414"/>
              <a:ext cx="762000" cy="457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86000" y="5522614"/>
              <a:ext cx="762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</p:txBody>
        </p:sp>
        <p:cxnSp>
          <p:nvCxnSpPr>
            <p:cNvPr id="14" name="Curved Connector 13"/>
            <p:cNvCxnSpPr/>
            <p:nvPr/>
          </p:nvCxnSpPr>
          <p:spPr bwMode="auto">
            <a:xfrm>
              <a:off x="1280159" y="2743200"/>
              <a:ext cx="1005841" cy="528295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670772" y="3429000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2670772" y="3891481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2667000" y="4378860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2672658" y="5751214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2672658" y="4833042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2672658" y="5302313"/>
              <a:ext cx="91062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280160" y="3271495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argv</a:t>
              </a:r>
              <a:r>
                <a:rPr lang="en-US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[0]</a:t>
              </a:r>
              <a:r>
                <a:rPr lang="en-US" sz="1100" dirty="0" smtClean="0">
                  <a:latin typeface="Comic Sans MS" panose="030F0702030302020204" pitchFamily="66" charset="0"/>
                </a:rPr>
                <a:t>]</a:t>
              </a:r>
              <a:endParaRPr lang="en-US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159" y="3695675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argv</a:t>
              </a:r>
              <a:r>
                <a:rPr lang="en-US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[1]</a:t>
              </a:r>
              <a:r>
                <a:rPr lang="en-US" sz="1100" dirty="0" smtClean="0">
                  <a:latin typeface="Comic Sans MS" panose="030F0702030302020204" pitchFamily="66" charset="0"/>
                </a:rPr>
                <a:t>]</a:t>
              </a:r>
              <a:endParaRPr lang="en-US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18" y="415792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argv</a:t>
              </a:r>
              <a:r>
                <a:rPr lang="en-US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[2]</a:t>
              </a:r>
              <a:r>
                <a:rPr lang="en-US" sz="1100" dirty="0" smtClean="0">
                  <a:latin typeface="Comic Sans MS" panose="030F0702030302020204" pitchFamily="66" charset="0"/>
                </a:rPr>
                <a:t>]</a:t>
              </a:r>
              <a:endParaRPr lang="en-US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0160" y="4638568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argv</a:t>
              </a:r>
              <a:r>
                <a:rPr lang="en-US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[3]</a:t>
              </a:r>
              <a:r>
                <a:rPr lang="en-US" sz="1100" dirty="0" smtClean="0">
                  <a:latin typeface="Comic Sans MS" panose="030F0702030302020204" pitchFamily="66" charset="0"/>
                </a:rPr>
                <a:t>]</a:t>
              </a:r>
              <a:endParaRPr lang="en-US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5818" y="5117647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argv</a:t>
              </a:r>
              <a:r>
                <a:rPr lang="en-US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[4]</a:t>
              </a:r>
              <a:r>
                <a:rPr lang="en-US" sz="1100" dirty="0" smtClean="0">
                  <a:latin typeface="Comic Sans MS" panose="030F0702030302020204" pitchFamily="66" charset="0"/>
                </a:rPr>
                <a:t>]</a:t>
              </a:r>
              <a:endParaRPr lang="en-US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5818" y="5566548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argv</a:t>
              </a:r>
              <a:r>
                <a:rPr lang="en-US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[5]</a:t>
              </a:r>
              <a:r>
                <a:rPr lang="en-US" sz="1100" dirty="0" smtClean="0">
                  <a:latin typeface="Comic Sans MS" panose="030F0702030302020204" pitchFamily="66" charset="0"/>
                </a:rPr>
                <a:t>]</a:t>
              </a:r>
              <a:endParaRPr lang="en-US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81400" y="3048000"/>
              <a:ext cx="1511952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“./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a.out</a:t>
              </a:r>
              <a:r>
                <a:rPr lang="en-US" sz="2400" b="1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”</a:t>
              </a:r>
              <a:endParaRPr lang="en-US" sz="14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7436" y="4114800"/>
              <a:ext cx="63831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“+”</a:t>
              </a:r>
              <a:endParaRPr lang="en-US" sz="14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8873" y="5181600"/>
              <a:ext cx="68640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“is”</a:t>
              </a:r>
              <a:endParaRPr lang="en-US" sz="14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81400" y="3581400"/>
              <a:ext cx="825867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“11”</a:t>
              </a:r>
              <a:endParaRPr lang="en-US" sz="14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1400" y="4648200"/>
              <a:ext cx="638316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“2”</a:t>
              </a:r>
              <a:endParaRPr lang="en-US" sz="14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87436" y="5705047"/>
              <a:ext cx="825867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omic Sans MS" panose="030F0702030302020204" pitchFamily="66" charset="0"/>
                  <a:cs typeface="+mn-cs"/>
                </a:rPr>
                <a:t>“13”</a:t>
              </a:r>
              <a:endParaRPr lang="en-US" sz="14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181600" y="4271261"/>
            <a:ext cx="3810000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+mn-cs"/>
              </a:rPr>
              <a:t>Note that </a:t>
            </a:r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  <a:cs typeface="+mn-cs"/>
              </a:rPr>
              <a:t>everything is treated as string, even the numbers!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40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Example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68897" y="1331893"/>
            <a:ext cx="5943600" cy="41549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#include&lt;</a:t>
            </a:r>
            <a:r>
              <a:rPr lang="en-US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stdio.h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&gt;</a:t>
            </a:r>
          </a:p>
          <a:p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main(</a:t>
            </a:r>
            <a:r>
              <a:rPr lang="en-US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argc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, char *</a:t>
            </a:r>
            <a:r>
              <a:rPr lang="en-US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[]) {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if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argc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&lt;2)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("Too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few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!\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n");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else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if (</a:t>
            </a:r>
            <a:r>
              <a:rPr lang="en-US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argc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 == 2)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(“Hello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%s\n",</a:t>
            </a:r>
            <a:r>
              <a:rPr lang="en-US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argv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[1]);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else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("Too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many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!\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n");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return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2398693"/>
            <a:ext cx="31242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Amey</a:t>
            </a: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Hello Amey</a:t>
            </a:r>
          </a:p>
          <a:p>
            <a:pPr indent="-285750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World</a:t>
            </a: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Hello World</a:t>
            </a:r>
          </a:p>
          <a:p>
            <a:pPr indent="-285750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ESC101</a:t>
            </a: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Hello 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ESC101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600" y="1331893"/>
            <a:ext cx="312420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$ ./</a:t>
            </a:r>
            <a:r>
              <a:rPr lang="en-US" sz="28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a.out</a:t>
            </a:r>
            <a:endParaRPr lang="en-US" sz="28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-285750"/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Too few 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args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8497" y="5370493"/>
            <a:ext cx="36576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Hey There</a:t>
            </a:r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-285750"/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Too many 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args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33800" y="341293"/>
            <a:ext cx="4831432" cy="1792306"/>
            <a:chOff x="3733800" y="341293"/>
            <a:chExt cx="4831432" cy="1792306"/>
          </a:xfrm>
        </p:grpSpPr>
        <p:sp>
          <p:nvSpPr>
            <p:cNvPr id="11" name="Rectangle 10"/>
            <p:cNvSpPr/>
            <p:nvPr/>
          </p:nvSpPr>
          <p:spPr>
            <a:xfrm>
              <a:off x="4602832" y="341293"/>
              <a:ext cx="3962400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indent="-285750"/>
              <a:r>
                <a:rPr lang="en-US" sz="280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NOTE: </a:t>
              </a: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  <a:latin typeface="Comic Sans MS" panose="030F0702030302020204" pitchFamily="66" charset="0"/>
                </a:rPr>
                <a:t>char **</a:t>
              </a:r>
              <a:r>
                <a:rPr lang="en-US" sz="2800" dirty="0" err="1" smtClean="0">
                  <a:solidFill>
                    <a:schemeClr val="accent4">
                      <a:lumMod val="50000"/>
                    </a:schemeClr>
                  </a:solidFill>
                  <a:latin typeface="Comic Sans MS" panose="030F0702030302020204" pitchFamily="66" charset="0"/>
                </a:rPr>
                <a:t>argv</a:t>
              </a: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  <a:latin typeface="Comic Sans MS" panose="030F0702030302020204" pitchFamily="66" charset="0"/>
                </a:rPr>
                <a:t> is same as char *</a:t>
              </a:r>
              <a:r>
                <a:rPr lang="en-US" sz="2800" dirty="0" err="1" smtClean="0">
                  <a:solidFill>
                    <a:schemeClr val="accent4">
                      <a:lumMod val="50000"/>
                    </a:schemeClr>
                  </a:solidFill>
                  <a:latin typeface="Comic Sans MS" panose="030F0702030302020204" pitchFamily="66" charset="0"/>
                </a:rPr>
                <a:t>argv</a:t>
              </a:r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  <a:latin typeface="Comic Sans MS" panose="030F0702030302020204" pitchFamily="66" charset="0"/>
                </a:rPr>
                <a:t>[]</a:t>
              </a:r>
              <a:endParaRPr lang="en-US" sz="2800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3" name="Curved Connector 12"/>
            <p:cNvCxnSpPr>
              <a:stCxn id="11" idx="1"/>
            </p:cNvCxnSpPr>
            <p:nvPr/>
          </p:nvCxnSpPr>
          <p:spPr bwMode="auto">
            <a:xfrm rot="10800000" flipV="1">
              <a:off x="3733800" y="818346"/>
              <a:ext cx="869032" cy="1315253"/>
            </a:xfrm>
            <a:prstGeom prst="curvedConnector2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797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17376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about Other Types?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496944" cy="57912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Write a program that takes two numbers (integers) on command line and prints their sum.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Problem: 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Everything on command line is read as string! 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How do I convert string to </a:t>
            </a:r>
            <a:r>
              <a:rPr lang="en-US" dirty="0" err="1" smtClean="0">
                <a:latin typeface="Comic Sans MS" panose="030F0702030302020204" pitchFamily="66" charset="0"/>
              </a:rPr>
              <a:t>int</a:t>
            </a:r>
            <a:r>
              <a:rPr lang="en-US" dirty="0" smtClean="0">
                <a:latin typeface="Comic Sans MS" panose="030F0702030302020204" pitchFamily="66" charset="0"/>
              </a:rPr>
              <a:t>?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Solution: Library functions in </a:t>
            </a:r>
            <a:r>
              <a:rPr lang="en-US" dirty="0" err="1" smtClean="0">
                <a:latin typeface="Comic Sans MS" panose="030F0702030302020204" pitchFamily="66" charset="0"/>
              </a:rPr>
              <a:t>stdlib.h</a:t>
            </a:r>
            <a:endParaRPr lang="en-US" dirty="0" smtClean="0">
              <a:latin typeface="Comic Sans MS" panose="030F0702030302020204" pitchFamily="66" charset="0"/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atoi</a:t>
            </a:r>
            <a:r>
              <a:rPr lang="en-US" dirty="0" smtClean="0">
                <a:latin typeface="Comic Sans MS" panose="030F0702030302020204" pitchFamily="66" charset="0"/>
              </a:rPr>
              <a:t>: takes a string and converts to </a:t>
            </a:r>
            <a:r>
              <a:rPr lang="en-US" dirty="0" err="1" smtClean="0">
                <a:latin typeface="Comic Sans MS" panose="030F0702030302020204" pitchFamily="66" charset="0"/>
              </a:rPr>
              <a:t>int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57150" indent="0" algn="ctr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(“1234”) is 1234,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(“123ab”) is 123,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(“ab”) is 0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atof</a:t>
            </a:r>
            <a:r>
              <a:rPr lang="en-US" dirty="0" smtClean="0">
                <a:latin typeface="Comic Sans MS" panose="030F0702030302020204" pitchFamily="66" charset="0"/>
              </a:rPr>
              <a:t>: converts a string to double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Other variations :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atol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, atoll 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0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990000"/>
                </a:solidFill>
                <a:latin typeface="Arial Narrow" pitchFamily="32" charset="0"/>
              </a:rPr>
              <a:t>The Programming Cycle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959286"/>
            <a:ext cx="7896225" cy="277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4025" indent="-454025"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Comic Sans MS" panose="030F0702030302020204" pitchFamily="66" charset="0"/>
              </a:rPr>
              <a:t>Write your program or 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edit</a:t>
            </a:r>
            <a:r>
              <a:rPr lang="en-US" altLang="en-US" sz="2400" b="1" dirty="0">
                <a:latin typeface="Comic Sans MS" panose="030F0702030302020204" pitchFamily="66" charset="0"/>
              </a:rPr>
              <a:t> (i.e., change or modify) your program.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Compile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altLang="en-US" sz="2400" b="1" dirty="0">
                <a:latin typeface="Comic Sans MS" panose="030F0702030302020204" pitchFamily="66" charset="0"/>
              </a:rPr>
              <a:t>your program. If compilation fails, return to editing step.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Run</a:t>
            </a:r>
            <a:r>
              <a:rPr lang="en-US" altLang="en-US" sz="2400" b="1" dirty="0">
                <a:latin typeface="Comic Sans MS" panose="030F0702030302020204" pitchFamily="66" charset="0"/>
              </a:rPr>
              <a:t> your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program on an input. </a:t>
            </a:r>
            <a:r>
              <a:rPr lang="en-US" altLang="en-US" sz="2400" b="1" dirty="0">
                <a:latin typeface="Comic Sans MS" panose="030F0702030302020204" pitchFamily="66" charset="0"/>
              </a:rPr>
              <a:t>If output is not correct, return to editing step. </a:t>
            </a:r>
            <a:endParaRPr lang="en-US" altLang="en-US" sz="2400" b="1" dirty="0" smtClean="0">
              <a:latin typeface="Comic Sans MS" panose="030F0702030302020204" pitchFamily="66" charset="0"/>
            </a:endParaRPr>
          </a:p>
          <a:p>
            <a:pPr marL="914400" lvl="1" indent="-457200">
              <a:spcBef>
                <a:spcPts val="600"/>
              </a:spcBef>
              <a:buClr>
                <a:srgbClr val="990000"/>
              </a:buClr>
              <a:buSzPct val="70000"/>
              <a:buFont typeface="+mj-lt"/>
              <a:buAutoNum type="alphaLcPeriod"/>
            </a:pPr>
            <a:r>
              <a:rPr lang="en-US" altLang="en-US" sz="2000" b="1" dirty="0" smtClean="0">
                <a:latin typeface="Comic Sans MS" panose="030F0702030302020204" pitchFamily="66" charset="0"/>
              </a:rPr>
              <a:t>Repeat step 3 for other inputs, if any.</a:t>
            </a:r>
            <a:endParaRPr lang="en-US" alt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228600" y="3962400"/>
            <a:ext cx="1597025" cy="758825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 smtClean="0">
                <a:ea typeface="ＭＳ Ｐゴシック" pitchFamily="32" charset="-128"/>
              </a:rPr>
              <a:t>Write/Edit</a:t>
            </a:r>
            <a:endParaRPr lang="en-US" altLang="en-US" dirty="0">
              <a:ea typeface="ＭＳ Ｐゴシック" pitchFamily="32" charset="-128"/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7543800" y="4038600"/>
            <a:ext cx="1139825" cy="758825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Run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28800" y="4038600"/>
            <a:ext cx="2206625" cy="682625"/>
            <a:chOff x="1828800" y="4038600"/>
            <a:chExt cx="2206625" cy="682625"/>
          </a:xfrm>
        </p:grpSpPr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590800" y="4038600"/>
              <a:ext cx="1444625" cy="682625"/>
            </a:xfrm>
            <a:prstGeom prst="flowChartAlternateProcess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ea typeface="ＭＳ Ｐゴシック" pitchFamily="32" charset="-128"/>
                </a:rPr>
                <a:t>Compile</a:t>
              </a:r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1828800" y="4114800"/>
              <a:ext cx="758825" cy="377825"/>
            </a:xfrm>
            <a:prstGeom prst="rightArrow">
              <a:avLst>
                <a:gd name="adj1" fmla="val 50000"/>
                <a:gd name="adj2" fmla="val 5021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38600" y="3657600"/>
            <a:ext cx="3197225" cy="1444625"/>
            <a:chOff x="4038600" y="3657600"/>
            <a:chExt cx="3197225" cy="1444625"/>
          </a:xfrm>
        </p:grpSpPr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4267200" y="3657600"/>
              <a:ext cx="2968625" cy="1444625"/>
            </a:xfrm>
            <a:prstGeom prst="flowChartDecision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ea typeface="ＭＳ Ｐゴシック" pitchFamily="32" charset="-128"/>
                </a:rPr>
                <a:t>Compilation Errors ?</a:t>
              </a:r>
            </a:p>
          </p:txBody>
        </p:sp>
        <p:sp>
          <p:nvSpPr>
            <p:cNvPr id="5129" name="AutoShape 9"/>
            <p:cNvSpPr>
              <a:spLocks noChangeArrowheads="1"/>
            </p:cNvSpPr>
            <p:nvPr/>
          </p:nvSpPr>
          <p:spPr bwMode="auto">
            <a:xfrm>
              <a:off x="4038600" y="4267200"/>
              <a:ext cx="301625" cy="225425"/>
            </a:xfrm>
            <a:prstGeom prst="rightArrow">
              <a:avLst>
                <a:gd name="adj1" fmla="val 50000"/>
                <a:gd name="adj2" fmla="val 50176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13575" y="3886200"/>
            <a:ext cx="527050" cy="682625"/>
            <a:chOff x="7013575" y="3886200"/>
            <a:chExt cx="527050" cy="682625"/>
          </a:xfrm>
        </p:grpSpPr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7239000" y="4267200"/>
              <a:ext cx="301625" cy="3016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7013575" y="3886200"/>
              <a:ext cx="522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NO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4400"/>
            <a:ext cx="5254625" cy="1063625"/>
            <a:chOff x="609600" y="4724400"/>
            <a:chExt cx="5254625" cy="1063625"/>
          </a:xfrm>
        </p:grpSpPr>
        <p:sp>
          <p:nvSpPr>
            <p:cNvPr id="5133" name="AutoShape 13"/>
            <p:cNvSpPr>
              <a:spLocks noChangeArrowheads="1"/>
            </p:cNvSpPr>
            <p:nvPr/>
          </p:nvSpPr>
          <p:spPr bwMode="auto">
            <a:xfrm>
              <a:off x="762000" y="5486400"/>
              <a:ext cx="5102225" cy="301625"/>
            </a:xfrm>
            <a:prstGeom prst="leftArrow">
              <a:avLst>
                <a:gd name="adj1" fmla="val 50000"/>
                <a:gd name="adj2" fmla="val 50512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AutoShape 14"/>
            <p:cNvSpPr>
              <a:spLocks noChangeArrowheads="1"/>
            </p:cNvSpPr>
            <p:nvPr/>
          </p:nvSpPr>
          <p:spPr bwMode="auto">
            <a:xfrm>
              <a:off x="609600" y="4724400"/>
              <a:ext cx="301625" cy="1063625"/>
            </a:xfrm>
            <a:prstGeom prst="upArrow">
              <a:avLst>
                <a:gd name="adj1" fmla="val 50000"/>
                <a:gd name="adj2" fmla="val 50381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39000" y="4800600"/>
            <a:ext cx="1673225" cy="1444625"/>
            <a:chOff x="7239000" y="4800600"/>
            <a:chExt cx="1673225" cy="1444625"/>
          </a:xfrm>
        </p:grpSpPr>
        <p:sp>
          <p:nvSpPr>
            <p:cNvPr id="5135" name="AutoShape 15"/>
            <p:cNvSpPr>
              <a:spLocks noChangeArrowheads="1"/>
            </p:cNvSpPr>
            <p:nvPr/>
          </p:nvSpPr>
          <p:spPr bwMode="auto">
            <a:xfrm>
              <a:off x="7924800" y="4800600"/>
              <a:ext cx="377825" cy="454025"/>
            </a:xfrm>
            <a:prstGeom prst="downArrow">
              <a:avLst>
                <a:gd name="adj1" fmla="val 50000"/>
                <a:gd name="adj2" fmla="val 5007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AutoShape 16"/>
            <p:cNvSpPr>
              <a:spLocks noChangeArrowheads="1"/>
            </p:cNvSpPr>
            <p:nvPr/>
          </p:nvSpPr>
          <p:spPr bwMode="auto">
            <a:xfrm>
              <a:off x="7239000" y="5257800"/>
              <a:ext cx="1673225" cy="987425"/>
            </a:xfrm>
            <a:prstGeom prst="flowChartDecision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600" dirty="0" smtClean="0">
                  <a:ea typeface="ＭＳ Ｐゴシック" pitchFamily="32" charset="-128"/>
                </a:rPr>
                <a:t>OK?</a:t>
              </a:r>
              <a:endParaRPr lang="en-US" altLang="en-US" sz="1600" dirty="0">
                <a:ea typeface="ＭＳ Ｐゴシック" pitchFamily="32" charset="-128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56175" y="5105400"/>
            <a:ext cx="984250" cy="454025"/>
            <a:chOff x="4956175" y="5105400"/>
            <a:chExt cx="984250" cy="454025"/>
          </a:xfrm>
        </p:grpSpPr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5638800" y="5105400"/>
              <a:ext cx="301625" cy="454025"/>
            </a:xfrm>
            <a:prstGeom prst="downArrow">
              <a:avLst>
                <a:gd name="adj1" fmla="val 50000"/>
                <a:gd name="adj2" fmla="val 50175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4956175" y="5105400"/>
              <a:ext cx="636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YES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" y="5562600"/>
            <a:ext cx="6473825" cy="671513"/>
            <a:chOff x="762000" y="5562600"/>
            <a:chExt cx="6473825" cy="671513"/>
          </a:xfrm>
        </p:grpSpPr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>
              <a:off x="762000" y="5562600"/>
              <a:ext cx="6473825" cy="301625"/>
            </a:xfrm>
            <a:prstGeom prst="leftArrow">
              <a:avLst>
                <a:gd name="adj1" fmla="val 50000"/>
                <a:gd name="adj2" fmla="val 50478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6478588" y="5867400"/>
              <a:ext cx="522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NO</a:t>
              </a:r>
            </a:p>
          </p:txBody>
        </p:sp>
      </p:grp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779463" y="6248400"/>
            <a:ext cx="442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/>
              <a:t>A simple development cycle of a program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91524" y="4267200"/>
            <a:ext cx="749301" cy="1597025"/>
            <a:chOff x="8391524" y="4267200"/>
            <a:chExt cx="749301" cy="1597025"/>
          </a:xfrm>
        </p:grpSpPr>
        <p:grpSp>
          <p:nvGrpSpPr>
            <p:cNvPr id="9" name="Group 8"/>
            <p:cNvGrpSpPr/>
            <p:nvPr/>
          </p:nvGrpSpPr>
          <p:grpSpPr>
            <a:xfrm>
              <a:off x="8391524" y="4267200"/>
              <a:ext cx="749301" cy="1597025"/>
              <a:chOff x="8391524" y="4267200"/>
              <a:chExt cx="749301" cy="1597025"/>
            </a:xfrm>
          </p:grpSpPr>
          <p:sp>
            <p:nvSpPr>
              <p:cNvPr id="5140" name="AutoShape 20"/>
              <p:cNvSpPr>
                <a:spLocks noChangeArrowheads="1"/>
              </p:cNvSpPr>
              <p:nvPr/>
            </p:nvSpPr>
            <p:spPr bwMode="auto">
              <a:xfrm>
                <a:off x="8839200" y="5638800"/>
                <a:ext cx="301625" cy="225425"/>
              </a:xfrm>
              <a:prstGeom prst="rightArrow">
                <a:avLst>
                  <a:gd name="adj1" fmla="val 50000"/>
                  <a:gd name="adj2" fmla="val 50176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AutoShape 21"/>
              <p:cNvSpPr>
                <a:spLocks noChangeArrowheads="1"/>
              </p:cNvSpPr>
              <p:nvPr/>
            </p:nvSpPr>
            <p:spPr bwMode="auto">
              <a:xfrm>
                <a:off x="8915400" y="4343400"/>
                <a:ext cx="225425" cy="1368425"/>
              </a:xfrm>
              <a:prstGeom prst="upArrow">
                <a:avLst>
                  <a:gd name="adj1" fmla="val 50000"/>
                  <a:gd name="adj2" fmla="val 50587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AutoShape 22"/>
              <p:cNvSpPr>
                <a:spLocks noChangeArrowheads="1"/>
              </p:cNvSpPr>
              <p:nvPr/>
            </p:nvSpPr>
            <p:spPr bwMode="auto">
              <a:xfrm>
                <a:off x="8686800" y="4267200"/>
                <a:ext cx="301625" cy="225425"/>
              </a:xfrm>
              <a:prstGeom prst="leftArrow">
                <a:avLst>
                  <a:gd name="adj1" fmla="val 50000"/>
                  <a:gd name="adj2" fmla="val 50176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Text Box 23"/>
              <p:cNvSpPr txBox="1">
                <a:spLocks noChangeArrowheads="1"/>
              </p:cNvSpPr>
              <p:nvPr/>
            </p:nvSpPr>
            <p:spPr bwMode="auto">
              <a:xfrm>
                <a:off x="8391524" y="4885888"/>
                <a:ext cx="63658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/>
                  <a:t>YES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394418" y="5195141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More</a:t>
              </a:r>
            </a:p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 Inputs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5163" y="6096000"/>
            <a:ext cx="1972262" cy="766465"/>
            <a:chOff x="6635163" y="6096000"/>
            <a:chExt cx="1972262" cy="766465"/>
          </a:xfrm>
        </p:grpSpPr>
        <p:grpSp>
          <p:nvGrpSpPr>
            <p:cNvPr id="7" name="Group 6"/>
            <p:cNvGrpSpPr/>
            <p:nvPr/>
          </p:nvGrpSpPr>
          <p:grpSpPr>
            <a:xfrm>
              <a:off x="7089775" y="6096000"/>
              <a:ext cx="1517650" cy="758825"/>
              <a:chOff x="7089775" y="6096000"/>
              <a:chExt cx="1517650" cy="758825"/>
            </a:xfrm>
          </p:grpSpPr>
          <p:sp>
            <p:nvSpPr>
              <p:cNvPr id="5144" name="AutoShape 24"/>
              <p:cNvSpPr>
                <a:spLocks noChangeArrowheads="1"/>
              </p:cNvSpPr>
              <p:nvPr/>
            </p:nvSpPr>
            <p:spPr bwMode="auto">
              <a:xfrm>
                <a:off x="7924800" y="6248400"/>
                <a:ext cx="301625" cy="1492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Text Box 25"/>
              <p:cNvSpPr txBox="1">
                <a:spLocks noChangeArrowheads="1"/>
              </p:cNvSpPr>
              <p:nvPr/>
            </p:nvSpPr>
            <p:spPr bwMode="auto">
              <a:xfrm>
                <a:off x="7089775" y="6096000"/>
                <a:ext cx="76517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/>
                  <a:t>YES!!</a:t>
                </a:r>
              </a:p>
            </p:txBody>
          </p:sp>
          <p:sp>
            <p:nvSpPr>
              <p:cNvPr id="5146" name="AutoShape 26"/>
              <p:cNvSpPr>
                <a:spLocks noChangeArrowheads="1"/>
              </p:cNvSpPr>
              <p:nvPr/>
            </p:nvSpPr>
            <p:spPr bwMode="auto">
              <a:xfrm>
                <a:off x="7620000" y="6400800"/>
                <a:ext cx="987425" cy="454025"/>
              </a:xfrm>
              <a:prstGeom prst="flowChartAlternateProcess">
                <a:avLst/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 dirty="0">
                    <a:ea typeface="ＭＳ Ｐゴシック" pitchFamily="32" charset="-128"/>
                  </a:rPr>
                  <a:t>DONE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635163" y="6400800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Inputs </a:t>
              </a:r>
            </a:p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Exhausted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5149" name="Picture 29" descr="C:\Users\karkare\AppData\Local\Microsoft\Windows\INetCache\IE\EC01WMOS\MC9002515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77" y="4463067"/>
            <a:ext cx="674653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C:\Users\karkare\AppData\Local\Microsoft\Windows\INetCache\IE\45LGD9AS\MC9003256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456103"/>
            <a:ext cx="758824" cy="4849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</p:pic>
      <p:pic>
        <p:nvPicPr>
          <p:cNvPr id="5151" name="Picture 31" descr="C:\Users\karkare\AppData\Local\Microsoft\Windows\INetCache\IE\DUA6OVIV\MC90005698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5955531"/>
            <a:ext cx="836613" cy="87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C:\Users\karkare\AppData\Local\Microsoft\Windows\INetCache\IE\45LGD9AS\MC90038334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94" y="4514906"/>
            <a:ext cx="910432" cy="6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Picture 33" descr="C:\Users\karkare\AppData\Local\Microsoft\Windows\INetCache\IE\DUA6OVIV\MC900104748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58" y="4318744"/>
            <a:ext cx="723010" cy="7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2A7A3-34FE-4DC5-AAAD-2E3E2B5256DD}" type="datetime1">
              <a:rPr lang="en-US" smtClean="0"/>
              <a:t>4/15/2015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1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6" grpId="0" animBg="1"/>
      <p:bldP spid="51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Adding 2 Numbers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52400" y="1066800"/>
            <a:ext cx="5943600" cy="452431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#include&lt;</a:t>
            </a:r>
            <a:r>
              <a:rPr lang="en-US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stdio.h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#include&lt;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stdlib.h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&gt;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main(</a:t>
            </a:r>
            <a:r>
              <a:rPr lang="en-US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argc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, char *</a:t>
            </a:r>
            <a:r>
              <a:rPr lang="en-US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[]) {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if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!= 3)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(“Bad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!\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n");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else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a =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atoi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[1]);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b =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atoi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[2]);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(“%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\n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",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a+b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);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}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return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27103" y="2133600"/>
            <a:ext cx="31242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3 4</a:t>
            </a:r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-285750"/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indent="-285750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3 -4</a:t>
            </a:r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-285750"/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-1</a:t>
            </a:r>
          </a:p>
          <a:p>
            <a:pPr indent="-285750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3 </a:t>
            </a:r>
            <a:r>
              <a:rPr 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four</a:t>
            </a:r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-285750"/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endParaRPr lang="en-US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7103" y="1066800"/>
            <a:ext cx="312420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$ ./</a:t>
            </a:r>
            <a:r>
              <a:rPr lang="en-US" sz="28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a.out</a:t>
            </a:r>
            <a:endParaRPr lang="en-US" sz="28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-285750"/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Bad 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args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7103" y="5002515"/>
            <a:ext cx="31242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indent="-285750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$ ./</a:t>
            </a:r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a.out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3 4 5</a:t>
            </a:r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indent="-285750"/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Bad 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args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Command Line Sorting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28600" y="1061621"/>
            <a:ext cx="6019800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main(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argc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, char *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argv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[]) {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int </a:t>
            </a:r>
            <a:r>
              <a:rPr lang="pt-B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*ar, </a:t>
            </a:r>
            <a:r>
              <a:rPr lang="pt-B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pt-B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n 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=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argc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- 1;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= (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*)malloc(sizeof(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) * n);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for 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&lt;n;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++)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] =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atoi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argv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[i+1]);</a:t>
            </a:r>
          </a:p>
          <a:p>
            <a:endParaRPr lang="en-US" sz="24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merge_sort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n); 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// or any other sort </a:t>
            </a:r>
          </a:p>
          <a:p>
            <a:endParaRPr lang="en-US" sz="24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for 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&lt;n;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++)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printf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("%d ",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return 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}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5562600"/>
            <a:ext cx="57150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$ ./</a:t>
            </a:r>
            <a:r>
              <a:rPr lang="en-US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a.out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 1 4 2 5 3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9 -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1 6 -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10 10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-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10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-1 1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3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4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5 6 9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0854" y="1061621"/>
            <a:ext cx="288428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merge_sort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(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*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arr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n)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…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65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Renaming Executable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28600" y="1061621"/>
            <a:ext cx="6019800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main(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argc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, char *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argv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[]) {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int </a:t>
            </a:r>
            <a:r>
              <a:rPr lang="pt-B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*ar, </a:t>
            </a:r>
            <a:r>
              <a:rPr lang="pt-B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pt-B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n 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=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argc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- 1;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= (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*)malloc(sizeof(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) * n);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for 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&lt;n;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++)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] =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atoi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argv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[i+1]);</a:t>
            </a:r>
          </a:p>
          <a:p>
            <a:endParaRPr lang="en-US" sz="24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merge_sort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n);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// or any other sort </a:t>
            </a:r>
            <a:endParaRPr lang="en-US" sz="2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for 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&lt;n;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++)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printf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("%d ",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return 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}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5562600"/>
            <a:ext cx="57150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$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./sort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1 4 2 5 3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9 -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1 6 -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10 10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-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10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-1 1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3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4 </a:t>
            </a:r>
            <a:r>
              <a:rPr lang="en-US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5 6 9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0200" y="3623608"/>
            <a:ext cx="3581400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The flag “-o” of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gcc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can be used to give user-defined name to the executable, e.g.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gcc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–o sort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myfile.c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0854" y="1061621"/>
            <a:ext cx="288428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merge_sort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(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*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arr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n)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…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1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Reading from and Writing to a File from C Program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pic>
        <p:nvPicPr>
          <p:cNvPr id="1026" name="Picture 2" descr="C:\Users\karkare\AppData\Local\Microsoft\Windows\INetCache\IE\KKKV8TYS\MP90044857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00850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kare\AppData\Local\Microsoft\Windows\INetCache\IE\V1UPBVUI\MP90042251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23999"/>
            <a:ext cx="3824437" cy="47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286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Comic Sans MS" pitchFamily="64" charset="0"/>
              </a:rPr>
              <a:t>Files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12192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marL="1371600"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marL="565150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Comic Sans MS" pitchFamily="64" charset="0"/>
              </a:rPr>
              <a:t>What is a </a:t>
            </a:r>
            <a:r>
              <a:rPr lang="en-US" altLang="en-US" sz="3200" dirty="0" smtClean="0">
                <a:latin typeface="Comic Sans MS" pitchFamily="64" charset="0"/>
              </a:rPr>
              <a:t>file?</a:t>
            </a:r>
          </a:p>
          <a:p>
            <a:pPr marL="996950" lvl="1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Comic Sans MS" pitchFamily="64" charset="0"/>
              </a:rPr>
              <a:t>Collection </a:t>
            </a:r>
            <a:r>
              <a:rPr lang="en-US" altLang="en-US" sz="2800" dirty="0">
                <a:latin typeface="Comic Sans MS" pitchFamily="64" charset="0"/>
              </a:rPr>
              <a:t>of bytes stored on secondary storage like hard disks.</a:t>
            </a:r>
          </a:p>
          <a:p>
            <a:pPr marL="565150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Comic Sans MS" pitchFamily="64" charset="0"/>
              </a:rPr>
              <a:t>Any </a:t>
            </a:r>
            <a:r>
              <a:rPr lang="en-US" altLang="en-US" sz="3200" dirty="0">
                <a:latin typeface="Comic Sans MS" pitchFamily="64" charset="0"/>
              </a:rPr>
              <a:t>addressable part of the file system in an Operating system can be a </a:t>
            </a:r>
            <a:r>
              <a:rPr lang="en-US" altLang="en-US" sz="3200" dirty="0" smtClean="0">
                <a:latin typeface="Comic Sans MS" pitchFamily="64" charset="0"/>
              </a:rPr>
              <a:t>file. </a:t>
            </a:r>
          </a:p>
          <a:p>
            <a:pPr marL="996950" lvl="1" indent="-457200" eaLnBrk="1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Comic Sans MS" pitchFamily="64" charset="0"/>
              </a:rPr>
              <a:t>includes </a:t>
            </a:r>
            <a:r>
              <a:rPr lang="en-US" altLang="en-US" sz="2800" dirty="0">
                <a:latin typeface="Comic Sans MS" pitchFamily="64" charset="0"/>
              </a:rPr>
              <a:t>such strange things as /</a:t>
            </a:r>
            <a:r>
              <a:rPr lang="en-US" altLang="en-US" sz="2800" dirty="0" err="1">
                <a:latin typeface="Comic Sans MS" pitchFamily="64" charset="0"/>
              </a:rPr>
              <a:t>dev</a:t>
            </a:r>
            <a:r>
              <a:rPr lang="en-US" altLang="en-US" sz="2800" dirty="0">
                <a:latin typeface="Comic Sans MS" pitchFamily="64" charset="0"/>
              </a:rPr>
              <a:t>/null (nothing), /</a:t>
            </a:r>
            <a:r>
              <a:rPr lang="en-US" altLang="en-US" sz="2800" dirty="0" err="1">
                <a:latin typeface="Comic Sans MS" pitchFamily="64" charset="0"/>
              </a:rPr>
              <a:t>dev</a:t>
            </a:r>
            <a:r>
              <a:rPr lang="en-US" altLang="en-US" sz="2800" dirty="0">
                <a:latin typeface="Comic Sans MS" pitchFamily="64" charset="0"/>
              </a:rPr>
              <a:t>/</a:t>
            </a:r>
            <a:r>
              <a:rPr lang="en-US" altLang="en-US" sz="2800" dirty="0" err="1">
                <a:latin typeface="Comic Sans MS" pitchFamily="64" charset="0"/>
              </a:rPr>
              <a:t>urand</a:t>
            </a:r>
            <a:r>
              <a:rPr lang="en-US" altLang="en-US" sz="2800" dirty="0">
                <a:latin typeface="Comic Sans MS" pitchFamily="64" charset="0"/>
              </a:rPr>
              <a:t> (random data device), /</a:t>
            </a:r>
            <a:r>
              <a:rPr lang="en-US" altLang="en-US" sz="2800" dirty="0" err="1">
                <a:latin typeface="Comic Sans MS" pitchFamily="64" charset="0"/>
              </a:rPr>
              <a:t>dev</a:t>
            </a:r>
            <a:r>
              <a:rPr lang="en-US" altLang="en-US" sz="2800" dirty="0">
                <a:latin typeface="Comic Sans MS" pitchFamily="64" charset="0"/>
              </a:rPr>
              <a:t>/audio (speakers), and of course, </a:t>
            </a:r>
            <a:r>
              <a:rPr lang="en-US" altLang="en-US" sz="2800" dirty="0" smtClean="0">
                <a:latin typeface="Comic Sans MS" pitchFamily="64" charset="0"/>
              </a:rPr>
              <a:t>files  that a user creates (/home/don/input.txt, /home/don/Esc101/lab12.c)</a:t>
            </a:r>
            <a:endParaRPr lang="en-IN" altLang="en-US" sz="2800" dirty="0">
              <a:latin typeface="Comic Sans MS" pitchFamily="6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E13AFD-CEE5-4D71-BF2B-598AD728D5AA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Comic Sans MS" pitchFamily="64" charset="0"/>
              </a:rPr>
              <a:t>File Access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600" dirty="0">
                <a:latin typeface="Comic Sans MS" pitchFamily="64" charset="0"/>
              </a:rPr>
              <a:t>3 files are always connected to </a:t>
            </a:r>
            <a:r>
              <a:rPr lang="en-US" altLang="en-US" sz="3600" dirty="0" smtClean="0">
                <a:latin typeface="Comic Sans MS" pitchFamily="64" charset="0"/>
              </a:rPr>
              <a:t>a C program </a:t>
            </a:r>
            <a:r>
              <a:rPr lang="en-US" altLang="en-US" sz="3600" dirty="0">
                <a:latin typeface="Comic Sans MS" pitchFamily="64" charset="0"/>
              </a:rPr>
              <a:t>: 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>
                <a:solidFill>
                  <a:srgbClr val="C00000"/>
                </a:solidFill>
                <a:latin typeface="Comic Sans MS" pitchFamily="64" charset="0"/>
              </a:rPr>
              <a:t>stdin</a:t>
            </a:r>
            <a:r>
              <a:rPr lang="en-US" altLang="en-US" sz="3200" dirty="0">
                <a:solidFill>
                  <a:srgbClr val="C00000"/>
                </a:solidFill>
                <a:latin typeface="Comic Sans MS" pitchFamily="64" charset="0"/>
              </a:rPr>
              <a:t> </a:t>
            </a:r>
            <a:r>
              <a:rPr lang="en-US" altLang="en-US" sz="3200" dirty="0">
                <a:latin typeface="Comic Sans MS" pitchFamily="64" charset="0"/>
              </a:rPr>
              <a:t>: the standard input, from where </a:t>
            </a:r>
            <a:r>
              <a:rPr lang="en-US" altLang="en-US" sz="3200" dirty="0">
                <a:solidFill>
                  <a:srgbClr val="FF0000"/>
                </a:solidFill>
                <a:latin typeface="Comic Sans MS" pitchFamily="64" charset="0"/>
              </a:rPr>
              <a:t>scanf</a:t>
            </a:r>
            <a:r>
              <a:rPr lang="en-US" altLang="en-US" sz="3200" dirty="0">
                <a:latin typeface="Comic Sans MS" pitchFamily="64" charset="0"/>
              </a:rPr>
              <a:t>, </a:t>
            </a:r>
            <a:r>
              <a:rPr lang="en-US" altLang="en-US" sz="3200" dirty="0">
                <a:solidFill>
                  <a:srgbClr val="FF0000"/>
                </a:solidFill>
                <a:latin typeface="Comic Sans MS" pitchFamily="64" charset="0"/>
              </a:rPr>
              <a:t>getchar</a:t>
            </a:r>
            <a:r>
              <a:rPr lang="en-US" altLang="en-US" sz="3200" dirty="0">
                <a:latin typeface="Comic Sans MS" pitchFamily="64" charset="0"/>
              </a:rPr>
              <a:t>(), </a:t>
            </a:r>
            <a:r>
              <a:rPr lang="en-US" altLang="en-US" sz="3200" dirty="0">
                <a:solidFill>
                  <a:srgbClr val="FF0000"/>
                </a:solidFill>
                <a:latin typeface="Comic Sans MS" pitchFamily="64" charset="0"/>
              </a:rPr>
              <a:t>gets</a:t>
            </a:r>
            <a:r>
              <a:rPr lang="en-US" altLang="en-US" sz="3200" dirty="0">
                <a:latin typeface="Comic Sans MS" pitchFamily="64" charset="0"/>
              </a:rPr>
              <a:t>() etc. read input from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 smtClean="0">
                <a:solidFill>
                  <a:srgbClr val="C00000"/>
                </a:solidFill>
                <a:latin typeface="Comic Sans MS" pitchFamily="64" charset="0"/>
              </a:rPr>
              <a:t>stdout</a:t>
            </a:r>
            <a:r>
              <a:rPr lang="en-US" altLang="en-US" sz="3200" dirty="0" smtClean="0">
                <a:solidFill>
                  <a:srgbClr val="C00000"/>
                </a:solidFill>
                <a:latin typeface="Comic Sans MS" pitchFamily="64" charset="0"/>
              </a:rPr>
              <a:t> </a:t>
            </a:r>
            <a:r>
              <a:rPr lang="en-US" altLang="en-US" sz="3200" dirty="0">
                <a:latin typeface="Comic Sans MS" pitchFamily="64" charset="0"/>
              </a:rPr>
              <a:t>: the standard output, to where </a:t>
            </a:r>
            <a:r>
              <a:rPr lang="en-US" altLang="en-US" sz="3200" dirty="0">
                <a:solidFill>
                  <a:srgbClr val="FF0000"/>
                </a:solidFill>
                <a:latin typeface="Comic Sans MS" pitchFamily="64" charset="0"/>
              </a:rPr>
              <a:t>printf</a:t>
            </a:r>
            <a:r>
              <a:rPr lang="en-US" altLang="en-US" sz="3200" dirty="0">
                <a:latin typeface="Comic Sans MS" pitchFamily="64" charset="0"/>
              </a:rPr>
              <a:t>(), </a:t>
            </a:r>
            <a:r>
              <a:rPr lang="en-US" altLang="en-US" sz="3200" dirty="0">
                <a:solidFill>
                  <a:srgbClr val="FF0000"/>
                </a:solidFill>
                <a:latin typeface="Comic Sans MS" pitchFamily="64" charset="0"/>
              </a:rPr>
              <a:t>putchar</a:t>
            </a:r>
            <a:r>
              <a:rPr lang="en-US" altLang="en-US" sz="3200" dirty="0">
                <a:latin typeface="Comic Sans MS" pitchFamily="64" charset="0"/>
              </a:rPr>
              <a:t>(), </a:t>
            </a:r>
            <a:r>
              <a:rPr lang="en-US" altLang="en-US" sz="3200" dirty="0">
                <a:solidFill>
                  <a:srgbClr val="FF0000"/>
                </a:solidFill>
                <a:latin typeface="Comic Sans MS" pitchFamily="64" charset="0"/>
              </a:rPr>
              <a:t>puts</a:t>
            </a:r>
            <a:r>
              <a:rPr lang="en-US" altLang="en-US" sz="3200" dirty="0">
                <a:latin typeface="Comic Sans MS" pitchFamily="64" charset="0"/>
              </a:rPr>
              <a:t>() etc. output to.</a:t>
            </a:r>
          </a:p>
          <a:p>
            <a:pPr lvl="1" eaLnBrk="1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3200" dirty="0" err="1" smtClean="0">
                <a:solidFill>
                  <a:srgbClr val="C00000"/>
                </a:solidFill>
                <a:latin typeface="Comic Sans MS" pitchFamily="64" charset="0"/>
              </a:rPr>
              <a:t>stderr</a:t>
            </a:r>
            <a:r>
              <a:rPr lang="en-US" altLang="en-US" sz="3200" dirty="0" smtClean="0">
                <a:solidFill>
                  <a:srgbClr val="C00000"/>
                </a:solidFill>
                <a:latin typeface="Comic Sans MS" pitchFamily="64" charset="0"/>
              </a:rPr>
              <a:t> </a:t>
            </a:r>
            <a:r>
              <a:rPr lang="en-US" altLang="en-US" sz="3200" dirty="0">
                <a:latin typeface="Comic Sans MS" pitchFamily="64" charset="0"/>
              </a:rPr>
              <a:t>: standard error console.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D1E06F-2C33-4C91-9FF7-11250BFA7CF9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 smtClean="0">
                <a:solidFill>
                  <a:srgbClr val="7030A0"/>
                </a:solidFill>
                <a:latin typeface="Comic Sans MS" pitchFamily="64" charset="0"/>
              </a:rPr>
              <a:t>File </a:t>
            </a:r>
            <a:r>
              <a:rPr lang="en-US" altLang="en-US" sz="4000" dirty="0">
                <a:solidFill>
                  <a:srgbClr val="7030A0"/>
                </a:solidFill>
                <a:latin typeface="Comic Sans MS" pitchFamily="64" charset="0"/>
              </a:rPr>
              <a:t>handling in 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914400" indent="-514350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AutoNum type="arabicPeriod"/>
            </a:pPr>
            <a:r>
              <a:rPr lang="en-US" altLang="en-US" sz="2800" dirty="0">
                <a:latin typeface="Comic Sans MS" pitchFamily="64" charset="0"/>
              </a:rPr>
              <a:t>Open the file for reading/writing etc</a:t>
            </a:r>
            <a:r>
              <a:rPr lang="en-US" altLang="en-US" sz="2800" dirty="0" smtClean="0">
                <a:latin typeface="Comic Sans MS" pitchFamily="64" charset="0"/>
              </a:rPr>
              <a:t>.: </a:t>
            </a:r>
            <a:r>
              <a:rPr lang="en-US" altLang="en-US" sz="2800" dirty="0" err="1" smtClean="0">
                <a:solidFill>
                  <a:srgbClr val="FF0000"/>
                </a:solidFill>
                <a:latin typeface="Comic Sans MS" pitchFamily="64" charset="0"/>
              </a:rPr>
              <a:t>fopen</a:t>
            </a:r>
            <a:endParaRPr lang="en-US" altLang="en-US" sz="2800" dirty="0" smtClean="0">
              <a:solidFill>
                <a:srgbClr val="FF0000"/>
              </a:solidFill>
              <a:latin typeface="Comic Sans MS" pitchFamily="6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Comic Sans MS" pitchFamily="64" charset="0"/>
              </a:rPr>
              <a:t>return </a:t>
            </a:r>
            <a:r>
              <a:rPr lang="en-US" altLang="en-US" sz="2400" dirty="0">
                <a:latin typeface="Comic Sans MS" pitchFamily="64" charset="0"/>
              </a:rPr>
              <a:t>a </a:t>
            </a:r>
            <a:r>
              <a:rPr lang="en-US" altLang="en-US" sz="2400" i="1" dirty="0">
                <a:latin typeface="Comic Sans MS" pitchFamily="64" charset="0"/>
              </a:rPr>
              <a:t>file pointer</a:t>
            </a:r>
            <a:r>
              <a:rPr lang="en-US" altLang="en-US" sz="2400" dirty="0">
                <a:latin typeface="Comic Sans MS" pitchFamily="64" charset="0"/>
              </a:rPr>
              <a:t> </a:t>
            </a:r>
            <a:endParaRPr lang="en-US" altLang="en-US" sz="2400" dirty="0" smtClean="0">
              <a:latin typeface="Comic Sans MS" pitchFamily="6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Comic Sans MS" pitchFamily="64" charset="0"/>
              </a:rPr>
              <a:t>pointer </a:t>
            </a:r>
            <a:r>
              <a:rPr lang="en-US" altLang="en-US" sz="2400" dirty="0">
                <a:latin typeface="Comic Sans MS" pitchFamily="64" charset="0"/>
              </a:rPr>
              <a:t>points to </a:t>
            </a:r>
            <a:r>
              <a:rPr lang="en-US" altLang="en-US" sz="2400" dirty="0" smtClean="0">
                <a:latin typeface="Comic Sans MS" pitchFamily="64" charset="0"/>
              </a:rPr>
              <a:t>an internal  </a:t>
            </a:r>
            <a:r>
              <a:rPr lang="en-US" altLang="en-US" sz="2400" dirty="0">
                <a:latin typeface="Comic Sans MS" pitchFamily="64" charset="0"/>
              </a:rPr>
              <a:t>structure containing information about the file: </a:t>
            </a:r>
            <a:endParaRPr lang="en-US" altLang="en-US" sz="2400" dirty="0" smtClean="0">
              <a:latin typeface="Comic Sans MS" pitchFamily="64" charset="0"/>
            </a:endParaRP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 smtClean="0">
                <a:latin typeface="Comic Sans MS" pitchFamily="64" charset="0"/>
              </a:rPr>
              <a:t>location </a:t>
            </a:r>
            <a:r>
              <a:rPr lang="en-US" altLang="en-US" sz="2100" dirty="0">
                <a:latin typeface="Comic Sans MS" pitchFamily="64" charset="0"/>
              </a:rPr>
              <a:t>of a </a:t>
            </a:r>
            <a:r>
              <a:rPr lang="en-US" altLang="en-US" sz="2100" dirty="0" smtClean="0">
                <a:latin typeface="Comic Sans MS" pitchFamily="64" charset="0"/>
              </a:rPr>
              <a:t>file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 smtClean="0">
                <a:latin typeface="Comic Sans MS" pitchFamily="64" charset="0"/>
              </a:rPr>
              <a:t>the </a:t>
            </a:r>
            <a:r>
              <a:rPr lang="en-US" altLang="en-US" sz="2100" dirty="0">
                <a:latin typeface="Comic Sans MS" pitchFamily="64" charset="0"/>
              </a:rPr>
              <a:t>current position being read in the </a:t>
            </a:r>
            <a:r>
              <a:rPr lang="en-US" altLang="en-US" sz="2100" dirty="0" smtClean="0">
                <a:latin typeface="Comic Sans MS" pitchFamily="64" charset="0"/>
              </a:rPr>
              <a:t>file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dirty="0" smtClean="0">
                <a:latin typeface="Comic Sans MS" pitchFamily="64" charset="0"/>
              </a:rPr>
              <a:t>and </a:t>
            </a:r>
            <a:r>
              <a:rPr lang="en-US" altLang="en-US" sz="2100" dirty="0">
                <a:latin typeface="Comic Sans MS" pitchFamily="64" charset="0"/>
              </a:rPr>
              <a:t>so on.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FILE* </a:t>
            </a:r>
            <a:r>
              <a:rPr lang="en-US" altLang="en-US" sz="23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fopen</a:t>
            </a:r>
            <a:r>
              <a:rPr lang="en-US" altLang="en-US" sz="23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(char *name, char *mode)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Comic Sans MS" pitchFamily="64" charset="0"/>
              <a:buAutoNum type="arabicPeriod"/>
            </a:pPr>
            <a:r>
              <a:rPr lang="en-US" altLang="en-US" sz="2800" dirty="0">
                <a:latin typeface="Comic Sans MS" pitchFamily="64" charset="0"/>
              </a:rPr>
              <a:t>Read/Write to the file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en-US" sz="2300" b="1" dirty="0" err="1">
                <a:solidFill>
                  <a:srgbClr val="FF0000"/>
                </a:solidFill>
                <a:latin typeface="Courier New" pitchFamily="49" charset="0"/>
              </a:rPr>
              <a:t>fscanf</a:t>
            </a:r>
            <a:r>
              <a:rPr lang="en-US" altLang="en-US" sz="2300" b="1" dirty="0">
                <a:solidFill>
                  <a:srgbClr val="FF0000"/>
                </a:solidFill>
                <a:latin typeface="Courier New" pitchFamily="49" charset="0"/>
              </a:rPr>
              <a:t>(FILE *</a:t>
            </a:r>
            <a:r>
              <a:rPr lang="en-US" altLang="en-US" sz="2300" b="1" dirty="0" err="1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Courier New" pitchFamily="49" charset="0"/>
              </a:rPr>
              <a:t>, char *format, …)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</a:pPr>
            <a:r>
              <a:rPr lang="en-US" altLang="en-US" sz="23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en-US" sz="2300" b="1" dirty="0" err="1">
                <a:solidFill>
                  <a:srgbClr val="FF0000"/>
                </a:solidFill>
                <a:latin typeface="Courier New" pitchFamily="49" charset="0"/>
              </a:rPr>
              <a:t>fprintf</a:t>
            </a:r>
            <a:r>
              <a:rPr lang="en-US" altLang="en-US" sz="2300" b="1" dirty="0">
                <a:solidFill>
                  <a:srgbClr val="FF0000"/>
                </a:solidFill>
                <a:latin typeface="Courier New" pitchFamily="49" charset="0"/>
              </a:rPr>
              <a:t>(FILE *</a:t>
            </a:r>
            <a:r>
              <a:rPr lang="en-US" altLang="en-US" sz="2300" b="1" dirty="0" err="1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en-US" altLang="en-US" sz="2300" b="1" dirty="0">
                <a:solidFill>
                  <a:srgbClr val="FF0000"/>
                </a:solidFill>
                <a:latin typeface="Courier New" pitchFamily="49" charset="0"/>
              </a:rPr>
              <a:t>, char *format, …)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Comic Sans MS" pitchFamily="64" charset="0"/>
              <a:buAutoNum type="arabicPeriod"/>
            </a:pPr>
            <a:r>
              <a:rPr lang="en-US" altLang="en-US" sz="2800" dirty="0">
                <a:latin typeface="Comic Sans MS" pitchFamily="64" charset="0"/>
              </a:rPr>
              <a:t>Close the File. 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25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en-US" sz="2100" b="1" dirty="0" err="1">
                <a:solidFill>
                  <a:srgbClr val="FF0000"/>
                </a:solidFill>
                <a:latin typeface="Courier New" pitchFamily="49" charset="0"/>
              </a:rPr>
              <a:t>fclose</a:t>
            </a:r>
            <a:r>
              <a:rPr lang="en-US" altLang="en-US" sz="2100" b="1" dirty="0">
                <a:solidFill>
                  <a:srgbClr val="FF0000"/>
                </a:solidFill>
                <a:latin typeface="Courier New" pitchFamily="49" charset="0"/>
              </a:rPr>
              <a:t>(FILE *</a:t>
            </a:r>
            <a:r>
              <a:rPr lang="en-US" altLang="en-US" sz="2100" b="1" dirty="0" err="1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en-US" altLang="en-US" sz="21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spcAft>
                <a:spcPct val="0"/>
              </a:spcAft>
              <a:buClrTx/>
              <a:buFontTx/>
              <a:buNone/>
            </a:pPr>
            <a:endParaRPr lang="en-US" altLang="en-US" sz="21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33314" y="4936885"/>
            <a:ext cx="3310686" cy="1908175"/>
            <a:chOff x="5833314" y="4936885"/>
            <a:chExt cx="3310686" cy="1908175"/>
          </a:xfrm>
        </p:grpSpPr>
        <p:sp>
          <p:nvSpPr>
            <p:cNvPr id="9219" name="AutoShape 3"/>
            <p:cNvSpPr>
              <a:spLocks noChangeArrowheads="1"/>
            </p:cNvSpPr>
            <p:nvPr/>
          </p:nvSpPr>
          <p:spPr bwMode="auto">
            <a:xfrm>
              <a:off x="5833314" y="4936885"/>
              <a:ext cx="3310686" cy="1908175"/>
            </a:xfrm>
            <a:prstGeom prst="wedgeEllipseCallout">
              <a:avLst>
                <a:gd name="adj1" fmla="val -87381"/>
                <a:gd name="adj2" fmla="val -35349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173" name="Text Box 4"/>
            <p:cNvSpPr txBox="1">
              <a:spLocks noChangeArrowheads="1"/>
            </p:cNvSpPr>
            <p:nvPr/>
          </p:nvSpPr>
          <p:spPr bwMode="auto">
            <a:xfrm>
              <a:off x="6248400" y="5228162"/>
              <a:ext cx="2590800" cy="1325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lnSpc>
                  <a:spcPct val="93000"/>
                </a:lnSpc>
                <a:spcAft>
                  <a:spcPts val="1288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9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1pPr>
              <a:lvl2pPr eaLnBrk="0" hangingPunct="0">
                <a:lnSpc>
                  <a:spcPct val="93000"/>
                </a:lnSpc>
                <a:spcAft>
                  <a:spcPts val="1025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5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2pPr>
              <a:lvl3pPr eaLnBrk="0" hangingPunct="0">
                <a:lnSpc>
                  <a:spcPct val="93000"/>
                </a:lnSpc>
                <a:spcAft>
                  <a:spcPts val="775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3pPr>
              <a:lvl4pPr eaLnBrk="0" hangingPunct="0">
                <a:lnSpc>
                  <a:spcPct val="93000"/>
                </a:lnSpc>
                <a:spcAft>
                  <a:spcPts val="513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4pPr>
              <a:lvl5pPr eaLnBrk="0" hangingPunct="0">
                <a:lnSpc>
                  <a:spcPct val="93000"/>
                </a:lnSpc>
                <a:spcAft>
                  <a:spcPts val="263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63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80"/>
                  </a:solidFill>
                  <a:latin typeface="Arial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2000" b="1" dirty="0" smtClean="0">
                  <a:solidFill>
                    <a:srgbClr val="FFFFFF"/>
                  </a:solidFill>
                  <a:latin typeface="Comic Sans MS" pitchFamily="64" charset="0"/>
                </a:rPr>
                <a:t>Compared to scanf </a:t>
              </a:r>
              <a:r>
                <a:rPr lang="en-US" altLang="en-US" sz="2000" b="1" dirty="0">
                  <a:solidFill>
                    <a:srgbClr val="FFFFFF"/>
                  </a:solidFill>
                  <a:latin typeface="Comic Sans MS" pitchFamily="64" charset="0"/>
                </a:rPr>
                <a:t>and printf – </a:t>
              </a:r>
              <a:r>
                <a:rPr lang="en-US" altLang="en-US" sz="2000" b="1" dirty="0" smtClean="0">
                  <a:solidFill>
                    <a:srgbClr val="FFFFFF"/>
                  </a:solidFill>
                  <a:latin typeface="Comic Sans MS" pitchFamily="64" charset="0"/>
                </a:rPr>
                <a:t>a new (first) </a:t>
              </a:r>
              <a:r>
                <a:rPr lang="en-US" altLang="en-US" sz="2000" b="1" dirty="0">
                  <a:solidFill>
                    <a:srgbClr val="FFFFFF"/>
                  </a:solidFill>
                  <a:latin typeface="Comic Sans MS" pitchFamily="64" charset="0"/>
                </a:rPr>
                <a:t>argument </a:t>
              </a:r>
              <a:r>
                <a:rPr lang="en-US" altLang="en-US" sz="2000" b="1" dirty="0" err="1">
                  <a:solidFill>
                    <a:srgbClr val="FFFFFF"/>
                  </a:solidFill>
                  <a:latin typeface="Comic Sans MS" pitchFamily="64" charset="0"/>
                </a:rPr>
                <a:t>fp</a:t>
              </a:r>
              <a:r>
                <a:rPr lang="en-US" altLang="en-US" sz="2000" b="1" dirty="0">
                  <a:solidFill>
                    <a:srgbClr val="FFFFFF"/>
                  </a:solidFill>
                  <a:latin typeface="Comic Sans MS" pitchFamily="64" charset="0"/>
                </a:rPr>
                <a:t> </a:t>
              </a:r>
              <a:r>
                <a:rPr lang="en-US" altLang="en-US" sz="2000" b="1" dirty="0" smtClean="0">
                  <a:solidFill>
                    <a:srgbClr val="FFFFFF"/>
                  </a:solidFill>
                  <a:latin typeface="Comic Sans MS" pitchFamily="64" charset="0"/>
                </a:rPr>
                <a:t>is added</a:t>
              </a:r>
              <a:endParaRPr lang="en-US" altLang="en-US" sz="2000" b="1" dirty="0">
                <a:solidFill>
                  <a:srgbClr val="FFFFFF"/>
                </a:solidFill>
                <a:latin typeface="Comic Sans MS" pitchFamily="6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865A92-03ED-48BD-9A47-D8BF37372FBD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5288" y="76200"/>
            <a:ext cx="822960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Comic Sans MS" pitchFamily="64" charset="0"/>
              </a:rPr>
              <a:t>Opening Files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6200" y="725487"/>
            <a:ext cx="8991600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341313" indent="-341313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marL="0" lvl="1" indent="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altLang="en-US" sz="2800" b="1" dirty="0">
                <a:latin typeface="Courier New" pitchFamily="49" charset="0"/>
                <a:ea typeface="WenQuanYi Zen Hei" charset="0"/>
                <a:cs typeface="Courier New" pitchFamily="49" charset="0"/>
              </a:rPr>
              <a:t>FILE* </a:t>
            </a:r>
            <a:r>
              <a:rPr lang="en-US" altLang="en-US" sz="2800" b="1" dirty="0" err="1">
                <a:latin typeface="Courier New" pitchFamily="49" charset="0"/>
                <a:ea typeface="WenQuanYi Zen Hei" charset="0"/>
                <a:cs typeface="Courier New" pitchFamily="49" charset="0"/>
              </a:rPr>
              <a:t>fopen</a:t>
            </a:r>
            <a:r>
              <a:rPr lang="en-US" altLang="en-US" sz="2800" b="1" dirty="0">
                <a:latin typeface="Courier New" pitchFamily="49" charset="0"/>
                <a:ea typeface="WenQuanYi Zen Hei" charset="0"/>
                <a:cs typeface="Courier New" pitchFamily="49" charset="0"/>
              </a:rPr>
              <a:t> (char *name, char *mode)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latin typeface="Comic Sans MS" pitchFamily="64" charset="0"/>
                <a:ea typeface="WenQuanYi Zen Hei" charset="0"/>
                <a:cs typeface="Courier New" pitchFamily="49" charset="0"/>
              </a:rPr>
              <a:t>The first argument </a:t>
            </a:r>
            <a:r>
              <a:rPr lang="en-US" altLang="en-US" sz="2800" dirty="0" smtClean="0">
                <a:latin typeface="Comic Sans MS" pitchFamily="64" charset="0"/>
                <a:ea typeface="WenQuanYi Zen Hei" charset="0"/>
                <a:cs typeface="Courier New" pitchFamily="49" charset="0"/>
              </a:rPr>
              <a:t>is </a:t>
            </a:r>
            <a:r>
              <a:rPr lang="en-US" altLang="en-US" sz="2800" dirty="0">
                <a:latin typeface="Comic Sans MS" pitchFamily="64" charset="0"/>
                <a:ea typeface="WenQuanYi Zen Hei" charset="0"/>
                <a:cs typeface="Courier New" pitchFamily="49" charset="0"/>
              </a:rPr>
              <a:t>the name of the file </a:t>
            </a:r>
            <a:endParaRPr lang="en-US" altLang="en-US" sz="2800" dirty="0" smtClean="0">
              <a:latin typeface="Comic Sans MS" pitchFamily="64" charset="0"/>
              <a:ea typeface="WenQuanYi Zen Hei" charset="0"/>
              <a:cs typeface="Courier New" pitchFamily="49" charset="0"/>
            </a:endParaRPr>
          </a:p>
          <a:p>
            <a:pPr marL="1257300" lvl="2" indent="-34290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Comic Sans MS" panose="030F0702030302020204" pitchFamily="66" charset="0"/>
              <a:buChar char="─"/>
            </a:pPr>
            <a:r>
              <a:rPr lang="en-US" altLang="en-US" sz="2100" dirty="0" smtClean="0">
                <a:latin typeface="Comic Sans MS" pitchFamily="64" charset="0"/>
                <a:ea typeface="WenQuanYi Zen Hei" charset="0"/>
                <a:cs typeface="Courier New" pitchFamily="49" charset="0"/>
              </a:rPr>
              <a:t>can </a:t>
            </a:r>
            <a:r>
              <a:rPr lang="en-US" altLang="en-US" sz="2100" dirty="0">
                <a:latin typeface="Comic Sans MS" pitchFamily="64" charset="0"/>
                <a:ea typeface="WenQuanYi Zen Hei" charset="0"/>
                <a:cs typeface="Courier New" pitchFamily="49" charset="0"/>
              </a:rPr>
              <a:t>be given in short form (e.g. “</a:t>
            </a:r>
            <a:r>
              <a:rPr lang="en-US" altLang="en-US" sz="2100" dirty="0" err="1">
                <a:latin typeface="Comic Sans MS" pitchFamily="64" charset="0"/>
                <a:ea typeface="WenQuanYi Zen Hei" charset="0"/>
                <a:cs typeface="Courier New" pitchFamily="49" charset="0"/>
              </a:rPr>
              <a:t>inputfile</a:t>
            </a:r>
            <a:r>
              <a:rPr lang="en-US" altLang="en-US" sz="2100" dirty="0">
                <a:latin typeface="Comic Sans MS" pitchFamily="64" charset="0"/>
                <a:ea typeface="WenQuanYi Zen Hei" charset="0"/>
                <a:cs typeface="Courier New" pitchFamily="49" charset="0"/>
              </a:rPr>
              <a:t>”) or the full path name (e.g. “/home/don/</a:t>
            </a:r>
            <a:r>
              <a:rPr lang="en-US" altLang="en-US" sz="2100" dirty="0" err="1">
                <a:latin typeface="Comic Sans MS" pitchFamily="64" charset="0"/>
                <a:ea typeface="WenQuanYi Zen Hei" charset="0"/>
                <a:cs typeface="Courier New" pitchFamily="49" charset="0"/>
              </a:rPr>
              <a:t>inputfile</a:t>
            </a:r>
            <a:r>
              <a:rPr lang="en-US" altLang="en-US" sz="2100" dirty="0">
                <a:latin typeface="Comic Sans MS" pitchFamily="64" charset="0"/>
                <a:ea typeface="WenQuanYi Zen Hei" charset="0"/>
                <a:cs typeface="Courier New" pitchFamily="49" charset="0"/>
              </a:rPr>
              <a:t>”)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latin typeface="Comic Sans MS" pitchFamily="64" charset="0"/>
                <a:ea typeface="WenQuanYi Zen Hei" charset="0"/>
                <a:cs typeface="Courier New" pitchFamily="49" charset="0"/>
              </a:rPr>
              <a:t>The second argument is the mode in which we want to open the file. Common modes include: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en-US" sz="2400" dirty="0" smtClean="0">
                <a:solidFill>
                  <a:srgbClr val="FF0000"/>
                </a:solidFill>
                <a:latin typeface="Comic Sans MS" pitchFamily="64" charset="0"/>
                <a:ea typeface="WenQuanYi Zen Hei" charset="0"/>
                <a:cs typeface="Courier New" pitchFamily="49" charset="0"/>
              </a:rPr>
              <a:t>“</a:t>
            </a:r>
            <a:r>
              <a:rPr lang="en-US" altLang="en-US" sz="2400" dirty="0">
                <a:solidFill>
                  <a:srgbClr val="FF0000"/>
                </a:solidFill>
                <a:latin typeface="Comic Sans MS" pitchFamily="64" charset="0"/>
                <a:ea typeface="WenQuanYi Zen Hei" charset="0"/>
                <a:cs typeface="Courier New" pitchFamily="49" charset="0"/>
              </a:rPr>
              <a:t>r”</a:t>
            </a:r>
            <a:r>
              <a:rPr lang="en-US" altLang="en-US" sz="2400" dirty="0">
                <a:latin typeface="Comic Sans MS" pitchFamily="64" charset="0"/>
                <a:ea typeface="WenQuanYi Zen Hei" charset="0"/>
                <a:cs typeface="Courier New" pitchFamily="49" charset="0"/>
              </a:rPr>
              <a:t> : </a:t>
            </a:r>
            <a:r>
              <a:rPr lang="en-US" altLang="en-US" sz="2400" dirty="0" smtClean="0">
                <a:latin typeface="Comic Sans MS" pitchFamily="64" charset="0"/>
                <a:ea typeface="WenQuanYi Zen Hei" charset="0"/>
                <a:cs typeface="Courier New" pitchFamily="49" charset="0"/>
              </a:rPr>
              <a:t>read-only. Any </a:t>
            </a:r>
            <a:r>
              <a:rPr lang="en-US" altLang="en-US" sz="2400" dirty="0">
                <a:latin typeface="Comic Sans MS" pitchFamily="64" charset="0"/>
                <a:ea typeface="WenQuanYi Zen Hei" charset="0"/>
                <a:cs typeface="Courier New" pitchFamily="49" charset="0"/>
              </a:rPr>
              <a:t>write to the file will </a:t>
            </a:r>
            <a:r>
              <a:rPr lang="en-US" altLang="en-US" sz="2400" dirty="0" smtClean="0">
                <a:latin typeface="Comic Sans MS" pitchFamily="64" charset="0"/>
                <a:ea typeface="WenQuanYi Zen Hei" charset="0"/>
                <a:cs typeface="Courier New" pitchFamily="49" charset="0"/>
              </a:rPr>
              <a:t>fail. </a:t>
            </a:r>
            <a:r>
              <a:rPr lang="en-US" altLang="en-US" sz="2400" dirty="0">
                <a:latin typeface="Comic Sans MS" pitchFamily="64" charset="0"/>
                <a:ea typeface="WenQuanYi Zen Hei" charset="0"/>
                <a:cs typeface="Courier New" pitchFamily="49" charset="0"/>
              </a:rPr>
              <a:t>File must exist.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Comic Sans MS" pitchFamily="64" charset="0"/>
                <a:ea typeface="WenQuanYi Zen Hei" charset="0"/>
                <a:cs typeface="Courier New" pitchFamily="49" charset="0"/>
              </a:rPr>
              <a:t>“w”</a:t>
            </a:r>
            <a:r>
              <a:rPr lang="en-US" altLang="en-US" sz="2400" dirty="0">
                <a:latin typeface="Comic Sans MS" pitchFamily="64" charset="0"/>
                <a:ea typeface="WenQuanYi Zen Hei" charset="0"/>
                <a:cs typeface="Courier New" pitchFamily="49" charset="0"/>
              </a:rPr>
              <a:t> : </a:t>
            </a:r>
            <a:r>
              <a:rPr lang="en-US" altLang="en-US" sz="2400" dirty="0" smtClean="0">
                <a:latin typeface="Comic Sans MS" pitchFamily="64" charset="0"/>
                <a:ea typeface="WenQuanYi Zen Hei" charset="0"/>
                <a:cs typeface="Courier New" pitchFamily="49" charset="0"/>
              </a:rPr>
              <a:t>write. </a:t>
            </a:r>
            <a:r>
              <a:rPr lang="en-US" altLang="en-US" sz="2400" dirty="0">
                <a:latin typeface="Comic Sans MS" pitchFamily="64" charset="0"/>
                <a:ea typeface="WenQuanYi Zen Hei" charset="0"/>
                <a:cs typeface="Courier New" pitchFamily="49" charset="0"/>
              </a:rPr>
              <a:t>The first write happens at the beginning of the file, by default. Thus, may overwrite the current content. A new file is created if it does not exist.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en-US" sz="2400" dirty="0">
                <a:solidFill>
                  <a:srgbClr val="FF0000"/>
                </a:solidFill>
                <a:latin typeface="Comic Sans MS" pitchFamily="64" charset="0"/>
                <a:ea typeface="WenQuanYi Zen Hei" charset="0"/>
                <a:cs typeface="Courier New" pitchFamily="49" charset="0"/>
              </a:rPr>
              <a:t>“a”</a:t>
            </a:r>
            <a:r>
              <a:rPr lang="en-US" altLang="en-US" sz="2400" dirty="0">
                <a:latin typeface="Comic Sans MS" pitchFamily="64" charset="0"/>
                <a:ea typeface="WenQuanYi Zen Hei" charset="0"/>
                <a:cs typeface="Courier New" pitchFamily="49" charset="0"/>
              </a:rPr>
              <a:t> : </a:t>
            </a:r>
            <a:r>
              <a:rPr lang="en-US" altLang="en-US" sz="2400" dirty="0" smtClean="0">
                <a:latin typeface="Comic Sans MS" pitchFamily="64" charset="0"/>
                <a:ea typeface="WenQuanYi Zen Hei" charset="0"/>
                <a:cs typeface="Courier New" pitchFamily="49" charset="0"/>
              </a:rPr>
              <a:t>append. </a:t>
            </a:r>
            <a:r>
              <a:rPr lang="en-US" altLang="en-US" sz="2400" dirty="0">
                <a:latin typeface="Comic Sans MS" pitchFamily="64" charset="0"/>
                <a:ea typeface="WenQuanYi Zen Hei" charset="0"/>
                <a:cs typeface="Courier New" pitchFamily="49" charset="0"/>
              </a:rPr>
              <a:t>The first write is to the end of the current content. File is created if it does not exist.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C4A60-E64F-473F-820E-80498BF986D5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  <a:latin typeface="Comic Sans MS" pitchFamily="64" charset="0"/>
              </a:rPr>
              <a:t>Opening Files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0" y="1143001"/>
            <a:ext cx="8229600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latin typeface="Comic Sans MS" pitchFamily="64" charset="0"/>
              </a:rPr>
              <a:t>If successful, </a:t>
            </a:r>
            <a:r>
              <a:rPr lang="en-US" altLang="en-US" sz="2800" dirty="0" err="1">
                <a:latin typeface="Comic Sans MS" pitchFamily="64" charset="0"/>
              </a:rPr>
              <a:t>fopen</a:t>
            </a:r>
            <a:r>
              <a:rPr lang="en-US" altLang="en-US" sz="2800" dirty="0">
                <a:latin typeface="Comic Sans MS" pitchFamily="64" charset="0"/>
              </a:rPr>
              <a:t> returns a </a:t>
            </a:r>
            <a:r>
              <a:rPr lang="en-US" altLang="en-US" sz="2800" i="1" dirty="0">
                <a:latin typeface="Comic Sans MS" pitchFamily="64" charset="0"/>
              </a:rPr>
              <a:t>file pointer</a:t>
            </a:r>
            <a:r>
              <a:rPr lang="en-US" altLang="en-US" sz="2800" dirty="0">
                <a:latin typeface="Comic Sans MS" pitchFamily="64" charset="0"/>
              </a:rPr>
              <a:t> – this is later used for </a:t>
            </a:r>
            <a:r>
              <a:rPr lang="en-US" altLang="en-US" sz="2800" dirty="0" err="1">
                <a:latin typeface="Comic Sans MS" pitchFamily="64" charset="0"/>
              </a:rPr>
              <a:t>fprintf</a:t>
            </a:r>
            <a:r>
              <a:rPr lang="en-US" altLang="en-US" sz="2800" dirty="0">
                <a:latin typeface="Comic Sans MS" pitchFamily="64" charset="0"/>
              </a:rPr>
              <a:t>, </a:t>
            </a:r>
            <a:r>
              <a:rPr lang="en-US" altLang="en-US" sz="2800" dirty="0" err="1">
                <a:latin typeface="Comic Sans MS" pitchFamily="64" charset="0"/>
              </a:rPr>
              <a:t>fscanf</a:t>
            </a:r>
            <a:r>
              <a:rPr lang="en-US" altLang="en-US" sz="2800" dirty="0">
                <a:latin typeface="Comic Sans MS" pitchFamily="64" charset="0"/>
              </a:rPr>
              <a:t> etc</a:t>
            </a:r>
            <a:r>
              <a:rPr lang="en-US" altLang="en-US" sz="2800" dirty="0" smtClean="0">
                <a:latin typeface="Comic Sans MS" pitchFamily="64" charset="0"/>
              </a:rPr>
              <a:t>.</a:t>
            </a:r>
            <a:endParaRPr lang="en-US" altLang="en-US" sz="2800" dirty="0">
              <a:latin typeface="Comic Sans MS" pitchFamily="64" charset="0"/>
            </a:endParaRP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latin typeface="Comic Sans MS" pitchFamily="64" charset="0"/>
              </a:rPr>
              <a:t>If unsuccessful, </a:t>
            </a:r>
            <a:r>
              <a:rPr lang="en-US" altLang="en-US" sz="2800" dirty="0" err="1">
                <a:latin typeface="Comic Sans MS" pitchFamily="64" charset="0"/>
              </a:rPr>
              <a:t>fopen</a:t>
            </a:r>
            <a:r>
              <a:rPr lang="en-US" altLang="en-US" sz="2800" dirty="0">
                <a:latin typeface="Comic Sans MS" pitchFamily="64" charset="0"/>
              </a:rPr>
              <a:t> returns a NULL</a:t>
            </a:r>
            <a:r>
              <a:rPr lang="en-US" altLang="en-US" sz="2800" dirty="0" smtClean="0">
                <a:latin typeface="Comic Sans MS" pitchFamily="64" charset="0"/>
              </a:rPr>
              <a:t>.</a:t>
            </a:r>
            <a:endParaRPr lang="en-US" altLang="en-US" sz="2800" dirty="0">
              <a:latin typeface="Comic Sans MS" pitchFamily="64" charset="0"/>
            </a:endParaRP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>
                <a:latin typeface="Comic Sans MS" pitchFamily="64" charset="0"/>
              </a:rPr>
              <a:t>It is a good idea to check for errors (e.g. Opening a file on a CDROM using “w” mode etc.) </a:t>
            </a:r>
          </a:p>
        </p:txBody>
      </p:sp>
      <p:sp>
        <p:nvSpPr>
          <p:cNvPr id="7" name="Date Placeholder 1"/>
          <p:cNvSpPr txBox="1">
            <a:spLocks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chemeClr val="accent4"/>
                </a:solidFill>
                <a:latin typeface="Verdan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fld id="{B61901CA-62ED-456A-8586-A2EEB8C0B777}" type="datetime7">
              <a:rPr lang="en-US" altLang="en-US" smtClean="0"/>
              <a:pPr>
                <a:defRPr/>
              </a:pPr>
              <a:t>Apr-15</a:t>
            </a:fld>
            <a:endParaRPr lang="en-US" altLang="en-US"/>
          </a:p>
        </p:txBody>
      </p:sp>
      <p:sp>
        <p:nvSpPr>
          <p:cNvPr id="8" name="Footer Placeholder 2"/>
          <p:cNvSpPr txBox="1">
            <a:spLocks/>
          </p:cNvSpPr>
          <p:nvPr/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accent4"/>
                </a:solidFill>
                <a:latin typeface="Tahom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accent4"/>
                </a:solidFill>
                <a:latin typeface="Verdan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37072" y="3985419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dirty="0" smtClean="0">
                <a:solidFill>
                  <a:schemeClr val="tx2"/>
                </a:solidFill>
                <a:latin typeface="Comic Sans MS" pitchFamily="64" charset="0"/>
              </a:rPr>
              <a:t>Closing Files</a:t>
            </a:r>
            <a:endParaRPr lang="en-US" altLang="en-US" sz="4000" dirty="0">
              <a:solidFill>
                <a:schemeClr val="tx2"/>
              </a:solidFill>
              <a:latin typeface="Comic Sans MS" pitchFamily="6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4817838"/>
            <a:ext cx="8229600" cy="135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dirty="0" smtClean="0">
                <a:latin typeface="Comic Sans MS" pitchFamily="64" charset="0"/>
              </a:rPr>
              <a:t>An open file must be closed after last use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400" dirty="0" smtClean="0">
                <a:latin typeface="Comic Sans MS" pitchFamily="64" charset="0"/>
              </a:rPr>
              <a:t>allows reuse of FILE* resources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400" dirty="0" smtClean="0">
                <a:latin typeface="Comic Sans MS" pitchFamily="64" charset="0"/>
              </a:rPr>
              <a:t>flushing of </a:t>
            </a:r>
            <a:r>
              <a:rPr lang="en-US" altLang="en-US" sz="2400" b="1" i="1" dirty="0" smtClean="0">
                <a:latin typeface="Comic Sans MS" pitchFamily="64" charset="0"/>
              </a:rPr>
              <a:t>buffered</a:t>
            </a:r>
            <a:r>
              <a:rPr lang="en-US" altLang="en-US" sz="2400" b="1" dirty="0" smtClean="0">
                <a:latin typeface="Comic Sans MS" pitchFamily="64" charset="0"/>
              </a:rPr>
              <a:t> </a:t>
            </a:r>
            <a:r>
              <a:rPr lang="en-US" altLang="en-US" sz="2400" dirty="0" smtClean="0">
                <a:latin typeface="Comic Sans MS" pitchFamily="64" charset="0"/>
              </a:rPr>
              <a:t>data</a:t>
            </a: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endParaRPr lang="en-US" altLang="en-US" dirty="0">
              <a:latin typeface="Comic Sans MS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1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I/O: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066800"/>
            <a:ext cx="8496944" cy="5562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000" dirty="0">
                <a:latin typeface="Comic Sans MS" pitchFamily="64" charset="0"/>
              </a:rPr>
              <a:t>Write a program that will take two filenames, and print contents to the standard output. The contents of the first file should be printed first, and then the contents of the second.</a:t>
            </a: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000" dirty="0">
                <a:latin typeface="Comic Sans MS" pitchFamily="64" charset="0"/>
              </a:rPr>
              <a:t>The algorithm: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>
                <a:latin typeface="Comic Sans MS" pitchFamily="64" charset="0"/>
              </a:rPr>
              <a:t>Read the file names.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>
                <a:latin typeface="Comic Sans MS" pitchFamily="64" charset="0"/>
              </a:rPr>
              <a:t>Open file 1. If open failed, we exit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>
                <a:latin typeface="Comic Sans MS" pitchFamily="64" charset="0"/>
              </a:rPr>
              <a:t>Print the contents of file 1 to </a:t>
            </a:r>
            <a:r>
              <a:rPr lang="en-US" altLang="en-US" sz="2400" dirty="0" err="1">
                <a:latin typeface="Comic Sans MS" pitchFamily="64" charset="0"/>
              </a:rPr>
              <a:t>stdout</a:t>
            </a:r>
            <a:endParaRPr lang="en-US" altLang="en-US" sz="2400" dirty="0">
              <a:latin typeface="Comic Sans MS" pitchFamily="64" charset="0"/>
            </a:endParaRP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>
                <a:latin typeface="Comic Sans MS" pitchFamily="64" charset="0"/>
              </a:rPr>
              <a:t>Close file 1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>
                <a:latin typeface="Comic Sans MS" pitchFamily="64" charset="0"/>
              </a:rPr>
              <a:t>Open file 2. If open failed, we exit</a:t>
            </a: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>
                <a:latin typeface="Comic Sans MS" pitchFamily="64" charset="0"/>
              </a:rPr>
              <a:t>Print the contents of file 2 to </a:t>
            </a:r>
            <a:r>
              <a:rPr lang="en-US" altLang="en-US" sz="2400" dirty="0" err="1">
                <a:latin typeface="Comic Sans MS" pitchFamily="64" charset="0"/>
              </a:rPr>
              <a:t>stdout</a:t>
            </a:r>
            <a:endParaRPr lang="en-US" altLang="en-US" sz="2400" dirty="0">
              <a:latin typeface="Comic Sans MS" pitchFamily="64" charset="0"/>
            </a:endParaRPr>
          </a:p>
          <a:p>
            <a:pPr lvl="1">
              <a:lnSpc>
                <a:spcPct val="90000"/>
              </a:lnSpc>
              <a:spcBef>
                <a:spcPts val="650"/>
              </a:spcBef>
              <a:buFont typeface="Comic Sans MS" pitchFamily="64" charset="0"/>
              <a:buAutoNum type="arabicPeriod"/>
            </a:pPr>
            <a:r>
              <a:rPr lang="en-US" altLang="en-US" sz="2400" dirty="0">
                <a:latin typeface="Comic Sans MS" pitchFamily="64" charset="0"/>
              </a:rPr>
              <a:t>Close file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3CE16-D19F-4813-9DE8-9558BEC32778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68952" cy="936104"/>
          </a:xfrm>
        </p:spPr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Comic Sans MS" panose="030F0702030302020204" pitchFamily="66" charset="0"/>
              </a:rPr>
              <a:t>First login to the system.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Comic Sans MS" panose="030F0702030302020204" pitchFamily="66" charset="0"/>
              </a:rPr>
              <a:t>Now open an editor. An editor is a system program that lets you type in text, modify and  update it. 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Comic Sans MS" panose="030F0702030302020204" pitchFamily="66" charset="0"/>
              </a:rPr>
              <a:t>Some popular editors are: 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vim, </a:t>
            </a:r>
            <a:r>
              <a:rPr lang="en-US" alt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emacs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, </a:t>
            </a:r>
            <a:r>
              <a:rPr lang="en-US" alt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gedit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, notepad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Comic Sans MS" panose="030F0702030302020204" pitchFamily="66" charset="0"/>
              </a:rPr>
              <a:t>Use an editor that provides syntax highlighting and auto-indent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Comic Sans MS" panose="030F0702030302020204" pitchFamily="66" charset="0"/>
              </a:rPr>
              <a:t>My personal favorites are </a:t>
            </a:r>
            <a:r>
              <a:rPr lang="en-US" altLang="en-US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emacs</a:t>
            </a:r>
            <a:r>
              <a:rPr lang="en-US" altLang="en-US" sz="2400" b="1" dirty="0">
                <a:latin typeface="Comic Sans MS" panose="030F0702030302020204" pitchFamily="66" charset="0"/>
              </a:rPr>
              <a:t> and </a:t>
            </a:r>
            <a:r>
              <a:rPr lang="en-US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vim – </a:t>
            </a:r>
            <a:r>
              <a:rPr lang="en-US" alt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many powerful features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Comic Sans MS" panose="030F0702030302020204" pitchFamily="66" charset="0"/>
              </a:rPr>
              <a:t>Type in your code in the editor. Save what you type into a file.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Comic Sans MS" panose="030F0702030302020204" pitchFamily="66" charset="0"/>
              </a:rPr>
              <a:t>Give meaningful names to your files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.</a:t>
            </a:r>
            <a:endParaRPr lang="en-US" alt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57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7950" y="304800"/>
            <a:ext cx="9036050" cy="6400800"/>
          </a:xfrm>
          <a:prstGeom prst="roundRect">
            <a:avLst>
              <a:gd name="adj" fmla="val 7903"/>
            </a:avLst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int main()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 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FILE </a:t>
            </a: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*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;  char </a:t>
            </a: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filename1[128], filename2[128];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scanf(“%s”, filename1</a:t>
            </a: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scanf(“%s”, filename2);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</a:t>
            </a:r>
            <a:r>
              <a:rPr lang="en-IN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</a:t>
            </a: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= </a:t>
            </a:r>
            <a:r>
              <a:rPr lang="en-IN" altLang="en-US" sz="2000" b="1" dirty="0" err="1">
                <a:solidFill>
                  <a:srgbClr val="FF0000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fopen</a:t>
            </a: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( filename1, "r" 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);</a:t>
            </a:r>
            <a:endParaRPr lang="en-US" altLang="en-US" sz="2000" b="1" dirty="0">
              <a:solidFill>
                <a:schemeClr val="tx1"/>
              </a:solidFill>
              <a:latin typeface="Comic Sans MS" panose="030F0702030302020204" pitchFamily="66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if(</a:t>
            </a:r>
            <a:r>
              <a:rPr lang="en-IN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</a:t>
            </a: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== 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NULL) </a:t>
            </a: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  </a:t>
            </a:r>
            <a:r>
              <a:rPr lang="en-IN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fprintf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(</a:t>
            </a:r>
            <a:r>
              <a:rPr lang="en-IN" altLang="en-US" sz="2000" b="1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stderr</a:t>
            </a: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, "Opening File %s failed\n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", filename1);</a:t>
            </a:r>
            <a:endParaRPr lang="en-IN" altLang="en-US" sz="2000" b="1" dirty="0">
              <a:solidFill>
                <a:schemeClr val="tx1"/>
              </a:solidFill>
              <a:latin typeface="Comic Sans MS" panose="030F0702030302020204" pitchFamily="66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  return -1;</a:t>
            </a:r>
            <a:endParaRPr lang="en-US" altLang="en-US" sz="2000" b="1" dirty="0">
              <a:solidFill>
                <a:schemeClr val="tx1"/>
              </a:solidFill>
              <a:latin typeface="Comic Sans MS" panose="030F0702030302020204" pitchFamily="66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}</a:t>
            </a:r>
            <a:endParaRPr lang="en-US" altLang="en-US" sz="2000" b="1" dirty="0">
              <a:solidFill>
                <a:schemeClr val="tx1"/>
              </a:solidFill>
              <a:latin typeface="Comic Sans MS" panose="030F0702030302020204" pitchFamily="66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copy_file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,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stdout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);</a:t>
            </a:r>
            <a:endParaRPr lang="en-US" altLang="en-US" sz="2000" b="1" dirty="0">
              <a:solidFill>
                <a:schemeClr val="tx1"/>
              </a:solidFill>
              <a:latin typeface="Comic Sans MS" panose="030F0702030302020204" pitchFamily="66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fclose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</a:t>
            </a:r>
            <a:r>
              <a:rPr lang="en-IN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</a:t>
            </a: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= </a:t>
            </a:r>
            <a:r>
              <a:rPr lang="en-IN" altLang="en-US" sz="2000" b="1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fopen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( </a:t>
            </a: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filename2, "r" 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);</a:t>
            </a:r>
            <a:endParaRPr lang="en-US" altLang="en-US" sz="2000" b="1" dirty="0">
              <a:solidFill>
                <a:schemeClr val="tx1"/>
              </a:solidFill>
              <a:latin typeface="Comic Sans MS" panose="030F0702030302020204" pitchFamily="66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if (</a:t>
            </a:r>
            <a:r>
              <a:rPr lang="en-IN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fp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</a:t>
            </a: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== 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NULL) </a:t>
            </a: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  </a:t>
            </a:r>
            <a:r>
              <a:rPr lang="en-IN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fprintf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(</a:t>
            </a:r>
            <a:r>
              <a:rPr lang="en-IN" altLang="en-US" sz="2000" b="1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stderr</a:t>
            </a: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, "Opening File %s failed\n</a:t>
            </a:r>
            <a:r>
              <a:rPr lang="en-IN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", filename2</a:t>
            </a:r>
            <a:r>
              <a:rPr lang="en-I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 return -1;</a:t>
            </a:r>
            <a:endParaRPr lang="en-US" altLang="en-US" sz="2000" b="1" dirty="0">
              <a:solidFill>
                <a:schemeClr val="tx1"/>
              </a:solidFill>
              <a:latin typeface="Comic Sans MS" panose="030F0702030302020204" pitchFamily="66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}</a:t>
            </a:r>
            <a:endParaRPr lang="en-US" altLang="en-US" sz="2000" b="1" dirty="0">
              <a:solidFill>
                <a:schemeClr val="tx1"/>
              </a:solidFill>
              <a:latin typeface="Comic Sans MS" panose="030F0702030302020204" pitchFamily="66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copy_file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(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,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stdout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);</a:t>
            </a:r>
            <a:endParaRPr lang="en-US" altLang="en-US" sz="2000" b="1" dirty="0">
              <a:solidFill>
                <a:schemeClr val="tx1"/>
              </a:solidFill>
              <a:latin typeface="Comic Sans MS" panose="030F0702030302020204" pitchFamily="66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fclose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(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);</a:t>
            </a:r>
            <a:endParaRPr lang="en-US" altLang="en-US" sz="2000" b="1" dirty="0">
              <a:solidFill>
                <a:schemeClr val="tx1"/>
              </a:solidFill>
              <a:latin typeface="Comic Sans MS" panose="030F0702030302020204" pitchFamily="66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  return </a:t>
            </a:r>
            <a:r>
              <a:rPr lang="en-US" altLang="en-US" sz="2000" b="1" dirty="0">
                <a:solidFill>
                  <a:schemeClr val="tx1"/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0;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ea typeface="WenQuanYi Zen Hei" charset="0"/>
                <a:cs typeface="Courier New" pitchFamily="49" charset="0"/>
              </a:rPr>
              <a:t>} </a:t>
            </a:r>
            <a:endParaRPr lang="en-US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  <a:ea typeface="WenQuanYi Zen Hei" charset="0"/>
              <a:cs typeface="Courier New" pitchFamily="49" charset="0"/>
            </a:endParaRPr>
          </a:p>
        </p:txBody>
      </p:sp>
      <p:sp>
        <p:nvSpPr>
          <p:cNvPr id="7" name="Date Placeholder 1"/>
          <p:cNvSpPr txBox="1">
            <a:spLocks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chemeClr val="accent4"/>
                </a:solidFill>
                <a:latin typeface="Verdan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fld id="{F5B21CC7-476B-42FF-9F84-0D76BE2BF223}" type="datetime7">
              <a:rPr lang="en-US" altLang="en-US" smtClean="0"/>
              <a:pPr>
                <a:defRPr/>
              </a:pPr>
              <a:t>Apr-15</a:t>
            </a:fld>
            <a:endParaRPr lang="en-US" altLang="en-US"/>
          </a:p>
        </p:txBody>
      </p:sp>
      <p:sp>
        <p:nvSpPr>
          <p:cNvPr id="8" name="Footer Placeholder 2"/>
          <p:cNvSpPr txBox="1">
            <a:spLocks/>
          </p:cNvSpPr>
          <p:nvPr/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accent4"/>
                </a:solidFill>
                <a:latin typeface="Tahom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accent4"/>
                </a:solidFill>
                <a:latin typeface="Verdan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5562600" y="-13688"/>
            <a:ext cx="3124200" cy="547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Wingdings" charset="2"/>
              <a:buNone/>
            </a:pPr>
            <a:r>
              <a:rPr lang="en-US" altLang="en-US" sz="2400" dirty="0">
                <a:solidFill>
                  <a:srgbClr val="280099"/>
                </a:solidFill>
              </a:rPr>
              <a:t>The </a:t>
            </a:r>
            <a:r>
              <a:rPr lang="en-US" altLang="en-US" sz="2400" dirty="0" smtClean="0">
                <a:solidFill>
                  <a:srgbClr val="280099"/>
                </a:solidFill>
              </a:rPr>
              <a:t>Program: main</a:t>
            </a:r>
            <a:endParaRPr lang="en-US" altLang="en-US" sz="2400" dirty="0">
              <a:solidFill>
                <a:srgbClr val="28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7950" y="304800"/>
            <a:ext cx="9036050" cy="6400800"/>
          </a:xfrm>
          <a:prstGeom prst="roundRect">
            <a:avLst>
              <a:gd name="adj" fmla="val 7903"/>
            </a:avLst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rgbClr val="385D8A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void </a:t>
            </a:r>
            <a:r>
              <a:rPr lang="en-IN" altLang="en-US" sz="32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copy_file</a:t>
            </a:r>
            <a:r>
              <a:rPr lang="en-IN" alt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(FILE </a:t>
            </a:r>
            <a:r>
              <a:rPr lang="en-IN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*</a:t>
            </a:r>
            <a:r>
              <a:rPr lang="en-IN" altLang="en-US" sz="32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fromfp</a:t>
            </a:r>
            <a:r>
              <a:rPr lang="en-IN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, FILE *</a:t>
            </a:r>
            <a:r>
              <a:rPr lang="en-IN" altLang="en-US" sz="32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tofp</a:t>
            </a:r>
            <a:r>
              <a:rPr lang="en-IN" alt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IN" altLang="en-U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char </a:t>
            </a:r>
            <a:r>
              <a:rPr lang="en-US" altLang="en-US" sz="32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ch</a:t>
            </a:r>
            <a:r>
              <a:rPr lang="en-US" alt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;</a:t>
            </a:r>
            <a:endParaRPr lang="en-US" altLang="en-U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while </a:t>
            </a: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( !</a:t>
            </a:r>
            <a:r>
              <a:rPr lang="en-US" altLang="en-US" sz="3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feof</a:t>
            </a:r>
            <a:r>
              <a:rPr lang="en-US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( </a:t>
            </a:r>
            <a:r>
              <a:rPr lang="en-US" altLang="en-US" sz="32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fromfp</a:t>
            </a: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 ) ) 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3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fscanf</a:t>
            </a:r>
            <a:r>
              <a:rPr lang="en-US" alt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( </a:t>
            </a:r>
            <a:r>
              <a:rPr lang="en-US" altLang="en-US" sz="3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fromfp</a:t>
            </a: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, "%c", &amp;</a:t>
            </a:r>
            <a:r>
              <a:rPr lang="en-US" altLang="en-US" sz="32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ch</a:t>
            </a:r>
            <a:r>
              <a:rPr lang="en-US" alt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3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fprintf</a:t>
            </a:r>
            <a:r>
              <a:rPr lang="en-US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( </a:t>
            </a:r>
            <a:r>
              <a:rPr lang="en-US" altLang="en-US" sz="3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tofp</a:t>
            </a: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, "%c", </a:t>
            </a:r>
            <a:r>
              <a:rPr lang="en-US" altLang="en-US" sz="32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ch</a:t>
            </a:r>
            <a:r>
              <a:rPr lang="en-US" alt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);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}</a:t>
            </a:r>
            <a:endParaRPr lang="en-US" altLang="en-U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7" name="Date Placeholder 1"/>
          <p:cNvSpPr txBox="1">
            <a:spLocks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chemeClr val="accent4"/>
                </a:solidFill>
                <a:latin typeface="Verdan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fld id="{F5B21CC7-476B-42FF-9F84-0D76BE2BF223}" type="datetime7">
              <a:rPr lang="en-US" altLang="en-US" smtClean="0"/>
              <a:pPr>
                <a:defRPr/>
              </a:pPr>
              <a:t>Apr-15</a:t>
            </a:fld>
            <a:endParaRPr lang="en-US" altLang="en-US"/>
          </a:p>
        </p:txBody>
      </p:sp>
      <p:sp>
        <p:nvSpPr>
          <p:cNvPr id="8" name="Footer Placeholder 2"/>
          <p:cNvSpPr txBox="1">
            <a:spLocks/>
          </p:cNvSpPr>
          <p:nvPr/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accent4"/>
                </a:solidFill>
                <a:latin typeface="Tahom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accent4"/>
                </a:solidFill>
                <a:latin typeface="Verdana" pitchFamily="34" charset="0"/>
                <a:ea typeface="+mn-ea"/>
                <a:cs typeface="Arial Unicode MS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6" charset="0"/>
                <a:ea typeface="+mn-ea"/>
                <a:cs typeface="Arial Unicode MS" charset="0"/>
              </a:defRPr>
            </a:lvl9pPr>
          </a:lstStyle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5257800" y="-13688"/>
            <a:ext cx="3429000" cy="547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Wingdings" charset="2"/>
              <a:buNone/>
            </a:pPr>
            <a:r>
              <a:rPr lang="en-US" altLang="en-US" sz="2400" dirty="0">
                <a:solidFill>
                  <a:srgbClr val="280099"/>
                </a:solidFill>
              </a:rPr>
              <a:t>The </a:t>
            </a:r>
            <a:r>
              <a:rPr lang="en-US" altLang="en-US" sz="2400" dirty="0" smtClean="0">
                <a:solidFill>
                  <a:srgbClr val="280099"/>
                </a:solidFill>
              </a:rPr>
              <a:t>Program: </a:t>
            </a:r>
            <a:r>
              <a:rPr lang="en-US" altLang="en-US" sz="2400" dirty="0" err="1" smtClean="0">
                <a:solidFill>
                  <a:srgbClr val="280099"/>
                </a:solidFill>
              </a:rPr>
              <a:t>copy_file</a:t>
            </a:r>
            <a:endParaRPr lang="en-US" altLang="en-US" sz="2400" dirty="0">
              <a:solidFill>
                <a:srgbClr val="28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>
                <a:solidFill>
                  <a:srgbClr val="280099"/>
                </a:solidFill>
                <a:latin typeface="Comic Sans MS" pitchFamily="64" charset="0"/>
              </a:rPr>
              <a:t>Some other file handling functions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feof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( FILE*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omic Sans MS" pitchFamily="64" charset="0"/>
                <a:ea typeface="WenQuanYi Zen Hei" charset="0"/>
                <a:cs typeface="Courier New" pitchFamily="49" charset="0"/>
              </a:rPr>
              <a:t>Checks whether the EOF is set for </a:t>
            </a:r>
            <a:r>
              <a:rPr lang="en-US" altLang="en-US" sz="2800" dirty="0" err="1">
                <a:latin typeface="Comic Sans MS" pitchFamily="6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dirty="0">
                <a:latin typeface="Comic Sans MS" pitchFamily="64" charset="0"/>
                <a:ea typeface="WenQuanYi Zen Hei" charset="0"/>
                <a:cs typeface="Courier New" pitchFamily="49" charset="0"/>
              </a:rPr>
              <a:t> – that is, the EOF has been encountered. If EOF is set, it returns nonzero. Otherwise, returns 0</a:t>
            </a:r>
            <a:r>
              <a:rPr lang="en-US" altLang="en-US" sz="2800" dirty="0" smtClean="0">
                <a:latin typeface="Comic Sans MS" pitchFamily="64" charset="0"/>
                <a:ea typeface="WenQuanYi Zen Hei" charset="0"/>
                <a:cs typeface="Courier New" pitchFamily="49" charset="0"/>
              </a:rPr>
              <a:t>.</a:t>
            </a:r>
            <a:endParaRPr lang="en-US" altLang="en-US" sz="2800" b="1" dirty="0">
              <a:latin typeface="Comic Sans MS" pitchFamily="6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ferror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( FILE *</a:t>
            </a:r>
            <a:r>
              <a:rPr lang="en-US" altLang="en-US" sz="32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32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omic Sans MS" pitchFamily="64" charset="0"/>
                <a:ea typeface="WenQuanYi Zen Hei" charset="0"/>
                <a:cs typeface="Courier New" pitchFamily="49" charset="0"/>
              </a:rPr>
              <a:t>Checks whether the error indicator has been set for fp. (for example, write errors to the file</a:t>
            </a:r>
            <a:r>
              <a:rPr lang="en-US" altLang="en-US" sz="2800" dirty="0" smtClean="0">
                <a:latin typeface="Comic Sans MS" pitchFamily="64" charset="0"/>
                <a:ea typeface="WenQuanYi Zen Hei" charset="0"/>
                <a:cs typeface="Courier New" pitchFamily="49" charset="0"/>
              </a:rPr>
              <a:t>.)</a:t>
            </a:r>
            <a:endParaRPr lang="en-US" altLang="en-US" sz="2800" b="1" dirty="0">
              <a:latin typeface="Comic Sans MS" pitchFamily="64" charset="0"/>
              <a:ea typeface="WenQuanYi Zen Hei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BB4B1F-0451-4829-B60E-F9EF33A5E338}" type="datetime7">
              <a:rPr lang="en-US" altLang="en-US" smtClean="0"/>
              <a:t>Apr-15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>
                <a:solidFill>
                  <a:srgbClr val="280099"/>
                </a:solidFill>
                <a:latin typeface="Comic Sans MS" pitchFamily="64" charset="0"/>
              </a:rPr>
              <a:t>Some other file handling functions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marL="1295400" indent="-215900"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fseek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(FILE *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, long int offset</a:t>
            </a:r>
            <a:r>
              <a:rPr lang="en-US" altLang="en-US" sz="2800" b="1" dirty="0" smtClean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,</a:t>
            </a:r>
          </a:p>
          <a:p>
            <a:pPr marL="107950" indent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</a:pPr>
            <a:r>
              <a:rPr lang="en-US" altLang="en-US" sz="2800" b="1" dirty="0" smtClean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            int 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origin);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400" dirty="0">
                <a:latin typeface="Comic Sans MS" pitchFamily="64" charset="0"/>
                <a:ea typeface="WenQuanYi Zen Hei" charset="0"/>
                <a:cs typeface="Courier New" pitchFamily="49" charset="0"/>
              </a:rPr>
              <a:t>To set the current position associated with </a:t>
            </a:r>
            <a:r>
              <a:rPr lang="en-US" altLang="en-US" sz="2400" dirty="0" err="1">
                <a:latin typeface="Comic Sans MS" pitchFamily="64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400" dirty="0">
                <a:latin typeface="Comic Sans MS" pitchFamily="64" charset="0"/>
                <a:ea typeface="WenQuanYi Zen Hei" charset="0"/>
                <a:cs typeface="Courier New" pitchFamily="49" charset="0"/>
              </a:rPr>
              <a:t>, to a new position = </a:t>
            </a:r>
            <a:r>
              <a:rPr lang="en-US" altLang="en-US" sz="2400" dirty="0" err="1">
                <a:latin typeface="Comic Sans MS" pitchFamily="64" charset="0"/>
                <a:ea typeface="WenQuanYi Zen Hei" charset="0"/>
                <a:cs typeface="Courier New" pitchFamily="49" charset="0"/>
              </a:rPr>
              <a:t>origin+offset</a:t>
            </a:r>
            <a:r>
              <a:rPr lang="en-US" altLang="en-US" sz="2400" dirty="0">
                <a:latin typeface="Comic Sans MS" pitchFamily="64" charset="0"/>
                <a:ea typeface="WenQuanYi Zen Hei" charset="0"/>
                <a:cs typeface="Courier New" pitchFamily="49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400" dirty="0">
                <a:latin typeface="Comic Sans MS" pitchFamily="64" charset="0"/>
                <a:ea typeface="WenQuanYi Zen Hei" charset="0"/>
                <a:cs typeface="Courier New" pitchFamily="49" charset="0"/>
              </a:rPr>
              <a:t>Origin can be: 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1800" dirty="0">
                <a:latin typeface="Comic Sans MS" pitchFamily="64" charset="0"/>
                <a:ea typeface="WenQuanYi Zen Hei" charset="0"/>
                <a:cs typeface="Courier New" pitchFamily="49" charset="0"/>
              </a:rPr>
              <a:t>SEEK_SET: beginning of file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1800" dirty="0">
                <a:latin typeface="Comic Sans MS" pitchFamily="64" charset="0"/>
                <a:ea typeface="WenQuanYi Zen Hei" charset="0"/>
                <a:cs typeface="Courier New" pitchFamily="49" charset="0"/>
              </a:rPr>
              <a:t>SEEK_CURR: current position of file pointer</a:t>
            </a:r>
          </a:p>
          <a:p>
            <a:pPr lvl="2" ea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1800" dirty="0">
                <a:latin typeface="Comic Sans MS" pitchFamily="64" charset="0"/>
                <a:ea typeface="WenQuanYi Zen Hei" charset="0"/>
                <a:cs typeface="Courier New" pitchFamily="49" charset="0"/>
              </a:rPr>
              <a:t>SEEK_END: End of </a:t>
            </a:r>
            <a:r>
              <a:rPr lang="en-US" altLang="en-US" sz="1800" dirty="0" smtClean="0">
                <a:latin typeface="Comic Sans MS" pitchFamily="64" charset="0"/>
                <a:ea typeface="WenQuanYi Zen Hei" charset="0"/>
                <a:cs typeface="Courier New" pitchFamily="49" charset="0"/>
              </a:rPr>
              <a:t>file</a:t>
            </a:r>
            <a:endParaRPr lang="en-US" altLang="en-US" sz="1800" dirty="0">
              <a:latin typeface="Comic Sans MS" pitchFamily="64" charset="0"/>
              <a:ea typeface="WenQuanYi Zen Hei" charset="0"/>
              <a:cs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int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ftell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(FILE *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fp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ea typeface="WenQuanYi Zen Hei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400" dirty="0">
                <a:latin typeface="Comic Sans MS" pitchFamily="64" charset="0"/>
                <a:ea typeface="WenQuanYi Zen Hei" charset="0"/>
                <a:cs typeface="Courier New" pitchFamily="49" charset="0"/>
              </a:rPr>
              <a:t>Returns the current value of the position indicator of the stream.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D006E-8BD6-4746-B1DB-03D2C406F435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400" dirty="0">
                <a:solidFill>
                  <a:schemeClr val="tx2"/>
                </a:solidFill>
                <a:latin typeface="Comic Sans MS" pitchFamily="64" charset="0"/>
              </a:rPr>
              <a:t>Opening </a:t>
            </a:r>
            <a:r>
              <a:rPr lang="en-US" altLang="en-US" sz="3400" dirty="0" smtClean="0">
                <a:solidFill>
                  <a:schemeClr val="tx2"/>
                </a:solidFill>
                <a:latin typeface="Comic Sans MS" pitchFamily="64" charset="0"/>
              </a:rPr>
              <a:t>Files: More modes</a:t>
            </a:r>
            <a:endParaRPr lang="en-US" altLang="en-US" sz="3400" dirty="0">
              <a:solidFill>
                <a:schemeClr val="tx2"/>
              </a:solidFill>
              <a:latin typeface="Comic Sans MS" pitchFamily="6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marL="863600" indent="-287338"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 sz="3200" dirty="0">
                <a:latin typeface="Comic Sans MS" pitchFamily="64" charset="0"/>
              </a:rPr>
              <a:t>There are other modes for opening files, as well.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omic Sans MS" pitchFamily="64" charset="0"/>
              </a:rPr>
              <a:t>“r+” : open a file for read and write (update). The file must be present.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omic Sans MS" pitchFamily="64" charset="0"/>
              </a:rPr>
              <a:t>“w+” : write/update. Create an empty file and open it both for input and output.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6633"/>
              </a:buClr>
              <a:buSzPct val="75000"/>
              <a:buFont typeface="Symbol" charset="2"/>
              <a:buChar char=""/>
            </a:pPr>
            <a:r>
              <a:rPr lang="en-US" altLang="en-US" sz="2800" dirty="0">
                <a:latin typeface="Comic Sans MS" pitchFamily="64" charset="0"/>
              </a:rPr>
              <a:t>“a+” : append/update. Repositioning operations (</a:t>
            </a:r>
            <a:r>
              <a:rPr lang="en-US" altLang="en-US" sz="2800" dirty="0" err="1">
                <a:latin typeface="Comic Sans MS" pitchFamily="64" charset="0"/>
              </a:rPr>
              <a:t>fseek</a:t>
            </a:r>
            <a:r>
              <a:rPr lang="en-US" altLang="en-US" sz="2800" dirty="0">
                <a:latin typeface="Comic Sans MS" pitchFamily="64" charset="0"/>
              </a:rPr>
              <a:t> etc.) affect next read. Output is always at the end of file.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54E063-6FAB-47E0-8BFB-913694E9E10C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FileI</a:t>
            </a:r>
            <a:r>
              <a:rPr lang="en-US" dirty="0" smtClean="0">
                <a:latin typeface="Comic Sans MS" panose="030F0702030302020204" pitchFamily="66" charset="0"/>
              </a:rPr>
              <a:t>/O: </a:t>
            </a:r>
            <a:r>
              <a:rPr lang="en-US" dirty="0" err="1" smtClean="0">
                <a:latin typeface="Comic Sans MS" panose="030F0702030302020204" pitchFamily="66" charset="0"/>
              </a:rPr>
              <a:t>stdout</a:t>
            </a:r>
            <a:r>
              <a:rPr lang="en-US" dirty="0" smtClean="0">
                <a:latin typeface="Comic Sans MS" panose="030F0702030302020204" pitchFamily="66" charset="0"/>
              </a:rPr>
              <a:t> vs </a:t>
            </a:r>
            <a:r>
              <a:rPr lang="en-US" dirty="0" err="1" smtClean="0">
                <a:latin typeface="Comic Sans MS" panose="030F0702030302020204" pitchFamily="66" charset="0"/>
              </a:rPr>
              <a:t>stderr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1241648"/>
          </a:xfrm>
        </p:spPr>
        <p:txBody>
          <a:bodyPr/>
          <a:lstStyle/>
          <a:p>
            <a:r>
              <a:rPr lang="en-US" dirty="0" smtClean="0"/>
              <a:t>What is the output of following program when run on a terminal: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t>Apr-15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66777" y="2438400"/>
            <a:ext cx="89154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#include &lt;</a:t>
            </a:r>
            <a:r>
              <a:rPr lang="en-US" sz="2400" b="1" dirty="0" err="1">
                <a:solidFill>
                  <a:schemeClr val="accent4"/>
                </a:solidFill>
                <a:latin typeface="Comic Sans MS" panose="030F0702030302020204" pitchFamily="66" charset="0"/>
              </a:rPr>
              <a:t>stdio.h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main() 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  int input;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 scanf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("%d", &amp;input);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 </a:t>
            </a:r>
            <a:r>
              <a:rPr lang="en-US" sz="2400" b="1" dirty="0" err="1" smtClean="0">
                <a:solidFill>
                  <a:schemeClr val="accent4"/>
                </a:solidFill>
                <a:latin typeface="Comic Sans MS" panose="030F0702030302020204" pitchFamily="66" charset="0"/>
              </a:rPr>
              <a:t>fprintf</a:t>
            </a:r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(</a:t>
            </a:r>
            <a:r>
              <a:rPr lang="en-US" sz="2400" b="1" dirty="0" err="1" smtClean="0">
                <a:solidFill>
                  <a:schemeClr val="accent4"/>
                </a:solidFill>
                <a:latin typeface="Comic Sans MS" panose="030F0702030302020204" pitchFamily="66" charset="0"/>
              </a:rPr>
              <a:t>stdout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, </a:t>
            </a:r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Printing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STDOUT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%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d\n</a:t>
            </a:r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", input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); 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  </a:t>
            </a:r>
            <a:r>
              <a:rPr lang="en-US" sz="2400" b="1" dirty="0" err="1">
                <a:solidFill>
                  <a:schemeClr val="accent4"/>
                </a:solidFill>
                <a:latin typeface="Comic Sans MS" panose="030F0702030302020204" pitchFamily="66" charset="0"/>
              </a:rPr>
              <a:t>fprintf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  <a:latin typeface="Comic Sans MS" panose="030F0702030302020204" pitchFamily="66" charset="0"/>
              </a:rPr>
              <a:t>stderr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, </a:t>
            </a:r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Printing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STDERR %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d\n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", input); 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 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return 0;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}</a:t>
            </a:r>
            <a:endParaRPr lang="en-US" sz="2400" b="1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7494" y="5377666"/>
            <a:ext cx="4572000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Printing </a:t>
            </a:r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to STDOUT 5</a:t>
            </a:r>
          </a:p>
          <a:p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Printing </a:t>
            </a:r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to </a:t>
            </a:r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STDERR 5</a:t>
            </a:r>
            <a:endParaRPr lang="en-US" sz="2800" b="1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0294" y="2438400"/>
            <a:ext cx="1219200" cy="83099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</a:t>
            </a:r>
            <a:endParaRPr lang="en-US" sz="2400" b="1" dirty="0" smtClean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5</a:t>
            </a:r>
            <a:endParaRPr lang="en-US" sz="2400" b="1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FileI</a:t>
            </a:r>
            <a:r>
              <a:rPr lang="en-US" dirty="0" smtClean="0">
                <a:latin typeface="Comic Sans MS" panose="030F0702030302020204" pitchFamily="66" charset="0"/>
              </a:rPr>
              <a:t>/O: </a:t>
            </a:r>
            <a:r>
              <a:rPr lang="en-US" dirty="0" err="1" smtClean="0">
                <a:latin typeface="Comic Sans MS" panose="030F0702030302020204" pitchFamily="66" charset="0"/>
              </a:rPr>
              <a:t>stdout</a:t>
            </a:r>
            <a:r>
              <a:rPr lang="en-US" dirty="0" smtClean="0">
                <a:latin typeface="Comic Sans MS" panose="030F0702030302020204" pitchFamily="66" charset="0"/>
              </a:rPr>
              <a:t> vs </a:t>
            </a:r>
            <a:r>
              <a:rPr lang="en-US" dirty="0" err="1" smtClean="0">
                <a:latin typeface="Comic Sans MS" panose="030F0702030302020204" pitchFamily="66" charset="0"/>
              </a:rPr>
              <a:t>stderr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1241648"/>
          </a:xfrm>
        </p:spPr>
        <p:txBody>
          <a:bodyPr/>
          <a:lstStyle/>
          <a:p>
            <a:r>
              <a:rPr lang="en-US" dirty="0" smtClean="0"/>
              <a:t>What is the output of following program when run on a terminal: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9DC7D-1063-4755-BB35-57A79A0CF643}" type="datetime7">
              <a:rPr lang="en-US" altLang="en-US" smtClean="0"/>
              <a:t>Apr-15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66777" y="2438400"/>
            <a:ext cx="89154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#include &lt;</a:t>
            </a:r>
            <a:r>
              <a:rPr lang="en-US" sz="2400" b="1" dirty="0" err="1">
                <a:solidFill>
                  <a:schemeClr val="accent4"/>
                </a:solidFill>
                <a:latin typeface="Comic Sans MS" panose="030F0702030302020204" pitchFamily="66" charset="0"/>
              </a:rPr>
              <a:t>stdio.h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int 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main() 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  int input;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 scanf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("%d", &amp;input);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 </a:t>
            </a:r>
            <a:r>
              <a:rPr lang="en-US" sz="2400" b="1" dirty="0" err="1" smtClean="0">
                <a:solidFill>
                  <a:schemeClr val="accent4"/>
                </a:solidFill>
                <a:latin typeface="Comic Sans MS" panose="030F0702030302020204" pitchFamily="66" charset="0"/>
              </a:rPr>
              <a:t>fprintf</a:t>
            </a:r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(</a:t>
            </a:r>
            <a:r>
              <a:rPr lang="en-US" sz="2400" b="1" dirty="0" err="1" smtClean="0">
                <a:solidFill>
                  <a:schemeClr val="accent4"/>
                </a:solidFill>
                <a:latin typeface="Comic Sans MS" panose="030F0702030302020204" pitchFamily="66" charset="0"/>
              </a:rPr>
              <a:t>stdout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, </a:t>
            </a:r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Printing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STDOUT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%d</a:t>
            </a:r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", input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); 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  </a:t>
            </a:r>
            <a:r>
              <a:rPr lang="en-US" sz="2400" b="1" dirty="0" err="1">
                <a:solidFill>
                  <a:schemeClr val="accent4"/>
                </a:solidFill>
                <a:latin typeface="Comic Sans MS" panose="030F0702030302020204" pitchFamily="66" charset="0"/>
              </a:rPr>
              <a:t>fprintf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  <a:latin typeface="Comic Sans MS" panose="030F0702030302020204" pitchFamily="66" charset="0"/>
              </a:rPr>
              <a:t>stderr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, </a:t>
            </a:r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Printing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STDERR %d</a:t>
            </a:r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", 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input); 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 </a:t>
            </a:r>
            <a:r>
              <a:rPr 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return 0;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}</a:t>
            </a:r>
            <a:endParaRPr lang="en-US" sz="2400" b="1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500777"/>
            <a:ext cx="854877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Printing to STDOUT </a:t>
            </a:r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5Printing </a:t>
            </a:r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to </a:t>
            </a:r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STDERR 5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3400" y="5500777"/>
            <a:ext cx="8610600" cy="462676"/>
            <a:chOff x="533400" y="5500777"/>
            <a:chExt cx="8610600" cy="462676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33400" y="5500777"/>
              <a:ext cx="8548777" cy="462676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533400" y="5500777"/>
              <a:ext cx="8610600" cy="462676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Rectangle 7"/>
          <p:cNvSpPr/>
          <p:nvPr/>
        </p:nvSpPr>
        <p:spPr>
          <a:xfrm>
            <a:off x="500958" y="6023997"/>
            <a:ext cx="864304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Printing </a:t>
            </a:r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to </a:t>
            </a:r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STDERR 5Printing </a:t>
            </a:r>
            <a:r>
              <a:rPr 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to STDOUT </a:t>
            </a:r>
            <a:r>
              <a:rPr lang="en-US" sz="28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5</a:t>
            </a:r>
            <a:endParaRPr lang="en-US" sz="2800" b="1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4294" y="2438400"/>
            <a:ext cx="1219200" cy="83099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INPUT </a:t>
            </a:r>
            <a:endParaRPr lang="en-US" sz="2400" b="1" dirty="0" smtClean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5</a:t>
            </a:r>
            <a:endParaRPr lang="en-US" sz="2400" b="1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/>
          <a:lstStyle/>
          <a:p>
            <a:pPr eaLnBrk="1"/>
            <a:r>
              <a:rPr lang="en-US" altLang="en-US" dirty="0" err="1" smtClean="0"/>
              <a:t>Stdout</a:t>
            </a:r>
            <a:r>
              <a:rPr lang="en-US" altLang="en-US" dirty="0" smtClean="0"/>
              <a:t> vs. </a:t>
            </a:r>
            <a:r>
              <a:rPr lang="en-US" altLang="en-US" dirty="0" err="1" smtClean="0"/>
              <a:t>Stderr</a:t>
            </a:r>
            <a:r>
              <a:rPr lang="en-US" altLang="en-US" dirty="0" smtClean="0"/>
              <a:t> (Intuition)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971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2362200" y="4648200"/>
            <a:ext cx="99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D5E20FD-DDF8-465F-AF1B-DFFC3FF4DDB3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75958F2-7406-4DEF-8A41-205AA1868006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pic>
        <p:nvPicPr>
          <p:cNvPr id="2051" name="Picture 3" descr="C:\Users\karkare\AppData\Local\Microsoft\Windows\INetCache\IE\R8W5Z1G9\MC90009274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12" y="4114800"/>
            <a:ext cx="4671588" cy="218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400">
                <a:solidFill>
                  <a:srgbClr val="280099"/>
                </a:solidFill>
                <a:latin typeface="Comic Sans MS" pitchFamily="64" charset="0"/>
              </a:rPr>
              <a:t>An Exercise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>
                <a:latin typeface="Comic Sans MS" pitchFamily="64" charset="0"/>
              </a:rPr>
              <a:t>Often, events in a system are logged on to a particular file. (e.g. usb drive mounted, user logs off etc.)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>
                <a:latin typeface="Comic Sans MS" pitchFamily="64" charset="0"/>
              </a:rPr>
              <a:t>These log files can be quite large. We are usually interested in the latest events (maybe the last 10 events.)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6633"/>
              </a:buClr>
              <a:buSzPct val="45000"/>
              <a:buFont typeface="Wingdings" charset="2"/>
              <a:buChar char=""/>
            </a:pPr>
            <a:r>
              <a:rPr lang="en-US" altLang="en-US">
                <a:latin typeface="Comic Sans MS" pitchFamily="64" charset="0"/>
              </a:rPr>
              <a:t>The unix command “tail &lt;filename&gt;” prints the last 10 lines of &lt;filename&gt;. Can you program this?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9C045-AFDE-4268-B87F-5E7CF84A1624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3400">
                <a:solidFill>
                  <a:srgbClr val="280099"/>
                </a:solidFill>
                <a:latin typeface="Comic Sans MS" pitchFamily="64" charset="0"/>
              </a:rPr>
              <a:t>Tail – Algorithm 1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 eaLnBrk="0" hangingPunct="0">
              <a:lnSpc>
                <a:spcPct val="93000"/>
              </a:lnSpc>
              <a:spcAft>
                <a:spcPts val="1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900">
                <a:solidFill>
                  <a:srgbClr val="000080"/>
                </a:solidFill>
                <a:latin typeface="Arial" charset="0"/>
                <a:cs typeface="Arial Unicode MS" charset="0"/>
              </a:defRPr>
            </a:lvl1pPr>
            <a:lvl2pPr eaLnBrk="0" hangingPunct="0">
              <a:lnSpc>
                <a:spcPct val="93000"/>
              </a:lnSpc>
              <a:spcAft>
                <a:spcPts val="10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500">
                <a:solidFill>
                  <a:srgbClr val="000080"/>
                </a:solidFill>
                <a:latin typeface="Arial" charset="0"/>
                <a:cs typeface="Arial Unicode MS" charset="0"/>
              </a:defRPr>
            </a:lvl2pPr>
            <a:lvl3pPr eaLnBrk="0" hangingPunct="0">
              <a:lnSpc>
                <a:spcPct val="93000"/>
              </a:lnSpc>
              <a:spcAft>
                <a:spcPts val="7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rgbClr val="000080"/>
                </a:solidFill>
                <a:latin typeface="Arial" charset="0"/>
                <a:cs typeface="Arial Unicode MS" charset="0"/>
              </a:defRPr>
            </a:lvl3pPr>
            <a:lvl4pPr eaLnBrk="0" hangingPunct="0">
              <a:lnSpc>
                <a:spcPct val="93000"/>
              </a:lnSpc>
              <a:spcAft>
                <a:spcPts val="51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4pPr>
            <a:lvl5pPr eaLnBrk="0" hangingPunct="0">
              <a:lnSpc>
                <a:spcPct val="93000"/>
              </a:lnSpc>
              <a:spcAft>
                <a:spcPts val="263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75"/>
              </a:spcBef>
              <a:spcAft>
                <a:spcPct val="0"/>
              </a:spcAft>
              <a:buFont typeface="Times New Roman" pitchFamily="16" charset="0"/>
              <a:buAutoNum type="arabicPeriod"/>
            </a:pPr>
            <a:r>
              <a:rPr lang="en-US" altLang="en-US" sz="2700">
                <a:latin typeface="Comic Sans MS" pitchFamily="64" charset="0"/>
              </a:rPr>
              <a:t>Write a program to pick out the first 10 lines of a file</a:t>
            </a:r>
          </a:p>
          <a:p>
            <a:pPr eaLnBrk="1" hangingPunct="1">
              <a:lnSpc>
                <a:spcPct val="90000"/>
              </a:lnSpc>
              <a:spcBef>
                <a:spcPts val="675"/>
              </a:spcBef>
              <a:spcAft>
                <a:spcPct val="0"/>
              </a:spcAft>
              <a:buFont typeface="Times New Roman" pitchFamily="16" charset="0"/>
              <a:buAutoNum type="arabicPeriod"/>
            </a:pPr>
            <a:r>
              <a:rPr lang="en-US" altLang="en-US" sz="2700">
                <a:latin typeface="Comic Sans MS" pitchFamily="64" charset="0"/>
              </a:rPr>
              <a:t>Write a function to reverse a file.</a:t>
            </a:r>
          </a:p>
          <a:p>
            <a:pPr eaLnBrk="1" hangingPunct="1">
              <a:lnSpc>
                <a:spcPct val="90000"/>
              </a:lnSpc>
              <a:spcBef>
                <a:spcPts val="675"/>
              </a:spcBef>
              <a:spcAft>
                <a:spcPct val="0"/>
              </a:spcAft>
              <a:buFont typeface="Times New Roman" pitchFamily="16" charset="0"/>
              <a:buAutoNum type="arabicPeriod"/>
            </a:pPr>
            <a:r>
              <a:rPr lang="en-US" altLang="en-US" sz="2700">
                <a:latin typeface="Comic Sans MS" pitchFamily="64" charset="0"/>
              </a:rPr>
              <a:t>Reverse each line in the head of reverse of the file.</a:t>
            </a:r>
          </a:p>
          <a:p>
            <a:pPr eaLnBrk="1" hangingPunct="1">
              <a:lnSpc>
                <a:spcPct val="90000"/>
              </a:lnSpc>
              <a:spcBef>
                <a:spcPts val="675"/>
              </a:spcBef>
              <a:spcAft>
                <a:spcPct val="0"/>
              </a:spcAft>
              <a:buFont typeface="Arial" charset="0"/>
              <a:buNone/>
            </a:pPr>
            <a:endParaRPr lang="en-US" altLang="en-US" sz="2700">
              <a:latin typeface="Comic Sans MS" pitchFamily="64" charset="0"/>
            </a:endParaRPr>
          </a:p>
          <a:p>
            <a:pPr eaLnBrk="1" hangingPunct="1">
              <a:lnSpc>
                <a:spcPct val="90000"/>
              </a:lnSpc>
              <a:spcBef>
                <a:spcPts val="675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sz="2700">
                <a:latin typeface="Comic Sans MS" pitchFamily="64" charset="0"/>
              </a:rPr>
              <a:t>This algorithm is inefficient – reverse will read the whole file. Can you think of an algorithm which will read only the last 10 lines? </a:t>
            </a:r>
          </a:p>
          <a:p>
            <a:pPr eaLnBrk="1" hangingPunct="1">
              <a:lnSpc>
                <a:spcPct val="90000"/>
              </a:lnSpc>
              <a:spcBef>
                <a:spcPts val="675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sz="2700">
                <a:latin typeface="Comic Sans MS" pitchFamily="64" charset="0"/>
              </a:rPr>
              <a:t>(Hint: Start at end of file, and use fseek.)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6AD05E-4C29-410C-BF34-B6074F7BC2CA}" type="datetime7">
              <a:rPr lang="en-US" altLang="en-US" smtClean="0"/>
              <a:t>Apr-15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F9C1-439F-462C-86B1-B59C3AEC9456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96944" cy="5184576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After editing, you have to COMPILE the program.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The computer cannot execute a C program or the individual statements of a C program directly.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For example, in C you can write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The microprocessor cannot execute this statement. It translates it into an equivalent piece of code consisting of even more basic statements.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Some error </a:t>
            </a:r>
            <a:r>
              <a:rPr lang="en-US" altLang="en-US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checking is </a:t>
            </a:r>
            <a:r>
              <a:rPr lang="en-US" altLang="en-US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also done </a:t>
            </a:r>
            <a:r>
              <a:rPr lang="en-US" altLang="en-US" b="1" dirty="0">
                <a:solidFill>
                  <a:schemeClr val="accent4"/>
                </a:solidFill>
                <a:latin typeface="Comic Sans MS" panose="030F0702030302020204" pitchFamily="66" charset="0"/>
              </a:rPr>
              <a:t>as part of </a:t>
            </a:r>
            <a:r>
              <a:rPr lang="en-US" altLang="en-US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compilation process.</a:t>
            </a:r>
            <a:endParaRPr lang="en-US" sz="3200" dirty="0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6140506" y="3143712"/>
            <a:ext cx="2470094" cy="52955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g = a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+ b * c</a:t>
            </a:r>
            <a:endParaRPr lang="en-US" altLang="en-US" sz="2800" dirty="0">
              <a:latin typeface="Comic Sans MS" panose="030F0702030302020204" pitchFamily="66" charset="0"/>
              <a:ea typeface="ＭＳ Ｐゴシック" pitchFamily="3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46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1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6752"/>
            <a:ext cx="8763000" cy="5184576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b="1" dirty="0">
                <a:latin typeface="Comic Sans MS" panose="030F0702030302020204" pitchFamily="66" charset="0"/>
              </a:rPr>
              <a:t>On Unix/Linux systems you can </a:t>
            </a:r>
            <a:r>
              <a:rPr lang="en-US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COMPILE</a:t>
            </a:r>
            <a:r>
              <a:rPr lang="en-US" altLang="en-US" b="1" dirty="0">
                <a:latin typeface="Comic Sans MS" panose="030F0702030302020204" pitchFamily="66" charset="0"/>
              </a:rPr>
              <a:t> the program using the </a:t>
            </a:r>
            <a:r>
              <a:rPr lang="en-US" altLang="en-US" b="1" dirty="0" err="1">
                <a:latin typeface="Comic Sans MS" panose="030F0702030302020204" pitchFamily="66" charset="0"/>
              </a:rPr>
              <a:t>gcc</a:t>
            </a:r>
            <a:r>
              <a:rPr lang="en-US" altLang="en-US" b="1" dirty="0">
                <a:latin typeface="Comic Sans MS" panose="030F0702030302020204" pitchFamily="66" charset="0"/>
              </a:rPr>
              <a:t> command</a:t>
            </a:r>
            <a:r>
              <a:rPr lang="en-US" altLang="en-US" b="1" dirty="0" smtClean="0">
                <a:latin typeface="Comic Sans MS" panose="030F0702030302020204" pitchFamily="66" charset="0"/>
              </a:rPr>
              <a:t>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endParaRPr lang="en-US" altLang="en-US" b="1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b="1" dirty="0" smtClean="0">
                <a:latin typeface="Comic Sans MS" panose="030F0702030302020204" pitchFamily="66" charset="0"/>
              </a:rPr>
              <a:t>If </a:t>
            </a:r>
            <a:r>
              <a:rPr lang="en-US" altLang="en-US" b="1" dirty="0">
                <a:latin typeface="Comic Sans MS" panose="030F0702030302020204" pitchFamily="66" charset="0"/>
              </a:rPr>
              <a:t>there are no errors, then the system silently shows the prompt </a:t>
            </a:r>
            <a:r>
              <a:rPr lang="en-US" altLang="en-US" b="1" dirty="0" smtClean="0">
                <a:latin typeface="Comic Sans MS" panose="030F0702030302020204" pitchFamily="66" charset="0"/>
              </a:rPr>
              <a:t>($).</a:t>
            </a:r>
            <a:endParaRPr lang="en-US" altLang="en-US" b="1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b="1" dirty="0">
                <a:latin typeface="Comic Sans MS" panose="030F0702030302020204" pitchFamily="66" charset="0"/>
              </a:rPr>
              <a:t>If there are errors, the system will list the errors and  line numbers. Then you can edit (change) your file, fix the errors and recompile</a:t>
            </a:r>
            <a:r>
              <a:rPr lang="en-US" altLang="en-US" b="1" dirty="0" smtClean="0">
                <a:latin typeface="Comic Sans MS" panose="030F0702030302020204" pitchFamily="66" charset="0"/>
              </a:rPr>
              <a:t>.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b="1" dirty="0" smtClean="0">
                <a:latin typeface="Comic Sans MS" panose="030F0702030302020204" pitchFamily="66" charset="0"/>
              </a:rPr>
              <a:t>Warnings may also be produced.</a:t>
            </a:r>
            <a:endParaRPr lang="en-US" altLang="en-US" b="1" dirty="0">
              <a:latin typeface="Comic Sans MS" panose="030F0702030302020204" pitchFamily="66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048000" y="2209800"/>
            <a:ext cx="2971800" cy="685800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 err="1" smtClean="0">
                <a:solidFill>
                  <a:srgbClr val="FF0000"/>
                </a:solidFill>
                <a:ea typeface="ＭＳ Ｐゴシック" pitchFamily="32" charset="-128"/>
              </a:rPr>
              <a:t>gcc</a:t>
            </a:r>
            <a:r>
              <a:rPr lang="en-US" altLang="en-US" sz="3200" b="1" dirty="0" smtClean="0">
                <a:solidFill>
                  <a:srgbClr val="FF0000"/>
                </a:solidFill>
                <a:ea typeface="ＭＳ Ｐゴシック" pitchFamily="32" charset="-128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ea typeface="ＭＳ Ｐゴシック" pitchFamily="32" charset="-128"/>
              </a:rPr>
              <a:t>sample.c</a:t>
            </a:r>
            <a:endParaRPr lang="en-US" altLang="en-US" sz="3200" b="1" dirty="0">
              <a:solidFill>
                <a:srgbClr val="FF0000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990000"/>
                </a:solidFill>
                <a:latin typeface="Comic Sans MS" panose="030F0702030302020204" pitchFamily="66" charset="0"/>
              </a:rPr>
              <a:t>How do you compile?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20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2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b="1" dirty="0" smtClean="0">
                <a:latin typeface="Comic Sans MS" panose="030F0702030302020204" pitchFamily="66" charset="0"/>
              </a:rPr>
              <a:t>As </a:t>
            </a:r>
            <a:r>
              <a:rPr lang="en-US" altLang="en-US" b="1" dirty="0">
                <a:latin typeface="Comic Sans MS" panose="030F0702030302020204" pitchFamily="66" charset="0"/>
              </a:rPr>
              <a:t>long as there are compilation errors, the </a:t>
            </a:r>
            <a:r>
              <a:rPr lang="en-US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EXECUTABLE</a:t>
            </a:r>
            <a:r>
              <a:rPr lang="en-US" altLang="en-US" b="1" dirty="0">
                <a:latin typeface="Comic Sans MS" panose="030F0702030302020204" pitchFamily="66" charset="0"/>
              </a:rPr>
              <a:t> file is not created</a:t>
            </a:r>
            <a:r>
              <a:rPr lang="en-US" altLang="en-US" b="1" dirty="0" smtClean="0">
                <a:latin typeface="Comic Sans MS" panose="030F0702030302020204" pitchFamily="66" charset="0"/>
              </a:rPr>
              <a:t>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b="1" dirty="0">
                <a:latin typeface="Comic Sans MS" panose="030F0702030302020204" pitchFamily="66" charset="0"/>
              </a:rPr>
              <a:t>If there are no errors then </a:t>
            </a:r>
            <a:r>
              <a:rPr lang="en-US" altLang="en-US" b="1" dirty="0" err="1">
                <a:latin typeface="Comic Sans MS" panose="030F0702030302020204" pitchFamily="66" charset="0"/>
              </a:rPr>
              <a:t>gcc</a:t>
            </a:r>
            <a:r>
              <a:rPr lang="en-US" altLang="en-US" b="1" dirty="0">
                <a:latin typeface="Comic Sans MS" panose="030F0702030302020204" pitchFamily="66" charset="0"/>
              </a:rPr>
              <a:t> places the machine program in an executable format for your machine and calls it </a:t>
            </a:r>
            <a:r>
              <a:rPr lang="en-US" alt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a.out</a:t>
            </a:r>
            <a:endParaRPr lang="en-US" alt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5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b="1" dirty="0">
                <a:latin typeface="Comic Sans MS" panose="030F0702030302020204" pitchFamily="66" charset="0"/>
              </a:rPr>
              <a:t>The file </a:t>
            </a:r>
            <a:r>
              <a:rPr lang="en-US" altLang="en-US" b="1" dirty="0" err="1">
                <a:latin typeface="Comic Sans MS" panose="030F0702030302020204" pitchFamily="66" charset="0"/>
              </a:rPr>
              <a:t>a.out</a:t>
            </a:r>
            <a:r>
              <a:rPr lang="en-US" altLang="en-US" b="1" dirty="0">
                <a:latin typeface="Comic Sans MS" panose="030F0702030302020204" pitchFamily="66" charset="0"/>
              </a:rPr>
              <a:t> is placed in your current working directory. </a:t>
            </a:r>
            <a:endParaRPr lang="en-US" altLang="en-US" sz="2800" b="1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endParaRPr lang="en-US" altLang="en-US" b="1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Compile…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25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905000" y="2743200"/>
            <a:ext cx="4495800" cy="2362200"/>
          </a:xfrm>
          <a:prstGeom prst="rect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3048000"/>
            <a:ext cx="3714007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# include &lt;</a:t>
            </a:r>
            <a:r>
              <a:rPr lang="en-US" altLang="en-US" sz="2400" dirty="0" err="1"/>
              <a:t>stdio.h</a:t>
            </a:r>
            <a:r>
              <a:rPr lang="en-US" altLang="en-US" sz="2400" dirty="0"/>
              <a:t>&gt;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/>
              <a:t>int main </a:t>
            </a:r>
            <a:r>
              <a:rPr lang="en-US" altLang="en-US" sz="2400" dirty="0"/>
              <a:t>()  {</a:t>
            </a:r>
          </a:p>
          <a:p>
            <a:pPr>
              <a:buClrTx/>
              <a:buFontTx/>
              <a:buNone/>
            </a:pPr>
            <a:r>
              <a:rPr lang="en-US" altLang="en-US" sz="2400" dirty="0"/>
              <a:t>     printf(“Welcome to C</a:t>
            </a:r>
            <a:r>
              <a:rPr lang="en-US" altLang="en-US" sz="2400" dirty="0" smtClean="0"/>
              <a:t>”);</a:t>
            </a:r>
          </a:p>
          <a:p>
            <a:pPr>
              <a:buClrTx/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return 0;</a:t>
            </a:r>
            <a:endParaRPr lang="en-US" altLang="en-US" sz="2400" dirty="0"/>
          </a:p>
          <a:p>
            <a:pPr>
              <a:buClrTx/>
              <a:buFontTx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990000"/>
                </a:solidFill>
                <a:latin typeface="Arial Narrow" pitchFamily="32" charset="0"/>
              </a:rPr>
              <a:t>Simple! Program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801" y="1262063"/>
            <a:ext cx="8610600" cy="18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 smtClean="0">
                <a:latin typeface="Comic Sans MS" panose="030F0702030302020204" pitchFamily="66" charset="0"/>
              </a:rPr>
              <a:t>Lets compile some </a:t>
            </a:r>
            <a:r>
              <a:rPr lang="en-US" altLang="en-US" sz="2800" dirty="0">
                <a:latin typeface="Comic Sans MS" panose="030F0702030302020204" pitchFamily="66" charset="0"/>
              </a:rPr>
              <a:t>of the simplest C programs.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Login</a:t>
            </a:r>
            <a:r>
              <a:rPr lang="en-US" altLang="en-US" sz="2800" dirty="0">
                <a:latin typeface="Comic Sans MS" panose="030F0702030302020204" pitchFamily="66" charset="0"/>
              </a:rPr>
              <a:t>, then open an  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editor </a:t>
            </a:r>
            <a:r>
              <a:rPr lang="en-US" altLang="en-US" sz="2800" dirty="0">
                <a:latin typeface="Comic Sans MS" panose="030F0702030302020204" pitchFamily="66" charset="0"/>
              </a:rPr>
              <a:t>and type in the following  lines. Save the program as </a:t>
            </a:r>
            <a:r>
              <a:rPr lang="en-US" alt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sample.c</a:t>
            </a:r>
            <a:endParaRPr lang="en-US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19200" y="5410200"/>
            <a:ext cx="696124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err="1"/>
              <a:t>sample.c</a:t>
            </a:r>
            <a:r>
              <a:rPr lang="en-US" altLang="en-US" sz="2000" dirty="0"/>
              <a:t>: The program prints the message “Welcome to C” </a:t>
            </a:r>
          </a:p>
        </p:txBody>
      </p:sp>
    </p:spTree>
    <p:extLst>
      <p:ext uri="{BB962C8B-B14F-4D97-AF65-F5344CB8AC3E}">
        <p14:creationId xmlns:p14="http://schemas.microsoft.com/office/powerpoint/2010/main" val="230265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 animBg="1"/>
      <p:bldP spid="112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990000"/>
                </a:solidFill>
                <a:latin typeface="Arial Narrow" pitchFamily="32" charset="0"/>
              </a:rPr>
              <a:t>Compile and Run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Comic Sans MS" panose="030F0702030302020204" pitchFamily="66" charset="0"/>
              </a:rPr>
              <a:t>Now compile the program. System compiles without errors.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Comic Sans MS" panose="030F0702030302020204" pitchFamily="66" charset="0"/>
              </a:rPr>
              <a:t>Compilation creates the  executable file </a:t>
            </a:r>
            <a:r>
              <a:rPr lang="en-US" alt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a.out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latin typeface="Comic Sans MS" panose="030F0702030302020204" pitchFamily="66" charset="0"/>
              </a:rPr>
              <a:t>by default.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Comic Sans MS" panose="030F0702030302020204" pitchFamily="66" charset="0"/>
              </a:rPr>
              <a:t>Now run the program. The screen looks like this: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2789237" y="2362200"/>
            <a:ext cx="3962400" cy="990600"/>
          </a:xfrm>
          <a:prstGeom prst="flowChart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 smtClean="0">
                <a:ea typeface="ＭＳ Ｐゴシック" pitchFamily="32" charset="-128"/>
              </a:rPr>
              <a:t>$ </a:t>
            </a:r>
            <a:r>
              <a:rPr lang="en-US" altLang="en-US" sz="2400" dirty="0" err="1">
                <a:ea typeface="ＭＳ Ｐゴシック" pitchFamily="32" charset="-128"/>
              </a:rPr>
              <a:t>gcc</a:t>
            </a:r>
            <a:r>
              <a:rPr lang="en-US" altLang="en-US" sz="2400" dirty="0">
                <a:ea typeface="ＭＳ Ｐゴシック" pitchFamily="32" charset="-128"/>
              </a:rPr>
              <a:t> </a:t>
            </a:r>
            <a:r>
              <a:rPr lang="en-US" altLang="en-US" sz="2400" dirty="0" err="1" smtClean="0">
                <a:ea typeface="ＭＳ Ｐゴシック" pitchFamily="32" charset="-128"/>
              </a:rPr>
              <a:t>sample.c</a:t>
            </a:r>
            <a:r>
              <a:rPr lang="en-US" altLang="en-US" sz="2400" dirty="0" smtClean="0">
                <a:ea typeface="ＭＳ Ｐゴシック" pitchFamily="32" charset="-128"/>
              </a:rPr>
              <a:t>  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ea typeface="ＭＳ Ｐゴシック" pitchFamily="32" charset="-128"/>
              </a:rPr>
              <a:t>$</a:t>
            </a: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2286000" y="5243513"/>
            <a:ext cx="3962400" cy="990600"/>
          </a:xfrm>
          <a:prstGeom prst="flowChart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$</a:t>
            </a:r>
            <a:r>
              <a:rPr lang="en-US" altLang="en-US" sz="2400" dirty="0" smtClean="0">
                <a:ea typeface="ＭＳ Ｐゴシック" pitchFamily="32" charset="-128"/>
              </a:rPr>
              <a:t> </a:t>
            </a:r>
            <a:r>
              <a:rPr lang="en-US" altLang="en-US" sz="2400" dirty="0">
                <a:ea typeface="ＭＳ Ｐゴシック" pitchFamily="32" charset="-128"/>
              </a:rPr>
              <a:t>./</a:t>
            </a:r>
            <a:r>
              <a:rPr lang="en-US" altLang="en-US" sz="2400" dirty="0" err="1">
                <a:ea typeface="ＭＳ Ｐゴシック" pitchFamily="32" charset="-128"/>
              </a:rPr>
              <a:t>a.out</a:t>
            </a:r>
            <a:endParaRPr lang="en-US" altLang="en-US" sz="24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Welcome to </a:t>
            </a:r>
            <a:r>
              <a:rPr lang="en-US" altLang="en-US" sz="2400" dirty="0" smtClean="0">
                <a:ea typeface="ＭＳ Ｐゴシック" pitchFamily="32" charset="-128"/>
              </a:rPr>
              <a:t>C$</a:t>
            </a:r>
            <a:endParaRPr lang="en-US" altLang="en-US" sz="24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882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>
                <a:solidFill>
                  <a:srgbClr val="990000"/>
                </a:solidFill>
                <a:latin typeface="Comic Sans MS" panose="030F0702030302020204" pitchFamily="66" charset="0"/>
              </a:rPr>
              <a:t>Introduction to Files and Directory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Comic Sans MS" panose="030F0702030302020204" pitchFamily="66" charset="0"/>
              </a:rPr>
              <a:t>Compiling using </a:t>
            </a:r>
            <a:r>
              <a:rPr lang="en-US" altLang="en-US" sz="2800" dirty="0" err="1">
                <a:latin typeface="Comic Sans MS" panose="030F0702030302020204" pitchFamily="66" charset="0"/>
              </a:rPr>
              <a:t>gcc</a:t>
            </a:r>
            <a:r>
              <a:rPr lang="en-US" altLang="en-US" sz="2800" dirty="0">
                <a:latin typeface="Comic Sans MS" panose="030F0702030302020204" pitchFamily="66" charset="0"/>
              </a:rPr>
              <a:t> by default produces the file </a:t>
            </a:r>
            <a:r>
              <a:rPr lang="en-US" altLang="en-US" sz="2800" dirty="0" err="1">
                <a:latin typeface="Comic Sans MS" panose="030F0702030302020204" pitchFamily="66" charset="0"/>
              </a:rPr>
              <a:t>a.out</a:t>
            </a:r>
            <a:r>
              <a:rPr lang="en-US" altLang="en-US" sz="2800" dirty="0">
                <a:latin typeface="Comic Sans MS" panose="030F0702030302020204" pitchFamily="66" charset="0"/>
              </a:rPr>
              <a:t> in your </a:t>
            </a:r>
            <a:r>
              <a:rPr lang="en-US" altLang="en-US" sz="2800" dirty="0">
                <a:solidFill>
                  <a:srgbClr val="EA157A"/>
                </a:solidFill>
                <a:latin typeface="Comic Sans MS" panose="030F0702030302020204" pitchFamily="66" charset="0"/>
              </a:rPr>
              <a:t>current working directory</a:t>
            </a:r>
            <a:r>
              <a:rPr lang="en-US" altLang="en-US" sz="2800" dirty="0">
                <a:latin typeface="Comic Sans MS" panose="030F0702030302020204" pitchFamily="66" charset="0"/>
              </a:rPr>
              <a:t>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Comic Sans MS" panose="030F0702030302020204" pitchFamily="66" charset="0"/>
              </a:rPr>
              <a:t>Let us understand the notion of directory and  current working directory.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Comic Sans MS" panose="030F0702030302020204" pitchFamily="66" charset="0"/>
              </a:rPr>
              <a:t>The unit of data in a system is a </a:t>
            </a:r>
            <a:r>
              <a:rPr lang="en-US" altLang="en-US" sz="2800" dirty="0">
                <a:solidFill>
                  <a:srgbClr val="EA157A"/>
                </a:solidFill>
                <a:latin typeface="Comic Sans MS" panose="030F0702030302020204" pitchFamily="66" charset="0"/>
              </a:rPr>
              <a:t>file</a:t>
            </a:r>
            <a:r>
              <a:rPr lang="en-US" altLang="en-US" sz="2800" dirty="0">
                <a:latin typeface="Comic Sans MS" panose="030F0702030302020204" pitchFamily="66" charset="0"/>
              </a:rPr>
              <a:t>. 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Comic Sans MS" panose="030F0702030302020204" pitchFamily="66" charset="0"/>
              </a:rPr>
              <a:t>Files are organized into </a:t>
            </a:r>
            <a:r>
              <a:rPr lang="en-US" altLang="en-US" sz="2800" dirty="0">
                <a:solidFill>
                  <a:srgbClr val="EA157A"/>
                </a:solidFill>
                <a:latin typeface="Comic Sans MS" panose="030F0702030302020204" pitchFamily="66" charset="0"/>
              </a:rPr>
              <a:t>directories</a:t>
            </a:r>
            <a:r>
              <a:rPr lang="en-US" altLang="en-US" sz="2800" dirty="0">
                <a:latin typeface="Comic Sans MS" panose="030F0702030302020204" pitchFamily="66" charset="0"/>
              </a:rPr>
              <a:t>, also called </a:t>
            </a:r>
            <a:r>
              <a:rPr lang="en-US" altLang="en-US" sz="2800" dirty="0">
                <a:solidFill>
                  <a:srgbClr val="EA157A"/>
                </a:solidFill>
                <a:latin typeface="Comic Sans MS" panose="030F0702030302020204" pitchFamily="66" charset="0"/>
              </a:rPr>
              <a:t>folders</a:t>
            </a:r>
            <a:r>
              <a:rPr lang="en-US" altLang="en-US" sz="2800" dirty="0">
                <a:latin typeface="Comic Sans MS" panose="030F0702030302020204" pitchFamily="66" charset="0"/>
              </a:rPr>
              <a:t>. Each directory may have many files inside it and also many directories inside it.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latin typeface="Comic Sans MS" panose="030F0702030302020204" pitchFamily="66" charset="0"/>
              </a:rPr>
              <a:t>Having files and  directories inside directories gives it a hierarchical structure. </a:t>
            </a:r>
          </a:p>
        </p:txBody>
      </p:sp>
    </p:spTree>
    <p:extLst>
      <p:ext uri="{BB962C8B-B14F-4D97-AF65-F5344CB8AC3E}">
        <p14:creationId xmlns:p14="http://schemas.microsoft.com/office/powerpoint/2010/main" val="109549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0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GridIITK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BlueGridIITK</Template>
  <TotalTime>2007</TotalTime>
  <Words>2964</Words>
  <Application>Microsoft Office PowerPoint</Application>
  <PresentationFormat>On-screen Show (4:3)</PresentationFormat>
  <Paragraphs>563</Paragraphs>
  <Slides>39</Slides>
  <Notes>22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BlueGridIITK</vt:lpstr>
      <vt:lpstr>ESC101: Introduction to Computing</vt:lpstr>
      <vt:lpstr>PowerPoint Presentation</vt:lpstr>
      <vt:lpstr>Edit</vt:lpstr>
      <vt:lpstr>Compile</vt:lpstr>
      <vt:lpstr>How do you compile? </vt:lpstr>
      <vt:lpstr>Compile…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Arguments on the Command Line</vt:lpstr>
      <vt:lpstr>Batch mode vs. Interactive mode</vt:lpstr>
      <vt:lpstr>Command Line Args in C</vt:lpstr>
      <vt:lpstr>Command Line Args = Args to main</vt:lpstr>
      <vt:lpstr>Args to main</vt:lpstr>
      <vt:lpstr>Example</vt:lpstr>
      <vt:lpstr>What about Other Types?</vt:lpstr>
      <vt:lpstr>Adding 2 Numbers</vt:lpstr>
      <vt:lpstr>Command Line Sorting </vt:lpstr>
      <vt:lpstr>Renaming Executable</vt:lpstr>
      <vt:lpstr>Reading from and Writing to a File from C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I/O: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FileI/O: stdout vs stderr</vt:lpstr>
      <vt:lpstr>FileI/O: stdout vs stderr</vt:lpstr>
      <vt:lpstr>Stdout vs. Stderr (Intuition)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karkare</dc:creator>
  <cp:lastModifiedBy>karkare</cp:lastModifiedBy>
  <cp:revision>197</cp:revision>
  <cp:lastPrinted>1601-01-01T00:00:00Z</cp:lastPrinted>
  <dcterms:created xsi:type="dcterms:W3CDTF">2013-04-14T23:05:33Z</dcterms:created>
  <dcterms:modified xsi:type="dcterms:W3CDTF">2015-04-15T07:51:23Z</dcterms:modified>
</cp:coreProperties>
</file>