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16" r:id="rId2"/>
  </p:sldMasterIdLst>
  <p:notesMasterIdLst>
    <p:notesMasterId r:id="rId28"/>
  </p:notesMasterIdLst>
  <p:sldIdLst>
    <p:sldId id="274" r:id="rId3"/>
    <p:sldId id="392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4" r:id="rId12"/>
    <p:sldId id="403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6" r:id="rId23"/>
    <p:sldId id="414" r:id="rId24"/>
    <p:sldId id="415" r:id="rId25"/>
    <p:sldId id="417" r:id="rId26"/>
    <p:sldId id="41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20FF"/>
    <a:srgbClr val="FA6CB3"/>
    <a:srgbClr val="FFFFFF"/>
    <a:srgbClr val="FFCCFF"/>
    <a:srgbClr val="FF99CC"/>
    <a:srgbClr val="006C3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76" autoAdjust="0"/>
  </p:normalViewPr>
  <p:slideViewPr>
    <p:cSldViewPr>
      <p:cViewPr>
        <p:scale>
          <a:sx n="85" d="100"/>
          <a:sy n="85" d="100"/>
        </p:scale>
        <p:origin x="-845" y="-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E4F05-5415-44CC-8939-3236CFC6FFD0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1B789-A2E1-4F16-AE55-D9160ED5D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024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ESO 207A/211 Jul-Nov 2014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DB9-791C-4924-B73A-18F078A928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ESO 207A/211 Jul-Nov 2014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DB9-791C-4924-B73A-18F078A928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ESO 207A/211 Jul-Nov 2014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DB9-791C-4924-B73A-18F078A928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ESO 207A/211 Jul-Nov 2014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DB9-791C-4924-B73A-18F078A928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ESO 207A/211 Jul-Nov 2014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DB9-791C-4924-B73A-18F078A928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ESO 207A/211 Jul-Nov 2014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DB9-791C-4924-B73A-18F078A928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ESO 207A/211 Jul-Nov 2014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DB9-791C-4924-B73A-18F078A928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ESO 207A/211 Jul-Nov 2014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DB9-791C-4924-B73A-18F078A928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ESO 207A/211 Jul-Nov 2014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DB9-791C-4924-B73A-18F078A928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ESO 207A/211 Jul-Nov 2014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DB9-791C-4924-B73A-18F078A928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ESO 207A/211 Jul-Nov 2014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DB9-791C-4924-B73A-18F078A928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 207A/211 Jul-Nov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ESO 207A/211 Jul-Nov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28" r:id="rId3"/>
    <p:sldLayoutId id="2147483829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ESO 207A/211 Jul-Nov 2014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10DB9-791C-4924-B73A-18F078A9286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oodle.cse.iitk.ac.i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0668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1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ESO 207A/211</a:t>
            </a:r>
            <a:endParaRPr lang="en-US" sz="31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2954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</a:rPr>
              <a:t>1:</a:t>
            </a: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002060"/>
                </a:solidFill>
              </a:rPr>
              <a:t>Course Organization</a:t>
            </a: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002060"/>
                </a:solidFill>
              </a:rPr>
              <a:t>An example problem</a:t>
            </a:r>
          </a:p>
          <a:p>
            <a:pPr algn="l"/>
            <a:endParaRPr 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A3F1ACDA-D648-4719-8CCF-388E5A063B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 smtClean="0"/>
              <a:t>ESO 207A/211 Jul-Nov 2014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209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153400" cy="944562"/>
          </a:xfrm>
        </p:spPr>
        <p:txBody>
          <a:bodyPr>
            <a:normAutofit/>
          </a:bodyPr>
          <a:lstStyle/>
          <a:p>
            <a:r>
              <a:rPr lang="en-IN" sz="3200" dirty="0"/>
              <a:t>U</a:t>
            </a:r>
            <a:r>
              <a:rPr lang="en-IN" sz="3200" dirty="0" smtClean="0"/>
              <a:t>nstable Matching</a:t>
            </a:r>
            <a:endParaRPr lang="en-IN" sz="3200" dirty="0"/>
          </a:p>
        </p:txBody>
      </p:sp>
      <p:grpSp>
        <p:nvGrpSpPr>
          <p:cNvPr id="3" name="Content Placeholder 3"/>
          <p:cNvGrpSpPr>
            <a:grpSpLocks noGrp="1"/>
          </p:cNvGrpSpPr>
          <p:nvPr>
            <p:ph idx="1"/>
          </p:nvPr>
        </p:nvGrpSpPr>
        <p:grpSpPr>
          <a:xfrm>
            <a:off x="533400" y="1295400"/>
            <a:ext cx="6172200" cy="3459163"/>
            <a:chOff x="304800" y="2971800"/>
            <a:chExt cx="7832317" cy="3684495"/>
          </a:xfrm>
        </p:grpSpPr>
        <p:pic>
          <p:nvPicPr>
            <p:cNvPr id="5" name="Picture 4" descr="boy1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0" y="2971800"/>
              <a:ext cx="838200" cy="1464385"/>
            </a:xfrm>
            <a:prstGeom prst="rect">
              <a:avLst/>
            </a:prstGeom>
          </p:spPr>
        </p:pic>
        <p:pic>
          <p:nvPicPr>
            <p:cNvPr id="6" name="Picture 5" descr="boy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3962400"/>
              <a:ext cx="990600" cy="1485900"/>
            </a:xfrm>
            <a:prstGeom prst="rect">
              <a:avLst/>
            </a:prstGeom>
          </p:spPr>
        </p:pic>
        <p:pic>
          <p:nvPicPr>
            <p:cNvPr id="7" name="Picture 6" descr="boy3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6400" y="5410200"/>
              <a:ext cx="1088335" cy="1143000"/>
            </a:xfrm>
            <a:prstGeom prst="rect">
              <a:avLst/>
            </a:prstGeom>
          </p:spPr>
        </p:pic>
        <p:pic>
          <p:nvPicPr>
            <p:cNvPr id="8" name="Picture 7" descr="girl1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6800" y="2971800"/>
              <a:ext cx="927705" cy="1461135"/>
            </a:xfrm>
            <a:prstGeom prst="rect">
              <a:avLst/>
            </a:prstGeom>
          </p:spPr>
        </p:pic>
        <p:pic>
          <p:nvPicPr>
            <p:cNvPr id="9" name="Picture 8" descr="girl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48400" y="4267200"/>
              <a:ext cx="1219200" cy="1536192"/>
            </a:xfrm>
            <a:prstGeom prst="rect">
              <a:avLst/>
            </a:prstGeom>
          </p:spPr>
        </p:pic>
        <p:pic>
          <p:nvPicPr>
            <p:cNvPr id="10" name="Picture 9" descr="girl3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24400" y="4976440"/>
              <a:ext cx="1143000" cy="1485320"/>
            </a:xfrm>
            <a:prstGeom prst="rect">
              <a:avLst/>
            </a:prstGeom>
          </p:spPr>
        </p:pic>
        <p:cxnSp>
          <p:nvCxnSpPr>
            <p:cNvPr id="11" name="Straight Connector 10"/>
            <p:cNvCxnSpPr>
              <a:stCxn id="5" idx="3"/>
              <a:endCxn id="8" idx="1"/>
            </p:cNvCxnSpPr>
            <p:nvPr/>
          </p:nvCxnSpPr>
          <p:spPr>
            <a:xfrm flipV="1">
              <a:off x="3124200" y="3702368"/>
              <a:ext cx="1752600" cy="1625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3"/>
              <a:endCxn id="9" idx="1"/>
            </p:cNvCxnSpPr>
            <p:nvPr/>
          </p:nvCxnSpPr>
          <p:spPr>
            <a:xfrm>
              <a:off x="3124200" y="3703993"/>
              <a:ext cx="3124200" cy="133130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3"/>
              <a:endCxn id="10" idx="1"/>
            </p:cNvCxnSpPr>
            <p:nvPr/>
          </p:nvCxnSpPr>
          <p:spPr>
            <a:xfrm>
              <a:off x="3124200" y="3703993"/>
              <a:ext cx="1600200" cy="2015107"/>
            </a:xfrm>
            <a:prstGeom prst="line">
              <a:avLst/>
            </a:prstGeom>
            <a:ln w="6350" cmpd="thickThin">
              <a:solidFill>
                <a:srgbClr val="0070C0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0" idx="1"/>
            </p:cNvCxnSpPr>
            <p:nvPr/>
          </p:nvCxnSpPr>
          <p:spPr>
            <a:xfrm>
              <a:off x="2286000" y="4953000"/>
              <a:ext cx="2438400" cy="76610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8" idx="1"/>
            </p:cNvCxnSpPr>
            <p:nvPr/>
          </p:nvCxnSpPr>
          <p:spPr>
            <a:xfrm flipV="1">
              <a:off x="2209800" y="3702368"/>
              <a:ext cx="2667000" cy="1098232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335401" y="4838565"/>
              <a:ext cx="3962400" cy="177546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9" idx="0"/>
              <a:endCxn id="10" idx="1"/>
            </p:cNvCxnSpPr>
            <p:nvPr/>
          </p:nvCxnSpPr>
          <p:spPr>
            <a:xfrm flipV="1">
              <a:off x="2743200" y="5719100"/>
              <a:ext cx="1981200" cy="21579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8" idx="1"/>
            </p:cNvCxnSpPr>
            <p:nvPr/>
          </p:nvCxnSpPr>
          <p:spPr>
            <a:xfrm flipV="1">
              <a:off x="2743200" y="3702368"/>
              <a:ext cx="2133600" cy="216503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2743200" y="5029200"/>
              <a:ext cx="3487271" cy="1627095"/>
            </a:xfrm>
            <a:custGeom>
              <a:avLst/>
              <a:gdLst>
                <a:gd name="connsiteX0" fmla="*/ 0 w 3702424"/>
                <a:gd name="connsiteY0" fmla="*/ 770965 h 1385048"/>
                <a:gd name="connsiteX1" fmla="*/ 1515036 w 3702424"/>
                <a:gd name="connsiteY1" fmla="*/ 1264024 h 1385048"/>
                <a:gd name="connsiteX2" fmla="*/ 3164542 w 3702424"/>
                <a:gd name="connsiteY2" fmla="*/ 1174377 h 1385048"/>
                <a:gd name="connsiteX3" fmla="*/ 3702424 w 3702424"/>
                <a:gd name="connsiteY3" fmla="*/ 0 h 1385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2424" h="1385048">
                  <a:moveTo>
                    <a:pt x="0" y="770965"/>
                  </a:moveTo>
                  <a:cubicBezTo>
                    <a:pt x="493806" y="983877"/>
                    <a:pt x="987612" y="1196789"/>
                    <a:pt x="1515036" y="1264024"/>
                  </a:cubicBezTo>
                  <a:cubicBezTo>
                    <a:pt x="2042460" y="1331259"/>
                    <a:pt x="2799977" y="1385048"/>
                    <a:pt x="3164542" y="1174377"/>
                  </a:cubicBezTo>
                  <a:cubicBezTo>
                    <a:pt x="3529107" y="963706"/>
                    <a:pt x="3615765" y="481853"/>
                    <a:pt x="3702424" y="0"/>
                  </a:cubicBezTo>
                </a:path>
              </a:pathLst>
            </a:cu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00400" y="3429000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52800" y="3657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004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3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67200" y="3733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20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098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14600" y="4648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86000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19400" y="5410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71800" y="57150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95600" y="6019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43400" y="5181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38600" y="533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43400" y="571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9120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15000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43600" y="510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76400" y="3276600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 smtClean="0">
                  <a:latin typeface="Bradley Hand ITC" pitchFamily="66" charset="0"/>
                </a:rPr>
                <a:t>Dhilu</a:t>
              </a:r>
              <a:endParaRPr lang="en-IN" dirty="0">
                <a:latin typeface="Bradley Hand ITC" pitchFamily="66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4800" y="434340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 smtClean="0">
                  <a:latin typeface="Bradley Hand ITC" pitchFamily="66" charset="0"/>
                </a:rPr>
                <a:t>Fatru</a:t>
              </a:r>
              <a:endParaRPr lang="en-IN" dirty="0">
                <a:latin typeface="Bradley Hand ITC" pitchFamily="66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81667" y="5731366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Bradley Hand ITC" pitchFamily="66" charset="0"/>
                </a:rPr>
                <a:t>Golu</a:t>
              </a:r>
              <a:endParaRPr lang="en-IN" dirty="0">
                <a:latin typeface="Bradley Hand ITC" pitchFamily="66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3276600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Bradley Hand ITC" pitchFamily="66" charset="0"/>
                </a:rPr>
                <a:t>Anti</a:t>
              </a:r>
              <a:endParaRPr lang="en-IN" dirty="0">
                <a:latin typeface="Bradley Hand ITC" pitchFamily="66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91400" y="4572000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 smtClean="0">
                  <a:latin typeface="Bradley Hand ITC" pitchFamily="66" charset="0"/>
                </a:rPr>
                <a:t>Banti</a:t>
              </a:r>
              <a:endParaRPr lang="en-IN" dirty="0">
                <a:latin typeface="Bradley Hand ITC" pitchFamily="66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86399" y="6019800"/>
              <a:ext cx="1163568" cy="393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 smtClean="0">
                  <a:latin typeface="Bradley Hand ITC" pitchFamily="66" charset="0"/>
                </a:rPr>
                <a:t>Chinti</a:t>
              </a:r>
              <a:endParaRPr lang="en-IN" dirty="0">
                <a:latin typeface="Bradley Hand ITC" pitchFamily="66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05000" y="4953000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Not a stable matching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19800" y="1600200"/>
            <a:ext cx="27432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err="1" smtClean="0">
                <a:latin typeface="Comic Sans MS" pitchFamily="66" charset="0"/>
              </a:rPr>
              <a:t>Dhilu</a:t>
            </a:r>
            <a:r>
              <a:rPr lang="en-IN" sz="2000" dirty="0" smtClean="0">
                <a:latin typeface="Comic Sans MS" pitchFamily="66" charset="0"/>
              </a:rPr>
              <a:t> and Anti are an unstable pair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9600" y="5943600"/>
            <a:ext cx="6345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Goal: Find perfect matching with NO unstable pairs</a:t>
            </a:r>
            <a:endParaRPr lang="en-IN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7620000" cy="8382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Algorithm</a:t>
            </a:r>
            <a:endParaRPr lang="en-IN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1066800"/>
            <a:ext cx="6172200" cy="2057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371601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>
                <a:latin typeface="Comic Sans MS" pitchFamily="66" charset="0"/>
              </a:rPr>
              <a:t>A ``free’’ boy b  proposes to the most preferred girl g  on his list who has not rejected him.</a:t>
            </a:r>
          </a:p>
          <a:p>
            <a:pPr>
              <a:buFont typeface="Arial" pitchFamily="34" charset="0"/>
              <a:buChar char="•"/>
            </a:pPr>
            <a:endParaRPr lang="en-IN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Comic Sans MS" pitchFamily="66" charset="0"/>
              </a:rPr>
              <a:t>  If  g accepts b as her </a:t>
            </a:r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``suitor’’ </a:t>
            </a:r>
            <a:r>
              <a:rPr lang="en-IN" dirty="0" smtClean="0">
                <a:latin typeface="Comic Sans MS" pitchFamily="66" charset="0"/>
              </a:rPr>
              <a:t>then b does not    propose to any other girl unless g later rejects b.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685800"/>
            <a:ext cx="3841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BOY: </a:t>
            </a:r>
            <a:r>
              <a:rPr lang="en-IN" dirty="0" smtClean="0">
                <a:latin typeface="Comic Sans MS" pitchFamily="66" charset="0"/>
              </a:rPr>
              <a:t>all boys are initially ``free’’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3810000"/>
            <a:ext cx="6755375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latin typeface="Comic Sans MS" pitchFamily="66" charset="0"/>
              </a:rPr>
              <a:t>  If the current suitor for g is less preferred than b then</a:t>
            </a:r>
          </a:p>
          <a:p>
            <a:pPr>
              <a:buFont typeface="Arial" pitchFamily="34" charset="0"/>
              <a:buChar char="•"/>
            </a:pPr>
            <a:endParaRPr lang="en-IN" dirty="0" smtClean="0">
              <a:latin typeface="Comic Sans MS" pitchFamily="66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dirty="0" smtClean="0">
                <a:latin typeface="Comic Sans MS" pitchFamily="66" charset="0"/>
              </a:rPr>
              <a:t>  g rejects her current suitor b’ (so b’ is free now), and, 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>
                <a:latin typeface="Comic Sans MS" pitchFamily="66" charset="0"/>
              </a:rPr>
              <a:t>  g accepts b as her current suitor.</a:t>
            </a:r>
          </a:p>
          <a:p>
            <a:pPr lvl="1">
              <a:buFont typeface="Arial" pitchFamily="34" charset="0"/>
              <a:buChar char="•"/>
            </a:pPr>
            <a:endParaRPr lang="en-IN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Comic Sans MS" pitchFamily="66" charset="0"/>
              </a:rPr>
              <a:t> Otherwise, g rejects b.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3429000"/>
            <a:ext cx="4806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GIRL: </a:t>
            </a:r>
            <a:r>
              <a:rPr lang="en-IN" sz="2000" dirty="0" smtClean="0">
                <a:latin typeface="Comic Sans MS" pitchFamily="66" charset="0"/>
              </a:rPr>
              <a:t>initially all girls have no “suitor”.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6019800"/>
            <a:ext cx="7144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These steps are repeated until no change happens (no free boys).</a:t>
            </a:r>
            <a:endParaRPr lang="en-IN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y-propos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457200"/>
            <a:ext cx="2011680" cy="1455420"/>
          </a:xfrm>
          <a:prstGeom prst="rect">
            <a:avLst/>
          </a:prstGeom>
        </p:spPr>
      </p:pic>
      <p:sp>
        <p:nvSpPr>
          <p:cNvPr id="7" name="Diamond 6"/>
          <p:cNvSpPr/>
          <p:nvPr/>
        </p:nvSpPr>
        <p:spPr>
          <a:xfrm>
            <a:off x="2362200" y="1676400"/>
            <a:ext cx="1524000" cy="10668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191000" y="762000"/>
            <a:ext cx="73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free</a:t>
            </a:r>
          </a:p>
          <a:p>
            <a:r>
              <a:rPr lang="en-IN" dirty="0" smtClean="0"/>
              <a:t> boy</a:t>
            </a:r>
          </a:p>
          <a:p>
            <a:r>
              <a:rPr lang="en-IN" dirty="0" smtClean="0"/>
              <a:t>   b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590800" y="1905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she has a suitor?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>
            <a:off x="1905000" y="2209800"/>
            <a:ext cx="457200" cy="9144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76400" y="22098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YES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86200" y="2209800"/>
            <a:ext cx="1447800" cy="9906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14800" y="228600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</a:t>
            </a:r>
            <a:endParaRPr lang="en-IN" dirty="0"/>
          </a:p>
        </p:txBody>
      </p:sp>
      <p:pic>
        <p:nvPicPr>
          <p:cNvPr id="19" name="Picture 18" descr="girl accepting propos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3200400"/>
            <a:ext cx="914400" cy="10210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05000" y="914400"/>
            <a:ext cx="54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girl</a:t>
            </a:r>
          </a:p>
          <a:p>
            <a:r>
              <a:rPr lang="en-IN" dirty="0" smtClean="0"/>
              <a:t>  g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248400" y="32004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 is g’s suitor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447800" y="259080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suitor is b’</a:t>
            </a:r>
            <a:endParaRPr lang="en-IN" dirty="0"/>
          </a:p>
        </p:txBody>
      </p:sp>
      <p:sp>
        <p:nvSpPr>
          <p:cNvPr id="25" name="Diamond 24"/>
          <p:cNvSpPr/>
          <p:nvPr/>
        </p:nvSpPr>
        <p:spPr>
          <a:xfrm>
            <a:off x="914400" y="3124200"/>
            <a:ext cx="1981200" cy="15240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1066800" y="3581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Does g prefer b to b’?</a:t>
            </a:r>
            <a:endParaRPr lang="en-IN" dirty="0"/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2895600" y="3886200"/>
            <a:ext cx="220980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2"/>
          </p:cNvCxnSpPr>
          <p:nvPr/>
        </p:nvCxnSpPr>
        <p:spPr>
          <a:xfrm>
            <a:off x="1905000" y="4648200"/>
            <a:ext cx="0" cy="5334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19400" y="3429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YES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1371600" y="472440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</a:t>
            </a:r>
            <a:endParaRPr lang="en-IN" dirty="0"/>
          </a:p>
        </p:txBody>
      </p:sp>
      <p:pic>
        <p:nvPicPr>
          <p:cNvPr id="34" name="Picture 33" descr="girl rejecting bo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5181600"/>
            <a:ext cx="2438400" cy="143141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276600" y="53340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g rejects b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685800" y="152400"/>
            <a:ext cx="6789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C00000"/>
                </a:solidFill>
              </a:rPr>
              <a:t>Basic step of the algorithm: free boy proposes to a girl</a:t>
            </a:r>
            <a:endParaRPr lang="en-IN" sz="2000" dirty="0">
              <a:solidFill>
                <a:srgbClr val="C00000"/>
              </a:solidFill>
            </a:endParaRPr>
          </a:p>
        </p:txBody>
      </p:sp>
      <p:cxnSp>
        <p:nvCxnSpPr>
          <p:cNvPr id="40" name="Elbow Connector 39"/>
          <p:cNvCxnSpPr>
            <a:stCxn id="25" idx="3"/>
          </p:cNvCxnSpPr>
          <p:nvPr/>
        </p:nvCxnSpPr>
        <p:spPr>
          <a:xfrm>
            <a:off x="2895600" y="3886200"/>
            <a:ext cx="2209800" cy="914400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3400" y="3581400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1.</a:t>
            </a:r>
            <a:endParaRPr lang="en-IN" sz="1600" dirty="0"/>
          </a:p>
        </p:txBody>
      </p:sp>
      <p:pic>
        <p:nvPicPr>
          <p:cNvPr id="46" name="Picture 45" descr="boy after breaking up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05400" y="4343400"/>
            <a:ext cx="1066800" cy="1520757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5562600" y="4267200"/>
            <a:ext cx="685800" cy="16764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5638800" y="4648200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g rejects b’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343400" y="4495800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2.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6" grpId="0"/>
      <p:bldP spid="14" grpId="0"/>
      <p:bldP spid="18" grpId="0"/>
      <p:bldP spid="20" grpId="0"/>
      <p:bldP spid="21" grpId="0"/>
      <p:bldP spid="21" grpId="1"/>
      <p:bldP spid="22" grpId="0"/>
      <p:bldP spid="25" grpId="0" animBg="1"/>
      <p:bldP spid="24" grpId="0"/>
      <p:bldP spid="32" grpId="0"/>
      <p:bldP spid="33" grpId="0"/>
      <p:bldP spid="42" grpId="0"/>
      <p:bldP spid="47" grpId="0" animBg="1"/>
      <p:bldP spid="48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Some obvious properties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Boys may progressively become suitors to girls in </a:t>
            </a:r>
            <a:r>
              <a:rPr lang="en-IN" dirty="0" smtClean="0">
                <a:solidFill>
                  <a:srgbClr val="0070C0"/>
                </a:solidFill>
              </a:rPr>
              <a:t>decreasing</a:t>
            </a:r>
            <a:r>
              <a:rPr lang="en-IN" dirty="0" smtClean="0"/>
              <a:t> order of </a:t>
            </a:r>
            <a:r>
              <a:rPr lang="en-IN" dirty="0" smtClean="0">
                <a:solidFill>
                  <a:srgbClr val="0070C0"/>
                </a:solidFill>
              </a:rPr>
              <a:t>their</a:t>
            </a:r>
            <a:r>
              <a:rPr lang="en-IN" dirty="0" smtClean="0"/>
              <a:t> preference.</a:t>
            </a:r>
          </a:p>
          <a:p>
            <a:r>
              <a:rPr lang="en-IN" dirty="0" smtClean="0"/>
              <a:t>Why? Because they propose in decreasing order of preference.</a:t>
            </a:r>
          </a:p>
          <a:p>
            <a:r>
              <a:rPr lang="en-IN" dirty="0" smtClean="0"/>
              <a:t>Girls may progressively get suitors in 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increasing</a:t>
            </a:r>
            <a:r>
              <a:rPr lang="en-IN" dirty="0" smtClean="0"/>
              <a:t> order of </a:t>
            </a:r>
            <a:r>
              <a:rPr lang="en-IN" dirty="0" smtClean="0">
                <a:solidFill>
                  <a:srgbClr val="FA6CB3"/>
                </a:solidFill>
              </a:rPr>
              <a:t>their</a:t>
            </a:r>
            <a:r>
              <a:rPr lang="en-IN" dirty="0" smtClean="0"/>
              <a:t> preference.</a:t>
            </a:r>
          </a:p>
          <a:p>
            <a:r>
              <a:rPr lang="en-IN" dirty="0" smtClean="0"/>
              <a:t>Because they reject current suitor when a more preferable boy proposes.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Improvement Lemma (for girls)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2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Lemma:</a:t>
            </a:r>
            <a:r>
              <a:rPr lang="en-IN" dirty="0" smtClean="0"/>
              <a:t> If a girl g has  suitor b at some time, then at any later time she will have a suitor who is at least as preferable to her as b.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3124200"/>
            <a:ext cx="82296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200" dirty="0" smtClean="0">
                <a:solidFill>
                  <a:srgbClr val="C00000"/>
                </a:solidFill>
                <a:latin typeface="Comic Sans MS" pitchFamily="66" charset="0"/>
              </a:rPr>
              <a:t>Corollary: </a:t>
            </a:r>
            <a:r>
              <a:rPr lang="en-IN" sz="2200" dirty="0" smtClean="0">
                <a:latin typeface="Comic Sans MS" pitchFamily="66" charset="0"/>
              </a:rPr>
              <a:t>Each girl marries her </a:t>
            </a:r>
            <a:r>
              <a:rPr lang="en-IN" sz="2200" dirty="0" err="1" smtClean="0">
                <a:latin typeface="Comic Sans MS" pitchFamily="66" charset="0"/>
              </a:rPr>
              <a:t>favorite</a:t>
            </a:r>
            <a:r>
              <a:rPr lang="en-IN" sz="2200" dirty="0" smtClean="0">
                <a:latin typeface="Comic Sans MS" pitchFamily="66" charset="0"/>
              </a:rPr>
              <a:t> boy from all those who propose to her.</a:t>
            </a: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381000"/>
            <a:ext cx="82296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Algorithm: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Repeat</a:t>
            </a:r>
            <a:r>
              <a:rPr kumimoji="0" lang="en-IN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the basic step (free boy proposing to the next girl in his preference list) until there are no free boys.</a:t>
            </a: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752601"/>
            <a:ext cx="8153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Lemma: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No boy is rejected</a:t>
            </a:r>
            <a:r>
              <a:rPr kumimoji="0" lang="en-IN" sz="2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by all n girls.</a:t>
            </a: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23622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Proof</a:t>
            </a: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</a:t>
            </a: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Suppose a boy is rejected by all n girls. Hence, each girl</a:t>
            </a:r>
            <a:r>
              <a:rPr kumimoji="0" lang="en-IN" sz="21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has a suitor. But then would be n suitor boys plus the boy who was rejected by all. Then there would be n+1 boys. Contradiction!</a:t>
            </a:r>
            <a:endParaRPr kumimoji="0" lang="en-IN" sz="21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Termination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001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Algorithm:</a:t>
            </a:r>
            <a:r>
              <a:rPr lang="en-IN" dirty="0" smtClean="0">
                <a:latin typeface="Comic Sans MS" pitchFamily="66" charset="0"/>
              </a:rPr>
              <a:t> </a:t>
            </a:r>
            <a:r>
              <a:rPr lang="en-IN" sz="2000" dirty="0" smtClean="0">
                <a:latin typeface="Comic Sans MS" pitchFamily="66" charset="0"/>
              </a:rPr>
              <a:t>Repeat the basic step (free boy proposing to the next girl in his preference list) until there are no free boys.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2438400"/>
            <a:ext cx="8001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Lemma</a:t>
            </a:r>
            <a:r>
              <a:rPr lang="en-IN" dirty="0" smtClean="0">
                <a:latin typeface="Comic Sans MS" pitchFamily="66" charset="0"/>
              </a:rPr>
              <a:t>: </a:t>
            </a:r>
            <a:r>
              <a:rPr lang="en-IN" sz="2000" dirty="0" smtClean="0">
                <a:latin typeface="Comic Sans MS" pitchFamily="66" charset="0"/>
              </a:rPr>
              <a:t>The algorithm terminates  within n</a:t>
            </a:r>
            <a:r>
              <a:rPr lang="en-IN" sz="2000" baseline="30000" dirty="0" smtClean="0">
                <a:latin typeface="Comic Sans MS" pitchFamily="66" charset="0"/>
              </a:rPr>
              <a:t>2</a:t>
            </a:r>
            <a:r>
              <a:rPr lang="en-IN" sz="2000" dirty="0" smtClean="0">
                <a:latin typeface="Comic Sans MS" pitchFamily="66" charset="0"/>
              </a:rPr>
              <a:t> basic steps (proposals).</a:t>
            </a:r>
            <a:endParaRPr lang="en-IN" sz="2000" baseline="30000" dirty="0" smtClean="0"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276600"/>
            <a:ext cx="7772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Proof</a:t>
            </a:r>
            <a:r>
              <a:rPr lang="en-IN" sz="2000" dirty="0" smtClean="0">
                <a:latin typeface="Comic Sans MS" pitchFamily="66" charset="0"/>
              </a:rPr>
              <a:t>:</a:t>
            </a:r>
            <a:endParaRPr lang="en-IN" sz="2000" baseline="30000" dirty="0" smtClean="0">
              <a:latin typeface="Comic Sans MS" pitchFamily="66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000" baseline="30000" dirty="0" smtClean="0">
                <a:latin typeface="Comic Sans MS" pitchFamily="66" charset="0"/>
              </a:rPr>
              <a:t> </a:t>
            </a:r>
            <a:r>
              <a:rPr lang="en-IN" sz="2000" dirty="0" smtClean="0">
                <a:latin typeface="Comic Sans MS" pitchFamily="66" charset="0"/>
              </a:rPr>
              <a:t> A boy may propose at most n times, since no boy is rejected by all girls.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000" dirty="0" smtClean="0">
                <a:latin typeface="Comic Sans MS" pitchFamily="66" charset="0"/>
              </a:rPr>
              <a:t>There are n boys, and hence there can be at most n</a:t>
            </a:r>
            <a:r>
              <a:rPr lang="en-IN" sz="2000" baseline="30000" dirty="0" smtClean="0">
                <a:latin typeface="Comic Sans MS" pitchFamily="66" charset="0"/>
              </a:rPr>
              <a:t>2 </a:t>
            </a:r>
            <a:r>
              <a:rPr lang="en-IN" sz="2000" dirty="0" smtClean="0">
                <a:latin typeface="Comic Sans MS" pitchFamily="66" charset="0"/>
              </a:rPr>
              <a:t> proposals.</a:t>
            </a:r>
            <a:endParaRPr lang="en-IN" sz="2000" baseline="30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</a:t>
            </a:r>
            <a:r>
              <a:rPr lang="en-IN" dirty="0" smtClean="0"/>
              <a:t>atching is perfect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are progressing towards showing that the  algorithm achieves our goal, namely, that there are no unstable pairs.</a:t>
            </a:r>
          </a:p>
          <a:p>
            <a:endParaRPr lang="en-IN" dirty="0" smtClean="0"/>
          </a:p>
          <a:p>
            <a:r>
              <a:rPr lang="en-IN" dirty="0" smtClean="0"/>
              <a:t>First let us note the (obvious) property.</a:t>
            </a:r>
          </a:p>
          <a:p>
            <a:pPr lvl="1">
              <a:buNone/>
            </a:pPr>
            <a:r>
              <a:rPr lang="en-IN" sz="2200" dirty="0" smtClean="0">
                <a:solidFill>
                  <a:srgbClr val="C00000"/>
                </a:solidFill>
              </a:rPr>
              <a:t>Lemma</a:t>
            </a:r>
            <a:r>
              <a:rPr lang="en-IN" sz="2200" dirty="0" smtClean="0"/>
              <a:t>: Upon termination, we have a perfect matching.</a:t>
            </a:r>
          </a:p>
          <a:p>
            <a:pPr lvl="1">
              <a:buNone/>
            </a:pPr>
            <a:r>
              <a:rPr lang="en-IN" sz="2200" dirty="0" smtClean="0">
                <a:solidFill>
                  <a:srgbClr val="C00000"/>
                </a:solidFill>
              </a:rPr>
              <a:t>Proof</a:t>
            </a:r>
            <a:r>
              <a:rPr lang="en-IN" sz="2200" dirty="0" smtClean="0"/>
              <a:t>: 1. A girl is paired with exactly one boy and vice-versa: this is an </a:t>
            </a:r>
            <a:r>
              <a:rPr lang="en-IN" sz="2200" dirty="0" smtClean="0">
                <a:solidFill>
                  <a:srgbClr val="C00000"/>
                </a:solidFill>
              </a:rPr>
              <a:t>invariant</a:t>
            </a:r>
            <a:r>
              <a:rPr lang="en-IN" sz="2200" dirty="0" smtClean="0"/>
              <a:t> of the algorithm. </a:t>
            </a:r>
          </a:p>
          <a:p>
            <a:pPr lvl="1">
              <a:buNone/>
            </a:pPr>
            <a:r>
              <a:rPr lang="en-IN" sz="2200" dirty="0" smtClean="0"/>
              <a:t>2. Upon termination, there are no free boys. So all boys are paired, and hence all girls are too.  Hence we have a perfect matching.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IN" dirty="0" smtClean="0"/>
              <a:t>Matching is stable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49362"/>
            <a:ext cx="8305800" cy="52276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Lemma</a:t>
            </a:r>
            <a:r>
              <a:rPr lang="en-IN" dirty="0" smtClean="0"/>
              <a:t>: The matching produced upon termination is stable. 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Proof</a:t>
            </a:r>
            <a:r>
              <a:rPr lang="en-IN" dirty="0" smtClean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Suppose  (</a:t>
            </a:r>
            <a:r>
              <a:rPr lang="en-IN" dirty="0" err="1" smtClean="0"/>
              <a:t>b,g</a:t>
            </a:r>
            <a:r>
              <a:rPr lang="en-IN" dirty="0" smtClean="0"/>
              <a:t>) is an unstable pair. 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Let b—g’  and b’—g be the pairing produced by the algorithm.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Consider the time when b proposed to g.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At this time g was paired with b* (say) and g rejected b in </a:t>
            </a:r>
            <a:r>
              <a:rPr lang="en-IN" dirty="0" err="1" smtClean="0"/>
              <a:t>favor</a:t>
            </a:r>
            <a:r>
              <a:rPr lang="en-IN" dirty="0" smtClean="0"/>
              <a:t> of b*.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Upon termination, b’ is at least as preferable to g as b*. Why? Since the suitors for girls become better (or at least no worse).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So b’     b*     b.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Hence, (</a:t>
            </a:r>
            <a:r>
              <a:rPr lang="en-IN" dirty="0" err="1" smtClean="0"/>
              <a:t>b,g</a:t>
            </a:r>
            <a:r>
              <a:rPr lang="en-IN" dirty="0" smtClean="0"/>
              <a:t>) is not an unstable pair. Contradiction!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24000" y="5334000"/>
          <a:ext cx="438150" cy="555625"/>
        </p:xfrm>
        <a:graphic>
          <a:graphicData uri="http://schemas.openxmlformats.org/presentationml/2006/ole">
            <p:oleObj spid="_x0000_s1026" name="Equation" r:id="rId3" imgW="190440" imgH="24120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209800" y="5334000"/>
          <a:ext cx="438150" cy="555625"/>
        </p:xfrm>
        <a:graphic>
          <a:graphicData uri="http://schemas.openxmlformats.org/presentationml/2006/ole">
            <p:oleObj spid="_x0000_s1027" name="Equation" r:id="rId4" imgW="19044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“optimal” girl for a boy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What is the “optimal” (or most preferable/highest ranked) girl that a boy can pair with?</a:t>
            </a:r>
          </a:p>
          <a:p>
            <a:r>
              <a:rPr lang="en-IN" sz="2400" dirty="0" smtClean="0"/>
              <a:t>This could be the mos</a:t>
            </a:r>
            <a:r>
              <a:rPr lang="en-IN" sz="2400" dirty="0" smtClean="0"/>
              <a:t>t </a:t>
            </a:r>
            <a:r>
              <a:rPr lang="en-IN" sz="2400" dirty="0" err="1" smtClean="0"/>
              <a:t>favorite</a:t>
            </a:r>
            <a:r>
              <a:rPr lang="en-IN" sz="2400" dirty="0" smtClean="0"/>
              <a:t> girl... Too optimistic!</a:t>
            </a:r>
          </a:p>
          <a:p>
            <a:r>
              <a:rPr lang="en-IN" sz="2400" dirty="0" smtClean="0"/>
              <a:t>A better definition is as follows:</a:t>
            </a:r>
            <a:endParaRPr lang="en-IN" sz="2400" dirty="0"/>
          </a:p>
          <a:p>
            <a:pPr>
              <a:buNone/>
            </a:pPr>
            <a:r>
              <a:rPr lang="en-IN" sz="2400" dirty="0" smtClean="0"/>
              <a:t> </a:t>
            </a:r>
            <a:r>
              <a:rPr lang="en-IN" sz="2400" dirty="0" smtClean="0"/>
              <a:t>   </a:t>
            </a:r>
            <a:r>
              <a:rPr lang="en-IN" sz="2400" dirty="0" smtClean="0">
                <a:solidFill>
                  <a:srgbClr val="C00000"/>
                </a:solidFill>
              </a:rPr>
              <a:t>Definition: </a:t>
            </a:r>
            <a:r>
              <a:rPr lang="en-IN" sz="2400" dirty="0" smtClean="0"/>
              <a:t>Consider the set of girl partners that the boy is paired with </a:t>
            </a:r>
            <a:r>
              <a:rPr lang="en-IN" sz="2400" dirty="0" smtClean="0"/>
              <a:t> </a:t>
            </a:r>
            <a:r>
              <a:rPr lang="en-IN" sz="2400" dirty="0" smtClean="0"/>
              <a:t>over </a:t>
            </a:r>
            <a:r>
              <a:rPr lang="en-IN" sz="2400" dirty="0" smtClean="0"/>
              <a:t>all stable </a:t>
            </a:r>
            <a:r>
              <a:rPr lang="en-IN" sz="2400" dirty="0" err="1" smtClean="0"/>
              <a:t>matchings</a:t>
            </a:r>
            <a:r>
              <a:rPr lang="en-IN" sz="2400" dirty="0" smtClean="0"/>
              <a:t>.</a:t>
            </a:r>
          </a:p>
          <a:p>
            <a:pPr>
              <a:buNone/>
            </a:pPr>
            <a:r>
              <a:rPr lang="en-IN" sz="2400" dirty="0" smtClean="0"/>
              <a:t> </a:t>
            </a:r>
            <a:r>
              <a:rPr lang="en-IN" sz="2400" dirty="0" smtClean="0"/>
              <a:t>   The ``</a:t>
            </a:r>
            <a:r>
              <a:rPr lang="en-IN" sz="2400" dirty="0" smtClean="0">
                <a:solidFill>
                  <a:srgbClr val="C00000"/>
                </a:solidFill>
              </a:rPr>
              <a:t>optimal</a:t>
            </a:r>
            <a:r>
              <a:rPr lang="en-IN" sz="2400" dirty="0" smtClean="0"/>
              <a:t>’’ girl for this boy is the most preferred partner among these set of partners (from stable </a:t>
            </a:r>
            <a:r>
              <a:rPr lang="en-IN" sz="2400" dirty="0" err="1" smtClean="0"/>
              <a:t>matchings</a:t>
            </a:r>
            <a:r>
              <a:rPr lang="en-IN" sz="2400" dirty="0" smtClean="0"/>
              <a:t> only).</a:t>
            </a: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Prerequisite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/>
              <a:t>of this course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1981199"/>
          </a:xfrm>
        </p:spPr>
        <p:txBody>
          <a:bodyPr/>
          <a:lstStyle/>
          <a:p>
            <a:r>
              <a:rPr lang="en-US" sz="2800" dirty="0" smtClean="0"/>
              <a:t>A good command on Programming in C</a:t>
            </a:r>
          </a:p>
          <a:p>
            <a:pPr lvl="1"/>
            <a:r>
              <a:rPr lang="en-US" sz="2400" dirty="0" smtClean="0"/>
              <a:t>Programs involving arrays</a:t>
            </a:r>
          </a:p>
          <a:p>
            <a:pPr lvl="1"/>
            <a:r>
              <a:rPr lang="en-US" sz="2400" dirty="0" smtClean="0"/>
              <a:t>Recursion</a:t>
            </a:r>
          </a:p>
          <a:p>
            <a:pPr lvl="1"/>
            <a:r>
              <a:rPr lang="en-US" sz="2400" dirty="0" smtClean="0"/>
              <a:t>Linked lists </a:t>
            </a:r>
            <a:r>
              <a:rPr lang="en-US" sz="2400" dirty="0" smtClean="0">
                <a:solidFill>
                  <a:srgbClr val="7030A0"/>
                </a:solidFill>
              </a:rPr>
              <a:t>(preferred)</a:t>
            </a:r>
          </a:p>
          <a:p>
            <a:pPr lvl="1"/>
            <a:endParaRPr lang="en-US" sz="2400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en-US" sz="2400" dirty="0" smtClean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A3F1ACDA-D648-4719-8CCF-388E5A063B5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 smtClean="0"/>
              <a:t>ESO 207A/211 Jul-Nov 2014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876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“</a:t>
            </a:r>
            <a:r>
              <a:rPr lang="en-IN" dirty="0" err="1" smtClean="0"/>
              <a:t>pessimal</a:t>
            </a:r>
            <a:r>
              <a:rPr lang="en-IN" dirty="0" smtClean="0"/>
              <a:t>” boy for a girl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Definition</a:t>
            </a:r>
            <a:r>
              <a:rPr lang="en-IN" dirty="0" smtClean="0"/>
              <a:t> (symmetric but diametrically opposite): Among the partners to the girl assigned over all stable </a:t>
            </a:r>
            <a:r>
              <a:rPr lang="en-IN" dirty="0" err="1" smtClean="0"/>
              <a:t>matchings</a:t>
            </a:r>
            <a:r>
              <a:rPr lang="en-IN" dirty="0" smtClean="0"/>
              <a:t>, the partner least preferred by the girl is called ``</a:t>
            </a:r>
            <a:r>
              <a:rPr lang="en-IN" dirty="0" err="1" smtClean="0"/>
              <a:t>pessimal</a:t>
            </a:r>
            <a:r>
              <a:rPr lang="en-IN" dirty="0" smtClean="0"/>
              <a:t>’’.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Optimal and </a:t>
            </a:r>
            <a:r>
              <a:rPr lang="en-IN" dirty="0" err="1" smtClean="0"/>
              <a:t>Pessimal</a:t>
            </a:r>
            <a:r>
              <a:rPr lang="en-IN" dirty="0" smtClean="0"/>
              <a:t> </a:t>
            </a:r>
            <a:r>
              <a:rPr lang="en-IN" dirty="0" err="1" smtClean="0"/>
              <a:t>matchings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matching is </a:t>
            </a:r>
            <a:r>
              <a:rPr lang="en-IN" dirty="0" smtClean="0">
                <a:solidFill>
                  <a:srgbClr val="C00000"/>
                </a:solidFill>
              </a:rPr>
              <a:t>boy-optimal</a:t>
            </a:r>
            <a:r>
              <a:rPr lang="en-IN" dirty="0" smtClean="0"/>
              <a:t> if it matches each boy with his optimal girl.</a:t>
            </a:r>
          </a:p>
          <a:p>
            <a:r>
              <a:rPr lang="en-IN" dirty="0" smtClean="0"/>
              <a:t>A matching is </a:t>
            </a:r>
            <a:r>
              <a:rPr lang="en-IN" dirty="0" smtClean="0">
                <a:solidFill>
                  <a:srgbClr val="C00000"/>
                </a:solidFill>
              </a:rPr>
              <a:t>girl-optimal</a:t>
            </a:r>
            <a:r>
              <a:rPr lang="en-IN" dirty="0" smtClean="0"/>
              <a:t> if it matches each girl with her optimal boy.</a:t>
            </a:r>
          </a:p>
          <a:p>
            <a:r>
              <a:rPr lang="en-IN" dirty="0" smtClean="0"/>
              <a:t>A matching is </a:t>
            </a:r>
            <a:r>
              <a:rPr lang="en-IN" dirty="0" smtClean="0">
                <a:solidFill>
                  <a:srgbClr val="C00000"/>
                </a:solidFill>
              </a:rPr>
              <a:t>girl-</a:t>
            </a:r>
            <a:r>
              <a:rPr lang="en-IN" dirty="0" err="1" smtClean="0">
                <a:solidFill>
                  <a:srgbClr val="C00000"/>
                </a:solidFill>
              </a:rPr>
              <a:t>pessimal</a:t>
            </a:r>
            <a:r>
              <a:rPr lang="en-IN" dirty="0" smtClean="0"/>
              <a:t> if it matches each girl with her </a:t>
            </a:r>
            <a:r>
              <a:rPr lang="en-IN" dirty="0" err="1" smtClean="0"/>
              <a:t>pessimal</a:t>
            </a:r>
            <a:r>
              <a:rPr lang="en-IN" dirty="0" smtClean="0"/>
              <a:t> boy.</a:t>
            </a:r>
          </a:p>
          <a:p>
            <a:r>
              <a:rPr lang="en-IN" dirty="0" smtClean="0"/>
              <a:t>A matching is </a:t>
            </a:r>
            <a:r>
              <a:rPr lang="en-IN" dirty="0" smtClean="0">
                <a:solidFill>
                  <a:srgbClr val="C00000"/>
                </a:solidFill>
              </a:rPr>
              <a:t>boy-</a:t>
            </a:r>
            <a:r>
              <a:rPr lang="en-IN" dirty="0" err="1" smtClean="0">
                <a:solidFill>
                  <a:srgbClr val="C00000"/>
                </a:solidFill>
              </a:rPr>
              <a:t>pessimal</a:t>
            </a:r>
            <a:r>
              <a:rPr lang="en-IN" dirty="0" smtClean="0"/>
              <a:t> if it matches each boy with his </a:t>
            </a:r>
            <a:r>
              <a:rPr lang="en-IN" dirty="0" err="1" smtClean="0"/>
              <a:t>pessimal</a:t>
            </a:r>
            <a:r>
              <a:rPr lang="en-IN" dirty="0" smtClean="0"/>
              <a:t> girl.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somewhat surprising property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1524000"/>
          </a:xfrm>
        </p:spPr>
        <p:txBody>
          <a:bodyPr/>
          <a:lstStyle/>
          <a:p>
            <a:r>
              <a:rPr lang="en-IN" dirty="0" smtClean="0"/>
              <a:t>The stable matching algorithm gives the 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              choice for each boy and the 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               choice for each girl.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90600" y="2285999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90600" y="2666999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3000" y="1904999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optimal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2285999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solidFill>
                  <a:srgbClr val="C00000"/>
                </a:solidFill>
              </a:rPr>
              <a:t>pessimal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34290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That</a:t>
            </a:r>
            <a:r>
              <a:rPr kumimoji="0" lang="en-IN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IN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lang="en-IN" sz="2200" dirty="0" smtClean="0">
                <a:latin typeface="Comic Sans MS" pitchFamily="66" charset="0"/>
              </a:rPr>
              <a:t>s, the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stable matching algorithm</a:t>
            </a:r>
            <a:r>
              <a:rPr kumimoji="0" lang="en-IN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given is </a:t>
            </a:r>
            <a:r>
              <a:rPr kumimoji="0" lang="en-IN" sz="22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boy-optimal</a:t>
            </a:r>
            <a:r>
              <a:rPr kumimoji="0" lang="en-IN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and also  </a:t>
            </a:r>
            <a:r>
              <a:rPr kumimoji="0" lang="en-IN" sz="22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girl-</a:t>
            </a:r>
            <a:r>
              <a:rPr kumimoji="0" lang="en-IN" sz="2200" b="0" i="0" u="none" strike="noStrike" kern="120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pessimal</a:t>
            </a:r>
            <a:r>
              <a:rPr kumimoji="0" lang="en-IN" sz="22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IN" dirty="0" smtClean="0"/>
              <a:t>Proof of boy-optimality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dirty="0" smtClean="0"/>
              <a:t>Let t be the first time when a boy b is rejected by his optimal girl g.</a:t>
            </a:r>
          </a:p>
          <a:p>
            <a:r>
              <a:rPr lang="en-IN" dirty="0" smtClean="0"/>
              <a:t>At this time g must be paired with b* (say).</a:t>
            </a:r>
          </a:p>
          <a:p>
            <a:r>
              <a:rPr lang="en-IN" dirty="0" smtClean="0"/>
              <a:t>At time t, b* has not been rejected by his optimal girl g* (say).</a:t>
            </a:r>
          </a:p>
          <a:p>
            <a:r>
              <a:rPr lang="en-IN" dirty="0" smtClean="0"/>
              <a:t>So b* likes  g at least as much as his optimal girl g*.</a:t>
            </a:r>
          </a:p>
          <a:p>
            <a:r>
              <a:rPr lang="en-IN" dirty="0" smtClean="0"/>
              <a:t>By assumption, there is a stable matching that pairs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	</a:t>
            </a:r>
            <a:r>
              <a:rPr lang="en-IN" dirty="0" smtClean="0">
                <a:solidFill>
                  <a:srgbClr val="0070C0"/>
                </a:solidFill>
              </a:rPr>
              <a:t>b</a:t>
            </a:r>
            <a:r>
              <a:rPr lang="en-IN" dirty="0" smtClean="0"/>
              <a:t>---</a:t>
            </a:r>
            <a:r>
              <a:rPr lang="en-IN" dirty="0" smtClean="0">
                <a:solidFill>
                  <a:srgbClr val="C00000"/>
                </a:solidFill>
              </a:rPr>
              <a:t>g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	</a:t>
            </a:r>
            <a:r>
              <a:rPr lang="en-IN" dirty="0" smtClean="0">
                <a:solidFill>
                  <a:srgbClr val="0070C0"/>
                </a:solidFill>
              </a:rPr>
              <a:t>b*</a:t>
            </a:r>
            <a:r>
              <a:rPr lang="en-IN" dirty="0" smtClean="0"/>
              <a:t>---</a:t>
            </a:r>
            <a:r>
              <a:rPr lang="en-IN" dirty="0" smtClean="0">
                <a:solidFill>
                  <a:srgbClr val="C00000"/>
                </a:solidFill>
              </a:rPr>
              <a:t>g’</a:t>
            </a:r>
          </a:p>
          <a:p>
            <a:r>
              <a:rPr lang="en-IN" dirty="0" smtClean="0"/>
              <a:t>So g prefers b* to b. And b* likes g no less than g* and b* likes g* more than g’ (by definition of optimality).</a:t>
            </a:r>
          </a:p>
          <a:p>
            <a:r>
              <a:rPr lang="en-IN" dirty="0" smtClean="0"/>
              <a:t>So b* prefers g to g’.</a:t>
            </a:r>
          </a:p>
          <a:p>
            <a:r>
              <a:rPr lang="en-IN" dirty="0" smtClean="0"/>
              <a:t>Then, this matching is unstable. Contradiction.</a:t>
            </a:r>
          </a:p>
          <a:p>
            <a:pPr>
              <a:buNone/>
            </a:pPr>
            <a:endParaRPr lang="en-IN" dirty="0" smtClean="0">
              <a:solidFill>
                <a:srgbClr val="C00000"/>
              </a:solidFill>
            </a:endParaRP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Girl-</a:t>
            </a:r>
            <a:r>
              <a:rPr lang="en-IN" dirty="0" err="1" smtClean="0"/>
              <a:t>Pessimal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Lemma: Boy-optimal implies girl-</a:t>
            </a:r>
            <a:r>
              <a:rPr lang="en-IN" dirty="0" err="1" smtClean="0"/>
              <a:t>pessimal</a:t>
            </a:r>
            <a:r>
              <a:rPr lang="en-IN" dirty="0" smtClean="0"/>
              <a:t>.</a:t>
            </a:r>
          </a:p>
          <a:p>
            <a:r>
              <a:rPr lang="en-IN" dirty="0" smtClean="0"/>
              <a:t>Suppose g is the optimal girl for b. Suppose there is a stable matching where b is paired with g* and g is paired with b* such that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b* is less preferable than b.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</a:t>
            </a:r>
          </a:p>
          <a:p>
            <a:pPr>
              <a:buNone/>
            </a:pPr>
            <a:endParaRPr lang="en-IN" dirty="0"/>
          </a:p>
          <a:p>
            <a:r>
              <a:rPr lang="en-IN" dirty="0" smtClean="0"/>
              <a:t>So b prefers g to g* and g prefers b to b*.</a:t>
            </a:r>
          </a:p>
          <a:p>
            <a:r>
              <a:rPr lang="en-IN" dirty="0" smtClean="0"/>
              <a:t>The pair (</a:t>
            </a:r>
            <a:r>
              <a:rPr lang="en-IN" dirty="0" err="1" smtClean="0"/>
              <a:t>b,g</a:t>
            </a:r>
            <a:r>
              <a:rPr lang="en-IN" dirty="0" smtClean="0"/>
              <a:t>) is unstable, or the matching is not stable.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600" y="3581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40386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</a:t>
            </a:r>
            <a:r>
              <a:rPr lang="en-IN" dirty="0" smtClean="0"/>
              <a:t>*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35814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40386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b*</a:t>
            </a:r>
            <a:endParaRPr lang="en-IN" dirty="0"/>
          </a:p>
        </p:txBody>
      </p:sp>
      <p:cxnSp>
        <p:nvCxnSpPr>
          <p:cNvPr id="8" name="Straight Connector 7"/>
          <p:cNvCxnSpPr>
            <a:stCxn id="6" idx="3"/>
            <a:endCxn id="5" idx="1"/>
          </p:cNvCxnSpPr>
          <p:nvPr/>
        </p:nvCxnSpPr>
        <p:spPr>
          <a:xfrm>
            <a:off x="2683122" y="3766066"/>
            <a:ext cx="593478" cy="457200"/>
          </a:xfrm>
          <a:prstGeom prst="line">
            <a:avLst/>
          </a:prstGeom>
          <a:ln w="25400">
            <a:solidFill>
              <a:srgbClr val="002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3"/>
            <a:endCxn id="4" idx="1"/>
          </p:cNvCxnSpPr>
          <p:nvPr/>
        </p:nvCxnSpPr>
        <p:spPr>
          <a:xfrm flipV="1">
            <a:off x="2804950" y="3766066"/>
            <a:ext cx="471650" cy="457200"/>
          </a:xfrm>
          <a:prstGeom prst="line">
            <a:avLst/>
          </a:prstGeom>
          <a:ln w="25400">
            <a:solidFill>
              <a:srgbClr val="002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of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/>
          </a:bodyPr>
          <a:lstStyle/>
          <a:p>
            <a:r>
              <a:rPr lang="en-IN" dirty="0" smtClean="0"/>
              <a:t>Algorithmic problem solving techniques.</a:t>
            </a:r>
          </a:p>
          <a:p>
            <a:r>
              <a:rPr lang="en-IN" dirty="0" smtClean="0"/>
              <a:t>Important data-structures.</a:t>
            </a:r>
          </a:p>
          <a:p>
            <a:r>
              <a:rPr lang="en-IN" dirty="0" smtClean="0"/>
              <a:t>Analysis of algorithms and data structures.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A3F1ACDA-D648-4719-8CCF-388E5A063B5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 smtClean="0"/>
              <a:t>ESO 207A/211 Jul-Nov 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Logistics/Organization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524000"/>
            <a:ext cx="4038600" cy="2286000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IN" sz="2400" dirty="0" err="1" smtClean="0"/>
              <a:t>Midsem</a:t>
            </a:r>
            <a:r>
              <a:rPr lang="en-IN" sz="2400" dirty="0" smtClean="0"/>
              <a:t>: 20 %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err="1" smtClean="0"/>
              <a:t>EndSem</a:t>
            </a:r>
            <a:r>
              <a:rPr lang="en-IN" sz="2400" dirty="0" smtClean="0"/>
              <a:t>: 35 %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Quiz (2): 5 + 5 %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Homework: 20%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Labs : 15%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A3F1ACDA-D648-4719-8CCF-388E5A063B5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 smtClean="0"/>
              <a:t>ESO 207A/211 Jul-Nov 2014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524000"/>
            <a:ext cx="4038600" cy="45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Course website: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hlinkClick r:id="rId2"/>
              </a:rPr>
              <a:t>http://moodle.cse.iitk.ac.in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Homeworks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Lab assignments will be posted on course web site.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latin typeface="Comic Sans MS" pitchFamily="66" charset="0"/>
              </a:rPr>
              <a:t>Lab work to be submitted online on course website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Lab assignments will be evaluated using automated “JUDGE” program.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0" y="3886200"/>
            <a:ext cx="3962400" cy="2209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43434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latin typeface="Comic Sans MS" pitchFamily="66" charset="0"/>
              </a:rPr>
              <a:t> Homework  Policy: You may discuss problems with other students</a:t>
            </a:r>
            <a:r>
              <a:rPr lang="en-IN" dirty="0" smtClean="0">
                <a:latin typeface="Comic Sans MS" pitchFamily="66" charset="0"/>
              </a:rPr>
              <a:t>. </a:t>
            </a:r>
            <a:endParaRPr lang="en-IN" dirty="0" smtClean="0">
              <a:latin typeface="Comic Sans MS" pitchFamily="66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dirty="0" smtClean="0">
                <a:latin typeface="Comic Sans MS" pitchFamily="66" charset="0"/>
              </a:rPr>
              <a:t>Acknowledge collaborators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>
                <a:latin typeface="Comic Sans MS" pitchFamily="66" charset="0"/>
              </a:rPr>
              <a:t> write your own </a:t>
            </a:r>
            <a:r>
              <a:rPr lang="en-IN" dirty="0" smtClean="0">
                <a:latin typeface="Comic Sans MS" pitchFamily="66" charset="0"/>
              </a:rPr>
              <a:t>s</a:t>
            </a:r>
            <a:r>
              <a:rPr lang="en-IN" dirty="0" smtClean="0">
                <a:latin typeface="Comic Sans MS" pitchFamily="66" charset="0"/>
              </a:rPr>
              <a:t>olution</a:t>
            </a:r>
            <a:endParaRPr lang="en-IN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IN" dirty="0" smtClean="0"/>
              <a:t>Stable Matching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1"/>
            <a:ext cx="8305800" cy="2057399"/>
          </a:xfrm>
        </p:spPr>
        <p:txBody>
          <a:bodyPr>
            <a:normAutofit/>
          </a:bodyPr>
          <a:lstStyle/>
          <a:p>
            <a:r>
              <a:rPr lang="en-IN" dirty="0" smtClean="0"/>
              <a:t>Ideal world</a:t>
            </a:r>
            <a:r>
              <a:rPr lang="en-IN" smtClean="0"/>
              <a:t>: we are </a:t>
            </a:r>
            <a:r>
              <a:rPr lang="en-IN" dirty="0" smtClean="0"/>
              <a:t>given n boys and n girls.</a:t>
            </a:r>
          </a:p>
          <a:p>
            <a:r>
              <a:rPr lang="en-IN" dirty="0" smtClean="0"/>
              <a:t>Each boy has an ordered list of preferences for the girls. </a:t>
            </a:r>
          </a:p>
          <a:p>
            <a:pPr lvl="1"/>
            <a:r>
              <a:rPr lang="en-IN" dirty="0" smtClean="0"/>
              <a:t>1 ordered list per boy. Total n ordered lists.</a:t>
            </a:r>
          </a:p>
          <a:p>
            <a:r>
              <a:rPr lang="en-IN" dirty="0" smtClean="0"/>
              <a:t>Each girl has an ordered list of preferences for the boys.</a:t>
            </a:r>
          </a:p>
          <a:p>
            <a:pPr lvl="1"/>
            <a:r>
              <a:rPr lang="en-IN" dirty="0" smtClean="0"/>
              <a:t>1 ordered list per girl.</a:t>
            </a:r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A3F1ACDA-D648-4719-8CCF-388E5A063B5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52400" y="289560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Example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304800" y="2971800"/>
            <a:ext cx="7832317" cy="3684495"/>
            <a:chOff x="304800" y="2971800"/>
            <a:chExt cx="7832317" cy="3684495"/>
          </a:xfrm>
        </p:grpSpPr>
        <p:pic>
          <p:nvPicPr>
            <p:cNvPr id="6" name="Picture 5" descr="boy1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0" y="2971800"/>
              <a:ext cx="838200" cy="1464385"/>
            </a:xfrm>
            <a:prstGeom prst="rect">
              <a:avLst/>
            </a:prstGeom>
          </p:spPr>
        </p:pic>
        <p:pic>
          <p:nvPicPr>
            <p:cNvPr id="7" name="Picture 6" descr="boy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3962400"/>
              <a:ext cx="990600" cy="1485900"/>
            </a:xfrm>
            <a:prstGeom prst="rect">
              <a:avLst/>
            </a:prstGeom>
          </p:spPr>
        </p:pic>
        <p:pic>
          <p:nvPicPr>
            <p:cNvPr id="8" name="Picture 7" descr="boy3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6400" y="5410200"/>
              <a:ext cx="1088335" cy="1143000"/>
            </a:xfrm>
            <a:prstGeom prst="rect">
              <a:avLst/>
            </a:prstGeom>
          </p:spPr>
        </p:pic>
        <p:pic>
          <p:nvPicPr>
            <p:cNvPr id="9" name="Picture 8" descr="girl1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6800" y="2971800"/>
              <a:ext cx="927705" cy="1461135"/>
            </a:xfrm>
            <a:prstGeom prst="rect">
              <a:avLst/>
            </a:prstGeom>
          </p:spPr>
        </p:pic>
        <p:pic>
          <p:nvPicPr>
            <p:cNvPr id="10" name="Picture 9" descr="girl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48400" y="4267200"/>
              <a:ext cx="1219200" cy="1536192"/>
            </a:xfrm>
            <a:prstGeom prst="rect">
              <a:avLst/>
            </a:prstGeom>
          </p:spPr>
        </p:pic>
        <p:pic>
          <p:nvPicPr>
            <p:cNvPr id="11" name="Picture 10" descr="girl3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24400" y="4976440"/>
              <a:ext cx="1143000" cy="1485320"/>
            </a:xfrm>
            <a:prstGeom prst="rect">
              <a:avLst/>
            </a:prstGeom>
          </p:spPr>
        </p:pic>
        <p:cxnSp>
          <p:nvCxnSpPr>
            <p:cNvPr id="13" name="Straight Connector 12"/>
            <p:cNvCxnSpPr>
              <a:stCxn id="6" idx="3"/>
              <a:endCxn id="9" idx="1"/>
            </p:cNvCxnSpPr>
            <p:nvPr/>
          </p:nvCxnSpPr>
          <p:spPr>
            <a:xfrm flipV="1">
              <a:off x="3124200" y="3702368"/>
              <a:ext cx="1752600" cy="162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3"/>
              <a:endCxn id="10" idx="1"/>
            </p:cNvCxnSpPr>
            <p:nvPr/>
          </p:nvCxnSpPr>
          <p:spPr>
            <a:xfrm>
              <a:off x="3124200" y="3703993"/>
              <a:ext cx="3124200" cy="1331303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11" idx="1"/>
            </p:cNvCxnSpPr>
            <p:nvPr/>
          </p:nvCxnSpPr>
          <p:spPr>
            <a:xfrm>
              <a:off x="3124200" y="3703993"/>
              <a:ext cx="1600200" cy="201510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11" idx="1"/>
            </p:cNvCxnSpPr>
            <p:nvPr/>
          </p:nvCxnSpPr>
          <p:spPr>
            <a:xfrm>
              <a:off x="2286000" y="4953000"/>
              <a:ext cx="2438400" cy="7661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9" idx="1"/>
            </p:cNvCxnSpPr>
            <p:nvPr/>
          </p:nvCxnSpPr>
          <p:spPr>
            <a:xfrm flipV="1">
              <a:off x="2209800" y="3702368"/>
              <a:ext cx="2667000" cy="109823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0" idx="1"/>
            </p:cNvCxnSpPr>
            <p:nvPr/>
          </p:nvCxnSpPr>
          <p:spPr>
            <a:xfrm>
              <a:off x="2286000" y="4857750"/>
              <a:ext cx="3962400" cy="177546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2" idx="0"/>
              <a:endCxn id="11" idx="1"/>
            </p:cNvCxnSpPr>
            <p:nvPr/>
          </p:nvCxnSpPr>
          <p:spPr>
            <a:xfrm flipV="1">
              <a:off x="2743200" y="5719100"/>
              <a:ext cx="1981200" cy="21579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9" idx="1"/>
            </p:cNvCxnSpPr>
            <p:nvPr/>
          </p:nvCxnSpPr>
          <p:spPr>
            <a:xfrm flipV="1">
              <a:off x="2743200" y="3702368"/>
              <a:ext cx="2133600" cy="216503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31"/>
            <p:cNvSpPr/>
            <p:nvPr/>
          </p:nvSpPr>
          <p:spPr>
            <a:xfrm>
              <a:off x="2743200" y="5029200"/>
              <a:ext cx="3487271" cy="1627095"/>
            </a:xfrm>
            <a:custGeom>
              <a:avLst/>
              <a:gdLst>
                <a:gd name="connsiteX0" fmla="*/ 0 w 3702424"/>
                <a:gd name="connsiteY0" fmla="*/ 770965 h 1385048"/>
                <a:gd name="connsiteX1" fmla="*/ 1515036 w 3702424"/>
                <a:gd name="connsiteY1" fmla="*/ 1264024 h 1385048"/>
                <a:gd name="connsiteX2" fmla="*/ 3164542 w 3702424"/>
                <a:gd name="connsiteY2" fmla="*/ 1174377 h 1385048"/>
                <a:gd name="connsiteX3" fmla="*/ 3702424 w 3702424"/>
                <a:gd name="connsiteY3" fmla="*/ 0 h 1385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2424" h="1385048">
                  <a:moveTo>
                    <a:pt x="0" y="770965"/>
                  </a:moveTo>
                  <a:cubicBezTo>
                    <a:pt x="493806" y="983877"/>
                    <a:pt x="987612" y="1196789"/>
                    <a:pt x="1515036" y="1264024"/>
                  </a:cubicBezTo>
                  <a:cubicBezTo>
                    <a:pt x="2042460" y="1331259"/>
                    <a:pt x="2799977" y="1385048"/>
                    <a:pt x="3164542" y="1174377"/>
                  </a:cubicBezTo>
                  <a:cubicBezTo>
                    <a:pt x="3529107" y="963706"/>
                    <a:pt x="3615765" y="481853"/>
                    <a:pt x="3702424" y="0"/>
                  </a:cubicBezTo>
                </a:path>
              </a:pathLst>
            </a:cu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00400" y="3429000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52800" y="3657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004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43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67200" y="3733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14600" y="4648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86000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19400" y="5410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71800" y="57150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95600" y="6019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43400" y="5181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38600" y="533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43400" y="571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79120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715000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943600" y="510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76400" y="3276600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 smtClean="0">
                  <a:latin typeface="Bradley Hand ITC" pitchFamily="66" charset="0"/>
                </a:rPr>
                <a:t>Dhilu</a:t>
              </a:r>
              <a:endParaRPr lang="en-IN" dirty="0">
                <a:latin typeface="Bradley Hand ITC" pitchFamily="66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4800" y="434340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 smtClean="0">
                  <a:latin typeface="Bradley Hand ITC" pitchFamily="66" charset="0"/>
                </a:rPr>
                <a:t>Fatru</a:t>
              </a:r>
              <a:endParaRPr lang="en-IN" dirty="0">
                <a:latin typeface="Bradley Hand ITC" pitchFamily="66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43000" y="5715000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Bradley Hand ITC" pitchFamily="66" charset="0"/>
                </a:rPr>
                <a:t>Golu</a:t>
              </a:r>
              <a:endParaRPr lang="en-IN" dirty="0">
                <a:latin typeface="Bradley Hand ITC" pitchFamily="66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943600" y="3276600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Bradley Hand ITC" pitchFamily="66" charset="0"/>
                </a:rPr>
                <a:t>Anti</a:t>
              </a:r>
              <a:endParaRPr lang="en-IN" dirty="0">
                <a:latin typeface="Bradley Hand ITC" pitchFamily="66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91400" y="4572000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 smtClean="0">
                  <a:latin typeface="Bradley Hand ITC" pitchFamily="66" charset="0"/>
                </a:rPr>
                <a:t>Banti</a:t>
              </a:r>
              <a:endParaRPr lang="en-IN" dirty="0">
                <a:latin typeface="Bradley Hand ITC" pitchFamily="66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86400" y="6019800"/>
              <a:ext cx="838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 smtClean="0">
                  <a:latin typeface="Bradley Hand ITC" pitchFamily="66" charset="0"/>
                </a:rPr>
                <a:t>Chinti</a:t>
              </a:r>
              <a:endParaRPr lang="en-IN" dirty="0">
                <a:latin typeface="Bradley Hand ITC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" y="0"/>
            <a:ext cx="7238999" cy="3124199"/>
            <a:chOff x="304800" y="2971800"/>
            <a:chExt cx="7832317" cy="3684495"/>
          </a:xfrm>
        </p:grpSpPr>
        <p:pic>
          <p:nvPicPr>
            <p:cNvPr id="5" name="Picture 4" descr="boy1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0" y="2971800"/>
              <a:ext cx="838200" cy="1464385"/>
            </a:xfrm>
            <a:prstGeom prst="rect">
              <a:avLst/>
            </a:prstGeom>
          </p:spPr>
        </p:pic>
        <p:pic>
          <p:nvPicPr>
            <p:cNvPr id="6" name="Picture 5" descr="boy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3962400"/>
              <a:ext cx="990600" cy="1485900"/>
            </a:xfrm>
            <a:prstGeom prst="rect">
              <a:avLst/>
            </a:prstGeom>
          </p:spPr>
        </p:pic>
        <p:pic>
          <p:nvPicPr>
            <p:cNvPr id="7" name="Picture 6" descr="boy3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6400" y="5410200"/>
              <a:ext cx="1088335" cy="1143000"/>
            </a:xfrm>
            <a:prstGeom prst="rect">
              <a:avLst/>
            </a:prstGeom>
          </p:spPr>
        </p:pic>
        <p:pic>
          <p:nvPicPr>
            <p:cNvPr id="8" name="Picture 7" descr="girl1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6800" y="2971800"/>
              <a:ext cx="927705" cy="1461135"/>
            </a:xfrm>
            <a:prstGeom prst="rect">
              <a:avLst/>
            </a:prstGeom>
          </p:spPr>
        </p:pic>
        <p:pic>
          <p:nvPicPr>
            <p:cNvPr id="9" name="Picture 8" descr="girl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48400" y="4267200"/>
              <a:ext cx="1219200" cy="1536192"/>
            </a:xfrm>
            <a:prstGeom prst="rect">
              <a:avLst/>
            </a:prstGeom>
          </p:spPr>
        </p:pic>
        <p:pic>
          <p:nvPicPr>
            <p:cNvPr id="10" name="Picture 9" descr="girl3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24400" y="4976440"/>
              <a:ext cx="1143000" cy="1485320"/>
            </a:xfrm>
            <a:prstGeom prst="rect">
              <a:avLst/>
            </a:prstGeom>
          </p:spPr>
        </p:pic>
        <p:cxnSp>
          <p:nvCxnSpPr>
            <p:cNvPr id="11" name="Straight Connector 10"/>
            <p:cNvCxnSpPr>
              <a:stCxn id="5" idx="3"/>
              <a:endCxn id="8" idx="1"/>
            </p:cNvCxnSpPr>
            <p:nvPr/>
          </p:nvCxnSpPr>
          <p:spPr>
            <a:xfrm flipV="1">
              <a:off x="3124200" y="3702368"/>
              <a:ext cx="1752600" cy="162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3"/>
              <a:endCxn id="9" idx="1"/>
            </p:cNvCxnSpPr>
            <p:nvPr/>
          </p:nvCxnSpPr>
          <p:spPr>
            <a:xfrm>
              <a:off x="3124200" y="3703993"/>
              <a:ext cx="3124200" cy="1331303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3"/>
              <a:endCxn id="10" idx="1"/>
            </p:cNvCxnSpPr>
            <p:nvPr/>
          </p:nvCxnSpPr>
          <p:spPr>
            <a:xfrm>
              <a:off x="3124200" y="3703993"/>
              <a:ext cx="1600200" cy="201510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0" idx="1"/>
            </p:cNvCxnSpPr>
            <p:nvPr/>
          </p:nvCxnSpPr>
          <p:spPr>
            <a:xfrm>
              <a:off x="2286000" y="4953000"/>
              <a:ext cx="2438400" cy="7661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8" idx="1"/>
            </p:cNvCxnSpPr>
            <p:nvPr/>
          </p:nvCxnSpPr>
          <p:spPr>
            <a:xfrm flipV="1">
              <a:off x="2209800" y="3702368"/>
              <a:ext cx="2667000" cy="109823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9" idx="1"/>
            </p:cNvCxnSpPr>
            <p:nvPr/>
          </p:nvCxnSpPr>
          <p:spPr>
            <a:xfrm>
              <a:off x="2286000" y="4857750"/>
              <a:ext cx="3962400" cy="177546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9" idx="0"/>
              <a:endCxn id="10" idx="1"/>
            </p:cNvCxnSpPr>
            <p:nvPr/>
          </p:nvCxnSpPr>
          <p:spPr>
            <a:xfrm flipV="1">
              <a:off x="2743200" y="5719100"/>
              <a:ext cx="1981200" cy="21579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8" idx="1"/>
            </p:cNvCxnSpPr>
            <p:nvPr/>
          </p:nvCxnSpPr>
          <p:spPr>
            <a:xfrm flipV="1">
              <a:off x="2743200" y="3702368"/>
              <a:ext cx="2133600" cy="216503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2743200" y="5029200"/>
              <a:ext cx="3487271" cy="1627095"/>
            </a:xfrm>
            <a:custGeom>
              <a:avLst/>
              <a:gdLst>
                <a:gd name="connsiteX0" fmla="*/ 0 w 3702424"/>
                <a:gd name="connsiteY0" fmla="*/ 770965 h 1385048"/>
                <a:gd name="connsiteX1" fmla="*/ 1515036 w 3702424"/>
                <a:gd name="connsiteY1" fmla="*/ 1264024 h 1385048"/>
                <a:gd name="connsiteX2" fmla="*/ 3164542 w 3702424"/>
                <a:gd name="connsiteY2" fmla="*/ 1174377 h 1385048"/>
                <a:gd name="connsiteX3" fmla="*/ 3702424 w 3702424"/>
                <a:gd name="connsiteY3" fmla="*/ 0 h 1385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2424" h="1385048">
                  <a:moveTo>
                    <a:pt x="0" y="770965"/>
                  </a:moveTo>
                  <a:cubicBezTo>
                    <a:pt x="493806" y="983877"/>
                    <a:pt x="987612" y="1196789"/>
                    <a:pt x="1515036" y="1264024"/>
                  </a:cubicBezTo>
                  <a:cubicBezTo>
                    <a:pt x="2042460" y="1331259"/>
                    <a:pt x="2799977" y="1385048"/>
                    <a:pt x="3164542" y="1174377"/>
                  </a:cubicBezTo>
                  <a:cubicBezTo>
                    <a:pt x="3529107" y="963706"/>
                    <a:pt x="3615765" y="481853"/>
                    <a:pt x="3702424" y="0"/>
                  </a:cubicBezTo>
                </a:path>
              </a:pathLst>
            </a:cu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00400" y="3429000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52800" y="3657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004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3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67200" y="3733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20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098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14600" y="4648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86000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19400" y="5410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71800" y="57150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95600" y="6019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43400" y="5181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38600" y="533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43400" y="571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9120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15000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43600" y="510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76400" y="3276600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 smtClean="0">
                  <a:latin typeface="Bradley Hand ITC" pitchFamily="66" charset="0"/>
                </a:rPr>
                <a:t>Dhilu</a:t>
              </a:r>
              <a:endParaRPr lang="en-IN" dirty="0">
                <a:latin typeface="Bradley Hand ITC" pitchFamily="66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4800" y="434340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 smtClean="0">
                  <a:latin typeface="Bradley Hand ITC" pitchFamily="66" charset="0"/>
                </a:rPr>
                <a:t>Fatru</a:t>
              </a:r>
              <a:endParaRPr lang="en-IN" dirty="0">
                <a:latin typeface="Bradley Hand ITC" pitchFamily="66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43000" y="5715000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Bradley Hand ITC" pitchFamily="66" charset="0"/>
                </a:rPr>
                <a:t>Golu</a:t>
              </a:r>
              <a:endParaRPr lang="en-IN" dirty="0">
                <a:latin typeface="Bradley Hand ITC" pitchFamily="66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3276600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Bradley Hand ITC" pitchFamily="66" charset="0"/>
                </a:rPr>
                <a:t>Anti</a:t>
              </a:r>
              <a:endParaRPr lang="en-IN" dirty="0">
                <a:latin typeface="Bradley Hand ITC" pitchFamily="66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91400" y="4572000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 smtClean="0">
                  <a:latin typeface="Bradley Hand ITC" pitchFamily="66" charset="0"/>
                </a:rPr>
                <a:t>Banti</a:t>
              </a:r>
              <a:endParaRPr lang="en-IN" dirty="0">
                <a:latin typeface="Bradley Hand ITC" pitchFamily="66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86400" y="6019800"/>
              <a:ext cx="838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 smtClean="0">
                  <a:latin typeface="Bradley Hand ITC" pitchFamily="66" charset="0"/>
                </a:rPr>
                <a:t>Chinti</a:t>
              </a:r>
              <a:endParaRPr lang="en-IN" dirty="0">
                <a:latin typeface="Bradley Hand ITC" pitchFamily="66" charset="0"/>
              </a:endParaRPr>
            </a:p>
          </p:txBody>
        </p:sp>
      </p:grp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152400" y="3657600"/>
          <a:ext cx="43434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1085850"/>
                <a:gridCol w="1085850"/>
                <a:gridCol w="1085850"/>
              </a:tblGrid>
              <a:tr h="6096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Anti</a:t>
                      </a:r>
                      <a:endParaRPr lang="en-IN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Banti</a:t>
                      </a:r>
                      <a:endParaRPr lang="en-IN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Chinti</a:t>
                      </a:r>
                      <a:endParaRPr lang="en-IN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Dhilu</a:t>
                      </a:r>
                      <a:endParaRPr lang="en-IN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1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2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3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Fatru</a:t>
                      </a:r>
                      <a:endParaRPr lang="en-IN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Golu</a:t>
                      </a:r>
                      <a:endParaRPr lang="en-IN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152400" y="3200400"/>
            <a:ext cx="315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Preference List for Boys</a:t>
            </a:r>
            <a:endParaRPr lang="en-IN" sz="2000" dirty="0">
              <a:latin typeface="Comic Sans MS" pitchFamily="66" charset="0"/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4572000" y="3657600"/>
          <a:ext cx="43434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1085850"/>
                <a:gridCol w="1085850"/>
                <a:gridCol w="1085850"/>
              </a:tblGrid>
              <a:tr h="6096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Dhilu</a:t>
                      </a:r>
                      <a:endParaRPr lang="en-IN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IN" baseline="0" dirty="0" err="1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Fatru</a:t>
                      </a:r>
                      <a:endParaRPr lang="en-IN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Golu</a:t>
                      </a:r>
                      <a:endParaRPr lang="en-IN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Anti</a:t>
                      </a:r>
                      <a:endParaRPr lang="en-IN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2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2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3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Banti</a:t>
                      </a:r>
                      <a:endParaRPr lang="en-IN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Chinti</a:t>
                      </a:r>
                      <a:endParaRPr lang="en-IN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5715000" y="3200400"/>
            <a:ext cx="3167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Preference List for Girls</a:t>
            </a:r>
            <a:endParaRPr lang="en-IN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5943600" cy="9144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The problem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IN" dirty="0" smtClean="0"/>
              <a:t>Pair each boy with exactly one girl and vice-versa. </a:t>
            </a:r>
          </a:p>
          <a:p>
            <a:pPr lvl="1"/>
            <a:r>
              <a:rPr lang="en-IN" dirty="0" smtClean="0"/>
              <a:t>No boy is left unpaired.</a:t>
            </a:r>
          </a:p>
          <a:p>
            <a:pPr lvl="1"/>
            <a:r>
              <a:rPr lang="en-IN" dirty="0" smtClean="0"/>
              <a:t>No girl is left unpaired.</a:t>
            </a:r>
          </a:p>
          <a:p>
            <a:pPr lvl="1"/>
            <a:r>
              <a:rPr lang="en-IN" dirty="0" smtClean="0"/>
              <a:t>In Graph theory this is referred to as a </a:t>
            </a:r>
            <a:r>
              <a:rPr lang="en-IN" dirty="0" smtClean="0">
                <a:solidFill>
                  <a:srgbClr val="0070C0"/>
                </a:solidFill>
              </a:rPr>
              <a:t>perfect matching</a:t>
            </a:r>
            <a:r>
              <a:rPr lang="en-IN" dirty="0" smtClean="0"/>
              <a:t>.</a:t>
            </a:r>
          </a:p>
          <a:p>
            <a:r>
              <a:rPr lang="en-IN" dirty="0" smtClean="0"/>
              <a:t>Example pairing: a </a:t>
            </a:r>
            <a:r>
              <a:rPr lang="en-IN" dirty="0" smtClean="0">
                <a:solidFill>
                  <a:srgbClr val="C00000"/>
                </a:solidFill>
              </a:rPr>
              <a:t>“stable” matching.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4800" y="2971800"/>
            <a:ext cx="7832317" cy="3684495"/>
            <a:chOff x="304800" y="2971800"/>
            <a:chExt cx="7832317" cy="3684495"/>
          </a:xfrm>
        </p:grpSpPr>
        <p:pic>
          <p:nvPicPr>
            <p:cNvPr id="5" name="Picture 4" descr="boy1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0" y="2971800"/>
              <a:ext cx="838200" cy="1464385"/>
            </a:xfrm>
            <a:prstGeom prst="rect">
              <a:avLst/>
            </a:prstGeom>
          </p:spPr>
        </p:pic>
        <p:pic>
          <p:nvPicPr>
            <p:cNvPr id="6" name="Picture 5" descr="boy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3962400"/>
              <a:ext cx="990600" cy="1485900"/>
            </a:xfrm>
            <a:prstGeom prst="rect">
              <a:avLst/>
            </a:prstGeom>
          </p:spPr>
        </p:pic>
        <p:pic>
          <p:nvPicPr>
            <p:cNvPr id="7" name="Picture 6" descr="boy3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6400" y="5410200"/>
              <a:ext cx="1088335" cy="1143000"/>
            </a:xfrm>
            <a:prstGeom prst="rect">
              <a:avLst/>
            </a:prstGeom>
          </p:spPr>
        </p:pic>
        <p:pic>
          <p:nvPicPr>
            <p:cNvPr id="8" name="Picture 7" descr="girl1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6800" y="2971800"/>
              <a:ext cx="927705" cy="1461135"/>
            </a:xfrm>
            <a:prstGeom prst="rect">
              <a:avLst/>
            </a:prstGeom>
          </p:spPr>
        </p:pic>
        <p:pic>
          <p:nvPicPr>
            <p:cNvPr id="9" name="Picture 8" descr="girl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48400" y="4267200"/>
              <a:ext cx="1219200" cy="1536192"/>
            </a:xfrm>
            <a:prstGeom prst="rect">
              <a:avLst/>
            </a:prstGeom>
          </p:spPr>
        </p:pic>
        <p:pic>
          <p:nvPicPr>
            <p:cNvPr id="10" name="Picture 9" descr="girl3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24400" y="4976440"/>
              <a:ext cx="1143000" cy="1485320"/>
            </a:xfrm>
            <a:prstGeom prst="rect">
              <a:avLst/>
            </a:prstGeom>
          </p:spPr>
        </p:pic>
        <p:cxnSp>
          <p:nvCxnSpPr>
            <p:cNvPr id="11" name="Straight Connector 10"/>
            <p:cNvCxnSpPr>
              <a:stCxn id="5" idx="3"/>
              <a:endCxn id="8" idx="1"/>
            </p:cNvCxnSpPr>
            <p:nvPr/>
          </p:nvCxnSpPr>
          <p:spPr>
            <a:xfrm flipV="1">
              <a:off x="3124200" y="3702368"/>
              <a:ext cx="1752600" cy="1625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3"/>
              <a:endCxn id="9" idx="1"/>
            </p:cNvCxnSpPr>
            <p:nvPr/>
          </p:nvCxnSpPr>
          <p:spPr>
            <a:xfrm>
              <a:off x="3124200" y="3703993"/>
              <a:ext cx="3124200" cy="1331303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3"/>
              <a:endCxn id="10" idx="1"/>
            </p:cNvCxnSpPr>
            <p:nvPr/>
          </p:nvCxnSpPr>
          <p:spPr>
            <a:xfrm>
              <a:off x="3124200" y="3703993"/>
              <a:ext cx="1600200" cy="2015107"/>
            </a:xfrm>
            <a:prstGeom prst="line">
              <a:avLst/>
            </a:prstGeom>
            <a:ln w="6350" cmpd="thickThin">
              <a:solidFill>
                <a:srgbClr val="0070C0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0" idx="1"/>
            </p:cNvCxnSpPr>
            <p:nvPr/>
          </p:nvCxnSpPr>
          <p:spPr>
            <a:xfrm>
              <a:off x="2286000" y="4953000"/>
              <a:ext cx="2438400" cy="7661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8" idx="1"/>
            </p:cNvCxnSpPr>
            <p:nvPr/>
          </p:nvCxnSpPr>
          <p:spPr>
            <a:xfrm flipV="1">
              <a:off x="2209800" y="3702368"/>
              <a:ext cx="2667000" cy="1098232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9" idx="1"/>
            </p:cNvCxnSpPr>
            <p:nvPr/>
          </p:nvCxnSpPr>
          <p:spPr>
            <a:xfrm>
              <a:off x="2286000" y="4857750"/>
              <a:ext cx="3962400" cy="17754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9" idx="0"/>
              <a:endCxn id="10" idx="1"/>
            </p:cNvCxnSpPr>
            <p:nvPr/>
          </p:nvCxnSpPr>
          <p:spPr>
            <a:xfrm flipV="1">
              <a:off x="2743200" y="5719100"/>
              <a:ext cx="1981200" cy="215797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8" idx="1"/>
            </p:cNvCxnSpPr>
            <p:nvPr/>
          </p:nvCxnSpPr>
          <p:spPr>
            <a:xfrm flipV="1">
              <a:off x="2743200" y="3702368"/>
              <a:ext cx="2133600" cy="2165032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2743200" y="5029200"/>
              <a:ext cx="3487271" cy="1627095"/>
            </a:xfrm>
            <a:custGeom>
              <a:avLst/>
              <a:gdLst>
                <a:gd name="connsiteX0" fmla="*/ 0 w 3702424"/>
                <a:gd name="connsiteY0" fmla="*/ 770965 h 1385048"/>
                <a:gd name="connsiteX1" fmla="*/ 1515036 w 3702424"/>
                <a:gd name="connsiteY1" fmla="*/ 1264024 h 1385048"/>
                <a:gd name="connsiteX2" fmla="*/ 3164542 w 3702424"/>
                <a:gd name="connsiteY2" fmla="*/ 1174377 h 1385048"/>
                <a:gd name="connsiteX3" fmla="*/ 3702424 w 3702424"/>
                <a:gd name="connsiteY3" fmla="*/ 0 h 1385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2424" h="1385048">
                  <a:moveTo>
                    <a:pt x="0" y="770965"/>
                  </a:moveTo>
                  <a:cubicBezTo>
                    <a:pt x="493806" y="983877"/>
                    <a:pt x="987612" y="1196789"/>
                    <a:pt x="1515036" y="1264024"/>
                  </a:cubicBezTo>
                  <a:cubicBezTo>
                    <a:pt x="2042460" y="1331259"/>
                    <a:pt x="2799977" y="1385048"/>
                    <a:pt x="3164542" y="1174377"/>
                  </a:cubicBezTo>
                  <a:cubicBezTo>
                    <a:pt x="3529107" y="963706"/>
                    <a:pt x="3615765" y="481853"/>
                    <a:pt x="3702424" y="0"/>
                  </a:cubicBezTo>
                </a:path>
              </a:pathLst>
            </a:cu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00400" y="3429000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52800" y="3657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004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3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67200" y="3733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20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098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14600" y="4648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86000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19400" y="5410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71800" y="57150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95600" y="6019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43400" y="5181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38600" y="533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43400" y="571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9120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15000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43600" y="510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76400" y="3276600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 smtClean="0">
                  <a:latin typeface="Bradley Hand ITC" pitchFamily="66" charset="0"/>
                </a:rPr>
                <a:t>Dhilu</a:t>
              </a:r>
              <a:endParaRPr lang="en-IN" dirty="0">
                <a:latin typeface="Bradley Hand ITC" pitchFamily="66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4800" y="434340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 smtClean="0">
                  <a:latin typeface="Bradley Hand ITC" pitchFamily="66" charset="0"/>
                </a:rPr>
                <a:t>Fatru</a:t>
              </a:r>
              <a:endParaRPr lang="en-IN" dirty="0">
                <a:latin typeface="Bradley Hand ITC" pitchFamily="66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43000" y="5715000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Bradley Hand ITC" pitchFamily="66" charset="0"/>
                </a:rPr>
                <a:t>Golu</a:t>
              </a:r>
              <a:endParaRPr lang="en-IN" dirty="0">
                <a:latin typeface="Bradley Hand ITC" pitchFamily="66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3276600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Bradley Hand ITC" pitchFamily="66" charset="0"/>
                </a:rPr>
                <a:t>Anti</a:t>
              </a:r>
              <a:endParaRPr lang="en-IN" dirty="0">
                <a:latin typeface="Bradley Hand ITC" pitchFamily="66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91400" y="4572000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 smtClean="0">
                  <a:latin typeface="Bradley Hand ITC" pitchFamily="66" charset="0"/>
                </a:rPr>
                <a:t>Banti</a:t>
              </a:r>
              <a:endParaRPr lang="en-IN" dirty="0">
                <a:latin typeface="Bradley Hand ITC" pitchFamily="66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86400" y="6019800"/>
              <a:ext cx="838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 smtClean="0">
                  <a:latin typeface="Bradley Hand ITC" pitchFamily="66" charset="0"/>
                </a:rPr>
                <a:t>Chinti</a:t>
              </a:r>
              <a:endParaRPr lang="en-IN" dirty="0">
                <a:latin typeface="Bradley Hand ITC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153400" cy="9445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An unstable pairing</a:t>
            </a:r>
            <a:endParaRPr lang="en-IN" sz="3200" dirty="0"/>
          </a:p>
        </p:txBody>
      </p:sp>
      <p:grpSp>
        <p:nvGrpSpPr>
          <p:cNvPr id="4" name="Content Placeholder 3"/>
          <p:cNvGrpSpPr>
            <a:grpSpLocks noGrp="1"/>
          </p:cNvGrpSpPr>
          <p:nvPr>
            <p:ph idx="1"/>
          </p:nvPr>
        </p:nvGrpSpPr>
        <p:grpSpPr>
          <a:xfrm>
            <a:off x="533400" y="1295400"/>
            <a:ext cx="6858000" cy="3459163"/>
            <a:chOff x="304800" y="2971800"/>
            <a:chExt cx="7832317" cy="3684495"/>
          </a:xfrm>
        </p:grpSpPr>
        <p:pic>
          <p:nvPicPr>
            <p:cNvPr id="5" name="Picture 4" descr="boy1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0" y="2971800"/>
              <a:ext cx="838200" cy="1464385"/>
            </a:xfrm>
            <a:prstGeom prst="rect">
              <a:avLst/>
            </a:prstGeom>
          </p:spPr>
        </p:pic>
        <p:pic>
          <p:nvPicPr>
            <p:cNvPr id="6" name="Picture 5" descr="boy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3962400"/>
              <a:ext cx="990600" cy="1485900"/>
            </a:xfrm>
            <a:prstGeom prst="rect">
              <a:avLst/>
            </a:prstGeom>
          </p:spPr>
        </p:pic>
        <p:pic>
          <p:nvPicPr>
            <p:cNvPr id="7" name="Picture 6" descr="boy3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6400" y="5410200"/>
              <a:ext cx="1088335" cy="1143000"/>
            </a:xfrm>
            <a:prstGeom prst="rect">
              <a:avLst/>
            </a:prstGeom>
          </p:spPr>
        </p:pic>
        <p:pic>
          <p:nvPicPr>
            <p:cNvPr id="8" name="Picture 7" descr="girl1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6800" y="2971800"/>
              <a:ext cx="927705" cy="1461135"/>
            </a:xfrm>
            <a:prstGeom prst="rect">
              <a:avLst/>
            </a:prstGeom>
          </p:spPr>
        </p:pic>
        <p:pic>
          <p:nvPicPr>
            <p:cNvPr id="9" name="Picture 8" descr="girl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48400" y="4267200"/>
              <a:ext cx="1219200" cy="1536192"/>
            </a:xfrm>
            <a:prstGeom prst="rect">
              <a:avLst/>
            </a:prstGeom>
          </p:spPr>
        </p:pic>
        <p:pic>
          <p:nvPicPr>
            <p:cNvPr id="10" name="Picture 9" descr="girl3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24400" y="4976440"/>
              <a:ext cx="1143000" cy="1485320"/>
            </a:xfrm>
            <a:prstGeom prst="rect">
              <a:avLst/>
            </a:prstGeom>
          </p:spPr>
        </p:pic>
        <p:cxnSp>
          <p:nvCxnSpPr>
            <p:cNvPr id="11" name="Straight Connector 10"/>
            <p:cNvCxnSpPr>
              <a:stCxn id="5" idx="3"/>
              <a:endCxn id="8" idx="1"/>
            </p:cNvCxnSpPr>
            <p:nvPr/>
          </p:nvCxnSpPr>
          <p:spPr>
            <a:xfrm flipV="1">
              <a:off x="3124200" y="3702368"/>
              <a:ext cx="1752600" cy="1625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3"/>
              <a:endCxn id="9" idx="1"/>
            </p:cNvCxnSpPr>
            <p:nvPr/>
          </p:nvCxnSpPr>
          <p:spPr>
            <a:xfrm>
              <a:off x="3124200" y="3703993"/>
              <a:ext cx="3124200" cy="133130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3"/>
              <a:endCxn id="10" idx="1"/>
            </p:cNvCxnSpPr>
            <p:nvPr/>
          </p:nvCxnSpPr>
          <p:spPr>
            <a:xfrm>
              <a:off x="3124200" y="3703993"/>
              <a:ext cx="1600200" cy="2015107"/>
            </a:xfrm>
            <a:prstGeom prst="line">
              <a:avLst/>
            </a:prstGeom>
            <a:ln w="6350" cmpd="thickThin">
              <a:solidFill>
                <a:srgbClr val="0070C0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0" idx="1"/>
            </p:cNvCxnSpPr>
            <p:nvPr/>
          </p:nvCxnSpPr>
          <p:spPr>
            <a:xfrm>
              <a:off x="2286000" y="4953000"/>
              <a:ext cx="2438400" cy="76610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8" idx="1"/>
            </p:cNvCxnSpPr>
            <p:nvPr/>
          </p:nvCxnSpPr>
          <p:spPr>
            <a:xfrm flipV="1">
              <a:off x="2209800" y="3702368"/>
              <a:ext cx="2667000" cy="1098232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335401" y="4838565"/>
              <a:ext cx="3962400" cy="177546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9" idx="0"/>
              <a:endCxn id="10" idx="1"/>
            </p:cNvCxnSpPr>
            <p:nvPr/>
          </p:nvCxnSpPr>
          <p:spPr>
            <a:xfrm flipV="1">
              <a:off x="2743200" y="5719100"/>
              <a:ext cx="1981200" cy="21579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8" idx="1"/>
            </p:cNvCxnSpPr>
            <p:nvPr/>
          </p:nvCxnSpPr>
          <p:spPr>
            <a:xfrm flipV="1">
              <a:off x="2743200" y="3702368"/>
              <a:ext cx="2133600" cy="216503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2743200" y="5029200"/>
              <a:ext cx="3487271" cy="1627095"/>
            </a:xfrm>
            <a:custGeom>
              <a:avLst/>
              <a:gdLst>
                <a:gd name="connsiteX0" fmla="*/ 0 w 3702424"/>
                <a:gd name="connsiteY0" fmla="*/ 770965 h 1385048"/>
                <a:gd name="connsiteX1" fmla="*/ 1515036 w 3702424"/>
                <a:gd name="connsiteY1" fmla="*/ 1264024 h 1385048"/>
                <a:gd name="connsiteX2" fmla="*/ 3164542 w 3702424"/>
                <a:gd name="connsiteY2" fmla="*/ 1174377 h 1385048"/>
                <a:gd name="connsiteX3" fmla="*/ 3702424 w 3702424"/>
                <a:gd name="connsiteY3" fmla="*/ 0 h 1385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2424" h="1385048">
                  <a:moveTo>
                    <a:pt x="0" y="770965"/>
                  </a:moveTo>
                  <a:cubicBezTo>
                    <a:pt x="493806" y="983877"/>
                    <a:pt x="987612" y="1196789"/>
                    <a:pt x="1515036" y="1264024"/>
                  </a:cubicBezTo>
                  <a:cubicBezTo>
                    <a:pt x="2042460" y="1331259"/>
                    <a:pt x="2799977" y="1385048"/>
                    <a:pt x="3164542" y="1174377"/>
                  </a:cubicBezTo>
                  <a:cubicBezTo>
                    <a:pt x="3529107" y="963706"/>
                    <a:pt x="3615765" y="481853"/>
                    <a:pt x="3702424" y="0"/>
                  </a:cubicBezTo>
                </a:path>
              </a:pathLst>
            </a:cu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00400" y="3429000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52800" y="3657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004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3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67200" y="3733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20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098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14600" y="4648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86000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19400" y="5410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71800" y="57150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95600" y="6019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43400" y="5181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38600" y="533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43400" y="571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9120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15000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43600" y="510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76400" y="3276600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 smtClean="0">
                  <a:latin typeface="Bradley Hand ITC" pitchFamily="66" charset="0"/>
                </a:rPr>
                <a:t>Dhilu</a:t>
              </a:r>
              <a:endParaRPr lang="en-IN" dirty="0">
                <a:latin typeface="Bradley Hand ITC" pitchFamily="66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4800" y="434340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 smtClean="0">
                  <a:latin typeface="Bradley Hand ITC" pitchFamily="66" charset="0"/>
                </a:rPr>
                <a:t>Fatru</a:t>
              </a:r>
              <a:endParaRPr lang="en-IN" dirty="0">
                <a:latin typeface="Bradley Hand ITC" pitchFamily="66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43000" y="5715000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Bradley Hand ITC" pitchFamily="66" charset="0"/>
                </a:rPr>
                <a:t>Golu</a:t>
              </a:r>
              <a:endParaRPr lang="en-IN" dirty="0">
                <a:latin typeface="Bradley Hand ITC" pitchFamily="66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3276600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Bradley Hand ITC" pitchFamily="66" charset="0"/>
                </a:rPr>
                <a:t>Anti</a:t>
              </a:r>
              <a:endParaRPr lang="en-IN" dirty="0">
                <a:latin typeface="Bradley Hand ITC" pitchFamily="66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91400" y="4572000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 smtClean="0">
                  <a:latin typeface="Bradley Hand ITC" pitchFamily="66" charset="0"/>
                </a:rPr>
                <a:t>Banti</a:t>
              </a:r>
              <a:endParaRPr lang="en-IN" dirty="0">
                <a:latin typeface="Bradley Hand ITC" pitchFamily="66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86399" y="6019800"/>
              <a:ext cx="1163568" cy="393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 smtClean="0">
                  <a:latin typeface="Bradley Hand ITC" pitchFamily="66" charset="0"/>
                </a:rPr>
                <a:t>Chinti</a:t>
              </a:r>
              <a:endParaRPr lang="en-IN" dirty="0">
                <a:latin typeface="Bradley Hand ITC" pitchFamily="66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143000" y="4800599"/>
            <a:ext cx="456330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err="1" smtClean="0"/>
              <a:t>Dhilu</a:t>
            </a:r>
            <a:r>
              <a:rPr lang="en-IN" dirty="0" smtClean="0"/>
              <a:t> prefers Anti to his current partner </a:t>
            </a:r>
            <a:r>
              <a:rPr lang="en-IN" dirty="0" err="1" smtClean="0"/>
              <a:t>Banti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Anti prefers </a:t>
            </a:r>
            <a:r>
              <a:rPr lang="en-IN" dirty="0" err="1" smtClean="0"/>
              <a:t>Dhilu</a:t>
            </a:r>
            <a:r>
              <a:rPr lang="en-IN" dirty="0" smtClean="0"/>
              <a:t> to her current partner Golu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1600200" y="5486400"/>
            <a:ext cx="381000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Each (</a:t>
            </a:r>
            <a:r>
              <a:rPr lang="en-IN" dirty="0" err="1" smtClean="0"/>
              <a:t>Dhilu</a:t>
            </a:r>
            <a:r>
              <a:rPr lang="en-IN" dirty="0" smtClean="0"/>
              <a:t> and Anti) prefers the other over their current partner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1676400" y="6172200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This is called an unstable pair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IN" dirty="0" smtClean="0"/>
              <a:t>Problem definition: stable matching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905000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n boys and n girls.</a:t>
            </a:r>
          </a:p>
          <a:p>
            <a:r>
              <a:rPr lang="en-IN" dirty="0" smtClean="0"/>
              <a:t>Each boy has an ordered list of preferences for the n girls.</a:t>
            </a:r>
          </a:p>
          <a:p>
            <a:r>
              <a:rPr lang="en-IN" dirty="0" smtClean="0"/>
              <a:t>Each girl has an ordered list of preferences for the n boys.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0070C0"/>
                </a:solidFill>
                <a:latin typeface="Comic Sans MS" pitchFamily="66" charset="0"/>
              </a:rPr>
              <a:t>Given</a:t>
            </a:r>
            <a:endParaRPr lang="en-IN" sz="24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733800"/>
            <a:ext cx="8229600" cy="160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Find a perfect matching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200" dirty="0" smtClean="0">
                <a:latin typeface="Comic Sans MS" pitchFamily="66" charset="0"/>
              </a:rPr>
              <a:t>i.e., each boy is paired with exactly one girl and vice-versa.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200" dirty="0" smtClean="0">
                <a:latin typeface="Comic Sans MS" pitchFamily="66" charset="0"/>
              </a:rPr>
              <a:t>such that there </a:t>
            </a:r>
            <a:r>
              <a:rPr lang="en-IN" sz="2200" dirty="0" smtClean="0">
                <a:solidFill>
                  <a:srgbClr val="C00000"/>
                </a:solidFill>
                <a:latin typeface="Comic Sans MS" pitchFamily="66" charset="0"/>
              </a:rPr>
              <a:t>are no unstable pairs</a:t>
            </a:r>
            <a:r>
              <a:rPr lang="en-IN" sz="2200" dirty="0" smtClean="0">
                <a:latin typeface="Comic Sans MS" pitchFamily="66" charset="0"/>
              </a:rPr>
              <a:t>.</a:t>
            </a: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3276600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0070C0"/>
                </a:solidFill>
                <a:latin typeface="Comic Sans MS" pitchFamily="66" charset="0"/>
              </a:rPr>
              <a:t>Objective</a:t>
            </a:r>
            <a:endParaRPr lang="en-IN" sz="24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5334000"/>
            <a:ext cx="407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0070C0"/>
                </a:solidFill>
                <a:latin typeface="Comic Sans MS" pitchFamily="66" charset="0"/>
              </a:rPr>
              <a:t>Definition of unstable pair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791200"/>
            <a:ext cx="82296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</a:t>
            </a:r>
            <a:r>
              <a:rPr kumimoji="0" lang="en-IN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boy b and girl g such that each prefer the other more than their current partner.</a:t>
            </a: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/>
      <p:bldP spid="5" grpId="0" animBg="1"/>
      <p:bldP spid="6" grpId="0"/>
      <p:bldP spid="7" grpId="0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micSansM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2066</TotalTime>
  <Words>1591</Words>
  <Application>Microsoft Office PowerPoint</Application>
  <PresentationFormat>On-screen Show (4:3)</PresentationFormat>
  <Paragraphs>335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Office Theme</vt:lpstr>
      <vt:lpstr>Custom Design</vt:lpstr>
      <vt:lpstr>Equation</vt:lpstr>
      <vt:lpstr>Data Structures and Algorithms ESO 207A/211</vt:lpstr>
      <vt:lpstr>Prerequisite of this course</vt:lpstr>
      <vt:lpstr>Summary of Objectives</vt:lpstr>
      <vt:lpstr>Course Logistics/Organization</vt:lpstr>
      <vt:lpstr>Stable Matching Problem</vt:lpstr>
      <vt:lpstr>Slide 6</vt:lpstr>
      <vt:lpstr>The problem</vt:lpstr>
      <vt:lpstr>An unstable pairing</vt:lpstr>
      <vt:lpstr>Problem definition: stable matching</vt:lpstr>
      <vt:lpstr>Unstable Matching</vt:lpstr>
      <vt:lpstr>Algorithm</vt:lpstr>
      <vt:lpstr>Slide 12</vt:lpstr>
      <vt:lpstr>Some obvious properties</vt:lpstr>
      <vt:lpstr>Improvement Lemma (for girls)</vt:lpstr>
      <vt:lpstr>Slide 15</vt:lpstr>
      <vt:lpstr>Termination</vt:lpstr>
      <vt:lpstr>Matching is perfect</vt:lpstr>
      <vt:lpstr>Matching is stable</vt:lpstr>
      <vt:lpstr>The “optimal” girl for a boy</vt:lpstr>
      <vt:lpstr>The “pessimal” boy for a girl</vt:lpstr>
      <vt:lpstr>Optimal and Pessimal matchings</vt:lpstr>
      <vt:lpstr>A somewhat surprising property</vt:lpstr>
      <vt:lpstr>Proof of boy-optimality</vt:lpstr>
      <vt:lpstr>Girl-Pessimal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sumitg</cp:lastModifiedBy>
  <cp:revision>364</cp:revision>
  <dcterms:created xsi:type="dcterms:W3CDTF">2011-12-03T04:13:03Z</dcterms:created>
  <dcterms:modified xsi:type="dcterms:W3CDTF">2014-07-27T04:08:07Z</dcterms:modified>
</cp:coreProperties>
</file>