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handoutMasterIdLst>
    <p:handoutMasterId r:id="rId11"/>
  </p:handoutMasterIdLst>
  <p:sldIdLst>
    <p:sldId id="274" r:id="rId2"/>
    <p:sldId id="311" r:id="rId3"/>
    <p:sldId id="312" r:id="rId4"/>
    <p:sldId id="314" r:id="rId5"/>
    <p:sldId id="313" r:id="rId6"/>
    <p:sldId id="315" r:id="rId7"/>
    <p:sldId id="306" r:id="rId8"/>
    <p:sldId id="31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50021"/>
    <a:srgbClr val="0000FF"/>
    <a:srgbClr val="BB0000"/>
    <a:srgbClr val="15B53B"/>
    <a:srgbClr val="FFF6E1"/>
    <a:srgbClr val="2F9208"/>
    <a:srgbClr val="00B500"/>
    <a:srgbClr val="006C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8" d="100"/>
          <a:sy n="78" d="100"/>
        </p:scale>
        <p:origin x="-17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944" y="-8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22517-21B0-4AE2-8349-B06D6527FCC6}" type="datetimeFigureOut">
              <a:rPr lang="en-IN" smtClean="0"/>
              <a:pPr/>
              <a:t>24-08-2014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71EB5-386C-4A07-A41C-272BD63E3BC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E3B87-0EAF-4D3F-A8FE-4D644E3BA938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1F363-266E-4B39-9664-0E5F96917999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8759C-6D63-4A5B-8A92-29BD5C9DC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32EBB-5C32-49A2-ADCD-F3C86202F8FA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E1702-FB5B-4ADB-8DA9-1EFEE2FCFD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2200">
                <a:latin typeface="Comic Sans MS" pitchFamily="66" charset="0"/>
              </a:defRPr>
            </a:lvl3pPr>
            <a:lvl4pPr>
              <a:defRPr sz="2200">
                <a:latin typeface="Comic Sans MS" pitchFamily="66" charset="0"/>
              </a:defRPr>
            </a:lvl4pPr>
            <a:lvl5pPr>
              <a:defRPr sz="22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9C23F-070E-4955-A2E9-D262826D12BE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11857-66C0-437E-ACBA-BF7BCE55233B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7FB79-49E0-495C-87BE-B2A1C6E0B2F0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181FA-412A-4421-9246-D21324FE2C44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6A6B7-3376-42F2-8702-2D1FCF5FB182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036330-39E0-4348-93D8-084D75D931AB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380A-2B94-4740-AAA2-00B55E91136B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E9EF9-6F51-43C7-88C5-01DDD3A54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1CF8B-C8E2-441C-9E33-F2F799897A47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CFE0-7502-4E07-8F32-3833EEC26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24DF6E-159B-4851-B8CD-5F6A63451708}" type="datetime1">
              <a:rPr lang="en-US" smtClean="0"/>
              <a:pPr>
                <a:defRPr/>
              </a:pPr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B7F3E5-79B2-43C4-81B5-7811AF160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2700" dirty="0" smtClean="0">
                <a:solidFill>
                  <a:srgbClr val="002060"/>
                </a:solidFill>
                <a:latin typeface="Comic Sans MS" pitchFamily="66" charset="0"/>
              </a:rPr>
              <a:t>(ESO207A/ESO211</a:t>
            </a:r>
            <a:r>
              <a:rPr lang="en-US" sz="2700" dirty="0">
                <a:solidFill>
                  <a:srgbClr val="002060"/>
                </a:solidFill>
                <a:latin typeface="Comic Sans MS" pitchFamily="66" charset="0"/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324600" cy="1066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8-9</a:t>
            </a:r>
            <a:endParaRPr lang="en-US" sz="24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err="1" smtClean="0">
                <a:solidFill>
                  <a:srgbClr val="C00000"/>
                </a:solidFill>
              </a:rPr>
              <a:t>Quicksort</a:t>
            </a:r>
            <a:r>
              <a:rPr lang="en-US" sz="2400" b="1" dirty="0" smtClean="0">
                <a:solidFill>
                  <a:srgbClr val="C00000"/>
                </a:solidFill>
              </a:rPr>
              <a:t>-Applications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257800"/>
          </a:xfrm>
        </p:spPr>
        <p:txBody>
          <a:bodyPr>
            <a:normAutofit/>
          </a:bodyPr>
          <a:lstStyle/>
          <a:p>
            <a:r>
              <a:rPr lang="en-IN" dirty="0" smtClean="0"/>
              <a:t>Input: A set A of n (distinct) numbers and an integer </a:t>
            </a:r>
            <a:r>
              <a:rPr lang="en-IN" dirty="0" err="1" smtClean="0"/>
              <a:t>i</a:t>
            </a:r>
            <a:r>
              <a:rPr lang="en-IN" dirty="0" smtClean="0"/>
              <a:t>, 1 ≤ </a:t>
            </a:r>
            <a:r>
              <a:rPr lang="en-IN" dirty="0" err="1" smtClean="0"/>
              <a:t>i</a:t>
            </a:r>
            <a:r>
              <a:rPr lang="en-IN" dirty="0" smtClean="0"/>
              <a:t> ≤ n.</a:t>
            </a:r>
          </a:p>
          <a:p>
            <a:r>
              <a:rPr lang="en-IN" dirty="0" smtClean="0"/>
              <a:t>Output: </a:t>
            </a:r>
            <a:r>
              <a:rPr lang="en-IN" dirty="0" smtClean="0"/>
              <a:t> Compute Select(A,1,n,i), that is, find </a:t>
            </a:r>
            <a:r>
              <a:rPr lang="en-IN" dirty="0" err="1" smtClean="0"/>
              <a:t>i</a:t>
            </a:r>
            <a:r>
              <a:rPr lang="en-IN" baseline="30000" dirty="0" err="1" smtClean="0"/>
              <a:t>th</a:t>
            </a:r>
            <a:r>
              <a:rPr lang="en-IN" baseline="30000" dirty="0" smtClean="0"/>
              <a:t> </a:t>
            </a:r>
            <a:r>
              <a:rPr lang="en-IN" dirty="0" smtClean="0"/>
              <a:t> smallest number of A, or, 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the </a:t>
            </a:r>
            <a:r>
              <a:rPr lang="en-IN" dirty="0" smtClean="0"/>
              <a:t>number that is larger than exactly i-1 other elements of A.</a:t>
            </a:r>
          </a:p>
          <a:p>
            <a:endParaRPr lang="en-IN" baseline="30000" dirty="0" smtClean="0"/>
          </a:p>
          <a:p>
            <a:r>
              <a:rPr lang="en-IN" baseline="30000" dirty="0" smtClean="0"/>
              <a:t> </a:t>
            </a:r>
            <a:r>
              <a:rPr lang="en-IN" dirty="0" smtClean="0"/>
              <a:t> Examples:</a:t>
            </a:r>
          </a:p>
          <a:p>
            <a:pPr lvl="1"/>
            <a:r>
              <a:rPr lang="en-IN" dirty="0" smtClean="0"/>
              <a:t> Minimum is </a:t>
            </a:r>
            <a:r>
              <a:rPr lang="en-IN" dirty="0" smtClean="0"/>
              <a:t>Select(A,1,n,1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 Maximum is </a:t>
            </a:r>
            <a:r>
              <a:rPr lang="en-IN" dirty="0" smtClean="0"/>
              <a:t>Select(A,1,n,n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 Median is Select(A, </a:t>
            </a:r>
            <a:r>
              <a:rPr lang="en-IN" dirty="0" smtClean="0"/>
              <a:t>1,n</a:t>
            </a:r>
            <a:r>
              <a:rPr lang="en-IN" dirty="0" smtClean="0"/>
              <a:t>, floor( (n+1)/2))</a:t>
            </a:r>
          </a:p>
          <a:p>
            <a:pPr lvl="1">
              <a:buNone/>
            </a:pPr>
            <a:r>
              <a:rPr lang="en-IN" dirty="0" smtClean="0"/>
              <a:t>             or  </a:t>
            </a:r>
            <a:r>
              <a:rPr lang="en-IN" dirty="0" smtClean="0"/>
              <a:t>Select(A,1, </a:t>
            </a:r>
            <a:r>
              <a:rPr lang="en-IN" dirty="0" err="1" smtClean="0"/>
              <a:t>n,ceil</a:t>
            </a:r>
            <a:r>
              <a:rPr lang="en-IN" dirty="0" smtClean="0"/>
              <a:t>(n+1/2</a:t>
            </a:r>
            <a:r>
              <a:rPr lang="en-IN" dirty="0" smtClean="0"/>
              <a:t>))</a:t>
            </a:r>
          </a:p>
          <a:p>
            <a:pPr lvl="1">
              <a:buNone/>
            </a:pPr>
            <a:r>
              <a:rPr lang="en-IN" baseline="30000" dirty="0" smtClean="0"/>
              <a:t>  </a:t>
            </a:r>
            <a:r>
              <a:rPr lang="en-IN" dirty="0" smtClean="0"/>
              <a:t> There is a unique median for n odd and 2 medians for n even.</a:t>
            </a:r>
            <a:endParaRPr lang="en-IN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using </a:t>
            </a:r>
            <a:r>
              <a:rPr lang="en-IN" dirty="0" err="1" smtClean="0"/>
              <a:t>Quicksort’s</a:t>
            </a:r>
            <a:r>
              <a:rPr lang="en-IN" dirty="0" smtClean="0"/>
              <a:t> Partition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Given an array A of numbers in some arbitrary order and given n and </a:t>
            </a:r>
            <a:r>
              <a:rPr lang="en-IN" dirty="0" err="1" smtClean="0"/>
              <a:t>i</a:t>
            </a:r>
            <a:r>
              <a:rPr lang="en-IN" dirty="0" smtClean="0"/>
              <a:t>, find Select(A,1, </a:t>
            </a:r>
            <a:r>
              <a:rPr lang="en-IN" dirty="0" err="1" smtClean="0"/>
              <a:t>n,i</a:t>
            </a:r>
            <a:r>
              <a:rPr lang="en-IN" dirty="0" smtClean="0"/>
              <a:t>),</a:t>
            </a:r>
          </a:p>
          <a:p>
            <a:pPr lvl="1"/>
            <a:r>
              <a:rPr lang="en-IN" dirty="0" smtClean="0"/>
              <a:t>That is, return the </a:t>
            </a:r>
            <a:r>
              <a:rPr lang="en-IN" dirty="0" err="1" smtClean="0"/>
              <a:t>i</a:t>
            </a:r>
            <a:r>
              <a:rPr lang="en-IN" baseline="30000" dirty="0" err="1" smtClean="0"/>
              <a:t>th</a:t>
            </a:r>
            <a:r>
              <a:rPr lang="en-IN" baseline="30000" dirty="0" smtClean="0"/>
              <a:t> </a:t>
            </a:r>
            <a:r>
              <a:rPr lang="en-IN" dirty="0" smtClean="0"/>
              <a:t> largest number in A.</a:t>
            </a:r>
            <a:endParaRPr lang="en-IN" baseline="30000" dirty="0" smtClean="0"/>
          </a:p>
          <a:p>
            <a:r>
              <a:rPr lang="en-IN" baseline="30000" dirty="0" smtClean="0"/>
              <a:t> </a:t>
            </a:r>
            <a:r>
              <a:rPr lang="en-IN" dirty="0" smtClean="0"/>
              <a:t> General idea is to use Partition(A,1,n) function from </a:t>
            </a:r>
            <a:r>
              <a:rPr lang="en-IN" dirty="0" err="1" smtClean="0"/>
              <a:t>Quicksort</a:t>
            </a:r>
            <a:r>
              <a:rPr lang="en-IN" dirty="0" smtClean="0"/>
              <a:t>.</a:t>
            </a:r>
            <a:endParaRPr lang="en-IN" baseline="30000" dirty="0" smtClean="0"/>
          </a:p>
          <a:p>
            <a:r>
              <a:rPr lang="en-IN" baseline="30000" dirty="0" smtClean="0"/>
              <a:t> </a:t>
            </a:r>
            <a:r>
              <a:rPr lang="en-IN" dirty="0" smtClean="0"/>
              <a:t> Partition returns an index j such that for </a:t>
            </a:r>
            <a:r>
              <a:rPr lang="en-IN" dirty="0" err="1" smtClean="0"/>
              <a:t>i</a:t>
            </a:r>
            <a:r>
              <a:rPr lang="en-IN" dirty="0" smtClean="0"/>
              <a:t> &lt; j, A[</a:t>
            </a:r>
            <a:r>
              <a:rPr lang="en-IN" dirty="0" err="1" smtClean="0"/>
              <a:t>i</a:t>
            </a:r>
            <a:r>
              <a:rPr lang="en-IN" dirty="0" smtClean="0"/>
              <a:t>] &lt;= A[j] and for </a:t>
            </a:r>
            <a:r>
              <a:rPr lang="en-IN" dirty="0" err="1" smtClean="0"/>
              <a:t>i</a:t>
            </a:r>
            <a:r>
              <a:rPr lang="en-IN" dirty="0" smtClean="0"/>
              <a:t> &gt;j, A[</a:t>
            </a:r>
            <a:r>
              <a:rPr lang="en-IN" dirty="0" err="1" smtClean="0"/>
              <a:t>i</a:t>
            </a:r>
            <a:r>
              <a:rPr lang="en-IN" dirty="0" smtClean="0"/>
              <a:t>] &gt;= A[j</a:t>
            </a:r>
            <a:r>
              <a:rPr lang="en-IN" dirty="0" smtClean="0"/>
              <a:t>].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using Partition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If the parameter </a:t>
            </a:r>
            <a:r>
              <a:rPr lang="en-IN" dirty="0" err="1" smtClean="0"/>
              <a:t>i</a:t>
            </a:r>
            <a:r>
              <a:rPr lang="en-IN" dirty="0" smtClean="0"/>
              <a:t> in </a:t>
            </a:r>
            <a:r>
              <a:rPr lang="en-IN" dirty="0" smtClean="0"/>
              <a:t>Select(A,1, </a:t>
            </a:r>
            <a:r>
              <a:rPr lang="en-IN" dirty="0" err="1" smtClean="0"/>
              <a:t>n,i</a:t>
            </a:r>
            <a:r>
              <a:rPr lang="en-IN" dirty="0" smtClean="0"/>
              <a:t>) is equal to j, then, we return A[j], </a:t>
            </a:r>
          </a:p>
          <a:p>
            <a:r>
              <a:rPr lang="en-IN" dirty="0" smtClean="0"/>
              <a:t> Otherwise if </a:t>
            </a:r>
            <a:r>
              <a:rPr lang="en-IN" dirty="0" err="1" smtClean="0"/>
              <a:t>i</a:t>
            </a:r>
            <a:r>
              <a:rPr lang="en-IN" dirty="0" smtClean="0"/>
              <a:t> &lt; j, then, we call Select(A, 1,j-1,i): </a:t>
            </a:r>
            <a:endParaRPr lang="en-IN" dirty="0" smtClean="0"/>
          </a:p>
          <a:p>
            <a:pPr lvl="1"/>
            <a:r>
              <a:rPr lang="en-IN" dirty="0" smtClean="0"/>
              <a:t>find </a:t>
            </a:r>
            <a:r>
              <a:rPr lang="en-IN" dirty="0" err="1" smtClean="0"/>
              <a:t>ith</a:t>
            </a:r>
            <a:r>
              <a:rPr lang="en-IN" dirty="0" smtClean="0"/>
              <a:t> smallest element  in the left partition.</a:t>
            </a:r>
          </a:p>
          <a:p>
            <a:r>
              <a:rPr lang="en-IN" baseline="30000" dirty="0" smtClean="0"/>
              <a:t> </a:t>
            </a:r>
            <a:r>
              <a:rPr lang="en-IN" dirty="0" smtClean="0"/>
              <a:t> Otherwise, if </a:t>
            </a:r>
            <a:r>
              <a:rPr lang="en-IN" dirty="0" err="1" smtClean="0"/>
              <a:t>i</a:t>
            </a:r>
            <a:r>
              <a:rPr lang="en-IN" dirty="0" smtClean="0"/>
              <a:t> &gt; j, then call Select(A, j+1, n, </a:t>
            </a:r>
            <a:r>
              <a:rPr lang="en-IN" dirty="0" err="1" smtClean="0"/>
              <a:t>i</a:t>
            </a:r>
            <a:r>
              <a:rPr lang="en-IN" dirty="0" smtClean="0"/>
              <a:t>-j): </a:t>
            </a:r>
            <a:endParaRPr lang="en-IN" dirty="0" smtClean="0"/>
          </a:p>
          <a:p>
            <a:pPr lvl="1"/>
            <a:r>
              <a:rPr lang="en-IN" dirty="0" smtClean="0"/>
              <a:t>find 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-j)</a:t>
            </a:r>
            <a:r>
              <a:rPr lang="en-IN" dirty="0" err="1" smtClean="0"/>
              <a:t>th</a:t>
            </a:r>
            <a:r>
              <a:rPr lang="en-IN" dirty="0" smtClean="0"/>
              <a:t> smallest element in the right partition.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Pseudo-code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07720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5002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A50021"/>
                </a:solidFill>
                <a:latin typeface="+mj-lt"/>
              </a:rPr>
              <a:t>Rand-Select(</a:t>
            </a:r>
            <a:r>
              <a:rPr lang="en-IN" sz="2000" dirty="0" err="1" smtClean="0">
                <a:solidFill>
                  <a:srgbClr val="A50021"/>
                </a:solidFill>
                <a:latin typeface="+mj-lt"/>
              </a:rPr>
              <a:t>A,lo,hi,i</a:t>
            </a:r>
            <a:r>
              <a:rPr lang="en-IN" sz="2000" dirty="0" smtClean="0">
                <a:solidFill>
                  <a:srgbClr val="A50021"/>
                </a:solidFill>
                <a:latin typeface="+mj-lt"/>
              </a:rPr>
              <a:t>)</a:t>
            </a:r>
            <a:r>
              <a:rPr lang="en-IN" sz="2000" dirty="0" smtClean="0">
                <a:latin typeface="+mj-lt"/>
              </a:rPr>
              <a:t> {</a:t>
            </a:r>
          </a:p>
          <a:p>
            <a:r>
              <a:rPr lang="en-IN" sz="2000" dirty="0" smtClean="0">
                <a:latin typeface="+mj-lt"/>
              </a:rPr>
              <a:t>   if lo == hi                   //one element array: return the element</a:t>
            </a:r>
          </a:p>
          <a:p>
            <a:r>
              <a:rPr lang="en-IN" sz="2000" dirty="0" smtClean="0">
                <a:latin typeface="+mj-lt"/>
              </a:rPr>
              <a:t>	return A[lo]</a:t>
            </a:r>
          </a:p>
          <a:p>
            <a:r>
              <a:rPr lang="en-IN" sz="2000" dirty="0" smtClean="0">
                <a:latin typeface="+mj-lt"/>
              </a:rPr>
              <a:t>  j = Partition(A, lo, hi</a:t>
            </a:r>
            <a:r>
              <a:rPr lang="en-IN" sz="2000" smtClean="0">
                <a:latin typeface="+mj-lt"/>
              </a:rPr>
              <a:t>)   // </a:t>
            </a:r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  k = j-lo +1</a:t>
            </a:r>
            <a:endParaRPr lang="en-IN" sz="2000" dirty="0" smtClean="0">
              <a:solidFill>
                <a:srgbClr val="0000FF"/>
              </a:solidFill>
              <a:latin typeface="+mj-lt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+mj-lt"/>
              </a:rPr>
              <a:t>  </a:t>
            </a:r>
            <a:r>
              <a:rPr lang="en-IN" sz="2000" dirty="0" smtClean="0">
                <a:latin typeface="+mj-lt"/>
              </a:rPr>
              <a:t>if k == </a:t>
            </a:r>
            <a:r>
              <a:rPr lang="en-IN" sz="2000" dirty="0" err="1" smtClean="0">
                <a:latin typeface="+mj-lt"/>
              </a:rPr>
              <a:t>i</a:t>
            </a:r>
            <a:r>
              <a:rPr lang="en-IN" sz="2000" dirty="0" smtClean="0">
                <a:latin typeface="+mj-lt"/>
              </a:rPr>
              <a:t> 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+mj-lt"/>
              </a:rPr>
              <a:t>   	</a:t>
            </a:r>
            <a:r>
              <a:rPr lang="en-IN" sz="2000" dirty="0" smtClean="0">
                <a:latin typeface="+mj-lt"/>
              </a:rPr>
              <a:t>return A[j]</a:t>
            </a:r>
          </a:p>
          <a:p>
            <a:r>
              <a:rPr lang="en-IN" sz="2000" dirty="0" smtClean="0">
                <a:latin typeface="+mj-lt"/>
              </a:rPr>
              <a:t>  else if k &lt; </a:t>
            </a:r>
            <a:r>
              <a:rPr lang="en-IN" sz="2000" dirty="0" err="1" smtClean="0">
                <a:latin typeface="+mj-lt"/>
              </a:rPr>
              <a:t>i</a:t>
            </a:r>
            <a:r>
              <a:rPr lang="en-IN" sz="2000" dirty="0" smtClean="0">
                <a:latin typeface="+mj-lt"/>
              </a:rPr>
              <a:t> </a:t>
            </a:r>
          </a:p>
          <a:p>
            <a:r>
              <a:rPr lang="en-IN" sz="2000" dirty="0" smtClean="0">
                <a:latin typeface="+mj-lt"/>
              </a:rPr>
              <a:t>             Rand-Select(A,lo,j-1,i)</a:t>
            </a:r>
          </a:p>
          <a:p>
            <a:r>
              <a:rPr lang="en-IN" sz="2000" dirty="0" smtClean="0">
                <a:latin typeface="+mj-lt"/>
              </a:rPr>
              <a:t>  else</a:t>
            </a:r>
          </a:p>
          <a:p>
            <a:r>
              <a:rPr lang="en-IN" sz="2000" dirty="0" smtClean="0">
                <a:latin typeface="+mj-lt"/>
              </a:rPr>
              <a:t>             Rand-Select(A,j+1,hi,i-k)</a:t>
            </a:r>
          </a:p>
          <a:p>
            <a:r>
              <a:rPr lang="en-IN" sz="2000" dirty="0" smtClean="0">
                <a:latin typeface="+mj-lt"/>
              </a:rPr>
              <a:t>}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Invariant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Suppose the call is Select (A,1,n, 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After some steps, the call becomes Select(</a:t>
            </a:r>
            <a:r>
              <a:rPr lang="en-IN" dirty="0" err="1" smtClean="0"/>
              <a:t>A,lo,hi</a:t>
            </a:r>
            <a:r>
              <a:rPr lang="en-IN" dirty="0" smtClean="0"/>
              <a:t>, k). Then, </a:t>
            </a:r>
          </a:p>
          <a:p>
            <a:pPr marL="457200" indent="-457200">
              <a:buNone/>
            </a:pPr>
            <a:r>
              <a:rPr lang="en-IN" dirty="0" smtClean="0"/>
              <a:t>Invariant: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   For each j &lt; lo, A[j] &lt;= A[lo] and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   for each j &gt; hi, A[j] &gt;=A[hi]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   k = lo+i-1</a:t>
            </a:r>
          </a:p>
          <a:p>
            <a:pPr marL="457200" indent="-457200">
              <a:buNone/>
            </a:pPr>
            <a:r>
              <a:rPr lang="en-IN" dirty="0" smtClean="0"/>
              <a:t>Algorithm is another instance of Divide-and-Conquer Paradigm.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0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0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8800" y="129540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9,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= 1, j = 14  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990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 =1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95400" y="1524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990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 = 13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67600" y="3048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62800" y="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 = 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00" y="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i</a:t>
            </a:r>
            <a:r>
              <a:rPr lang="en-IN" dirty="0" smtClean="0"/>
              <a:t>=1</a:t>
            </a:r>
            <a:endParaRPr lang="en-IN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28600" y="1676400"/>
            <a:ext cx="830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2400" y="457200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Initial</a:t>
            </a:r>
          </a:p>
          <a:p>
            <a:r>
              <a:rPr lang="en-IN" dirty="0" smtClean="0">
                <a:latin typeface="Comic Sans MS" pitchFamily="66" charset="0"/>
              </a:rPr>
              <a:t>state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14600" y="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Select(A,1,13, 7)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429895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810000" y="25908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05200" y="22098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=6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954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7526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098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670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24200" y="2895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81400" y="28956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8600" y="28956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495800" y="28956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953000" y="28956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410200" y="28956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867400" y="28956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324600" y="28956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781800" y="28956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2400" y="2209800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Partition </a:t>
            </a:r>
            <a:r>
              <a:rPr lang="en-IN" dirty="0" smtClean="0">
                <a:latin typeface="Comic Sans MS" pitchFamily="66" charset="0"/>
              </a:rPr>
              <a:t>returns </a:t>
            </a:r>
            <a:r>
              <a:rPr lang="en-IN" dirty="0" smtClean="0">
                <a:latin typeface="Comic Sans MS" pitchFamily="66" charset="0"/>
              </a:rPr>
              <a:t>j </a:t>
            </a:r>
            <a:r>
              <a:rPr lang="en-IN" dirty="0" smtClean="0">
                <a:latin typeface="Comic Sans MS" pitchFamily="66" charset="0"/>
              </a:rPr>
              <a:t>= </a:t>
            </a:r>
            <a:r>
              <a:rPr lang="en-IN" dirty="0" smtClean="0">
                <a:latin typeface="Comic Sans MS" pitchFamily="66" charset="0"/>
              </a:rPr>
              <a:t>5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66800" y="3352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 =1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352800" y="25908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705600" y="33528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hi </a:t>
            </a:r>
            <a:r>
              <a:rPr lang="en-IN" dirty="0" smtClean="0"/>
              <a:t>= 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048000" y="2209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j=5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124200" y="2667000"/>
            <a:ext cx="0" cy="990600"/>
          </a:xfrm>
          <a:prstGeom prst="line">
            <a:avLst/>
          </a:prstGeom>
          <a:ln>
            <a:solidFill>
              <a:srgbClr val="BB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581400" y="2667000"/>
            <a:ext cx="0" cy="990600"/>
          </a:xfrm>
          <a:prstGeom prst="line">
            <a:avLst/>
          </a:prstGeom>
          <a:ln>
            <a:solidFill>
              <a:srgbClr val="BB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2400" y="2819400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Left</a:t>
            </a:r>
          </a:p>
          <a:p>
            <a:r>
              <a:rPr lang="en-IN" dirty="0" smtClean="0">
                <a:latin typeface="Comic Sans MS" pitchFamily="66" charset="0"/>
              </a:rPr>
              <a:t>partition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91400" y="2819400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Right</a:t>
            </a:r>
          </a:p>
          <a:p>
            <a:pPr algn="r"/>
            <a:r>
              <a:rPr lang="en-IN" dirty="0" smtClean="0">
                <a:latin typeface="Comic Sans MS" pitchFamily="66" charset="0"/>
              </a:rPr>
              <a:t>partition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1" name="Left Brace 110"/>
          <p:cNvSpPr/>
          <p:nvPr/>
        </p:nvSpPr>
        <p:spPr>
          <a:xfrm>
            <a:off x="1981200" y="2743200"/>
            <a:ext cx="533400" cy="19050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/>
          <p:cNvSpPr txBox="1"/>
          <p:nvPr/>
        </p:nvSpPr>
        <p:spPr>
          <a:xfrm>
            <a:off x="685800" y="388620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All elements &lt;= pivot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38600" y="22098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</a:t>
            </a:r>
            <a:endParaRPr lang="en-IN" dirty="0"/>
          </a:p>
        </p:txBody>
      </p:sp>
      <p:sp>
        <p:nvSpPr>
          <p:cNvPr id="114" name="TextBox 113"/>
          <p:cNvSpPr txBox="1"/>
          <p:nvPr/>
        </p:nvSpPr>
        <p:spPr>
          <a:xfrm>
            <a:off x="4419600" y="388620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All elements &gt;= </a:t>
            </a:r>
            <a:r>
              <a:rPr lang="en-IN" dirty="0" smtClean="0">
                <a:latin typeface="Comic Sans MS" pitchFamily="66" charset="0"/>
              </a:rPr>
              <a:t>pivot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48000" y="38862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</a:t>
            </a:r>
            <a:endParaRPr lang="en-IN" dirty="0"/>
          </a:p>
        </p:txBody>
      </p:sp>
      <p:cxnSp>
        <p:nvCxnSpPr>
          <p:cNvPr id="116" name="Straight Arrow Connector 115"/>
          <p:cNvCxnSpPr>
            <a:endCxn id="88" idx="2"/>
          </p:cNvCxnSpPr>
          <p:nvPr/>
        </p:nvCxnSpPr>
        <p:spPr>
          <a:xfrm flipV="1">
            <a:off x="3352800" y="3352800"/>
            <a:ext cx="0" cy="609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90600" y="4572000"/>
            <a:ext cx="5990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A50021"/>
                </a:solidFill>
                <a:latin typeface="Comic Sans MS" pitchFamily="66" charset="0"/>
              </a:rPr>
              <a:t>Original Select(A,1,13, 7) becomes  Select(A, 6, 13, 2)</a:t>
            </a:r>
          </a:p>
          <a:p>
            <a:endParaRPr lang="en-IN" dirty="0" smtClean="0">
              <a:solidFill>
                <a:srgbClr val="A50021"/>
              </a:solidFill>
              <a:latin typeface="Comic Sans MS" pitchFamily="66" charset="0"/>
            </a:endParaRPr>
          </a:p>
          <a:p>
            <a:r>
              <a:rPr lang="en-IN" dirty="0" smtClean="0">
                <a:latin typeface="Comic Sans MS" pitchFamily="66" charset="0"/>
              </a:rPr>
              <a:t>Find second smallest element in the right partition.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9" name="Left Brace 118"/>
          <p:cNvSpPr/>
          <p:nvPr/>
        </p:nvSpPr>
        <p:spPr>
          <a:xfrm>
            <a:off x="5105400" y="1981200"/>
            <a:ext cx="533400" cy="35052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extBox 119"/>
          <p:cNvSpPr txBox="1"/>
          <p:nvPr/>
        </p:nvSpPr>
        <p:spPr>
          <a:xfrm>
            <a:off x="304800" y="1676400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After Partition</a:t>
            </a:r>
            <a:endParaRPr lang="en-IN" sz="20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77000" y="5534561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In the example, random choice of pivot is not done. Pivot = A[lo]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4" grpId="0"/>
      <p:bldP spid="26" grpId="0"/>
      <p:bldP spid="27" grpId="0"/>
      <p:bldP spid="53" grpId="0"/>
      <p:bldP spid="80" grpId="0"/>
      <p:bldP spid="81" grpId="0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100" grpId="0"/>
      <p:bldP spid="101" grpId="0"/>
      <p:bldP spid="109" grpId="0"/>
      <p:bldP spid="110" grpId="0"/>
      <p:bldP spid="111" grpId="0" animBg="1"/>
      <p:bldP spid="112" grpId="0"/>
      <p:bldP spid="113" grpId="0"/>
      <p:bldP spid="114" grpId="0"/>
      <p:bldP spid="115" grpId="0"/>
      <p:bldP spid="118" grpId="0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286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906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8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9906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hi </a:t>
            </a:r>
            <a:r>
              <a:rPr lang="en-IN" dirty="0" smtClean="0"/>
              <a:t>= 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9906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lo=6</a:t>
            </a:r>
            <a:endParaRPr lang="en-IN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1066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</a:t>
            </a:r>
            <a:r>
              <a:rPr lang="en-IN" dirty="0" smtClean="0">
                <a:latin typeface="Comic Sans MS" pitchFamily="66" charset="0"/>
              </a:rPr>
              <a:t>ivot =21</a:t>
            </a:r>
            <a:endParaRPr lang="en-IN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95800" y="20574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66800" y="2362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0" y="2362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81200" y="2362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8400" y="2362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95600" y="2362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2800" y="2362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10000" y="2362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67200" y="23622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1000" y="2819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hi </a:t>
            </a:r>
            <a:r>
              <a:rPr lang="en-IN" dirty="0" smtClean="0"/>
              <a:t>= 13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200" y="28194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lo=6</a:t>
            </a:r>
            <a:endParaRPr lang="en-IN" dirty="0" smtClean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28600" y="1676400"/>
            <a:ext cx="830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0" y="1676400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Partition returns j =  13</a:t>
            </a:r>
            <a:endParaRPr lang="en-IN" sz="20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3429000"/>
            <a:ext cx="5508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Select(A,6,13, 2)  becomes Select(A, 6,12,2)</a:t>
            </a:r>
            <a:endParaRPr lang="en-IN" sz="20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72201" y="3810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In the example, random choice of pivot is not done. Pivot = A[lo]</a:t>
            </a:r>
            <a:endParaRPr lang="en-IN" sz="20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0600" y="4876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47800" y="48768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05000" y="4876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62200" y="4876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19400" y="4876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76600" y="4876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33800" y="4876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" y="53340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lo=6</a:t>
            </a:r>
            <a:endParaRPr lang="en-IN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733800" y="53340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hi=12</a:t>
            </a:r>
            <a:endParaRPr lang="en-IN" dirty="0" smtClean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28600" y="4114800"/>
            <a:ext cx="830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7200" y="4114800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Partition returns j=7</a:t>
            </a:r>
            <a:endParaRPr lang="en-IN" sz="20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29000" y="4114800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Select(A,6,12,2) </a:t>
            </a:r>
            <a:endParaRPr lang="en-IN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" y="5867400"/>
            <a:ext cx="830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Select(A,6,12,2) is 10, since, j=7 and so j-lo+1 = 2 – we are looking for the second smallest element in A[6...12]. Recursion terminates.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micSans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micSans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24115</TotalTime>
  <Words>577</Words>
  <Application>Microsoft Office PowerPoint</Application>
  <PresentationFormat>On-screen Show (4:3)</PresentationFormat>
  <Paragraphs>142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Structures and Algorithms (ESO207A/ESO211) </vt:lpstr>
      <vt:lpstr>Selection Problems</vt:lpstr>
      <vt:lpstr>Approach using Quicksort’s Partition</vt:lpstr>
      <vt:lpstr>Selection using Partition</vt:lpstr>
      <vt:lpstr>Pseudo-code</vt:lpstr>
      <vt:lpstr>Invariant 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sumitg</cp:lastModifiedBy>
  <cp:revision>566</cp:revision>
  <dcterms:created xsi:type="dcterms:W3CDTF">2011-12-03T04:13:03Z</dcterms:created>
  <dcterms:modified xsi:type="dcterms:W3CDTF">2014-08-24T13:07:34Z</dcterms:modified>
</cp:coreProperties>
</file>