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handoutMasterIdLst>
    <p:handoutMasterId r:id="rId23"/>
  </p:handoutMasterIdLst>
  <p:sldIdLst>
    <p:sldId id="274" r:id="rId2"/>
    <p:sldId id="29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50021"/>
    <a:srgbClr val="0000FF"/>
    <a:srgbClr val="BB0000"/>
    <a:srgbClr val="15B53B"/>
    <a:srgbClr val="FFF6E1"/>
    <a:srgbClr val="2F9208"/>
    <a:srgbClr val="00B500"/>
    <a:srgbClr val="006C3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66" d="100"/>
          <a:sy n="66" d="100"/>
        </p:scale>
        <p:origin x="-77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1944" y="-8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22517-21B0-4AE2-8349-B06D6527FCC6}" type="datetimeFigureOut">
              <a:rPr lang="en-IN" smtClean="0"/>
              <a:pPr/>
              <a:t>27-08-2014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71EB5-386C-4A07-A41C-272BD63E3BC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E3B87-0EAF-4D3F-A8FE-4D644E3BA938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1F363-266E-4B39-9664-0E5F96917999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8759C-6D63-4A5B-8A92-29BD5C9DC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32EBB-5C32-49A2-ADCD-F3C86202F8FA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E1702-FB5B-4ADB-8DA9-1EFEE2FCFD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2200">
                <a:latin typeface="Comic Sans MS" pitchFamily="66" charset="0"/>
              </a:defRPr>
            </a:lvl3pPr>
            <a:lvl4pPr>
              <a:defRPr sz="2200">
                <a:latin typeface="Comic Sans MS" pitchFamily="66" charset="0"/>
              </a:defRPr>
            </a:lvl4pPr>
            <a:lvl5pPr>
              <a:defRPr sz="22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9C23F-070E-4955-A2E9-D262826D12BE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11857-66C0-437E-ACBA-BF7BCE55233B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7FB79-49E0-495C-87BE-B2A1C6E0B2F0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181FA-412A-4421-9246-D21324FE2C44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6A6B7-3376-42F2-8702-2D1FCF5FB182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036330-39E0-4348-93D8-084D75D931AB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380A-2B94-4740-AAA2-00B55E91136B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E9EF9-6F51-43C7-88C5-01DDD3A54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21CF8B-C8E2-441C-9E33-F2F799897A47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CFE0-7502-4E07-8F32-3833EEC262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24DF6E-159B-4851-B8CD-5F6A63451708}" type="datetime1">
              <a:rPr lang="en-US" smtClean="0"/>
              <a:pPr>
                <a:defRPr/>
              </a:pPr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B7F3E5-79B2-43C4-81B5-7811AF160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2700" dirty="0" smtClean="0">
                <a:solidFill>
                  <a:srgbClr val="002060"/>
                </a:solidFill>
                <a:latin typeface="Comic Sans MS" pitchFamily="66" charset="0"/>
              </a:rPr>
              <a:t>(ESO207A/ESO211</a:t>
            </a:r>
            <a:r>
              <a:rPr lang="en-US" sz="2700" dirty="0">
                <a:solidFill>
                  <a:srgbClr val="002060"/>
                </a:solidFill>
                <a:latin typeface="Comic Sans MS" pitchFamily="66" charset="0"/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324600" cy="1066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Counting Sort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600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600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200" y="1600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1600200"/>
            <a:ext cx="6096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764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A</a:t>
            </a:r>
            <a:endParaRPr lang="en-IN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1600200"/>
            <a:ext cx="6096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1600200"/>
            <a:ext cx="6096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1447800"/>
            <a:ext cx="2362200" cy="0"/>
          </a:xfrm>
          <a:prstGeom prst="straightConnector1">
            <a:avLst/>
          </a:prstGeom>
          <a:ln w="31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954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50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46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242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338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400" y="32004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B</a:t>
            </a:r>
            <a:endParaRPr lang="en-IN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34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530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478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rgbClr val="A50021"/>
                </a:solidFill>
              </a:rPr>
              <a:t>1</a:t>
            </a:r>
            <a:endParaRPr lang="en-IN" sz="2200" dirty="0">
              <a:solidFill>
                <a:srgbClr val="A5002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574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rgbClr val="A50021"/>
                </a:solidFill>
              </a:rPr>
              <a:t>2</a:t>
            </a:r>
            <a:endParaRPr lang="en-IN" sz="2200" dirty="0">
              <a:solidFill>
                <a:srgbClr val="A5002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670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9624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C</a:t>
            </a:r>
            <a:endParaRPr lang="en-IN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958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054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50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4800600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And so on…</a:t>
            </a:r>
            <a:endParaRPr lang="en-IN" sz="2000" dirty="0"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95400" y="55626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05000" y="55626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14600" y="55626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4200" y="55626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33800" y="55626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4400" y="56388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B</a:t>
            </a:r>
            <a:endParaRPr lang="en-IN" dirty="0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43400" y="55626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53000" y="55626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96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192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rgbClr val="A50021"/>
                </a:solidFill>
              </a:rPr>
              <a:t>1</a:t>
            </a:r>
            <a:endParaRPr lang="en-IN" sz="2200" dirty="0">
              <a:solidFill>
                <a:srgbClr val="A5002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288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rgbClr val="A50021"/>
                </a:solidFill>
              </a:rPr>
              <a:t>3</a:t>
            </a:r>
            <a:endParaRPr lang="en-IN" sz="2200" dirty="0">
              <a:solidFill>
                <a:srgbClr val="A5002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384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480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576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672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768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864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Pseudo-code for Counting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72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Counting-Sort(</a:t>
            </a:r>
            <a:r>
              <a:rPr lang="en-IN" dirty="0" err="1" smtClean="0"/>
              <a:t>A,B,n,k</a:t>
            </a:r>
            <a:r>
              <a:rPr lang="en-IN" dirty="0" smtClean="0"/>
              <a:t>) {   // A[1….n] has to be sorted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Let C[0…k] be a new array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</a:t>
            </a:r>
            <a:r>
              <a:rPr lang="en-IN" dirty="0" smtClean="0"/>
              <a:t>or </a:t>
            </a:r>
            <a:r>
              <a:rPr lang="en-IN" dirty="0" err="1" smtClean="0"/>
              <a:t>i</a:t>
            </a:r>
            <a:r>
              <a:rPr lang="en-IN" dirty="0" smtClean="0"/>
              <a:t>=0 to k  { C[k] = 0  }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</a:t>
            </a:r>
            <a:r>
              <a:rPr lang="en-IN" dirty="0" smtClean="0"/>
              <a:t>or j = 1 to n  {  C[A[j]] = C[A[j]] + 1 }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A50021"/>
                </a:solidFill>
              </a:rPr>
              <a:t>// C[</a:t>
            </a:r>
            <a:r>
              <a:rPr lang="en-IN" dirty="0" err="1" smtClean="0">
                <a:solidFill>
                  <a:srgbClr val="A50021"/>
                </a:solidFill>
              </a:rPr>
              <a:t>i</a:t>
            </a:r>
            <a:r>
              <a:rPr lang="en-IN" dirty="0" smtClean="0">
                <a:solidFill>
                  <a:srgbClr val="A50021"/>
                </a:solidFill>
              </a:rPr>
              <a:t>] contains frequency of </a:t>
            </a:r>
            <a:r>
              <a:rPr lang="en-IN" dirty="0" err="1" smtClean="0">
                <a:solidFill>
                  <a:srgbClr val="A50021"/>
                </a:solidFill>
              </a:rPr>
              <a:t>i</a:t>
            </a:r>
            <a:r>
              <a:rPr lang="en-IN" dirty="0" smtClean="0">
                <a:solidFill>
                  <a:srgbClr val="A5002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= 1 to k { C[j] = C[j-1] + C[j]  }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A50021"/>
                </a:solidFill>
              </a:rPr>
              <a:t>// C[</a:t>
            </a:r>
            <a:r>
              <a:rPr lang="en-IN" dirty="0" err="1" smtClean="0">
                <a:solidFill>
                  <a:srgbClr val="A50021"/>
                </a:solidFill>
              </a:rPr>
              <a:t>i</a:t>
            </a:r>
            <a:r>
              <a:rPr lang="en-IN" dirty="0" smtClean="0">
                <a:solidFill>
                  <a:srgbClr val="A50021"/>
                </a:solidFill>
              </a:rPr>
              <a:t>] now contains no. of elements &lt;= </a:t>
            </a:r>
            <a:r>
              <a:rPr lang="en-IN" dirty="0" err="1" smtClean="0">
                <a:solidFill>
                  <a:srgbClr val="A50021"/>
                </a:solidFill>
              </a:rPr>
              <a:t>i</a:t>
            </a:r>
            <a:r>
              <a:rPr lang="en-IN" dirty="0" smtClean="0">
                <a:solidFill>
                  <a:srgbClr val="A5002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for j = n </a:t>
            </a:r>
            <a:r>
              <a:rPr lang="en-IN" dirty="0" err="1" smtClean="0"/>
              <a:t>downto</a:t>
            </a:r>
            <a:r>
              <a:rPr lang="en-IN" dirty="0" smtClean="0"/>
              <a:t> 1 {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     B[C[A[j]]] = A[j]       </a:t>
            </a:r>
            <a:r>
              <a:rPr lang="en-IN" dirty="0" smtClean="0">
                <a:solidFill>
                  <a:srgbClr val="A50021"/>
                </a:solidFill>
              </a:rPr>
              <a:t>// place in correct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     C[A[j]] = C[A[j]] – 1  </a:t>
            </a:r>
            <a:r>
              <a:rPr lang="en-IN" dirty="0" smtClean="0">
                <a:solidFill>
                  <a:srgbClr val="A50021"/>
                </a:solidFill>
              </a:rPr>
              <a:t>// reduce cumulative 				// frequency by 1.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}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Stability property of Counting-sort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Sorting algorithm is stable if numbers (elements) with the same value appear in the output in the same order as they do in the input array.</a:t>
            </a:r>
          </a:p>
          <a:p>
            <a:r>
              <a:rPr lang="en-IN" dirty="0" smtClean="0"/>
              <a:t>That is, for two equal numbers, the tie-breaker rule is the order in which it appears in the input array.</a:t>
            </a:r>
          </a:p>
          <a:p>
            <a:r>
              <a:rPr lang="en-IN" dirty="0" smtClean="0"/>
              <a:t>Note: this is important since the sorting keys have other satellite data associated with them. </a:t>
            </a:r>
          </a:p>
          <a:p>
            <a:r>
              <a:rPr lang="en-IN" dirty="0" smtClean="0"/>
              <a:t>For example, </a:t>
            </a:r>
          </a:p>
          <a:p>
            <a:pPr lvl="1"/>
            <a:r>
              <a:rPr lang="en-IN" dirty="0" err="1" smtClean="0"/>
              <a:t>Q</a:t>
            </a:r>
            <a:r>
              <a:rPr lang="en-IN" dirty="0" err="1" smtClean="0"/>
              <a:t>uicksort</a:t>
            </a:r>
            <a:r>
              <a:rPr lang="en-IN" dirty="0" smtClean="0"/>
              <a:t> is not  stable.</a:t>
            </a:r>
          </a:p>
          <a:p>
            <a:pPr lvl="1"/>
            <a:r>
              <a:rPr lang="en-IN" dirty="0" smtClean="0"/>
              <a:t>Insertion-sort is stable. </a:t>
            </a:r>
          </a:p>
          <a:p>
            <a:pPr lvl="1"/>
            <a:r>
              <a:rPr lang="en-IN" dirty="0" smtClean="0"/>
              <a:t>Heap-sort is not stable.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Analysis: Counting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458200" cy="45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Counting-Sort(</a:t>
            </a:r>
            <a:r>
              <a:rPr kumimoji="0" lang="en-I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A,B,n,k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{ 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Let C[0…k] be a new array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for </a:t>
            </a:r>
            <a:r>
              <a:rPr kumimoji="0" lang="en-I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=0 to k  { C[k] = 0  }                     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// O(k)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for j = 1 to n  {  C[A[j]] = C[A[j]] + 1 }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// O(n)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// C[</a:t>
            </a:r>
            <a:r>
              <a:rPr kumimoji="0" lang="en-I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] contains frequency of </a:t>
            </a:r>
            <a:r>
              <a:rPr kumimoji="0" lang="en-I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for </a:t>
            </a:r>
            <a:r>
              <a:rPr kumimoji="0" lang="en-I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= 1 to k { C[j] = C[j-1] + C[j]  }    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// O(k)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// C[</a:t>
            </a:r>
            <a:r>
              <a:rPr kumimoji="0" lang="en-I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] now contains no. of elements &lt;= </a:t>
            </a:r>
            <a:r>
              <a:rPr kumimoji="0" lang="en-I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for j = n </a:t>
            </a:r>
            <a:r>
              <a:rPr kumimoji="0" lang="en-I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downto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 {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B[C[A[j]]] = A[j]                           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// O(n)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C[A[j]] = C[A[j]] – 1 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// O(n)	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6248400"/>
            <a:ext cx="2061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A50021"/>
                </a:solidFill>
                <a:latin typeface="+mj-lt"/>
              </a:rPr>
              <a:t>Total = O(</a:t>
            </a:r>
            <a:r>
              <a:rPr lang="en-IN" sz="2200" dirty="0" err="1" smtClean="0">
                <a:solidFill>
                  <a:srgbClr val="A50021"/>
                </a:solidFill>
                <a:latin typeface="+mj-lt"/>
              </a:rPr>
              <a:t>n+k</a:t>
            </a:r>
            <a:r>
              <a:rPr lang="en-IN" sz="2200" dirty="0" smtClean="0">
                <a:solidFill>
                  <a:srgbClr val="A50021"/>
                </a:solidFill>
                <a:latin typeface="+mj-lt"/>
              </a:rPr>
              <a:t>)</a:t>
            </a:r>
            <a:endParaRPr lang="en-IN" sz="2200" dirty="0">
              <a:solidFill>
                <a:srgbClr val="A5002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Counting sort for n items  with items in range 0…k takes time O(</a:t>
            </a:r>
            <a:r>
              <a:rPr lang="en-IN" dirty="0" err="1" smtClean="0"/>
              <a:t>n+k</a:t>
            </a:r>
            <a:r>
              <a:rPr lang="en-IN" dirty="0" smtClean="0"/>
              <a:t>) and also space O(</a:t>
            </a:r>
            <a:r>
              <a:rPr lang="en-IN" dirty="0" err="1" smtClean="0"/>
              <a:t>n+k</a:t>
            </a:r>
            <a:r>
              <a:rPr lang="en-IN" dirty="0" smtClean="0"/>
              <a:t>).</a:t>
            </a:r>
          </a:p>
          <a:p>
            <a:r>
              <a:rPr lang="en-IN" dirty="0" smtClean="0"/>
              <a:t>Linear time in n provided k = O(n).</a:t>
            </a:r>
          </a:p>
          <a:p>
            <a:r>
              <a:rPr lang="en-IN" dirty="0" smtClean="0"/>
              <a:t>In this case, counting sort is optimal, since, every input element has to be read at least once.</a:t>
            </a:r>
          </a:p>
          <a:p>
            <a:r>
              <a:rPr lang="en-IN" dirty="0" smtClean="0"/>
              <a:t>But if k is large, k &gt;&gt; n, then, the algorithm is wasteful in terms of space.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Radix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Radix sort is another sub- O(n log n)  algorithm and is not a comparison sort.</a:t>
            </a:r>
          </a:p>
          <a:p>
            <a:r>
              <a:rPr lang="en-IN" dirty="0" smtClean="0"/>
              <a:t>Suppose we have to sort A[1…n] array of non-negative integers.</a:t>
            </a:r>
          </a:p>
          <a:p>
            <a:r>
              <a:rPr lang="en-IN" dirty="0" smtClean="0"/>
              <a:t>View the numbers as written in decimal digits. Look at the numbers one digit at a time.</a:t>
            </a:r>
          </a:p>
          <a:p>
            <a:r>
              <a:rPr lang="en-IN" dirty="0" smtClean="0"/>
              <a:t>Now repeatedly do the following:</a:t>
            </a:r>
          </a:p>
          <a:p>
            <a:pPr lvl="1"/>
            <a:r>
              <a:rPr lang="en-IN" dirty="0" smtClean="0"/>
              <a:t>Sort the numbers on the unit’s digit.</a:t>
            </a:r>
          </a:p>
          <a:p>
            <a:pPr lvl="1"/>
            <a:r>
              <a:rPr lang="en-IN" dirty="0" smtClean="0"/>
              <a:t>Sort the previous list of  numbers on the ten’s digit.</a:t>
            </a:r>
          </a:p>
          <a:p>
            <a:pPr lvl="1"/>
            <a:r>
              <a:rPr lang="en-IN" dirty="0" smtClean="0"/>
              <a:t>Sort the previous list of numbers on the hundred’s digit.</a:t>
            </a:r>
          </a:p>
          <a:p>
            <a:pPr lvl="1"/>
            <a:r>
              <a:rPr lang="en-IN" dirty="0" smtClean="0"/>
              <a:t>… and so on ….</a:t>
            </a:r>
          </a:p>
          <a:p>
            <a:pPr lvl="1">
              <a:buNone/>
            </a:pPr>
            <a:r>
              <a:rPr lang="en-IN" dirty="0" smtClean="0"/>
              <a:t>Now the numbers are sorted!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we have to ensure is that the sorting algorithm for each digit is a stable sorting algorithm. </a:t>
            </a:r>
          </a:p>
          <a:p>
            <a:r>
              <a:rPr lang="en-IN" dirty="0" smtClean="0"/>
              <a:t>For example, we can use Counting-Sort to sort the numbers in each digit. This is both stable and efficient, since, the range k = 0…9 takes 10 values.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Radix-sort illustration</a:t>
            </a:r>
            <a:endParaRPr lang="en-IN" dirty="0"/>
          </a:p>
        </p:txBody>
      </p:sp>
      <p:pic>
        <p:nvPicPr>
          <p:cNvPr id="5" name="Content Placeholder 4" descr="radix-sort-CL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295400"/>
            <a:ext cx="6434440" cy="29910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5486400"/>
            <a:ext cx="2191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latin typeface="+mj-lt"/>
              </a:rPr>
              <a:t>[Source: CLRS]</a:t>
            </a:r>
            <a:endParaRPr lang="en-IN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Radix-sort illustration</a:t>
            </a:r>
            <a:endParaRPr lang="en-IN" dirty="0"/>
          </a:p>
        </p:txBody>
      </p:sp>
      <p:pic>
        <p:nvPicPr>
          <p:cNvPr id="5" name="Content Placeholder 4" descr="radix-sort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9371" y="1828800"/>
            <a:ext cx="7131997" cy="4038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Pseudo-code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None/>
            </a:pPr>
            <a:r>
              <a:rPr lang="en-IN" dirty="0" smtClean="0"/>
              <a:t>RADIX-SORT(A, d) </a:t>
            </a:r>
          </a:p>
          <a:p>
            <a:pPr>
              <a:buNone/>
            </a:pPr>
            <a:r>
              <a:rPr lang="en-IN" dirty="0" smtClean="0"/>
              <a:t>// A is an array of n elements and each element has d digits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= 1 to d {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      use a stable sort to sort array A on digit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 }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Homework 1 will be returned in Tutorial Block on (Saturday 30/8)  from 11am – 12noon.  Also solutions and common errors will be discussed.</a:t>
            </a:r>
          </a:p>
          <a:p>
            <a:r>
              <a:rPr lang="en-IN" dirty="0" smtClean="0"/>
              <a:t>Copying policy for the course:</a:t>
            </a:r>
          </a:p>
          <a:p>
            <a:pPr lvl="1"/>
            <a:r>
              <a:rPr lang="en-IN" dirty="0" smtClean="0"/>
              <a:t>First time copying: All students found copying will get a 0 on that assignment and overall -4 marks in the course.</a:t>
            </a:r>
          </a:p>
          <a:p>
            <a:pPr lvl="1"/>
            <a:r>
              <a:rPr lang="en-IN" dirty="0" smtClean="0"/>
              <a:t>Second time copying: </a:t>
            </a:r>
            <a:r>
              <a:rPr lang="en-IN" b="1" dirty="0" smtClean="0"/>
              <a:t>Student will have to drop the course. </a:t>
            </a:r>
          </a:p>
          <a:p>
            <a:r>
              <a:rPr lang="en-IN" dirty="0" smtClean="0"/>
              <a:t>There have been instances of copying in HW1 and quite a (disturbingly large) number of instances in Programming Assignment 1.  These will be dealt with as per the above policy.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Correctness and complexity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Property: Given n d-digit numbers in which each digit can take on up to k possible values, RADIX-SORT correctly sorts these numbers in time O(d(</a:t>
            </a:r>
            <a:r>
              <a:rPr lang="en-IN" dirty="0" err="1" smtClean="0"/>
              <a:t>n+k</a:t>
            </a:r>
            <a:r>
              <a:rPr lang="en-IN" dirty="0" smtClean="0"/>
              <a:t>)) assuming that the stable sort it uses for sorting each digit takes time O(</a:t>
            </a:r>
            <a:r>
              <a:rPr lang="en-IN" dirty="0" err="1" smtClean="0"/>
              <a:t>n+k</a:t>
            </a:r>
            <a:r>
              <a:rPr lang="en-IN" dirty="0" smtClean="0"/>
              <a:t>).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Proof is by induction on the column being sorted.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Motivation: Linear time 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IN" dirty="0" smtClean="0"/>
              <a:t>We have seen an </a:t>
            </a:r>
            <a:r>
              <a:rPr lang="el-GR" dirty="0" smtClean="0"/>
              <a:t>Ω</a:t>
            </a:r>
            <a:r>
              <a:rPr lang="en-IN" dirty="0" smtClean="0"/>
              <a:t>(n log n) time lower bound for comparison sorting algorithms.</a:t>
            </a:r>
          </a:p>
          <a:p>
            <a:r>
              <a:rPr lang="en-IN" dirty="0" smtClean="0"/>
              <a:t>Question: Can we do better? Can we sort in linear time without comparing.</a:t>
            </a:r>
          </a:p>
          <a:p>
            <a:r>
              <a:rPr lang="en-IN" dirty="0" smtClean="0"/>
              <a:t>Three such algorithms:</a:t>
            </a:r>
          </a:p>
          <a:p>
            <a:pPr lvl="1"/>
            <a:r>
              <a:rPr lang="en-IN" dirty="0" smtClean="0"/>
              <a:t>Counting Sort</a:t>
            </a:r>
          </a:p>
          <a:p>
            <a:pPr lvl="1"/>
            <a:r>
              <a:rPr lang="en-IN" dirty="0" smtClean="0"/>
              <a:t>Radix sort</a:t>
            </a:r>
          </a:p>
          <a:p>
            <a:pPr lvl="1"/>
            <a:r>
              <a:rPr lang="en-IN" dirty="0" smtClean="0"/>
              <a:t>Bucket Sort</a:t>
            </a:r>
          </a:p>
          <a:p>
            <a:r>
              <a:rPr lang="en-IN" dirty="0" smtClean="0"/>
              <a:t>These algorithms make specific assumptions</a:t>
            </a:r>
          </a:p>
          <a:p>
            <a:pPr lvl="1"/>
            <a:r>
              <a:rPr lang="en-IN" dirty="0" smtClean="0"/>
              <a:t>Counting Sort: integers in range [0…k].</a:t>
            </a:r>
          </a:p>
          <a:p>
            <a:pPr lvl="1"/>
            <a:r>
              <a:rPr lang="en-IN" dirty="0" smtClean="0"/>
              <a:t>Radix sort: Sort unit’s digit, then ten’s digit, …</a:t>
            </a:r>
          </a:p>
          <a:p>
            <a:pPr lvl="1"/>
            <a:r>
              <a:rPr lang="en-IN" dirty="0" smtClean="0"/>
              <a:t>Bucket Sort: </a:t>
            </a:r>
            <a:r>
              <a:rPr lang="en-IN" dirty="0" err="1" smtClean="0"/>
              <a:t>reals</a:t>
            </a:r>
            <a:r>
              <a:rPr lang="en-IN" dirty="0" smtClean="0"/>
              <a:t> in [0,1] </a:t>
            </a:r>
            <a:r>
              <a:rPr lang="en-IN" dirty="0" smtClean="0">
                <a:solidFill>
                  <a:srgbClr val="A50021"/>
                </a:solidFill>
              </a:rPr>
              <a:t>uniformly</a:t>
            </a:r>
            <a:r>
              <a:rPr lang="en-IN" dirty="0" smtClean="0"/>
              <a:t> distributed.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Counting Sort Basic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Assumes numbers are integers in [0…k].</a:t>
            </a:r>
          </a:p>
          <a:p>
            <a:r>
              <a:rPr lang="en-IN" dirty="0" smtClean="0"/>
              <a:t>Numbers may be repeated.</a:t>
            </a:r>
          </a:p>
          <a:p>
            <a:r>
              <a:rPr lang="en-IN" dirty="0" smtClean="0"/>
              <a:t>For each input number x, find its </a:t>
            </a:r>
            <a:r>
              <a:rPr lang="en-IN" dirty="0" smtClean="0">
                <a:solidFill>
                  <a:srgbClr val="A50021"/>
                </a:solidFill>
              </a:rPr>
              <a:t>rank(x) </a:t>
            </a:r>
            <a:r>
              <a:rPr lang="en-IN" dirty="0" smtClean="0"/>
              <a:t>.</a:t>
            </a:r>
          </a:p>
          <a:p>
            <a:r>
              <a:rPr lang="en-IN" dirty="0" smtClean="0"/>
              <a:t>Rank(x) is  the number of input numbers less than  x. </a:t>
            </a:r>
          </a:p>
          <a:p>
            <a:r>
              <a:rPr lang="en-IN" dirty="0" smtClean="0"/>
              <a:t>Place x in position rank(x) + 1 in the final array. </a:t>
            </a:r>
          </a:p>
          <a:p>
            <a:r>
              <a:rPr lang="en-IN" dirty="0" smtClean="0"/>
              <a:t>E.g., if there are 5 numbers less than 12, then place 12 in position 5+1 = 6.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1905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905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2800" y="1905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0" y="1905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000" y="19812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A</a:t>
            </a:r>
            <a:endParaRPr lang="en-IN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9718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Rank</a:t>
            </a:r>
            <a:endParaRPr lang="en-IN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7800" y="2971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7400" y="2971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7000" y="2971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86600" y="2971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96200" y="2971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02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294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2390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8486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7" idx="2"/>
            <a:endCxn id="13" idx="0"/>
          </p:cNvCxnSpPr>
          <p:nvPr/>
        </p:nvCxnSpPr>
        <p:spPr>
          <a:xfrm flipH="1">
            <a:off x="5562600" y="2362200"/>
            <a:ext cx="685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4" idx="0"/>
          </p:cNvCxnSpPr>
          <p:nvPr/>
        </p:nvCxnSpPr>
        <p:spPr>
          <a:xfrm flipH="1">
            <a:off x="6172200" y="2362200"/>
            <a:ext cx="1905000" cy="6096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15" idx="0"/>
          </p:cNvCxnSpPr>
          <p:nvPr/>
        </p:nvCxnSpPr>
        <p:spPr>
          <a:xfrm>
            <a:off x="5638800" y="2362200"/>
            <a:ext cx="1143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6" idx="0"/>
          </p:cNvCxnSpPr>
          <p:nvPr/>
        </p:nvCxnSpPr>
        <p:spPr>
          <a:xfrm>
            <a:off x="6858000" y="2362200"/>
            <a:ext cx="533400" cy="6096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7" idx="0"/>
          </p:cNvCxnSpPr>
          <p:nvPr/>
        </p:nvCxnSpPr>
        <p:spPr>
          <a:xfrm>
            <a:off x="7467600" y="2362200"/>
            <a:ext cx="533400" cy="6096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57800" y="4267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67400" y="4267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77000" y="4267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86600" y="4267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96200" y="4267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715000" y="34290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48400" y="34290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934200" y="34290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43800" y="34290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153400" y="34290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57801" y="5257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Illustrating sorting by computing rank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and intermediate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Counting sort assumes that elements of the array A[1…n] take integer values from [0…k].</a:t>
            </a:r>
          </a:p>
          <a:p>
            <a:r>
              <a:rPr lang="en-IN" dirty="0" smtClean="0"/>
              <a:t>Keep two arrays</a:t>
            </a:r>
          </a:p>
          <a:p>
            <a:pPr lvl="1"/>
            <a:r>
              <a:rPr lang="en-IN" dirty="0" smtClean="0"/>
              <a:t>C[0…k] for computing the count</a:t>
            </a:r>
          </a:p>
          <a:p>
            <a:pPr lvl="1"/>
            <a:r>
              <a:rPr lang="en-IN" dirty="0" smtClean="0"/>
              <a:t>C[j] is the number of occurrences of integer j.</a:t>
            </a:r>
          </a:p>
          <a:p>
            <a:pPr lvl="1"/>
            <a:r>
              <a:rPr lang="en-IN" dirty="0" smtClean="0"/>
              <a:t>Initially C[j] = 0 for j=0…k</a:t>
            </a:r>
          </a:p>
          <a:p>
            <a:r>
              <a:rPr lang="en-IN" dirty="0" smtClean="0"/>
              <a:t>Second array</a:t>
            </a:r>
          </a:p>
          <a:p>
            <a:pPr lvl="1"/>
            <a:r>
              <a:rPr lang="en-IN" dirty="0" smtClean="0"/>
              <a:t>B[1…n]  this is the sorted version of array A. Final answer.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Computing rank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19600" cy="175260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Initialize C[0…k] to all zeros.</a:t>
            </a:r>
          </a:p>
          <a:p>
            <a:r>
              <a:rPr lang="en-IN" dirty="0" smtClean="0"/>
              <a:t>for j = 1 to n {</a:t>
            </a:r>
          </a:p>
          <a:p>
            <a:pPr lvl="1">
              <a:buNone/>
            </a:pPr>
            <a:r>
              <a:rPr lang="en-IN" dirty="0" smtClean="0"/>
              <a:t> </a:t>
            </a:r>
            <a:r>
              <a:rPr lang="en-IN" dirty="0" smtClean="0"/>
              <a:t> C[A[j]] = C[A[j]]+1</a:t>
            </a:r>
          </a:p>
          <a:p>
            <a:pPr lvl="1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3505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505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3505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505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0" y="3505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35814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A</a:t>
            </a:r>
            <a:endParaRPr lang="en-IN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67200" y="3505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0" y="3505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47244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28800" y="47244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400" y="47244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0" y="47244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7600" y="47244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200" y="48006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C</a:t>
            </a:r>
            <a:endParaRPr lang="en-IN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67200" y="47244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6800" y="47244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86400" y="47244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1600" y="5181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0</a:t>
            </a:r>
            <a:endParaRPr lang="en-IN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81200" y="5181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</a:t>
            </a:r>
            <a:endParaRPr lang="en-IN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0800" y="5181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2</a:t>
            </a:r>
            <a:endParaRPr lang="en-IN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5181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3</a:t>
            </a:r>
            <a:endParaRPr lang="en-IN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5181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4</a:t>
            </a:r>
            <a:endParaRPr lang="en-IN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9600" y="5181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5</a:t>
            </a:r>
            <a:endParaRPr lang="en-IN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029200" y="5181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6</a:t>
            </a:r>
            <a:endParaRPr lang="en-IN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5181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7</a:t>
            </a:r>
            <a:endParaRPr lang="en-IN" sz="2000" dirty="0"/>
          </a:p>
        </p:txBody>
      </p:sp>
      <p:sp>
        <p:nvSpPr>
          <p:cNvPr id="36" name="Rectangle 35"/>
          <p:cNvSpPr/>
          <p:nvPr/>
        </p:nvSpPr>
        <p:spPr>
          <a:xfrm>
            <a:off x="6096000" y="47244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48400" y="5181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8</a:t>
            </a:r>
            <a:endParaRPr lang="en-IN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4114800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Range is 0…8 </a:t>
            </a:r>
            <a:endParaRPr lang="en-IN" sz="20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00" y="1066800"/>
            <a:ext cx="4633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dirty="0" smtClean="0">
                <a:latin typeface="+mj-lt"/>
              </a:rPr>
              <a:t>Step 1: Find frequency of each A[j]</a:t>
            </a:r>
            <a:endParaRPr lang="en-IN" sz="21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3000" y="2057400"/>
            <a:ext cx="320040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+mj-lt"/>
              </a:rPr>
              <a:t>C[</a:t>
            </a:r>
            <a:r>
              <a:rPr lang="en-IN" sz="2200" dirty="0" err="1" smtClean="0">
                <a:latin typeface="+mj-lt"/>
              </a:rPr>
              <a:t>i</a:t>
            </a:r>
            <a:r>
              <a:rPr lang="en-IN" sz="2200" dirty="0" smtClean="0">
                <a:latin typeface="+mj-lt"/>
              </a:rPr>
              <a:t>] is the number of elements equal to </a:t>
            </a:r>
            <a:r>
              <a:rPr lang="en-IN" sz="2200" dirty="0" err="1" smtClean="0">
                <a:latin typeface="+mj-lt"/>
              </a:rPr>
              <a:t>i</a:t>
            </a:r>
            <a:r>
              <a:rPr lang="en-IN" sz="2200" dirty="0" smtClean="0">
                <a:latin typeface="+mj-lt"/>
              </a:rPr>
              <a:t>.</a:t>
            </a:r>
          </a:p>
          <a:p>
            <a:r>
              <a:rPr lang="en-IN" sz="2200" dirty="0" smtClean="0">
                <a:latin typeface="+mj-lt"/>
              </a:rPr>
              <a:t>The frequency of </a:t>
            </a:r>
            <a:r>
              <a:rPr lang="en-IN" sz="2200" dirty="0" err="1" smtClean="0">
                <a:latin typeface="+mj-lt"/>
              </a:rPr>
              <a:t>i</a:t>
            </a:r>
            <a:r>
              <a:rPr lang="en-IN" sz="2200" smtClean="0">
                <a:latin typeface="+mj-lt"/>
              </a:rPr>
              <a:t>.</a:t>
            </a:r>
            <a:endParaRPr lang="en-IN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Computing rank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1447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=1 to k {</a:t>
            </a:r>
          </a:p>
          <a:p>
            <a:pPr>
              <a:buNone/>
            </a:pPr>
            <a:r>
              <a:rPr lang="en-IN" dirty="0" smtClean="0"/>
              <a:t>        C[</a:t>
            </a:r>
            <a:r>
              <a:rPr lang="en-IN" dirty="0" err="1" smtClean="0"/>
              <a:t>i</a:t>
            </a:r>
            <a:r>
              <a:rPr lang="en-IN" dirty="0" smtClean="0"/>
              <a:t>] = C[i-1] + C[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6075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dirty="0" smtClean="0">
                <a:latin typeface="+mj-lt"/>
              </a:rPr>
              <a:t>Step 2: Find cumulative frequency of each A[j]</a:t>
            </a:r>
            <a:endParaRPr lang="en-IN" sz="21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1828800"/>
            <a:ext cx="37338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+mj-lt"/>
              </a:rPr>
              <a:t>If </a:t>
            </a:r>
            <a:r>
              <a:rPr lang="en-IN" sz="2200" dirty="0" err="1" smtClean="0">
                <a:latin typeface="+mj-lt"/>
              </a:rPr>
              <a:t>i</a:t>
            </a:r>
            <a:r>
              <a:rPr lang="en-IN" sz="2200" dirty="0" smtClean="0">
                <a:latin typeface="+mj-lt"/>
              </a:rPr>
              <a:t> appears in A then C[</a:t>
            </a:r>
            <a:r>
              <a:rPr lang="en-IN" sz="2200" dirty="0" err="1" smtClean="0">
                <a:latin typeface="+mj-lt"/>
              </a:rPr>
              <a:t>i</a:t>
            </a:r>
            <a:r>
              <a:rPr lang="en-IN" sz="2200" dirty="0" smtClean="0">
                <a:latin typeface="+mj-lt"/>
              </a:rPr>
              <a:t>] is the rank of </a:t>
            </a:r>
            <a:r>
              <a:rPr lang="en-IN" sz="2200" dirty="0" err="1" smtClean="0">
                <a:latin typeface="+mj-lt"/>
              </a:rPr>
              <a:t>i</a:t>
            </a:r>
            <a:r>
              <a:rPr lang="en-IN" sz="2200" dirty="0" smtClean="0">
                <a:latin typeface="+mj-lt"/>
              </a:rPr>
              <a:t> in A.</a:t>
            </a:r>
            <a:endParaRPr lang="en-IN" sz="22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733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733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3733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3733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400" y="3733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38100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C</a:t>
            </a:r>
            <a:endParaRPr lang="en-IN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3733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3733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29200" y="3733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4191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0</a:t>
            </a:r>
            <a:endParaRPr lang="en-IN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4191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</a:t>
            </a:r>
            <a:endParaRPr lang="en-IN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4191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2</a:t>
            </a:r>
            <a:endParaRPr lang="en-IN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43200" y="4191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3</a:t>
            </a:r>
            <a:endParaRPr lang="en-IN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4191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4</a:t>
            </a:r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4191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5</a:t>
            </a:r>
            <a:endParaRPr lang="en-IN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4191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6</a:t>
            </a:r>
            <a:endParaRPr lang="en-IN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81600" y="4191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7</a:t>
            </a:r>
            <a:endParaRPr lang="en-IN" sz="2000" dirty="0"/>
          </a:p>
        </p:txBody>
      </p:sp>
      <p:sp>
        <p:nvSpPr>
          <p:cNvPr id="24" name="Rectangle 23"/>
          <p:cNvSpPr/>
          <p:nvPr/>
        </p:nvSpPr>
        <p:spPr>
          <a:xfrm>
            <a:off x="5638800" y="3733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1200" y="4191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8</a:t>
            </a:r>
            <a:endParaRPr lang="en-IN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3200400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Range is 0…8 </a:t>
            </a:r>
            <a:endParaRPr lang="en-IN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0400" y="3200400"/>
            <a:ext cx="496642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+mj-lt"/>
              </a:rPr>
              <a:t>Frequency vector : C[</a:t>
            </a:r>
            <a:r>
              <a:rPr lang="en-IN" sz="2000" dirty="0" err="1" smtClean="0">
                <a:latin typeface="+mj-lt"/>
              </a:rPr>
              <a:t>i</a:t>
            </a:r>
            <a:r>
              <a:rPr lang="en-IN" sz="2000" dirty="0" smtClean="0">
                <a:latin typeface="+mj-lt"/>
              </a:rPr>
              <a:t>] = frequency of </a:t>
            </a:r>
            <a:r>
              <a:rPr lang="en-IN" sz="2000" dirty="0" err="1" smtClean="0">
                <a:latin typeface="+mj-lt"/>
              </a:rPr>
              <a:t>i</a:t>
            </a:r>
            <a:r>
              <a:rPr lang="en-IN" sz="2000" dirty="0" smtClean="0">
                <a:latin typeface="+mj-lt"/>
              </a:rPr>
              <a:t> </a:t>
            </a:r>
            <a:endParaRPr lang="en-IN" sz="20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000" y="4876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71600" y="4876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81200" y="4876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90800" y="4876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00400" y="4876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000" y="49530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C</a:t>
            </a:r>
            <a:endParaRPr lang="en-IN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10000" y="4876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4876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29200" y="4876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4400" y="5334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0</a:t>
            </a:r>
            <a:endParaRPr lang="en-IN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1524000" y="5334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1</a:t>
            </a:r>
            <a:endParaRPr lang="en-IN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2133600" y="5334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2</a:t>
            </a:r>
            <a:endParaRPr lang="en-IN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2743200" y="5334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3</a:t>
            </a:r>
            <a:endParaRPr lang="en-IN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3352800" y="5334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4</a:t>
            </a:r>
            <a:endParaRPr lang="en-IN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3962400" y="5334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5</a:t>
            </a:r>
            <a:endParaRPr lang="en-IN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0" y="5334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6</a:t>
            </a:r>
            <a:endParaRPr lang="en-IN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5181600" y="5334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7</a:t>
            </a:r>
            <a:endParaRPr lang="en-IN" sz="2000" dirty="0"/>
          </a:p>
        </p:txBody>
      </p:sp>
      <p:sp>
        <p:nvSpPr>
          <p:cNvPr id="64" name="Rectangle 63"/>
          <p:cNvSpPr/>
          <p:nvPr/>
        </p:nvSpPr>
        <p:spPr>
          <a:xfrm>
            <a:off x="5638800" y="48768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91200" y="5334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8</a:t>
            </a:r>
            <a:endParaRPr lang="en-IN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209800" y="5791200"/>
            <a:ext cx="62484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Cumulative Frequency vector : C[</a:t>
            </a:r>
            <a:r>
              <a:rPr lang="en-IN" sz="2000" dirty="0" err="1" smtClean="0">
                <a:latin typeface="+mj-lt"/>
              </a:rPr>
              <a:t>i</a:t>
            </a:r>
            <a:r>
              <a:rPr lang="en-IN" sz="2000" dirty="0" smtClean="0">
                <a:latin typeface="+mj-lt"/>
              </a:rPr>
              <a:t>] = number of elements less than or equal to </a:t>
            </a:r>
            <a:r>
              <a:rPr lang="en-IN" sz="2000" dirty="0" err="1" smtClean="0">
                <a:latin typeface="+mj-lt"/>
              </a:rPr>
              <a:t>i</a:t>
            </a:r>
            <a:r>
              <a:rPr lang="en-IN" sz="2000" dirty="0" smtClean="0">
                <a:latin typeface="+mj-lt"/>
              </a:rPr>
              <a:t>.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Converting cumulative frequency vector to sorted 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276600" cy="1905000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A50021"/>
                </a:solidFill>
              </a:rPr>
              <a:t>for j = n </a:t>
            </a:r>
            <a:r>
              <a:rPr lang="en-IN" dirty="0" err="1" smtClean="0">
                <a:solidFill>
                  <a:srgbClr val="A50021"/>
                </a:solidFill>
              </a:rPr>
              <a:t>downto</a:t>
            </a:r>
            <a:r>
              <a:rPr lang="en-IN" dirty="0" smtClean="0">
                <a:solidFill>
                  <a:srgbClr val="A50021"/>
                </a:solidFill>
              </a:rPr>
              <a:t> 1  {</a:t>
            </a:r>
          </a:p>
          <a:p>
            <a:pPr>
              <a:buNone/>
            </a:pPr>
            <a:r>
              <a:rPr lang="en-IN" dirty="0" smtClean="0">
                <a:solidFill>
                  <a:srgbClr val="A50021"/>
                </a:solidFill>
              </a:rPr>
              <a:t> </a:t>
            </a:r>
            <a:r>
              <a:rPr lang="en-IN" dirty="0" smtClean="0">
                <a:solidFill>
                  <a:srgbClr val="A50021"/>
                </a:solidFill>
              </a:rPr>
              <a:t>    B[C[A[j]] = A[j]</a:t>
            </a:r>
          </a:p>
          <a:p>
            <a:pPr>
              <a:buNone/>
            </a:pPr>
            <a:r>
              <a:rPr lang="en-IN" dirty="0" smtClean="0">
                <a:solidFill>
                  <a:srgbClr val="A50021"/>
                </a:solidFill>
              </a:rPr>
              <a:t> </a:t>
            </a:r>
            <a:r>
              <a:rPr lang="en-IN" dirty="0" smtClean="0">
                <a:solidFill>
                  <a:srgbClr val="A50021"/>
                </a:solidFill>
              </a:rPr>
              <a:t>    C[A[j]] = C[A[j]]-1</a:t>
            </a:r>
          </a:p>
          <a:p>
            <a:pPr>
              <a:buNone/>
            </a:pPr>
            <a:r>
              <a:rPr lang="en-IN" dirty="0" smtClean="0">
                <a:solidFill>
                  <a:srgbClr val="A50021"/>
                </a:solidFill>
              </a:rPr>
              <a:t>}</a:t>
            </a:r>
            <a:endParaRPr lang="en-IN" dirty="0">
              <a:solidFill>
                <a:srgbClr val="A5002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3810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810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3810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810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0" y="3810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38862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A</a:t>
            </a:r>
            <a:endParaRPr lang="en-IN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7200" y="3810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6800" y="3810000"/>
            <a:ext cx="6096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648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648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4648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4648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0400" y="4648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47244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C</a:t>
            </a:r>
            <a:endParaRPr lang="en-IN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0" y="4648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9600" y="4648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9200" y="4648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38800" y="4648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048000" y="3657600"/>
            <a:ext cx="2362200" cy="0"/>
          </a:xfrm>
          <a:prstGeom prst="straightConnector1">
            <a:avLst/>
          </a:prstGeom>
          <a:ln w="31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371600" y="5486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81200" y="5486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90800" y="5486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00400" y="5486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A50021"/>
                </a:solidFill>
              </a:rPr>
              <a:t>2</a:t>
            </a:r>
            <a:endParaRPr lang="en-IN" dirty="0">
              <a:solidFill>
                <a:srgbClr val="A5002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10000" y="5486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0600" y="55626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B</a:t>
            </a:r>
            <a:endParaRPr lang="en-IN" dirty="0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19600" y="5486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29200" y="54864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62400" y="1600200"/>
            <a:ext cx="48768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+mj-lt"/>
              </a:rPr>
              <a:t>Go backwards in array A. Consider A[j]. Look at cumulative frequency of A[j], namely C[A[j].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+mj-lt"/>
              </a:rPr>
              <a:t>Place A[j] in position C[A[j]] in final array B.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+mj-lt"/>
              </a:rPr>
              <a:t>Decrement C[A[j]]</a:t>
            </a:r>
            <a:endParaRPr lang="en-IN" sz="2000" dirty="0"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14400" y="6172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24000" y="6172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33600" y="6172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rgbClr val="A50021"/>
                </a:solidFill>
              </a:rPr>
              <a:t>3</a:t>
            </a:r>
            <a:endParaRPr lang="en-IN" sz="2200" dirty="0">
              <a:solidFill>
                <a:srgbClr val="A5002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43200" y="6172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52800" y="6172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3400" y="62484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C</a:t>
            </a:r>
            <a:endParaRPr lang="en-IN" dirty="0"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962400" y="6172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72000" y="6172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81600" y="6172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1200" y="6172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29400" y="44196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+mj-lt"/>
              </a:rPr>
              <a:t>Cumulative frequency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30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600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600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200" y="1600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1600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6764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A</a:t>
            </a:r>
            <a:endParaRPr lang="en-IN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1600200"/>
            <a:ext cx="6096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1600200"/>
            <a:ext cx="6096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1447800"/>
            <a:ext cx="2362200" cy="0"/>
          </a:xfrm>
          <a:prstGeom prst="straightConnector1">
            <a:avLst/>
          </a:prstGeom>
          <a:ln w="31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954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50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A50021"/>
                </a:solidFill>
              </a:rPr>
              <a:t>1</a:t>
            </a:r>
            <a:endParaRPr lang="en-IN" dirty="0">
              <a:solidFill>
                <a:srgbClr val="A5002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46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242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A50021"/>
                </a:solidFill>
              </a:rPr>
              <a:t>2</a:t>
            </a:r>
            <a:endParaRPr lang="en-IN" dirty="0">
              <a:solidFill>
                <a:srgbClr val="A5002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338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400" y="32004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B</a:t>
            </a:r>
            <a:endParaRPr lang="en-IN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34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53000" y="3124200"/>
            <a:ext cx="609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478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rgbClr val="A50021"/>
                </a:solidFill>
              </a:rPr>
              <a:t>1</a:t>
            </a:r>
            <a:endParaRPr lang="en-IN" sz="2200" dirty="0">
              <a:solidFill>
                <a:srgbClr val="A5002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574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rgbClr val="A50021"/>
                </a:solidFill>
              </a:rPr>
              <a:t>3</a:t>
            </a:r>
            <a:endParaRPr lang="en-IN" sz="2200" dirty="0">
              <a:solidFill>
                <a:srgbClr val="A5002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670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9624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C</a:t>
            </a:r>
            <a:endParaRPr lang="en-IN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958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054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5000" y="38862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20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716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812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rgbClr val="A50021"/>
                </a:solidFill>
              </a:rPr>
              <a:t>3</a:t>
            </a:r>
            <a:endParaRPr lang="en-IN" sz="2200" dirty="0">
              <a:solidFill>
                <a:srgbClr val="A5002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908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004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1000" y="236220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C</a:t>
            </a:r>
            <a:endParaRPr lang="en-IN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00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196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292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38800" y="2286000"/>
            <a:ext cx="609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micSans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micSans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26435</TotalTime>
  <Words>1384</Words>
  <Application>Microsoft Office PowerPoint</Application>
  <PresentationFormat>On-screen Show (4:3)</PresentationFormat>
  <Paragraphs>336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Structures and Algorithms (ESO207A/ESO211) </vt:lpstr>
      <vt:lpstr>General </vt:lpstr>
      <vt:lpstr>Motivation: Linear time sorting</vt:lpstr>
      <vt:lpstr>Counting Sort Basic Idea</vt:lpstr>
      <vt:lpstr>Output and intermediate arrays</vt:lpstr>
      <vt:lpstr>Computing rank</vt:lpstr>
      <vt:lpstr>Computing rank</vt:lpstr>
      <vt:lpstr>Converting cumulative frequency vector to sorted sequence</vt:lpstr>
      <vt:lpstr>Slide 9</vt:lpstr>
      <vt:lpstr>Slide 10</vt:lpstr>
      <vt:lpstr>Pseudo-code for Counting Sort</vt:lpstr>
      <vt:lpstr>Stability property of Counting-sort</vt:lpstr>
      <vt:lpstr>Complexity Analysis: Counting Sort</vt:lpstr>
      <vt:lpstr>Complexity Analysis</vt:lpstr>
      <vt:lpstr>Radix sort</vt:lpstr>
      <vt:lpstr>Property</vt:lpstr>
      <vt:lpstr>Radix-sort illustration</vt:lpstr>
      <vt:lpstr>Radix-sort illustration</vt:lpstr>
      <vt:lpstr>Pseudo-code</vt:lpstr>
      <vt:lpstr>Correctness and complexity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sumitg</cp:lastModifiedBy>
  <cp:revision>577</cp:revision>
  <dcterms:created xsi:type="dcterms:W3CDTF">2011-12-03T04:13:03Z</dcterms:created>
  <dcterms:modified xsi:type="dcterms:W3CDTF">2014-08-29T04:01:30Z</dcterms:modified>
</cp:coreProperties>
</file>