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1"/>
  </p:notesMasterIdLst>
  <p:sldIdLst>
    <p:sldId id="274" r:id="rId2"/>
    <p:sldId id="402" r:id="rId3"/>
    <p:sldId id="404" r:id="rId4"/>
    <p:sldId id="428" r:id="rId5"/>
    <p:sldId id="429" r:id="rId6"/>
    <p:sldId id="434" r:id="rId7"/>
    <p:sldId id="431" r:id="rId8"/>
    <p:sldId id="432" r:id="rId9"/>
    <p:sldId id="433" r:id="rId10"/>
    <p:sldId id="430" r:id="rId11"/>
    <p:sldId id="435" r:id="rId12"/>
    <p:sldId id="436" r:id="rId13"/>
    <p:sldId id="437" r:id="rId14"/>
    <p:sldId id="438" r:id="rId15"/>
    <p:sldId id="443" r:id="rId16"/>
    <p:sldId id="439" r:id="rId17"/>
    <p:sldId id="440" r:id="rId18"/>
    <p:sldId id="403" r:id="rId19"/>
    <p:sldId id="416" r:id="rId20"/>
    <p:sldId id="411" r:id="rId21"/>
    <p:sldId id="417" r:id="rId22"/>
    <p:sldId id="418" r:id="rId23"/>
    <p:sldId id="412" r:id="rId24"/>
    <p:sldId id="410" r:id="rId25"/>
    <p:sldId id="413" r:id="rId26"/>
    <p:sldId id="414" r:id="rId27"/>
    <p:sldId id="425" r:id="rId28"/>
    <p:sldId id="426" r:id="rId29"/>
    <p:sldId id="441" r:id="rId30"/>
    <p:sldId id="445" r:id="rId31"/>
    <p:sldId id="446" r:id="rId32"/>
    <p:sldId id="444" r:id="rId33"/>
    <p:sldId id="442" r:id="rId34"/>
    <p:sldId id="419" r:id="rId35"/>
    <p:sldId id="420" r:id="rId36"/>
    <p:sldId id="423" r:id="rId37"/>
    <p:sldId id="421" r:id="rId38"/>
    <p:sldId id="424" r:id="rId39"/>
    <p:sldId id="42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31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36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smtClean="0">
                <a:solidFill>
                  <a:srgbClr val="C00000"/>
                </a:solidFill>
                <a:latin typeface="Comic Sans MS" pitchFamily="66" charset="0"/>
              </a:rPr>
              <a:t>Lecture 2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Time complexity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Big O 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Solving a problem: </a:t>
            </a:r>
            <a:r>
              <a:rPr lang="en-US" sz="2000" b="1" dirty="0" smtClean="0">
                <a:solidFill>
                  <a:srgbClr val="7030A0"/>
                </a:solidFill>
              </a:rPr>
              <a:t>Maximum sum </a:t>
            </a:r>
            <a:r>
              <a:rPr lang="en-US" sz="2000" b="1" dirty="0" err="1" smtClean="0">
                <a:solidFill>
                  <a:srgbClr val="7030A0"/>
                </a:solidFill>
              </a:rPr>
              <a:t>subarray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2133600" y="3733800"/>
            <a:ext cx="6629400" cy="289560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Analyzing insertion-sort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143001"/>
            <a:ext cx="6629400" cy="25907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Let us analyze the running time of insertion sort. </a:t>
            </a:r>
          </a:p>
          <a:p>
            <a:pPr>
              <a:buNone/>
            </a:pPr>
            <a:r>
              <a:rPr lang="en-IN" dirty="0" smtClean="0"/>
              <a:t>    But first, what does running time mean?</a:t>
            </a:r>
          </a:p>
          <a:p>
            <a:r>
              <a:rPr lang="en-IN" dirty="0" smtClean="0"/>
              <a:t>On a given input array A[1…n],  count the number of instructions executed while running the algorithm (after converting to code).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8" name="Picture 7" descr="thinking g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267200"/>
            <a:ext cx="1714500" cy="17145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2514600" y="4191000"/>
            <a:ext cx="5638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err="1" smtClean="0">
                <a:latin typeface="Comic Sans MS" pitchFamily="66" charset="0"/>
                <a:cs typeface="+mn-cs"/>
              </a:rPr>
              <a:t>Doesn</a:t>
            </a:r>
            <a:r>
              <a:rPr lang="en-IN" sz="2400" dirty="0" smtClean="0">
                <a:latin typeface="Comic Sans MS" pitchFamily="66" charset="0"/>
                <a:cs typeface="+mn-cs"/>
              </a:rPr>
              <a:t>’t it depend on how the algorithm is compiled?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noProof="0" dirty="0" smtClean="0">
                <a:latin typeface="Comic Sans MS" pitchFamily="66" charset="0"/>
                <a:cs typeface="+mn-cs"/>
              </a:rPr>
              <a:t>Assignments, </a:t>
            </a:r>
            <a:r>
              <a:rPr lang="en-IN" sz="2400" noProof="0" dirty="0" err="1" smtClean="0">
                <a:latin typeface="Comic Sans MS" pitchFamily="66" charset="0"/>
                <a:cs typeface="+mn-cs"/>
              </a:rPr>
              <a:t>boolean</a:t>
            </a:r>
            <a:r>
              <a:rPr lang="en-IN" sz="2400" noProof="0" dirty="0" smtClean="0">
                <a:latin typeface="Comic Sans MS" pitchFamily="66" charset="0"/>
                <a:cs typeface="+mn-cs"/>
              </a:rPr>
              <a:t> comparisons, access to array elements may have different costs.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1" name="Picture 10" descr="Professo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219200"/>
            <a:ext cx="1737360" cy="1684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Random Access Memory Machine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6553200" cy="358139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So let us define an </a:t>
            </a:r>
            <a:r>
              <a:rPr lang="en-IN" dirty="0" smtClean="0">
                <a:solidFill>
                  <a:srgbClr val="C00000"/>
                </a:solidFill>
              </a:rPr>
              <a:t>abstraction</a:t>
            </a:r>
            <a:r>
              <a:rPr lang="en-IN" dirty="0" smtClean="0"/>
              <a:t> of a computer. </a:t>
            </a:r>
          </a:p>
          <a:p>
            <a:r>
              <a:rPr lang="en-IN" dirty="0" smtClean="0"/>
              <a:t>If you open a computer, there are many devices, the processor, memory, cards for network, video, </a:t>
            </a:r>
            <a:r>
              <a:rPr lang="en-IN" dirty="0" err="1" smtClean="0"/>
              <a:t>wi-fi</a:t>
            </a:r>
            <a:r>
              <a:rPr lang="en-IN" dirty="0" smtClean="0"/>
              <a:t>, disk and system bus.</a:t>
            </a:r>
          </a:p>
          <a:p>
            <a:r>
              <a:rPr lang="en-IN" dirty="0" smtClean="0"/>
              <a:t>For sake of algorithm analysis, we will consider a much simpler model, called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the </a:t>
            </a:r>
            <a:r>
              <a:rPr lang="en-IN" dirty="0" smtClean="0"/>
              <a:t>Random Access Memory or RAM model.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2775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Professo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09800"/>
            <a:ext cx="1737360" cy="16840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1000" y="5105400"/>
            <a:ext cx="914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CPU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2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90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19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447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676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05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133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362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590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819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48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276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505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33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962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334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562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91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019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248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477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934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162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391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620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78486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0772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3058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5344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763000" y="62484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4191000" y="62484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91000" y="64770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Up-Down Arrow 44"/>
          <p:cNvSpPr/>
          <p:nvPr/>
        </p:nvSpPr>
        <p:spPr>
          <a:xfrm>
            <a:off x="4572000" y="5867400"/>
            <a:ext cx="228600" cy="381000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396240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MEMORY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6488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0x0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64886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0xFFFF…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4876800"/>
            <a:ext cx="2362200" cy="1200329"/>
          </a:xfrm>
          <a:prstGeom prst="rect">
            <a:avLst/>
          </a:prstGeom>
          <a:noFill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 schematic description of the RAM abstract machine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990600" y="5867400"/>
            <a:ext cx="7620000" cy="838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0"/>
            <a:ext cx="3048000" cy="1066800"/>
          </a:xfrm>
        </p:spPr>
        <p:txBody>
          <a:bodyPr/>
          <a:lstStyle/>
          <a:p>
            <a:r>
              <a:rPr lang="en-IN" dirty="0" smtClean="0"/>
              <a:t>RAM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33528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There is one CPU and a very large amount of memory.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>
                <a:solidFill>
                  <a:srgbClr val="0070C0"/>
                </a:solidFill>
              </a:rPr>
              <a:t>RAM</a:t>
            </a:r>
            <a:r>
              <a:rPr lang="en-IN" sz="2000" dirty="0" smtClean="0"/>
              <a:t> is divided into addressable units called </a:t>
            </a:r>
            <a:r>
              <a:rPr lang="en-IN" sz="2000" dirty="0" smtClean="0">
                <a:solidFill>
                  <a:srgbClr val="0070C0"/>
                </a:solidFill>
              </a:rPr>
              <a:t>words</a:t>
            </a:r>
            <a:r>
              <a:rPr lang="en-IN" sz="2000" dirty="0" smtClean="0"/>
              <a:t>. In practice, a word is typically 32 bits, 64 bits, etc.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Access to the RAM is assumed </a:t>
            </a:r>
            <a:r>
              <a:rPr lang="en-IN" sz="2000" dirty="0" smtClean="0">
                <a:solidFill>
                  <a:srgbClr val="0070C0"/>
                </a:solidFill>
              </a:rPr>
              <a:t>uniform</a:t>
            </a:r>
            <a:r>
              <a:rPr lang="en-IN" sz="2000" dirty="0" smtClean="0"/>
              <a:t>: </a:t>
            </a:r>
            <a:r>
              <a:rPr lang="en-IN" sz="2000" dirty="0" smtClean="0">
                <a:solidFill>
                  <a:srgbClr val="0070C0"/>
                </a:solidFill>
              </a:rPr>
              <a:t>any word can be accessed in unit time.</a:t>
            </a:r>
          </a:p>
          <a:p>
            <a:pPr lvl="1"/>
            <a:r>
              <a:rPr lang="en-IN" sz="2000" dirty="0" smtClean="0"/>
              <a:t>Program resides in memory and is fetched into CPU. </a:t>
            </a:r>
          </a:p>
          <a:p>
            <a:pPr lvl="1">
              <a:buNone/>
            </a:pPr>
            <a:endParaRPr lang="en-IN" sz="2000" dirty="0" smtClean="0"/>
          </a:p>
          <a:p>
            <a:r>
              <a:rPr lang="en-IN" sz="2000" dirty="0" smtClean="0"/>
              <a:t>Execution of simple operations, e.g.,  integer,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, floating point, logical operations, comparisons are done in </a:t>
            </a:r>
            <a:r>
              <a:rPr lang="en-IN" sz="2000" dirty="0" smtClean="0">
                <a:solidFill>
                  <a:srgbClr val="C00000"/>
                </a:solidFill>
              </a:rPr>
              <a:t>unit time</a:t>
            </a:r>
            <a:r>
              <a:rPr lang="en-IN" sz="2000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68148" y="1631950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68148" y="140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D3F34-CCFE-4664-990B-25D48250FF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5948" y="381000"/>
            <a:ext cx="914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CPU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6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05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34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62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691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19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148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377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05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834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062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291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520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748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977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348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5577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806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034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263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491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6720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949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7177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406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7634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8635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0921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83207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85493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777948" y="1524000"/>
            <a:ext cx="228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4205948" y="15240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05948" y="17526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-Down Arrow 40"/>
          <p:cNvSpPr/>
          <p:nvPr/>
        </p:nvSpPr>
        <p:spPr>
          <a:xfrm>
            <a:off x="4586948" y="1143000"/>
            <a:ext cx="228600" cy="381000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3977348" y="1764268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Random Access MEMORY (RAM)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948" y="17642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0x0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8168348" y="17642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0xFFFF…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243548" y="152400"/>
            <a:ext cx="2362200" cy="1200329"/>
          </a:xfrm>
          <a:prstGeom prst="rect">
            <a:avLst/>
          </a:prstGeom>
          <a:noFill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 schematic description of the RAM abstract machine</a:t>
            </a:r>
            <a:endParaRPr lang="en-IN" dirty="0">
              <a:latin typeface="Comic Sans MS" pitchFamily="66" charset="0"/>
            </a:endParaRPr>
          </a:p>
        </p:txBody>
      </p:sp>
      <p:pic>
        <p:nvPicPr>
          <p:cNvPr id="46" name="Picture 45" descr="thinking g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5772150"/>
            <a:ext cx="1085850" cy="10858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828801" y="6019800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But there is now a difference between calculations made on the RAM model and an actual computer.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Professo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1737360" cy="1684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1752600"/>
            <a:ext cx="5867400" cy="4493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 </a:t>
            </a:r>
            <a:r>
              <a:rPr lang="en-IN" sz="2200" dirty="0" smtClean="0">
                <a:latin typeface="Comic Sans MS" pitchFamily="66" charset="0"/>
              </a:rPr>
              <a:t>There is a difference between the calculations done for the RAM model and the actual time taken on the computer</a:t>
            </a:r>
          </a:p>
          <a:p>
            <a:r>
              <a:rPr lang="en-IN" sz="22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But we will calculate time taken by algorithms in the </a:t>
            </a:r>
            <a:r>
              <a:rPr lang="en-IN" sz="2200" b="1" dirty="0" smtClean="0">
                <a:latin typeface="Comic Sans MS" pitchFamily="66" charset="0"/>
              </a:rPr>
              <a:t>Order</a:t>
            </a:r>
            <a:r>
              <a:rPr lang="en-IN" sz="2200" dirty="0" smtClean="0">
                <a:latin typeface="Comic Sans MS" pitchFamily="66" charset="0"/>
              </a:rPr>
              <a:t> notation, which in summary, keeps the asymptotic dominant term only.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For example, if the calculation of time on the RAM model is 3n^2 + 5n + 1, we will refer to this as  O(n</a:t>
            </a:r>
            <a:r>
              <a:rPr lang="en-IN" sz="2200" baseline="30000" dirty="0" smtClean="0">
                <a:latin typeface="Comic Sans MS" pitchFamily="66" charset="0"/>
              </a:rPr>
              <a:t>2</a:t>
            </a:r>
            <a:r>
              <a:rPr lang="en-IN" sz="2200" dirty="0" smtClean="0">
                <a:latin typeface="Comic Sans MS" pitchFamily="66" charset="0"/>
              </a:rPr>
              <a:t> ). More on this in a few slides.</a:t>
            </a:r>
            <a:endParaRPr lang="en-IN" sz="2200" baseline="30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Worst case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914400"/>
            <a:ext cx="4038600" cy="4648201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/>
              <a:t>Among all inputs of size n, we obtain an upper bound on the maximum or worst-case time taken by an input instance for that problem.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For insertion-sort, the worst-case occurs when the array A is sorted in descending (non-ascending) order.</a:t>
            </a:r>
          </a:p>
          <a:p>
            <a:endParaRPr lang="en-IN" sz="2000" dirty="0"/>
          </a:p>
          <a:p>
            <a:r>
              <a:rPr lang="en-IN" sz="2000" dirty="0" smtClean="0"/>
              <a:t>Let us calculate the worst-case time requirement.</a:t>
            </a:r>
          </a:p>
          <a:p>
            <a:endParaRPr lang="en-IN" sz="2000" dirty="0"/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914400"/>
            <a:ext cx="4495800" cy="403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 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9.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5181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5181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638800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Worst case for insertion-sort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time complexity of an algorithm is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worst case</a:t>
                </a:r>
                <a:r>
                  <a:rPr lang="en-US" sz="2400" dirty="0" smtClean="0"/>
                  <a:t> number of instructions executed as a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 smtClean="0"/>
                  <a:t> of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input size</a:t>
                </a:r>
                <a:r>
                  <a:rPr lang="en-US" sz="2400" dirty="0" smtClean="0"/>
                  <a:t> (or a parameter defining the input size).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the time complexity of searching for a ‘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’ in a matrix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0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23" name="Content Placeholder 22" descr="light-bul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86200" y="0"/>
            <a:ext cx="960120" cy="9817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0" y="914400"/>
            <a:ext cx="4572000" cy="335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 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9.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7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4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4419600"/>
            <a:ext cx="35458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2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4419600"/>
            <a:ext cx="3016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4800600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Worst case for insertion-sort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304800"/>
            <a:ext cx="4191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To calculate worst-case time: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Identify worst-case(s)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latin typeface="Comic Sans MS" pitchFamily="66" charset="0"/>
              </a:rPr>
              <a:t> </a:t>
            </a:r>
            <a:r>
              <a:rPr lang="en-IN" dirty="0" smtClean="0">
                <a:latin typeface="Comic Sans MS" pitchFamily="66" charset="0"/>
              </a:rPr>
              <a:t>Calculate number of instructions in inner-most loops for worst-case(s).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1" y="2057401"/>
            <a:ext cx="4267199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Lines 5-8 is executed how many times?</a:t>
            </a:r>
          </a:p>
          <a:p>
            <a:r>
              <a:rPr lang="en-IN" dirty="0" smtClean="0">
                <a:latin typeface="Comic Sans MS" pitchFamily="66" charset="0"/>
              </a:rPr>
              <a:t>    j-1 times </a:t>
            </a:r>
          </a:p>
          <a:p>
            <a:r>
              <a:rPr lang="en-IN" dirty="0" smtClean="0">
                <a:latin typeface="Comic Sans MS" pitchFamily="66" charset="0"/>
              </a:rPr>
              <a:t>for each value of j fixed in line 1.</a:t>
            </a:r>
          </a:p>
          <a:p>
            <a:r>
              <a:rPr lang="en-IN" dirty="0" smtClean="0">
                <a:latin typeface="Comic Sans MS" pitchFamily="66" charset="0"/>
              </a:rPr>
              <a:t>Total number of times each of the lines 5-8 are executed is: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427663" y="3810000"/>
          <a:ext cx="2492375" cy="863600"/>
        </p:xfrm>
        <a:graphic>
          <a:graphicData uri="http://schemas.openxmlformats.org/presentationml/2006/ole">
            <p:oleObj spid="_x0000_s1026" name="Equation" r:id="rId4" imgW="1282680" imgH="44424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95800" y="4724400"/>
            <a:ext cx="4267199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Line 4 is executed j times for each value of j in line 1.</a:t>
            </a:r>
          </a:p>
          <a:p>
            <a:r>
              <a:rPr lang="en-IN" dirty="0" smtClean="0">
                <a:latin typeface="Comic Sans MS" pitchFamily="66" charset="0"/>
              </a:rPr>
              <a:t>Total : n(n+1)/2.</a:t>
            </a:r>
          </a:p>
          <a:p>
            <a:r>
              <a:rPr lang="en-IN" dirty="0" smtClean="0">
                <a:latin typeface="Comic Sans MS" pitchFamily="66" charset="0"/>
              </a:rPr>
              <a:t>Number of operations per execution is 3 ( 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&gt;0, key &lt; A[</a:t>
            </a:r>
            <a:r>
              <a:rPr lang="en-IN" dirty="0" err="1" smtClean="0">
                <a:latin typeface="Comic Sans MS" pitchFamily="66" charset="0"/>
              </a:rPr>
              <a:t>i</a:t>
            </a:r>
            <a:r>
              <a:rPr lang="en-IN" dirty="0" smtClean="0">
                <a:latin typeface="Comic Sans MS" pitchFamily="66" charset="0"/>
              </a:rPr>
              <a:t>] and &amp;&amp;)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01" y="5181600"/>
            <a:ext cx="4267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Lines 2-3 are executed n-1 </a:t>
            </a:r>
            <a:r>
              <a:rPr lang="en-IN" dirty="0" smtClean="0">
                <a:latin typeface="Comic Sans MS" pitchFamily="66" charset="0"/>
              </a:rPr>
              <a:t>times each: total cost = 2(n-1) 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" y="5867400"/>
            <a:ext cx="42672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Line 1 cost: 1 + 2(n-1) = 2n-1</a:t>
            </a:r>
            <a:endParaRPr lang="en-IN" dirty="0" smtClean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324600"/>
            <a:ext cx="6263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Total:  3n(n-1)/2 + 3n(n+1)/2 + 2n-1 + 2(n-1) = 3n</a:t>
            </a:r>
            <a:r>
              <a:rPr lang="en-IN" baseline="30000" dirty="0" smtClean="0">
                <a:latin typeface="Comic Sans MS" pitchFamily="66" charset="0"/>
              </a:rPr>
              <a:t>2</a:t>
            </a:r>
            <a:r>
              <a:rPr lang="en-IN" dirty="0" smtClean="0">
                <a:latin typeface="Comic Sans MS" pitchFamily="66" charset="0"/>
              </a:rPr>
              <a:t> + 4n -3</a:t>
            </a:r>
            <a:endParaRPr lang="en-IN" baseline="30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Asymptotic 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19200"/>
            <a:ext cx="4191000" cy="46482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Time-complexity</a:t>
            </a:r>
            <a:r>
              <a:rPr lang="en-IN" sz="2200" dirty="0" smtClean="0"/>
              <a:t> function of an algorithm is mentioned in terms of the asymptotically dominant term.</a:t>
            </a:r>
          </a:p>
          <a:p>
            <a:pPr>
              <a:buNone/>
            </a:pPr>
            <a:endParaRPr lang="en-IN" sz="2200" dirty="0" smtClean="0"/>
          </a:p>
          <a:p>
            <a:r>
              <a:rPr lang="en-IN" sz="2200" dirty="0" smtClean="0"/>
              <a:t>Thus, insertion-sort is referred to as </a:t>
            </a:r>
            <a:r>
              <a:rPr lang="en-IN" sz="2200" dirty="0" smtClean="0">
                <a:solidFill>
                  <a:srgbClr val="0000FF"/>
                </a:solidFill>
              </a:rPr>
              <a:t>O(n</a:t>
            </a:r>
            <a:r>
              <a:rPr lang="en-IN" sz="2200" baseline="30000" dirty="0" smtClean="0">
                <a:solidFill>
                  <a:srgbClr val="0000FF"/>
                </a:solidFill>
              </a:rPr>
              <a:t>2</a:t>
            </a:r>
            <a:r>
              <a:rPr lang="en-IN" sz="2200" dirty="0" smtClean="0">
                <a:solidFill>
                  <a:srgbClr val="0000FF"/>
                </a:solidFill>
              </a:rPr>
              <a:t> ) </a:t>
            </a:r>
            <a:r>
              <a:rPr lang="en-IN" sz="2200" dirty="0" smtClean="0"/>
              <a:t>algorithm.</a:t>
            </a:r>
          </a:p>
          <a:p>
            <a:r>
              <a:rPr lang="en-IN" sz="2200" baseline="30000" dirty="0"/>
              <a:t>  </a:t>
            </a:r>
            <a:r>
              <a:rPr lang="en-IN" sz="2200" dirty="0" smtClean="0"/>
              <a:t> Why? </a:t>
            </a:r>
            <a:endParaRPr lang="en-IN" sz="2200" dirty="0"/>
          </a:p>
          <a:p>
            <a:pPr lvl="1"/>
            <a:r>
              <a:rPr lang="en-IN" sz="2000" dirty="0" smtClean="0"/>
              <a:t>The worst-case time complexity function grows as c·n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00FF"/>
                </a:solidFill>
              </a:rPr>
              <a:t>asymptotically.</a:t>
            </a:r>
          </a:p>
          <a:p>
            <a:pPr lvl="1">
              <a:buNone/>
            </a:pPr>
            <a:endParaRPr lang="en-IN" sz="2000" dirty="0" smtClean="0">
              <a:solidFill>
                <a:srgbClr val="0000FF"/>
              </a:solidFill>
            </a:endParaRPr>
          </a:p>
          <a:p>
            <a:endParaRPr lang="en-IN" sz="2200" dirty="0" smtClean="0">
              <a:solidFill>
                <a:srgbClr val="0000FF"/>
              </a:solidFill>
            </a:endParaRPr>
          </a:p>
          <a:p>
            <a:endParaRPr lang="en-IN" sz="2200" baseline="30000" dirty="0">
              <a:solidFill>
                <a:srgbClr val="0000FF"/>
              </a:solidFill>
            </a:endParaRPr>
          </a:p>
          <a:p>
            <a:endParaRPr lang="en-IN" sz="2200" baseline="30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0" y="1143000"/>
            <a:ext cx="4495800" cy="411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 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9.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4" name="Content Placeholder 22" descr="light-bul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960120" cy="9817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0200" y="6019801"/>
            <a:ext cx="5410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Precise constants change with  the machine. Asymptotic growth rate does not change.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one would you prefer based on the </a:t>
                </a:r>
                <a:r>
                  <a:rPr lang="en-US" sz="2000" b="1" u="sng" dirty="0" smtClean="0"/>
                  <a:t>efficiency</a:t>
                </a:r>
                <a:r>
                  <a:rPr lang="en-US" sz="2000" dirty="0" smtClean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is more efficient than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&lt; 50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B </a:t>
                </a:r>
                <a:r>
                  <a:rPr lang="en-US" sz="2000" dirty="0" smtClean="0"/>
                  <a:t>is more efficient than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&gt; 50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 complexity is </a:t>
            </a:r>
            <a:r>
              <a:rPr lang="en-US" b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 smtClean="0">
                <a:solidFill>
                  <a:srgbClr val="C00000"/>
                </a:solidFill>
              </a:rPr>
              <a:t>large size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43268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Asymptotically, Algorithm B is more efficient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67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Asymptotic Time Complexity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971799"/>
          </a:xfrm>
        </p:spPr>
        <p:txBody>
          <a:bodyPr/>
          <a:lstStyle/>
          <a:p>
            <a:pPr marL="0" indent="0"/>
            <a:r>
              <a:rPr lang="en-US" sz="2800" dirty="0" smtClean="0"/>
              <a:t>  We compare the </a:t>
            </a:r>
            <a:r>
              <a:rPr lang="en-US" sz="2800" b="1" dirty="0" smtClean="0">
                <a:solidFill>
                  <a:srgbClr val="0070C0"/>
                </a:solidFill>
              </a:rPr>
              <a:t>time complexities </a:t>
            </a:r>
            <a:r>
              <a:rPr lang="en-US" sz="2800" dirty="0" smtClean="0"/>
              <a:t>of  two algorithms for </a:t>
            </a:r>
            <a:r>
              <a:rPr lang="en-US" sz="2800" b="1" u="sng" dirty="0" smtClean="0"/>
              <a:t>asymptotically large value</a:t>
            </a:r>
            <a:r>
              <a:rPr lang="en-US" sz="2800" dirty="0" smtClean="0"/>
              <a:t> of input size only, </a:t>
            </a:r>
          </a:p>
          <a:p>
            <a:pPr marL="0" indent="0">
              <a:buNone/>
            </a:pPr>
            <a:r>
              <a:rPr lang="en-US" sz="2800" dirty="0" smtClean="0"/>
              <a:t>                   that is, as n -&gt; ∞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 smtClean="0"/>
              <a:t>  Only the most dominant term is important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time complexity of an algorithm is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worst case</a:t>
                </a:r>
                <a:r>
                  <a:rPr lang="en-US" sz="2400" dirty="0" smtClean="0"/>
                  <a:t> number of instructions executed as a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 smtClean="0"/>
                  <a:t> of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input size</a:t>
                </a:r>
                <a:r>
                  <a:rPr lang="en-US" sz="2400" dirty="0" smtClean="0"/>
                  <a:t> (or a parameter defining the input size).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the time complexity of searching for a ‘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’ in a matrix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0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 smtClean="0"/>
              <a:t>1: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for a given problem has </a:t>
                </a:r>
                <a:r>
                  <a:rPr lang="en-US" sz="2000" dirty="0"/>
                  <a:t>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 asymptotically?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g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13" r="-5898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=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asymptotically.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03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Rule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dirty="0" smtClean="0"/>
              <a:t>An </a:t>
            </a:r>
            <a:r>
              <a:rPr lang="en-US" dirty="0" smtClean="0"/>
              <a:t>algorithm </a:t>
            </a:r>
            <a:r>
              <a:rPr lang="en-US" b="1" dirty="0" smtClean="0"/>
              <a:t>X</a:t>
            </a:r>
            <a:r>
              <a:rPr lang="en-US" dirty="0" smtClean="0"/>
              <a:t> is superior to another algorithm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if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70C0"/>
                </a:solidFill>
              </a:rPr>
              <a:t>ratio</a:t>
            </a:r>
            <a:r>
              <a:rPr lang="en-US" sz="2800" dirty="0" smtClean="0"/>
              <a:t> of time complexity of </a:t>
            </a:r>
            <a:r>
              <a:rPr lang="en-US" sz="2800" b="1" dirty="0" smtClean="0"/>
              <a:t>X</a:t>
            </a:r>
            <a:r>
              <a:rPr lang="en-US" sz="2800" dirty="0" smtClean="0"/>
              <a:t> and time complexity of </a:t>
            </a:r>
            <a:r>
              <a:rPr lang="en-US" sz="2800" b="1" dirty="0" smtClean="0"/>
              <a:t>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approaches 0</a:t>
            </a:r>
            <a:r>
              <a:rPr lang="en-US" sz="2800" dirty="0" smtClean="0"/>
              <a:t> </a:t>
            </a:r>
            <a:r>
              <a:rPr lang="en-US" sz="2800" u="sng" dirty="0" smtClean="0"/>
              <a:t>asymptotically.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insights from the Exercise 1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for a given problem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Insight 1: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multiplicative or additive </a:t>
                </a:r>
                <a:r>
                  <a:rPr lang="en-US" sz="2000" b="1" dirty="0" smtClean="0"/>
                  <a:t>Constants</a:t>
                </a:r>
                <a:r>
                  <a:rPr lang="en-US" sz="2000" dirty="0" smtClean="0"/>
                  <a:t> do </a:t>
                </a:r>
                <a:r>
                  <a:rPr lang="en-US" sz="2000" b="1" dirty="0" smtClean="0"/>
                  <a:t>not</a:t>
                </a:r>
                <a:r>
                  <a:rPr lang="en-US" sz="2000" dirty="0" smtClean="0"/>
                  <a:t> play any role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Insight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2:</a:t>
                </a:r>
                <a:r>
                  <a:rPr lang="en-US" sz="2000" b="1" dirty="0" smtClean="0"/>
                  <a:t> the highest order term </a:t>
                </a:r>
                <a:r>
                  <a:rPr lang="en-US" sz="2000" dirty="0" smtClean="0"/>
                  <a:t>govern the time complexity asymptotically.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86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Notations :</a:t>
            </a:r>
            <a:br>
              <a:rPr lang="en-US" dirty="0" smtClean="0"/>
            </a:b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70C0"/>
                </a:solidFill>
              </a:rPr>
              <a:t>neat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Precise</a:t>
            </a:r>
            <a:r>
              <a:rPr lang="en-US" sz="2800" dirty="0" smtClean="0"/>
              <a:t> description of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Asymptotic Time </a:t>
            </a:r>
            <a:r>
              <a:rPr lang="en-US" sz="2800" dirty="0" smtClean="0"/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3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Order </a:t>
            </a:r>
            <a:r>
              <a:rPr lang="en-US" sz="4000" b="1" dirty="0" smtClean="0">
                <a:solidFill>
                  <a:srgbClr val="7030A0"/>
                </a:solidFill>
              </a:rPr>
              <a:t>notation O()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 </a:t>
                </a:r>
                <a:r>
                  <a:rPr lang="en-US" sz="2000" dirty="0" smtClean="0"/>
                  <a:t>Let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000" dirty="0" smtClean="0"/>
                  <a:t> and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000" dirty="0" smtClean="0"/>
                  <a:t>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(n)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00600" y="41264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f(n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8200" y="336446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 g(n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7" name="Down Ribbon 16"/>
          <p:cNvSpPr/>
          <p:nvPr/>
        </p:nvSpPr>
        <p:spPr>
          <a:xfrm>
            <a:off x="2133600" y="57912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u="sng" dirty="0" smtClean="0">
                <a:solidFill>
                  <a:schemeClr val="tx1"/>
                </a:solidFill>
              </a:rPr>
              <a:t>of </a:t>
            </a:r>
            <a:r>
              <a:rPr lang="en-US" u="sng" dirty="0">
                <a:solidFill>
                  <a:schemeClr val="tx1"/>
                </a:solidFill>
              </a:rPr>
              <a:t>the order 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g(n</a:t>
            </a:r>
            <a:r>
              <a:rPr lang="en-US" dirty="0" smtClean="0">
                <a:solidFill>
                  <a:srgbClr val="0070C0"/>
                </a:solidFill>
              </a:rPr>
              <a:t>), </a:t>
            </a:r>
            <a:r>
              <a:rPr lang="en-US" dirty="0" smtClean="0">
                <a:solidFill>
                  <a:schemeClr val="tx1"/>
                </a:solidFill>
              </a:rPr>
              <a:t>we write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g(n)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866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Order </a:t>
            </a:r>
            <a:r>
              <a:rPr lang="en-US" sz="3600" b="1" dirty="0" smtClean="0">
                <a:solidFill>
                  <a:srgbClr val="7030A0"/>
                </a:solidFill>
              </a:rPr>
              <a:t>notation </a:t>
            </a:r>
            <a:r>
              <a:rPr lang="en-US" sz="3600" b="1" dirty="0" smtClean="0">
                <a:solidFill>
                  <a:srgbClr val="7030A0"/>
                </a:solidFill>
              </a:rPr>
              <a:t>O()  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=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(1)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   If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400" dirty="0" smtClean="0"/>
                  <a:t>)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h(n)</a:t>
                </a:r>
                <a:r>
                  <a:rPr lang="en-US" sz="2400" dirty="0" smtClean="0"/>
                  <a:t>), then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                                          f(n)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h(n)</a:t>
                </a:r>
                <a:r>
                  <a:rPr lang="en-US" sz="2400" dirty="0" smtClean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If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f(n)</a:t>
                </a:r>
                <a:r>
                  <a:rPr lang="en-US" sz="2400" dirty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)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h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), then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f(n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)+g(n)</a:t>
                </a:r>
                <a:r>
                  <a:rPr lang="en-US" sz="2400" dirty="0" smtClean="0"/>
                  <a:t>=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078" b="-3099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51054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h(n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855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Order O() </a:t>
            </a:r>
            <a:r>
              <a:rPr lang="en-US" sz="3600" dirty="0" smtClean="0"/>
              <a:t>notation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g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</a:t>
                </a:r>
                <a:r>
                  <a:rPr lang="en-US" sz="2000" dirty="0" smtClean="0"/>
                  <a:t>for multiplying two </a:t>
                </a:r>
                <a:r>
                  <a:rPr lang="en-US" sz="2000" dirty="0" err="1" smtClean="0"/>
                  <a:t>n×n</a:t>
                </a:r>
                <a:r>
                  <a:rPr lang="en-US" sz="2000" dirty="0" smtClean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+ 1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C00000"/>
                    </a:solidFill>
                  </a:rPr>
                  <a:t>Homeworks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selection sort </a:t>
                </a:r>
                <a:r>
                  <a:rPr lang="en-US" sz="1800" dirty="0" smtClean="0"/>
                  <a:t>on an array storing n elements ?</a:t>
                </a: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in a sorted array of n elements ?</a:t>
                </a:r>
              </a:p>
              <a:p>
                <a:r>
                  <a:rPr lang="en-US" sz="1800" dirty="0" smtClean="0"/>
                  <a:t>Study </a:t>
                </a:r>
                <a:r>
                  <a:rPr lang="en-US" sz="1800" b="1" dirty="0" smtClean="0"/>
                  <a:t>Merge sort</a:t>
                </a:r>
                <a:r>
                  <a:rPr lang="en-US" sz="1800" dirty="0" smtClean="0"/>
                  <a:t>, and try to find its time complexity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? (to be discussed in the next class)</a:t>
                </a:r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 cstate="print"/>
                <a:stretch>
                  <a:fillRect l="-111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3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Lower bounds </a:t>
            </a:r>
            <a:r>
              <a:rPr lang="el-GR" dirty="0" smtClean="0"/>
              <a:t>Ω</a:t>
            </a:r>
            <a:r>
              <a:rPr lang="en-IN" dirty="0" smtClean="0"/>
              <a:t>()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 function </a:t>
            </a:r>
            <a:r>
              <a:rPr lang="en-IN" dirty="0" smtClean="0">
                <a:solidFill>
                  <a:srgbClr val="0000FF"/>
                </a:solidFill>
              </a:rPr>
              <a:t>f(n)</a:t>
            </a:r>
            <a:r>
              <a:rPr lang="en-IN" dirty="0" smtClean="0"/>
              <a:t> is said to be </a:t>
            </a:r>
            <a:r>
              <a:rPr lang="el-GR" dirty="0" smtClean="0">
                <a:solidFill>
                  <a:srgbClr val="C00000"/>
                </a:solidFill>
              </a:rPr>
              <a:t>Ω</a:t>
            </a:r>
            <a:r>
              <a:rPr lang="en-IN" dirty="0" smtClean="0">
                <a:solidFill>
                  <a:srgbClr val="0000FF"/>
                </a:solidFill>
              </a:rPr>
              <a:t>(g(n)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                if </a:t>
            </a:r>
            <a:r>
              <a:rPr lang="en-IN" dirty="0" smtClean="0">
                <a:solidFill>
                  <a:srgbClr val="0000FF"/>
                </a:solidFill>
              </a:rPr>
              <a:t>f(n)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00FF"/>
                </a:solidFill>
              </a:rPr>
              <a:t>&gt;=</a:t>
            </a:r>
            <a:r>
              <a:rPr lang="en-IN" dirty="0" smtClean="0"/>
              <a:t> c· </a:t>
            </a:r>
            <a:r>
              <a:rPr lang="en-IN" dirty="0" smtClean="0">
                <a:solidFill>
                  <a:srgbClr val="0000FF"/>
                </a:solidFill>
              </a:rPr>
              <a:t>g(n)</a:t>
            </a:r>
            <a:r>
              <a:rPr lang="en-IN" dirty="0" smtClean="0"/>
              <a:t>, </a:t>
            </a:r>
          </a:p>
          <a:p>
            <a:pPr>
              <a:buNone/>
            </a:pPr>
            <a:r>
              <a:rPr lang="en-IN" dirty="0" smtClean="0"/>
              <a:t>  asymptotically.</a:t>
            </a:r>
          </a:p>
          <a:p>
            <a:r>
              <a:rPr lang="en-IN" dirty="0" smtClean="0"/>
              <a:t>That is, there exists some </a:t>
            </a:r>
            <a:r>
              <a:rPr lang="en-IN" dirty="0" smtClean="0">
                <a:solidFill>
                  <a:srgbClr val="0000FF"/>
                </a:solidFill>
              </a:rPr>
              <a:t>n</a:t>
            </a:r>
            <a:r>
              <a:rPr lang="en-IN" baseline="-25000" dirty="0" smtClean="0">
                <a:solidFill>
                  <a:srgbClr val="0000FF"/>
                </a:solidFill>
              </a:rPr>
              <a:t>0</a:t>
            </a:r>
            <a:r>
              <a:rPr lang="en-IN" dirty="0" smtClean="0"/>
              <a:t> such that for </a:t>
            </a:r>
            <a:r>
              <a:rPr lang="en-IN" dirty="0" smtClean="0">
                <a:solidFill>
                  <a:srgbClr val="0000FF"/>
                </a:solidFill>
              </a:rPr>
              <a:t>n &gt;= n</a:t>
            </a:r>
            <a:r>
              <a:rPr lang="en-IN" baseline="-25000" dirty="0" smtClean="0">
                <a:solidFill>
                  <a:srgbClr val="0000FF"/>
                </a:solidFill>
              </a:rPr>
              <a:t>0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smtClean="0"/>
              <a:t>,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				</a:t>
            </a:r>
            <a:r>
              <a:rPr lang="en-IN" dirty="0" smtClean="0">
                <a:solidFill>
                  <a:srgbClr val="0000FF"/>
                </a:solidFill>
              </a:rPr>
              <a:t>f(n) &gt;= c · g(n)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for some positive constant c. </a:t>
            </a:r>
            <a:endParaRPr lang="en-IN" baseline="-250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90800" y="4419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6477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86318" y="4495800"/>
            <a:ext cx="1985682" cy="1972235"/>
          </a:xfrm>
          <a:custGeom>
            <a:avLst/>
            <a:gdLst>
              <a:gd name="connsiteX0" fmla="*/ 0 w 2393576"/>
              <a:gd name="connsiteY0" fmla="*/ 1999129 h 1999129"/>
              <a:gd name="connsiteX1" fmla="*/ 197223 w 2393576"/>
              <a:gd name="connsiteY1" fmla="*/ 1515035 h 1999129"/>
              <a:gd name="connsiteX2" fmla="*/ 824753 w 2393576"/>
              <a:gd name="connsiteY2" fmla="*/ 1281953 h 1999129"/>
              <a:gd name="connsiteX3" fmla="*/ 1299882 w 2393576"/>
              <a:gd name="connsiteY3" fmla="*/ 950259 h 1999129"/>
              <a:gd name="connsiteX4" fmla="*/ 1739153 w 2393576"/>
              <a:gd name="connsiteY4" fmla="*/ 806823 h 1999129"/>
              <a:gd name="connsiteX5" fmla="*/ 2151529 w 2393576"/>
              <a:gd name="connsiteY5" fmla="*/ 519953 h 1999129"/>
              <a:gd name="connsiteX6" fmla="*/ 2339788 w 2393576"/>
              <a:gd name="connsiteY6" fmla="*/ 197223 h 1999129"/>
              <a:gd name="connsiteX7" fmla="*/ 2384611 w 2393576"/>
              <a:gd name="connsiteY7" fmla="*/ 8965 h 1999129"/>
              <a:gd name="connsiteX8" fmla="*/ 2384611 w 2393576"/>
              <a:gd name="connsiteY8" fmla="*/ 8965 h 1999129"/>
              <a:gd name="connsiteX9" fmla="*/ 2393576 w 2393576"/>
              <a:gd name="connsiteY9" fmla="*/ 0 h 199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576" h="1999129">
                <a:moveTo>
                  <a:pt x="0" y="1999129"/>
                </a:moveTo>
                <a:cubicBezTo>
                  <a:pt x="29882" y="1816846"/>
                  <a:pt x="59764" y="1634564"/>
                  <a:pt x="197223" y="1515035"/>
                </a:cubicBezTo>
                <a:cubicBezTo>
                  <a:pt x="334682" y="1395506"/>
                  <a:pt x="640977" y="1376082"/>
                  <a:pt x="824753" y="1281953"/>
                </a:cubicBezTo>
                <a:cubicBezTo>
                  <a:pt x="1008529" y="1187824"/>
                  <a:pt x="1147482" y="1029447"/>
                  <a:pt x="1299882" y="950259"/>
                </a:cubicBezTo>
                <a:cubicBezTo>
                  <a:pt x="1452282" y="871071"/>
                  <a:pt x="1597212" y="878541"/>
                  <a:pt x="1739153" y="806823"/>
                </a:cubicBezTo>
                <a:cubicBezTo>
                  <a:pt x="1881094" y="735105"/>
                  <a:pt x="2051423" y="621553"/>
                  <a:pt x="2151529" y="519953"/>
                </a:cubicBezTo>
                <a:cubicBezTo>
                  <a:pt x="2251635" y="418353"/>
                  <a:pt x="2300941" y="282388"/>
                  <a:pt x="2339788" y="197223"/>
                </a:cubicBezTo>
                <a:cubicBezTo>
                  <a:pt x="2378635" y="112058"/>
                  <a:pt x="2384611" y="8965"/>
                  <a:pt x="2384611" y="8965"/>
                </a:cubicBezTo>
                <a:lnTo>
                  <a:pt x="2384611" y="8965"/>
                </a:lnTo>
                <a:lnTo>
                  <a:pt x="2393576" y="0"/>
                </a:lnTo>
              </a:path>
            </a:pathLst>
          </a:cu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2577353" y="5063564"/>
            <a:ext cx="2513106" cy="1108636"/>
          </a:xfrm>
          <a:custGeom>
            <a:avLst/>
            <a:gdLst>
              <a:gd name="connsiteX0" fmla="*/ 0 w 2513106"/>
              <a:gd name="connsiteY0" fmla="*/ 1108636 h 1108636"/>
              <a:gd name="connsiteX1" fmla="*/ 170329 w 2513106"/>
              <a:gd name="connsiteY1" fmla="*/ 794871 h 1108636"/>
              <a:gd name="connsiteX2" fmla="*/ 475129 w 2513106"/>
              <a:gd name="connsiteY2" fmla="*/ 830730 h 1108636"/>
              <a:gd name="connsiteX3" fmla="*/ 824753 w 2513106"/>
              <a:gd name="connsiteY3" fmla="*/ 785907 h 1108636"/>
              <a:gd name="connsiteX4" fmla="*/ 1039906 w 2513106"/>
              <a:gd name="connsiteY4" fmla="*/ 687295 h 1108636"/>
              <a:gd name="connsiteX5" fmla="*/ 1452282 w 2513106"/>
              <a:gd name="connsiteY5" fmla="*/ 499036 h 1108636"/>
              <a:gd name="connsiteX6" fmla="*/ 2043953 w 2513106"/>
              <a:gd name="connsiteY6" fmla="*/ 230095 h 1108636"/>
              <a:gd name="connsiteX7" fmla="*/ 2375647 w 2513106"/>
              <a:gd name="connsiteY7" fmla="*/ 32871 h 1108636"/>
              <a:gd name="connsiteX8" fmla="*/ 2492188 w 2513106"/>
              <a:gd name="connsiteY8" fmla="*/ 32871 h 1108636"/>
              <a:gd name="connsiteX9" fmla="*/ 2501153 w 2513106"/>
              <a:gd name="connsiteY9" fmla="*/ 23907 h 11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3106" h="1108636">
                <a:moveTo>
                  <a:pt x="0" y="1108636"/>
                </a:moveTo>
                <a:cubicBezTo>
                  <a:pt x="45570" y="974912"/>
                  <a:pt x="91141" y="841189"/>
                  <a:pt x="170329" y="794871"/>
                </a:cubicBezTo>
                <a:cubicBezTo>
                  <a:pt x="249517" y="748553"/>
                  <a:pt x="366058" y="832224"/>
                  <a:pt x="475129" y="830730"/>
                </a:cubicBezTo>
                <a:cubicBezTo>
                  <a:pt x="584200" y="829236"/>
                  <a:pt x="730624" y="809813"/>
                  <a:pt x="824753" y="785907"/>
                </a:cubicBezTo>
                <a:cubicBezTo>
                  <a:pt x="918883" y="762001"/>
                  <a:pt x="1039906" y="687295"/>
                  <a:pt x="1039906" y="687295"/>
                </a:cubicBezTo>
                <a:lnTo>
                  <a:pt x="1452282" y="499036"/>
                </a:lnTo>
                <a:cubicBezTo>
                  <a:pt x="1619623" y="422836"/>
                  <a:pt x="1890059" y="307789"/>
                  <a:pt x="2043953" y="230095"/>
                </a:cubicBezTo>
                <a:cubicBezTo>
                  <a:pt x="2197847" y="152401"/>
                  <a:pt x="2300941" y="65742"/>
                  <a:pt x="2375647" y="32871"/>
                </a:cubicBezTo>
                <a:cubicBezTo>
                  <a:pt x="2450353" y="0"/>
                  <a:pt x="2471270" y="34365"/>
                  <a:pt x="2492188" y="32871"/>
                </a:cubicBezTo>
                <a:cubicBezTo>
                  <a:pt x="2513106" y="31377"/>
                  <a:pt x="2507129" y="27642"/>
                  <a:pt x="2501153" y="23907"/>
                </a:cubicBezTo>
              </a:path>
            </a:pathLst>
          </a:cu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4495800"/>
            <a:ext cx="0" cy="19812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600" y="4343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f(n)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51816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c·g</a:t>
            </a:r>
            <a:r>
              <a:rPr lang="en-IN" dirty="0" smtClean="0"/>
              <a:t>(n)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6400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r>
              <a:rPr lang="en-IN" baseline="-25000" dirty="0" smtClean="0"/>
              <a:t>0</a:t>
            </a:r>
            <a:endParaRPr lang="en-IN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67056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4953000"/>
            <a:ext cx="180357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f(n) = </a:t>
            </a:r>
            <a:r>
              <a:rPr lang="el-GR" sz="2400" dirty="0" smtClean="0"/>
              <a:t>Ω</a:t>
            </a:r>
            <a:r>
              <a:rPr lang="en-IN" sz="2400" dirty="0" smtClean="0"/>
              <a:t>(g(n))</a:t>
            </a:r>
            <a:endParaRPr lang="en-I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Ω() and O()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FF"/>
                </a:solidFill>
              </a:rPr>
              <a:t>f(n)</a:t>
            </a:r>
            <a:r>
              <a:rPr lang="en-IN" dirty="0" smtClean="0"/>
              <a:t> is </a:t>
            </a:r>
            <a:r>
              <a:rPr lang="el-GR" dirty="0" smtClean="0"/>
              <a:t>Ω</a:t>
            </a:r>
            <a:r>
              <a:rPr lang="en-IN" dirty="0" smtClean="0">
                <a:solidFill>
                  <a:srgbClr val="0000FF"/>
                </a:solidFill>
              </a:rPr>
              <a:t>(g(n)</a:t>
            </a:r>
            <a:r>
              <a:rPr lang="en-IN" dirty="0" smtClean="0"/>
              <a:t>) implies that </a:t>
            </a:r>
            <a:r>
              <a:rPr lang="en-IN" dirty="0" smtClean="0">
                <a:solidFill>
                  <a:srgbClr val="0000FF"/>
                </a:solidFill>
              </a:rPr>
              <a:t>g(n)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0000FF"/>
                </a:solidFill>
              </a:rPr>
              <a:t>O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f(n))</a:t>
            </a:r>
            <a:r>
              <a:rPr lang="en-IN" dirty="0" smtClean="0"/>
              <a:t>.</a:t>
            </a:r>
          </a:p>
          <a:p>
            <a:r>
              <a:rPr lang="en-IN" dirty="0" smtClean="0"/>
              <a:t>Vice-versa, f(n) is O(g(n)) implies g(n) = </a:t>
            </a:r>
            <a:r>
              <a:rPr lang="el-GR" dirty="0" smtClean="0"/>
              <a:t>Ω</a:t>
            </a:r>
            <a:r>
              <a:rPr lang="en-IN" dirty="0" smtClean="0"/>
              <a:t>(f(n)).</a:t>
            </a:r>
          </a:p>
          <a:p>
            <a:r>
              <a:rPr lang="en-IN" dirty="0" smtClean="0"/>
              <a:t>Read as follows:</a:t>
            </a:r>
          </a:p>
          <a:p>
            <a:pPr lvl="1"/>
            <a:r>
              <a:rPr lang="en-IN" dirty="0" smtClean="0"/>
              <a:t>f(n) = O(g(n)) read as f is upper bounded by g asymptotically.</a:t>
            </a:r>
          </a:p>
          <a:p>
            <a:pPr lvl="1"/>
            <a:r>
              <a:rPr lang="en-IN" dirty="0" smtClean="0"/>
              <a:t>f(n) = </a:t>
            </a:r>
            <a:r>
              <a:rPr lang="el-GR" dirty="0" smtClean="0"/>
              <a:t>Ω</a:t>
            </a:r>
            <a:r>
              <a:rPr lang="en-IN" dirty="0" smtClean="0"/>
              <a:t>(n) read as f is lower bounded by g asymptotically. </a:t>
            </a:r>
          </a:p>
          <a:p>
            <a:r>
              <a:rPr lang="en-IN" dirty="0" smtClean="0"/>
              <a:t>For order notations, we will assume that f and g are non-negative  functions on the range n &gt;= 0.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Theta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en-IN" dirty="0" smtClean="0"/>
              <a:t> Notation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334000" cy="43434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0000FF"/>
                </a:solidFill>
              </a:rPr>
              <a:t>f(n)</a:t>
            </a:r>
            <a:r>
              <a:rPr lang="en-IN" sz="2000" dirty="0" smtClean="0"/>
              <a:t> is said to be </a:t>
            </a:r>
            <a:r>
              <a:rPr lang="el-GR" sz="2000" dirty="0" smtClean="0">
                <a:solidFill>
                  <a:srgbClr val="C00000"/>
                </a:solidFill>
              </a:rPr>
              <a:t>Θ</a:t>
            </a:r>
            <a:r>
              <a:rPr lang="en-IN" sz="2000" dirty="0" smtClean="0">
                <a:solidFill>
                  <a:srgbClr val="0000FF"/>
                </a:solidFill>
              </a:rPr>
              <a:t>(g(n)</a:t>
            </a:r>
            <a:r>
              <a:rPr lang="en-IN" sz="2000" dirty="0" smtClean="0"/>
              <a:t>)  if </a:t>
            </a:r>
          </a:p>
          <a:p>
            <a:pPr lvl="1"/>
            <a:r>
              <a:rPr lang="en-IN" sz="2000" dirty="0" smtClean="0">
                <a:solidFill>
                  <a:srgbClr val="0000FF"/>
                </a:solidFill>
              </a:rPr>
              <a:t>f(n)</a:t>
            </a:r>
            <a:r>
              <a:rPr lang="en-IN" sz="2000" dirty="0" smtClean="0"/>
              <a:t> = </a:t>
            </a:r>
            <a:r>
              <a:rPr lang="en-IN" sz="2000" dirty="0" smtClean="0">
                <a:solidFill>
                  <a:srgbClr val="C00000"/>
                </a:solidFill>
              </a:rPr>
              <a:t>O</a:t>
            </a:r>
            <a:r>
              <a:rPr lang="en-IN" sz="2000" dirty="0" smtClean="0"/>
              <a:t>(</a:t>
            </a:r>
            <a:r>
              <a:rPr lang="en-IN" sz="2000" dirty="0" smtClean="0">
                <a:solidFill>
                  <a:srgbClr val="0000FF"/>
                </a:solidFill>
              </a:rPr>
              <a:t>g(n)) </a:t>
            </a:r>
            <a:r>
              <a:rPr lang="en-IN" sz="2000" dirty="0" smtClean="0"/>
              <a:t>and</a:t>
            </a:r>
          </a:p>
          <a:p>
            <a:pPr lvl="1"/>
            <a:r>
              <a:rPr lang="en-IN" sz="2000" dirty="0" smtClean="0">
                <a:solidFill>
                  <a:srgbClr val="0000FF"/>
                </a:solidFill>
              </a:rPr>
              <a:t>f(n)</a:t>
            </a:r>
            <a:r>
              <a:rPr lang="en-IN" sz="2000" dirty="0" smtClean="0"/>
              <a:t> = </a:t>
            </a:r>
            <a:r>
              <a:rPr lang="el-GR" sz="2000" dirty="0" smtClean="0">
                <a:solidFill>
                  <a:srgbClr val="C00000"/>
                </a:solidFill>
              </a:rPr>
              <a:t>Ω</a:t>
            </a:r>
            <a:r>
              <a:rPr lang="en-IN" sz="2000" dirty="0" smtClean="0">
                <a:solidFill>
                  <a:srgbClr val="0000FF"/>
                </a:solidFill>
              </a:rPr>
              <a:t>(g(n))</a:t>
            </a:r>
          </a:p>
          <a:p>
            <a:pPr lvl="1"/>
            <a:endParaRPr lang="en-IN" sz="2000" dirty="0" smtClean="0"/>
          </a:p>
          <a:p>
            <a:r>
              <a:rPr lang="en-IN" sz="2000" dirty="0" smtClean="0"/>
              <a:t>In other words, </a:t>
            </a:r>
            <a:r>
              <a:rPr lang="en-IN" sz="2000" dirty="0" smtClean="0">
                <a:solidFill>
                  <a:srgbClr val="0000FF"/>
                </a:solidFill>
              </a:rPr>
              <a:t>f</a:t>
            </a:r>
            <a:r>
              <a:rPr lang="en-IN" sz="2000" dirty="0" smtClean="0"/>
              <a:t> is </a:t>
            </a:r>
            <a:r>
              <a:rPr lang="en-IN" sz="2000" dirty="0" smtClean="0">
                <a:solidFill>
                  <a:srgbClr val="C00000"/>
                </a:solidFill>
              </a:rPr>
              <a:t>upper bounded </a:t>
            </a:r>
            <a:r>
              <a:rPr lang="en-IN" sz="2000" dirty="0" smtClean="0"/>
              <a:t>by </a:t>
            </a:r>
            <a:r>
              <a:rPr lang="en-IN" sz="2000" dirty="0" smtClean="0">
                <a:solidFill>
                  <a:srgbClr val="0000FF"/>
                </a:solidFill>
              </a:rPr>
              <a:t>c</a:t>
            </a:r>
            <a:r>
              <a:rPr lang="en-IN" sz="2000" baseline="-25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·g</a:t>
            </a:r>
            <a:r>
              <a:rPr lang="en-IN" sz="2000" dirty="0" smtClean="0"/>
              <a:t> asymptotically and </a:t>
            </a:r>
            <a:r>
              <a:rPr lang="en-IN" sz="2000" dirty="0" smtClean="0">
                <a:solidFill>
                  <a:srgbClr val="0000FF"/>
                </a:solidFill>
              </a:rPr>
              <a:t>f</a:t>
            </a:r>
            <a:r>
              <a:rPr lang="en-IN" sz="2000" dirty="0" smtClean="0"/>
              <a:t> is </a:t>
            </a:r>
            <a:r>
              <a:rPr lang="en-IN" sz="2000" dirty="0" smtClean="0">
                <a:solidFill>
                  <a:srgbClr val="C00000"/>
                </a:solidFill>
              </a:rPr>
              <a:t>lower bounded</a:t>
            </a:r>
            <a:r>
              <a:rPr lang="en-IN" sz="2000" dirty="0" smtClean="0"/>
              <a:t> by </a:t>
            </a:r>
            <a:r>
              <a:rPr lang="en-IN" sz="2000" dirty="0" smtClean="0">
                <a:solidFill>
                  <a:srgbClr val="0000FF"/>
                </a:solidFill>
              </a:rPr>
              <a:t>c</a:t>
            </a:r>
            <a:r>
              <a:rPr lang="en-IN" sz="2000" baseline="-25000" dirty="0" smtClean="0">
                <a:solidFill>
                  <a:srgbClr val="0000FF"/>
                </a:solidFill>
              </a:rPr>
              <a:t>2</a:t>
            </a:r>
            <a:r>
              <a:rPr lang="en-IN" sz="2000" dirty="0" smtClean="0">
                <a:solidFill>
                  <a:srgbClr val="0000FF"/>
                </a:solidFill>
              </a:rPr>
              <a:t>·g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Formally, there exist positive real constants </a:t>
            </a:r>
            <a:r>
              <a:rPr lang="en-IN" sz="2000" dirty="0" smtClean="0">
                <a:solidFill>
                  <a:srgbClr val="C00000"/>
                </a:solidFill>
              </a:rPr>
              <a:t>c</a:t>
            </a:r>
            <a:r>
              <a:rPr lang="en-IN" sz="2000" baseline="-25000" dirty="0" smtClean="0">
                <a:solidFill>
                  <a:srgbClr val="C00000"/>
                </a:solidFill>
              </a:rPr>
              <a:t>1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C00000"/>
                </a:solidFill>
              </a:rPr>
              <a:t>c</a:t>
            </a:r>
            <a:r>
              <a:rPr lang="en-IN" sz="2000" baseline="-25000" dirty="0" smtClean="0">
                <a:solidFill>
                  <a:srgbClr val="C00000"/>
                </a:solidFill>
              </a:rPr>
              <a:t>2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C00000"/>
                </a:solidFill>
              </a:rPr>
              <a:t>n</a:t>
            </a:r>
            <a:r>
              <a:rPr lang="en-IN" sz="2000" baseline="-25000" dirty="0" smtClean="0">
                <a:solidFill>
                  <a:srgbClr val="C00000"/>
                </a:solidFill>
              </a:rPr>
              <a:t>0</a:t>
            </a:r>
            <a:r>
              <a:rPr lang="en-IN" sz="2000" dirty="0" smtClean="0"/>
              <a:t> such that for all </a:t>
            </a:r>
            <a:r>
              <a:rPr lang="en-IN" sz="2000" dirty="0" smtClean="0">
                <a:solidFill>
                  <a:srgbClr val="C00000"/>
                </a:solidFill>
              </a:rPr>
              <a:t>n &gt; n</a:t>
            </a:r>
            <a:r>
              <a:rPr lang="en-IN" sz="2000" baseline="-25000" dirty="0" smtClean="0">
                <a:solidFill>
                  <a:srgbClr val="C00000"/>
                </a:solidFill>
              </a:rPr>
              <a:t>0</a:t>
            </a:r>
            <a:r>
              <a:rPr lang="en-IN" sz="2000" dirty="0" smtClean="0"/>
              <a:t>,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>
                <a:solidFill>
                  <a:srgbClr val="0000FF"/>
                </a:solidFill>
              </a:rPr>
              <a:t>c</a:t>
            </a:r>
            <a:r>
              <a:rPr lang="en-IN" sz="2000" baseline="-25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 ·g(n) </a:t>
            </a:r>
            <a:r>
              <a:rPr lang="en-IN" sz="2000" dirty="0" smtClean="0">
                <a:solidFill>
                  <a:srgbClr val="C00000"/>
                </a:solidFill>
              </a:rPr>
              <a:t>&lt;=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00FF"/>
                </a:solidFill>
              </a:rPr>
              <a:t>f(n)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&lt;=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00FF"/>
                </a:solidFill>
              </a:rPr>
              <a:t>c</a:t>
            </a:r>
            <a:r>
              <a:rPr lang="en-IN" sz="2000" baseline="-25000" dirty="0" smtClean="0">
                <a:solidFill>
                  <a:srgbClr val="0000FF"/>
                </a:solidFill>
              </a:rPr>
              <a:t>2</a:t>
            </a:r>
            <a:r>
              <a:rPr lang="en-IN" sz="2000" dirty="0" smtClean="0">
                <a:solidFill>
                  <a:srgbClr val="0000FF"/>
                </a:solidFill>
              </a:rPr>
              <a:t>·g(n)</a:t>
            </a:r>
            <a:r>
              <a:rPr lang="en-IN" sz="2000" dirty="0" smtClean="0"/>
              <a:t>,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0" y="5334000"/>
          <a:ext cx="1143000" cy="514350"/>
        </p:xfrm>
        <a:graphic>
          <a:graphicData uri="http://schemas.openxmlformats.org/presentationml/2006/ole">
            <p:oleObj spid="_x0000_s2050" name="Equation" r:id="rId3" imgW="507960" imgH="228600" progId="Equation.3">
              <p:embed/>
            </p:oleObj>
          </a:graphicData>
        </a:graphic>
      </p:graphicFrame>
      <p:pic>
        <p:nvPicPr>
          <p:cNvPr id="6" name="Picture 5" descr="Theta-not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743200"/>
            <a:ext cx="3139069" cy="3120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2971800"/>
            <a:ext cx="14057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f(n) = </a:t>
            </a:r>
            <a:r>
              <a:rPr lang="el-GR" dirty="0" smtClean="0"/>
              <a:t>Θ</a:t>
            </a:r>
            <a:r>
              <a:rPr lang="en-IN" dirty="0" smtClean="0"/>
              <a:t>(g(n))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Time complexity of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atrix multiplication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Matrix-</a:t>
            </a:r>
            <a:r>
              <a:rPr lang="en-US" sz="2400" b="1" dirty="0" err="1" smtClean="0">
                <a:solidFill>
                  <a:srgbClr val="7030A0"/>
                </a:solidFill>
              </a:rPr>
              <a:t>mult</a:t>
            </a:r>
            <a:r>
              <a:rPr lang="en-US" sz="2400" dirty="0" smtClean="0"/>
              <a:t>(</a:t>
            </a:r>
            <a:r>
              <a:rPr lang="en-US" sz="2400" b="1" dirty="0" smtClean="0"/>
              <a:t>C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],</a:t>
            </a:r>
            <a:r>
              <a:rPr lang="en-US" sz="2400" b="1" dirty="0" smtClean="0"/>
              <a:t>D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000" dirty="0" smtClean="0"/>
              <a:t>{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{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{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 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  <a:r>
              <a:rPr lang="en-US" sz="2000" dirty="0" smtClean="0"/>
              <a:t>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{ 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M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 + </a:t>
            </a:r>
            <a:r>
              <a:rPr lang="en-US" sz="2000" b="1" dirty="0" smtClean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smtClean="0">
                <a:sym typeface="Wingdings" pitchFamily="2" charset="2"/>
              </a:rPr>
              <a:t>]*</a:t>
            </a:r>
            <a:r>
              <a:rPr lang="en-US" sz="2000" b="1" dirty="0" smtClean="0"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Return </a:t>
            </a:r>
            <a:r>
              <a:rPr lang="en-US" sz="2000" b="1" dirty="0" smtClean="0">
                <a:sym typeface="Wingdings" pitchFamily="2" charset="2"/>
              </a:rPr>
              <a:t>M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     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Up Ribbon 4"/>
              <p:cNvSpPr/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203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properties of </a:t>
            </a:r>
            <a:r>
              <a:rPr lang="el-GR" dirty="0" smtClean="0"/>
              <a:t>Θ</a:t>
            </a:r>
            <a:r>
              <a:rPr lang="en-IN" dirty="0" smtClean="0"/>
              <a:t>()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79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2200" dirty="0" smtClean="0"/>
              <a:t>Read </a:t>
            </a:r>
            <a:r>
              <a:rPr lang="en-IN" sz="2200" dirty="0" smtClean="0">
                <a:solidFill>
                  <a:srgbClr val="0000FF"/>
                </a:solidFill>
              </a:rPr>
              <a:t>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(g(n)</a:t>
            </a:r>
            <a:r>
              <a:rPr lang="en-IN" sz="2200" dirty="0" smtClean="0"/>
              <a:t>) as </a:t>
            </a:r>
            <a:r>
              <a:rPr lang="en-IN" sz="2200" dirty="0" smtClean="0">
                <a:solidFill>
                  <a:srgbClr val="0000FF"/>
                </a:solidFill>
              </a:rPr>
              <a:t>f(n)</a:t>
            </a:r>
            <a:r>
              <a:rPr lang="en-IN" sz="2200" dirty="0" smtClean="0"/>
              <a:t> </a:t>
            </a:r>
            <a:r>
              <a:rPr lang="en-IN" sz="2200" dirty="0" smtClean="0">
                <a:solidFill>
                  <a:srgbClr val="C00000"/>
                </a:solidFill>
              </a:rPr>
              <a:t>is of the same order as </a:t>
            </a:r>
            <a:r>
              <a:rPr lang="en-IN" sz="2200" dirty="0" smtClean="0">
                <a:solidFill>
                  <a:srgbClr val="0000FF"/>
                </a:solidFill>
              </a:rPr>
              <a:t>g(n) </a:t>
            </a:r>
            <a:r>
              <a:rPr lang="en-IN" sz="2200" dirty="0" smtClean="0"/>
              <a:t>asymptotically.</a:t>
            </a:r>
          </a:p>
          <a:p>
            <a:r>
              <a:rPr lang="en-IN" sz="2200" dirty="0" smtClean="0">
                <a:solidFill>
                  <a:srgbClr val="006C31"/>
                </a:solidFill>
              </a:rPr>
              <a:t>Symmetry</a:t>
            </a:r>
            <a:r>
              <a:rPr lang="en-IN" sz="2200" dirty="0" smtClean="0">
                <a:solidFill>
                  <a:srgbClr val="0000FF"/>
                </a:solidFill>
              </a:rPr>
              <a:t>: 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(g(n)</a:t>
            </a:r>
            <a:r>
              <a:rPr lang="en-IN" sz="2200" dirty="0" smtClean="0"/>
              <a:t>) </a:t>
            </a:r>
            <a:r>
              <a:rPr lang="en-IN" sz="2200" dirty="0" err="1" smtClean="0"/>
              <a:t>iff</a:t>
            </a:r>
            <a:r>
              <a:rPr lang="en-IN" sz="2200" dirty="0" smtClean="0"/>
              <a:t> </a:t>
            </a:r>
            <a:r>
              <a:rPr lang="en-IN" sz="2200" dirty="0">
                <a:solidFill>
                  <a:srgbClr val="0000FF"/>
                </a:solidFill>
              </a:rPr>
              <a:t>g</a:t>
            </a:r>
            <a:r>
              <a:rPr lang="en-IN" sz="2200" dirty="0" smtClean="0">
                <a:solidFill>
                  <a:srgbClr val="0000FF"/>
                </a:solidFill>
              </a:rPr>
              <a:t>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(f(n)</a:t>
            </a:r>
            <a:r>
              <a:rPr lang="en-IN" sz="2200" dirty="0" smtClean="0"/>
              <a:t>).</a:t>
            </a:r>
          </a:p>
          <a:p>
            <a:r>
              <a:rPr lang="en-IN" sz="2200" dirty="0" smtClean="0"/>
              <a:t>Transitivity: </a:t>
            </a:r>
            <a:r>
              <a:rPr lang="en-IN" sz="2200" dirty="0" smtClean="0">
                <a:solidFill>
                  <a:srgbClr val="0000FF"/>
                </a:solidFill>
              </a:rPr>
              <a:t>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(g(n)</a:t>
            </a:r>
            <a:r>
              <a:rPr lang="en-IN" sz="2200" dirty="0" smtClean="0"/>
              <a:t>) and </a:t>
            </a:r>
            <a:r>
              <a:rPr lang="en-IN" sz="2200" dirty="0" smtClean="0">
                <a:solidFill>
                  <a:srgbClr val="0000FF"/>
                </a:solidFill>
              </a:rPr>
              <a:t>g(n)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(h(n)</a:t>
            </a:r>
            <a:r>
              <a:rPr lang="en-IN" sz="2200" dirty="0" smtClean="0"/>
              <a:t>) implies </a:t>
            </a:r>
            <a:r>
              <a:rPr lang="en-IN" sz="2200" dirty="0" smtClean="0">
                <a:solidFill>
                  <a:srgbClr val="0000FF"/>
                </a:solidFill>
              </a:rPr>
              <a:t>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(h(n)</a:t>
            </a:r>
            <a:r>
              <a:rPr lang="en-IN" sz="2200" dirty="0" smtClean="0"/>
              <a:t>).</a:t>
            </a:r>
          </a:p>
          <a:p>
            <a:r>
              <a:rPr lang="en-IN" sz="2200" dirty="0" smtClean="0"/>
              <a:t>Reflexivity is obvious: </a:t>
            </a:r>
            <a:r>
              <a:rPr lang="en-IN" sz="2200" dirty="0" smtClean="0">
                <a:solidFill>
                  <a:srgbClr val="0000FF"/>
                </a:solidFill>
              </a:rPr>
              <a:t>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(f(n)</a:t>
            </a:r>
            <a:r>
              <a:rPr lang="en-IN" sz="2200" dirty="0" smtClean="0"/>
              <a:t>).</a:t>
            </a:r>
          </a:p>
          <a:p>
            <a:r>
              <a:rPr lang="en-IN" sz="2200" dirty="0"/>
              <a:t> </a:t>
            </a:r>
            <a:r>
              <a:rPr lang="en-IN" sz="2200" dirty="0" smtClean="0"/>
              <a:t>So, if we define a relation </a:t>
            </a:r>
            <a:r>
              <a:rPr lang="en-IN" sz="2200" dirty="0" smtClean="0">
                <a:solidFill>
                  <a:srgbClr val="006C31"/>
                </a:solidFill>
              </a:rPr>
              <a:t>R</a:t>
            </a:r>
            <a:r>
              <a:rPr lang="en-IN" sz="2200" dirty="0" smtClean="0"/>
              <a:t> such that</a:t>
            </a:r>
          </a:p>
          <a:p>
            <a:pPr>
              <a:buNone/>
            </a:pPr>
            <a:r>
              <a:rPr lang="en-IN" sz="2200" dirty="0"/>
              <a:t> </a:t>
            </a:r>
            <a:r>
              <a:rPr lang="en-IN" sz="2200" dirty="0" smtClean="0"/>
              <a:t>    	 </a:t>
            </a:r>
            <a:r>
              <a:rPr lang="en-IN" sz="2200" dirty="0" smtClean="0">
                <a:solidFill>
                  <a:srgbClr val="0000FF"/>
                </a:solidFill>
              </a:rPr>
              <a:t>f</a:t>
            </a:r>
            <a:r>
              <a:rPr lang="en-IN" sz="2200" dirty="0" smtClean="0"/>
              <a:t> </a:t>
            </a:r>
            <a:r>
              <a:rPr lang="en-IN" sz="2200" dirty="0" smtClean="0">
                <a:solidFill>
                  <a:srgbClr val="006C31"/>
                </a:solidFill>
              </a:rPr>
              <a:t>R</a:t>
            </a:r>
            <a:r>
              <a:rPr lang="en-IN" sz="2200" dirty="0" smtClean="0"/>
              <a:t> g if </a:t>
            </a:r>
            <a:r>
              <a:rPr lang="en-IN" sz="2200" dirty="0" smtClean="0">
                <a:solidFill>
                  <a:srgbClr val="0000FF"/>
                </a:solidFill>
              </a:rPr>
              <a:t>f(n) </a:t>
            </a:r>
            <a:r>
              <a:rPr lang="en-IN" sz="2200" dirty="0" smtClean="0"/>
              <a:t>= </a:t>
            </a:r>
            <a:r>
              <a:rPr lang="el-GR" sz="2200" dirty="0" smtClean="0">
                <a:solidFill>
                  <a:srgbClr val="C00000"/>
                </a:solidFill>
              </a:rPr>
              <a:t>Θ</a:t>
            </a:r>
            <a:r>
              <a:rPr lang="en-IN" sz="2200" dirty="0" smtClean="0">
                <a:solidFill>
                  <a:srgbClr val="0000FF"/>
                </a:solidFill>
              </a:rPr>
              <a:t>(g(n)</a:t>
            </a:r>
            <a:r>
              <a:rPr lang="en-IN" sz="2200" dirty="0" smtClean="0"/>
              <a:t>), </a:t>
            </a:r>
          </a:p>
          <a:p>
            <a:pPr>
              <a:buNone/>
            </a:pPr>
            <a:r>
              <a:rPr lang="en-IN" sz="2200" dirty="0"/>
              <a:t>	</a:t>
            </a:r>
            <a:r>
              <a:rPr lang="en-IN" sz="2200" dirty="0" smtClean="0"/>
              <a:t>then </a:t>
            </a:r>
            <a:r>
              <a:rPr lang="en-IN" sz="2200" dirty="0" smtClean="0">
                <a:solidFill>
                  <a:srgbClr val="006C31"/>
                </a:solidFill>
              </a:rPr>
              <a:t>R</a:t>
            </a:r>
            <a:r>
              <a:rPr lang="en-IN" sz="2200" dirty="0" smtClean="0"/>
              <a:t> is an equivalence relation. </a:t>
            </a:r>
          </a:p>
          <a:p>
            <a:pPr lvl="1"/>
            <a:r>
              <a:rPr lang="en-IN" sz="2000" dirty="0" smtClean="0"/>
              <a:t>Implying that if </a:t>
            </a:r>
            <a:r>
              <a:rPr lang="en-IN" sz="2000" dirty="0" smtClean="0">
                <a:solidFill>
                  <a:srgbClr val="0000FF"/>
                </a:solidFill>
              </a:rPr>
              <a:t>f(n) </a:t>
            </a:r>
            <a:r>
              <a:rPr lang="en-IN" sz="2000" dirty="0" smtClean="0"/>
              <a:t>= </a:t>
            </a:r>
            <a:r>
              <a:rPr lang="el-GR" sz="2000" dirty="0" smtClean="0">
                <a:solidFill>
                  <a:srgbClr val="C00000"/>
                </a:solidFill>
              </a:rPr>
              <a:t>Θ</a:t>
            </a:r>
            <a:r>
              <a:rPr lang="en-IN" sz="2000" dirty="0" smtClean="0">
                <a:solidFill>
                  <a:srgbClr val="0000FF"/>
                </a:solidFill>
              </a:rPr>
              <a:t>(g(n)</a:t>
            </a:r>
            <a:r>
              <a:rPr lang="en-IN" sz="2000" dirty="0" smtClean="0"/>
              <a:t>)  and </a:t>
            </a:r>
            <a:r>
              <a:rPr lang="en-IN" sz="2000" dirty="0" smtClean="0">
                <a:solidFill>
                  <a:srgbClr val="0000FF"/>
                </a:solidFill>
              </a:rPr>
              <a:t>f(n) </a:t>
            </a:r>
            <a:r>
              <a:rPr lang="en-IN" sz="2000" dirty="0"/>
              <a:t>≠</a:t>
            </a:r>
            <a:r>
              <a:rPr lang="en-IN" sz="2000" dirty="0" smtClean="0"/>
              <a:t> </a:t>
            </a:r>
            <a:r>
              <a:rPr lang="el-GR" sz="2000" dirty="0" smtClean="0">
                <a:solidFill>
                  <a:srgbClr val="C00000"/>
                </a:solidFill>
              </a:rPr>
              <a:t>Θ</a:t>
            </a:r>
            <a:r>
              <a:rPr lang="en-IN" sz="2000" dirty="0" smtClean="0">
                <a:solidFill>
                  <a:srgbClr val="0000FF"/>
                </a:solidFill>
              </a:rPr>
              <a:t>(h(n)</a:t>
            </a:r>
            <a:r>
              <a:rPr lang="en-IN" sz="2000" dirty="0" smtClean="0"/>
              <a:t>)</a:t>
            </a:r>
          </a:p>
          <a:p>
            <a:pPr lvl="1">
              <a:buNone/>
            </a:pPr>
            <a:r>
              <a:rPr lang="en-IN" sz="2000" dirty="0"/>
              <a:t>	</a:t>
            </a:r>
            <a:r>
              <a:rPr lang="en-IN" sz="2000" dirty="0" smtClean="0"/>
              <a:t>			</a:t>
            </a:r>
            <a:r>
              <a:rPr lang="en-IN" sz="2000" dirty="0" smtClean="0"/>
              <a:t> then </a:t>
            </a:r>
            <a:r>
              <a:rPr lang="en-IN" sz="2000" dirty="0">
                <a:solidFill>
                  <a:srgbClr val="0000FF"/>
                </a:solidFill>
              </a:rPr>
              <a:t>g</a:t>
            </a:r>
            <a:r>
              <a:rPr lang="en-IN" sz="2000" dirty="0" smtClean="0">
                <a:solidFill>
                  <a:srgbClr val="0000FF"/>
                </a:solidFill>
              </a:rPr>
              <a:t>(n) </a:t>
            </a:r>
            <a:r>
              <a:rPr lang="en-IN" sz="2000" dirty="0"/>
              <a:t>≠</a:t>
            </a:r>
            <a:r>
              <a:rPr lang="en-IN" sz="2000" dirty="0" smtClean="0"/>
              <a:t> </a:t>
            </a:r>
            <a:r>
              <a:rPr lang="el-GR" sz="2000" dirty="0" smtClean="0">
                <a:solidFill>
                  <a:srgbClr val="C00000"/>
                </a:solidFill>
              </a:rPr>
              <a:t>Θ</a:t>
            </a:r>
            <a:r>
              <a:rPr lang="en-IN" sz="2000" dirty="0" smtClean="0">
                <a:solidFill>
                  <a:srgbClr val="0000FF"/>
                </a:solidFill>
              </a:rPr>
              <a:t>(h(n)</a:t>
            </a:r>
            <a:r>
              <a:rPr lang="en-IN" sz="2000" dirty="0" smtClean="0"/>
              <a:t>)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properties of </a:t>
            </a:r>
            <a:r>
              <a:rPr lang="el-GR" dirty="0" smtClean="0"/>
              <a:t>Θ</a:t>
            </a:r>
            <a:r>
              <a:rPr lang="en-IN" dirty="0" smtClean="0"/>
              <a:t>()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If </a:t>
            </a:r>
            <a:r>
              <a:rPr lang="en-IN" dirty="0" smtClean="0">
                <a:solidFill>
                  <a:srgbClr val="0000FF"/>
                </a:solidFill>
              </a:rPr>
              <a:t>f(n) </a:t>
            </a:r>
            <a:r>
              <a:rPr lang="en-IN" dirty="0" smtClean="0"/>
              <a:t>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0000FF"/>
                </a:solidFill>
              </a:rPr>
              <a:t>(g(n)</a:t>
            </a:r>
            <a:r>
              <a:rPr lang="en-IN" dirty="0" smtClean="0"/>
              <a:t>)  and </a:t>
            </a:r>
            <a:r>
              <a:rPr lang="en-IN" dirty="0">
                <a:solidFill>
                  <a:srgbClr val="0000FF"/>
                </a:solidFill>
              </a:rPr>
              <a:t>h</a:t>
            </a:r>
            <a:r>
              <a:rPr lang="en-IN" dirty="0" smtClean="0">
                <a:solidFill>
                  <a:srgbClr val="0000FF"/>
                </a:solidFill>
              </a:rPr>
              <a:t>(n) </a:t>
            </a:r>
            <a:r>
              <a:rPr lang="en-IN" dirty="0" smtClean="0"/>
              <a:t>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0000FF"/>
                </a:solidFill>
              </a:rPr>
              <a:t>(k(n)</a:t>
            </a:r>
            <a:r>
              <a:rPr lang="en-IN" dirty="0" smtClean="0"/>
              <a:t>)  then</a:t>
            </a:r>
          </a:p>
          <a:p>
            <a:pPr lvl="1">
              <a:buNone/>
            </a:pPr>
            <a:r>
              <a:rPr lang="en-IN" dirty="0" smtClean="0">
                <a:solidFill>
                  <a:srgbClr val="0000FF"/>
                </a:solidFill>
              </a:rPr>
              <a:t>f(n) + h(n)</a:t>
            </a:r>
            <a:r>
              <a:rPr lang="en-IN" dirty="0" smtClean="0"/>
              <a:t>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0000FF"/>
                </a:solidFill>
              </a:rPr>
              <a:t>(g(n) + k(n)</a:t>
            </a:r>
            <a:r>
              <a:rPr lang="en-IN" dirty="0" smtClean="0"/>
              <a:t>), and</a:t>
            </a:r>
          </a:p>
          <a:p>
            <a:pPr lvl="1">
              <a:buNone/>
            </a:pPr>
            <a:r>
              <a:rPr lang="en-IN" dirty="0" smtClean="0">
                <a:solidFill>
                  <a:srgbClr val="0000FF"/>
                </a:solidFill>
              </a:rPr>
              <a:t>   f(n)· h(n)</a:t>
            </a:r>
            <a:r>
              <a:rPr lang="en-IN" dirty="0" smtClean="0"/>
              <a:t>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0000FF"/>
                </a:solidFill>
              </a:rPr>
              <a:t>(g(n)·k(n)</a:t>
            </a:r>
            <a:r>
              <a:rPr lang="en-IN" dirty="0" smtClean="0"/>
              <a:t>),  so on.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n 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C00000"/>
                </a:solidFill>
              </a:rPr>
              <a:t>(n)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n = O(n log n)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 = O(n</a:t>
            </a:r>
            <a:r>
              <a:rPr lang="en-IN" baseline="30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), n = O(n</a:t>
            </a:r>
            <a:r>
              <a:rPr lang="en-IN" baseline="30000" dirty="0" smtClean="0">
                <a:solidFill>
                  <a:srgbClr val="C00000"/>
                </a:solidFill>
              </a:rPr>
              <a:t>3</a:t>
            </a:r>
            <a:r>
              <a:rPr lang="en-IN" dirty="0" smtClean="0">
                <a:solidFill>
                  <a:srgbClr val="C00000"/>
                </a:solidFill>
              </a:rPr>
              <a:t> ), …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n log(n) = O(n log</a:t>
            </a:r>
            <a:r>
              <a:rPr lang="en-IN" baseline="30000" dirty="0" smtClean="0">
                <a:solidFill>
                  <a:srgbClr val="0000FF"/>
                </a:solidFill>
              </a:rPr>
              <a:t>  </a:t>
            </a:r>
            <a:r>
              <a:rPr lang="en-IN" dirty="0" smtClean="0">
                <a:solidFill>
                  <a:srgbClr val="0000FF"/>
                </a:solidFill>
              </a:rPr>
              <a:t>(n) (log(log(n))))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2</a:t>
            </a:r>
            <a:r>
              <a:rPr lang="en-IN" baseline="30000" dirty="0" smtClean="0">
                <a:solidFill>
                  <a:srgbClr val="C00000"/>
                </a:solidFill>
              </a:rPr>
              <a:t>n </a:t>
            </a:r>
            <a:r>
              <a:rPr lang="en-IN" dirty="0" smtClean="0">
                <a:solidFill>
                  <a:srgbClr val="C00000"/>
                </a:solidFill>
              </a:rPr>
              <a:t>= O(2</a:t>
            </a:r>
            <a:r>
              <a:rPr lang="en-IN" baseline="30000" dirty="0" smtClean="0">
                <a:solidFill>
                  <a:srgbClr val="C00000"/>
                </a:solidFill>
              </a:rPr>
              <a:t>n-1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2</a:t>
            </a:r>
            <a:r>
              <a:rPr lang="en-IN" baseline="30000" dirty="0" smtClean="0">
                <a:solidFill>
                  <a:srgbClr val="0000FF"/>
                </a:solidFill>
              </a:rPr>
              <a:t>n</a:t>
            </a:r>
            <a:r>
              <a:rPr lang="en-IN" dirty="0" smtClean="0">
                <a:solidFill>
                  <a:srgbClr val="0000FF"/>
                </a:solidFill>
              </a:rPr>
              <a:t> = Ω(2</a:t>
            </a:r>
            <a:r>
              <a:rPr lang="en-IN" baseline="30000" dirty="0" smtClean="0">
                <a:solidFill>
                  <a:srgbClr val="0000FF"/>
                </a:solidFill>
              </a:rPr>
              <a:t>n/2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2</a:t>
            </a:r>
            <a:r>
              <a:rPr lang="en-IN" baseline="30000" dirty="0" smtClean="0">
                <a:solidFill>
                  <a:srgbClr val="C00000"/>
                </a:solidFill>
              </a:rPr>
              <a:t>n</a:t>
            </a:r>
            <a:r>
              <a:rPr lang="en-IN" dirty="0" smtClean="0">
                <a:solidFill>
                  <a:srgbClr val="C00000"/>
                </a:solidFill>
              </a:rPr>
              <a:t> = </a:t>
            </a:r>
            <a:r>
              <a:rPr lang="el-GR" dirty="0" smtClean="0">
                <a:solidFill>
                  <a:srgbClr val="C00000"/>
                </a:solidFill>
              </a:rPr>
              <a:t>Θ</a:t>
            </a:r>
            <a:r>
              <a:rPr lang="en-IN" dirty="0" smtClean="0">
                <a:solidFill>
                  <a:srgbClr val="C00000"/>
                </a:solidFill>
              </a:rPr>
              <a:t>(2</a:t>
            </a:r>
            <a:r>
              <a:rPr lang="en-IN" baseline="30000" dirty="0" smtClean="0">
                <a:solidFill>
                  <a:srgbClr val="C00000"/>
                </a:solidFill>
              </a:rPr>
              <a:t>n-1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f(n) = </a:t>
            </a:r>
            <a:r>
              <a:rPr lang="el-GR" dirty="0" smtClean="0">
                <a:solidFill>
                  <a:schemeClr val="accent6">
                    <a:lumMod val="75000"/>
                  </a:schemeClr>
                </a:solidFill>
              </a:rPr>
              <a:t>Θ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(g(n))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iff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f(n) = O(g(n)) and g(n) = O(f(n))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IN" dirty="0" smtClean="0"/>
              <a:t>Example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Designing efficient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Given an array </a:t>
            </a:r>
            <a:r>
              <a:rPr lang="en-US" sz="2400" b="1" dirty="0" smtClean="0"/>
              <a:t>A</a:t>
            </a:r>
            <a:r>
              <a:rPr lang="en-US" sz="2400" dirty="0" smtClean="0"/>
              <a:t> storing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numbers, find its </a:t>
            </a:r>
            <a:r>
              <a:rPr lang="en-US" sz="2400" b="1" dirty="0" err="1" smtClean="0"/>
              <a:t>subarray</a:t>
            </a:r>
            <a:r>
              <a:rPr lang="en-US" sz="2400" dirty="0" smtClean="0"/>
              <a:t> the sum of whose elements is maximum?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77836" y="2971800"/>
            <a:ext cx="1219198" cy="609600"/>
            <a:chOff x="3977836" y="2971800"/>
            <a:chExt cx="1219198" cy="609600"/>
          </a:xfrm>
        </p:grpSpPr>
        <p:sp>
          <p:nvSpPr>
            <p:cNvPr id="27" name="Right Brace 26"/>
            <p:cNvSpPr/>
            <p:nvPr/>
          </p:nvSpPr>
          <p:spPr>
            <a:xfrm rot="16200000">
              <a:off x="4435034" y="2819400"/>
              <a:ext cx="304802" cy="121919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2714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2895600"/>
            <a:ext cx="341623" cy="685800"/>
            <a:chOff x="6400800" y="2895600"/>
            <a:chExt cx="341623" cy="685800"/>
          </a:xfrm>
        </p:grpSpPr>
        <p:sp>
          <p:nvSpPr>
            <p:cNvPr id="28" name="Right Brace 27"/>
            <p:cNvSpPr/>
            <p:nvPr/>
          </p:nvSpPr>
          <p:spPr>
            <a:xfrm rot="16200000">
              <a:off x="6426930" y="3265907"/>
              <a:ext cx="304798" cy="32618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97033" y="4114800"/>
            <a:ext cx="1524000" cy="609600"/>
            <a:chOff x="5197033" y="4114800"/>
            <a:chExt cx="1524000" cy="609600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806632" y="3505201"/>
              <a:ext cx="304802" cy="1524000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4314" y="4355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328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/>
              <a:t>f</a:t>
            </a:r>
            <a:r>
              <a:rPr lang="en-US" sz="1800" b="1" dirty="0" smtClean="0"/>
              <a:t>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smtClean="0">
                <a:solidFill>
                  <a:srgbClr val="0070C0"/>
                </a:solidFill>
              </a:rPr>
              <a:t>sum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</a:t>
            </a:r>
            <a:r>
              <a:rPr lang="en-US" sz="1800" b="1" dirty="0" smtClean="0">
                <a:sym typeface="Wingdings" pitchFamily="2" charset="2"/>
              </a:rPr>
              <a:t>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</a:t>
            </a: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=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its 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 cstate="print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We shall now design an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time algorithm for this problem. You are advised to make some initial attempts (few minutes at least). So do not jump to the next slide.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 cstate="print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204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 smtClean="0"/>
              <a:t> </a:t>
            </a:r>
            <a:r>
              <a:rPr lang="en-US" sz="3600" b="1" dirty="0"/>
              <a:t>efficient </a:t>
            </a:r>
            <a:r>
              <a:rPr lang="en-US" sz="3600" b="1" dirty="0" smtClean="0"/>
              <a:t>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5943600" cy="30480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Facts from the world of algorithms</a:t>
            </a:r>
            <a:r>
              <a:rPr lang="en-US" sz="2400" b="1" dirty="0" smtClean="0"/>
              <a:t>: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rgbClr val="00B050"/>
                </a:solidFill>
              </a:rPr>
              <a:t>insight</a:t>
            </a:r>
            <a:r>
              <a:rPr lang="en-US" sz="1800" dirty="0" smtClean="0"/>
              <a:t> into the existing efficient algorithms for various problems and the ability to use that insight at right place.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make </a:t>
            </a:r>
            <a:r>
              <a:rPr lang="en-US" sz="1800" b="1" dirty="0" smtClean="0">
                <a:solidFill>
                  <a:srgbClr val="00B050"/>
                </a:solidFill>
              </a:rPr>
              <a:t>key observation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about the problem and its solution. 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May take time, so please </a:t>
            </a:r>
            <a:r>
              <a:rPr lang="en-US" sz="1800" b="1" dirty="0" smtClean="0">
                <a:solidFill>
                  <a:srgbClr val="7030A0"/>
                </a:solidFill>
              </a:rPr>
              <a:t>persevere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 descr="thinking g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4876800"/>
            <a:ext cx="1714500" cy="1714500"/>
          </a:xfrm>
          <a:prstGeom prst="rect">
            <a:avLst/>
          </a:prstGeom>
        </p:spPr>
      </p:pic>
      <p:pic>
        <p:nvPicPr>
          <p:cNvPr id="7" name="Picture 6" descr="Professo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1737360" cy="16840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9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Let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): </a:t>
            </a:r>
            <a:r>
              <a:rPr lang="en-US" sz="2000" dirty="0" smtClean="0"/>
              <a:t>the sum of the largest-sum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ending 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Note that </a:t>
            </a:r>
            <a:r>
              <a:rPr lang="en-US" sz="2000" b="1" dirty="0" smtClean="0"/>
              <a:t>A</a:t>
            </a:r>
            <a:r>
              <a:rPr lang="en-US" sz="2000" dirty="0" smtClean="0"/>
              <a:t>[i] surely contributes to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</a:t>
            </a:r>
            <a:r>
              <a:rPr lang="en-US" sz="1800" dirty="0" smtClean="0"/>
              <a:t>(empty </a:t>
            </a:r>
            <a:r>
              <a:rPr lang="en-US" sz="1800" dirty="0" err="1" smtClean="0"/>
              <a:t>subarrays</a:t>
            </a:r>
            <a:r>
              <a:rPr lang="en-US" sz="1800" dirty="0" smtClean="0"/>
              <a:t> are not considered).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-8   3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4" y="2171295"/>
            <a:ext cx="470000" cy="800505"/>
            <a:chOff x="3276600" y="4192812"/>
            <a:chExt cx="557218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4192812"/>
              <a:ext cx="557218" cy="36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i=5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24400" y="4343400"/>
            <a:ext cx="2703837" cy="404336"/>
            <a:chOff x="4724400" y="4343400"/>
            <a:chExt cx="2703837" cy="404336"/>
          </a:xfrm>
        </p:grpSpPr>
        <p:sp>
          <p:nvSpPr>
            <p:cNvPr id="58" name="Left Arrow 57"/>
            <p:cNvSpPr/>
            <p:nvPr/>
          </p:nvSpPr>
          <p:spPr>
            <a:xfrm>
              <a:off x="4724400" y="4343400"/>
              <a:ext cx="1143000" cy="404336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3600" y="4351192"/>
              <a:ext cx="1484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)=</a:t>
              </a:r>
              <a:r>
                <a:rPr lang="en-US" b="1" dirty="0" smtClean="0">
                  <a:solidFill>
                    <a:srgbClr val="00B050"/>
                  </a:solidFill>
                </a:rPr>
                <a:t>9</a:t>
              </a:r>
              <a:r>
                <a:rPr lang="en-US" dirty="0" smtClean="0"/>
                <a:t> for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315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Towards designing </a:t>
            </a:r>
            <a:r>
              <a:rPr lang="en-US" sz="3600" b="1" dirty="0"/>
              <a:t>an </a:t>
            </a:r>
            <a:r>
              <a:rPr lang="en-US" sz="3600" b="1" dirty="0" smtClean="0">
                <a:solidFill>
                  <a:srgbClr val="C00000"/>
                </a:solidFill>
              </a:rPr>
              <a:t>O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n</a:t>
            </a:r>
            <a:r>
              <a:rPr lang="en-US" sz="3600" b="1" dirty="0" smtClean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Observations:</a:t>
            </a:r>
          </a:p>
          <a:p>
            <a:r>
              <a:rPr lang="en-US" sz="2000" dirty="0" smtClean="0"/>
              <a:t>In order to solve our problem, it suffices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for all possible </a:t>
            </a:r>
            <a:r>
              <a:rPr lang="en-US" sz="2000" dirty="0" smtClean="0">
                <a:solidFill>
                  <a:srgbClr val="0070C0"/>
                </a:solidFill>
              </a:rPr>
              <a:t>0 ≤ i </a:t>
            </a:r>
            <a:r>
              <a:rPr lang="en-US" sz="2000" dirty="0">
                <a:solidFill>
                  <a:srgbClr val="0070C0"/>
                </a:solidFill>
              </a:rPr>
              <a:t>≤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Since our objective is to achieve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 time</a:t>
            </a:r>
            <a:r>
              <a:rPr lang="en-US" sz="2000" dirty="0" smtClean="0"/>
              <a:t> </a:t>
            </a:r>
            <a:r>
              <a:rPr lang="en-US" sz="2000" b="1" dirty="0" smtClean="0"/>
              <a:t>complexity</a:t>
            </a:r>
            <a:r>
              <a:rPr lang="en-US" sz="2000" dirty="0" smtClean="0"/>
              <a:t> bound, we need a way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in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/>
              <a:t>) </a:t>
            </a:r>
            <a:r>
              <a:rPr lang="en-US" sz="2000" dirty="0" smtClean="0"/>
              <a:t>time only</a:t>
            </a:r>
            <a:r>
              <a:rPr lang="en-US" sz="2000" b="1" dirty="0" smtClean="0"/>
              <a:t>. </a:t>
            </a:r>
            <a:r>
              <a:rPr lang="en-US" sz="2000" dirty="0" smtClean="0"/>
              <a:t>How can we achieve this </a:t>
            </a:r>
            <a:r>
              <a:rPr lang="en-US" sz="2000" dirty="0" smtClean="0"/>
              <a:t> </a:t>
            </a:r>
            <a:r>
              <a:rPr lang="en-US" sz="2000" dirty="0" smtClean="0"/>
              <a:t>goal ?</a:t>
            </a:r>
          </a:p>
          <a:p>
            <a:r>
              <a:rPr lang="en-US" sz="2000" dirty="0" smtClean="0"/>
              <a:t>Lesson you should have learnt from the iterative </a:t>
            </a:r>
            <a:r>
              <a:rPr lang="en-US" sz="2000" dirty="0" err="1" smtClean="0"/>
              <a:t>algo</a:t>
            </a:r>
            <a:r>
              <a:rPr lang="en-US" sz="2000" dirty="0" smtClean="0"/>
              <a:t> for Fibonacci number</a:t>
            </a:r>
          </a:p>
          <a:p>
            <a:pPr lvl="1"/>
            <a:r>
              <a:rPr lang="en-US" sz="1800" dirty="0" smtClean="0"/>
              <a:t>Solve a problem incrementally.</a:t>
            </a:r>
          </a:p>
          <a:p>
            <a:r>
              <a:rPr lang="en-US" sz="2000" dirty="0" smtClean="0"/>
              <a:t>How to use the above insight from Fibonacci number ?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5181600"/>
            <a:ext cx="468664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Question: </a:t>
            </a:r>
            <a:r>
              <a:rPr lang="en-US" dirty="0" smtClean="0">
                <a:solidFill>
                  <a:schemeClr val="tx1"/>
                </a:solidFill>
              </a:rPr>
              <a:t>what is the relation between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77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≤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)=</a:t>
            </a:r>
            <a:r>
              <a:rPr lang="en-US" sz="2400" b="1" dirty="0" smtClean="0"/>
              <a:t>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&gt;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=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+ </a:t>
            </a:r>
            <a:r>
              <a:rPr lang="en-US" sz="2400" b="1" dirty="0"/>
              <a:t>A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Homework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Prove the above mentioned relation between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and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Design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time algorithm for Max-sum </a:t>
            </a:r>
            <a:r>
              <a:rPr lang="en-US" sz="2400" dirty="0" err="1"/>
              <a:t>subarray</a:t>
            </a:r>
            <a:r>
              <a:rPr lang="en-US" sz="2400" dirty="0"/>
              <a:t> using the above formulation.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6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IN" dirty="0" smtClean="0"/>
              <a:t>A simple sorting algorithm.</a:t>
            </a:r>
          </a:p>
          <a:p>
            <a:r>
              <a:rPr lang="en-IN" dirty="0" smtClean="0"/>
              <a:t>Popular to sort a hand of cards.</a:t>
            </a:r>
          </a:p>
          <a:p>
            <a:r>
              <a:rPr lang="en-IN" dirty="0" smtClean="0"/>
              <a:t>Start with the cards face down and empty left hand.</a:t>
            </a:r>
          </a:p>
          <a:p>
            <a:r>
              <a:rPr lang="en-IN" dirty="0" smtClean="0"/>
              <a:t>Pick a card with the right hand and insert it into the correct position in the left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insertio-sort-cardd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733800"/>
            <a:ext cx="3962400" cy="3287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IN" dirty="0" smtClean="0"/>
              <a:t>Insertion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95400"/>
          </a:xfrm>
        </p:spPr>
        <p:txBody>
          <a:bodyPr/>
          <a:lstStyle/>
          <a:p>
            <a:r>
              <a:rPr lang="en-IN" dirty="0" smtClean="0"/>
              <a:t>Given an array A[1…n] of numbers. </a:t>
            </a:r>
          </a:p>
          <a:p>
            <a:r>
              <a:rPr lang="en-IN" dirty="0" smtClean="0"/>
              <a:t>Objective is to place the numbers in sorted (non-decreasing) order in the 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362200"/>
            <a:ext cx="4572000" cy="3733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	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}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insertion-sort-illustr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743200"/>
            <a:ext cx="3600614" cy="2548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579120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An illustration 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generally do two things with an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 smtClean="0"/>
              <a:t>Prove its correctness. That is, show that it achieves the objective for which it was designed.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Analyze its running time. </a:t>
            </a:r>
          </a:p>
          <a:p>
            <a:pPr marL="857250" lvl="1" indent="-457200"/>
            <a:r>
              <a:rPr lang="en-IN" dirty="0"/>
              <a:t> </a:t>
            </a:r>
            <a:r>
              <a:rPr lang="en-IN" dirty="0" smtClean="0"/>
              <a:t>    (If relevant, we also analyze the space usage. For insertion sort, space usage is A[1..n] plus a few variables: not relevant).</a:t>
            </a:r>
          </a:p>
          <a:p>
            <a:pPr marL="857250" lvl="1" indent="-457200"/>
            <a:r>
              <a:rPr lang="en-IN" dirty="0" smtClean="0"/>
              <a:t>What does running time mean? Discussion in a few slides.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962400" cy="1066800"/>
          </a:xfrm>
        </p:spPr>
        <p:txBody>
          <a:bodyPr/>
          <a:lstStyle/>
          <a:p>
            <a:r>
              <a:rPr lang="en-IN" dirty="0" smtClean="0"/>
              <a:t>Loop-invariant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04800"/>
            <a:ext cx="4191000" cy="4191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 smtClean="0"/>
              <a:t>How did we design insertion-sort?</a:t>
            </a:r>
          </a:p>
          <a:p>
            <a:r>
              <a:rPr lang="en-IN" dirty="0" smtClean="0"/>
              <a:t>In each iteration j, A[j] is placed in its sorted position in A[1..j-1].</a:t>
            </a:r>
          </a:p>
          <a:p>
            <a:r>
              <a:rPr lang="en-IN" dirty="0" smtClean="0"/>
              <a:t>Loop invariant: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>
                <a:solidFill>
                  <a:srgbClr val="C00000"/>
                </a:solidFill>
              </a:rPr>
              <a:t>At the beginning of the for loop in lines 1—8, the </a:t>
            </a:r>
            <a:r>
              <a:rPr lang="en-IN" dirty="0" err="1" smtClean="0">
                <a:solidFill>
                  <a:srgbClr val="C00000"/>
                </a:solidFill>
              </a:rPr>
              <a:t>subarray</a:t>
            </a:r>
            <a:r>
              <a:rPr lang="en-IN" dirty="0" smtClean="0">
                <a:solidFill>
                  <a:srgbClr val="C00000"/>
                </a:solidFill>
              </a:rPr>
              <a:t> A[1…j-1] is sorted.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" y="914400"/>
            <a:ext cx="4572000" cy="3581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9.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4648200"/>
            <a:ext cx="4419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Two points regarding loop invariants: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Does it help prove the correctness?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How do we establish the invariant?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4648200"/>
            <a:ext cx="4419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For 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insertion sort: </a:t>
            </a:r>
          </a:p>
          <a:p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upon termination j equals  n+1.</a:t>
            </a:r>
          </a:p>
          <a:p>
            <a:r>
              <a:rPr lang="en-IN" dirty="0" smtClean="0">
                <a:solidFill>
                  <a:schemeClr val="tx1"/>
                </a:solidFill>
                <a:latin typeface="Comic Sans MS" pitchFamily="66" charset="0"/>
              </a:rPr>
              <a:t>Hence by invariant: A[1..n] is sorted.</a:t>
            </a:r>
            <a:endParaRPr lang="en-IN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792162"/>
          </a:xfrm>
        </p:spPr>
        <p:txBody>
          <a:bodyPr/>
          <a:lstStyle/>
          <a:p>
            <a:r>
              <a:rPr lang="en-IN" dirty="0" smtClean="0"/>
              <a:t>Establishing the invariant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914400"/>
            <a:ext cx="4038600" cy="521176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IN" dirty="0" smtClean="0"/>
              <a:t>Usually invariants are proved using induction.</a:t>
            </a:r>
          </a:p>
          <a:p>
            <a:r>
              <a:rPr lang="en-IN" dirty="0" smtClean="0"/>
              <a:t>Base case: j = 2 and A[1..1] is sorted. Correct.</a:t>
            </a:r>
          </a:p>
          <a:p>
            <a:r>
              <a:rPr lang="en-IN" dirty="0" smtClean="0"/>
              <a:t>Assume at the beginning of for loop that A[1..j-1] is sorted.</a:t>
            </a:r>
          </a:p>
          <a:p>
            <a:r>
              <a:rPr lang="en-IN" dirty="0" smtClean="0"/>
              <a:t>Now show that A[j] is placed in its correct position and elements larger than A[j] are shifted to the right by 1.</a:t>
            </a:r>
          </a:p>
          <a:p>
            <a:r>
              <a:rPr lang="en-IN" dirty="0" smtClean="0"/>
              <a:t>Thus A[1…j] is sorted.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914400"/>
            <a:ext cx="4572000" cy="335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	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9.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4572000"/>
            <a:ext cx="4267200" cy="121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At the beginning of the for loop in lines 1—8, the 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subarray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 A[1…j-1] is sorted.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267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Invariant</a:t>
            </a:r>
            <a:endParaRPr lang="en-IN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Loop invariants (</a:t>
            </a:r>
            <a:r>
              <a:rPr lang="en-IN" dirty="0" err="1" smtClean="0"/>
              <a:t>contd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990601"/>
            <a:ext cx="3962400" cy="47244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Invariants can (and perhaps should) be designed for all loops. </a:t>
            </a:r>
          </a:p>
          <a:p>
            <a:r>
              <a:rPr lang="en-IN" dirty="0" smtClean="0"/>
              <a:t>Inner (while) loop invariant:</a:t>
            </a:r>
          </a:p>
          <a:p>
            <a:pPr>
              <a:buNone/>
            </a:pPr>
            <a:r>
              <a:rPr lang="en-IN" dirty="0" smtClean="0"/>
              <a:t>At the beginning of the while loop of lines 4—7,</a:t>
            </a:r>
          </a:p>
          <a:p>
            <a:pPr>
              <a:buNone/>
            </a:pPr>
            <a:r>
              <a:rPr lang="en-IN" dirty="0" smtClean="0"/>
              <a:t>A[1..i] is sorted, A[i+1..j] is sorted and key = A[i+1] and A[1..i, i+2..j] is the original sub-</a:t>
            </a:r>
            <a:r>
              <a:rPr lang="en-IN" dirty="0" err="1" smtClean="0"/>
              <a:t>arry</a:t>
            </a:r>
            <a:r>
              <a:rPr lang="en-IN" dirty="0" smtClean="0"/>
              <a:t> and is sorted.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914400"/>
            <a:ext cx="4572000" cy="3352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InsertionSort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  <a:latin typeface="Comic Sans MS" pitchFamily="66" charset="0"/>
              </a:rPr>
              <a:t>A,n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{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1.   for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j = 2 to n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{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2.        key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 A[j]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3.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 = j-1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4.       while (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&gt; 0) &amp;&amp; (key &lt;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]){</a:t>
            </a:r>
          </a:p>
          <a:p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5.                A[i+1] =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6.                 A[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] = key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7.	          </a:t>
            </a:r>
            <a:r>
              <a:rPr lang="en-IN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=i-1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</a:t>
            </a:r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.        }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Comic Sans MS" pitchFamily="66" charset="0"/>
              </a:rPr>
              <a:t> 8. } </a:t>
            </a:r>
            <a:endParaRPr lang="en-IN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4419600"/>
            <a:ext cx="44958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At the beginning of the for loop in lines 1—8, the </a:t>
            </a:r>
            <a:r>
              <a:rPr lang="en-IN" dirty="0" err="1" smtClean="0">
                <a:solidFill>
                  <a:srgbClr val="C00000"/>
                </a:solidFill>
                <a:latin typeface="Comic Sans MS" pitchFamily="66" charset="0"/>
              </a:rPr>
              <a:t>subarray</a:t>
            </a:r>
            <a:r>
              <a:rPr lang="en-IN" dirty="0" smtClean="0">
                <a:solidFill>
                  <a:srgbClr val="C00000"/>
                </a:solidFill>
                <a:latin typeface="Comic Sans MS" pitchFamily="66" charset="0"/>
              </a:rPr>
              <a:t> A[1…j-1] is sorted.</a:t>
            </a:r>
            <a:endParaRPr lang="en-IN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3434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Invariant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867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 smtClean="0">
                <a:solidFill>
                  <a:srgbClr val="C00000"/>
                </a:solidFill>
                <a:latin typeface="Comic Sans MS" pitchFamily="66" charset="0"/>
              </a:rPr>
              <a:t>Problem</a:t>
            </a:r>
            <a:r>
              <a:rPr lang="en-IN" sz="2000" dirty="0" smtClean="0">
                <a:latin typeface="Comic Sans MS" pitchFamily="66" charset="0"/>
              </a:rPr>
              <a:t>: 1. Show by induction that the inner loop invariant holds. </a:t>
            </a:r>
          </a:p>
          <a:p>
            <a:r>
              <a:rPr lang="en-IN" sz="2000" dirty="0" smtClean="0">
                <a:latin typeface="Comic Sans MS" pitchFamily="66" charset="0"/>
              </a:rPr>
              <a:t>2. Upon termination of inner loop A[1..j] is sorted. 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4476</TotalTime>
  <Words>2506</Words>
  <Application>Microsoft Office PowerPoint</Application>
  <PresentationFormat>On-screen Show (4:3)</PresentationFormat>
  <Paragraphs>429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Microsoft Equation 3.0</vt:lpstr>
      <vt:lpstr>Data Structures and Algorithms (ESO207/ESO211) </vt:lpstr>
      <vt:lpstr>Time complexity of an algorithm</vt:lpstr>
      <vt:lpstr>Example: Time complexity of matrix multiplication</vt:lpstr>
      <vt:lpstr>Insertion Sort</vt:lpstr>
      <vt:lpstr>Insertion Sort </vt:lpstr>
      <vt:lpstr>Algorithms </vt:lpstr>
      <vt:lpstr>Loop-invariant</vt:lpstr>
      <vt:lpstr>Establishing the invariant</vt:lpstr>
      <vt:lpstr>Loop invariants (contd).</vt:lpstr>
      <vt:lpstr>Analyzing insertion-sort</vt:lpstr>
      <vt:lpstr>The Random Access Memory Machine Model</vt:lpstr>
      <vt:lpstr>RAM model</vt:lpstr>
      <vt:lpstr>Slide 13</vt:lpstr>
      <vt:lpstr>Worst case analysis</vt:lpstr>
      <vt:lpstr>Time complexity of an algorithm</vt:lpstr>
      <vt:lpstr>2</vt:lpstr>
      <vt:lpstr>Asymptotic Time Complexity</vt:lpstr>
      <vt:lpstr>Comparing efficiency of two algorithms</vt:lpstr>
      <vt:lpstr>Asymptotic Time Complexity</vt:lpstr>
      <vt:lpstr>Example 1: </vt:lpstr>
      <vt:lpstr>Another Rule</vt:lpstr>
      <vt:lpstr>Some insights from the Exercise 1</vt:lpstr>
      <vt:lpstr>Order Notations : a neat and Precise description of  Asymptotic Time Complexity</vt:lpstr>
      <vt:lpstr>Order notation O()</vt:lpstr>
      <vt:lpstr>Order notation O()   </vt:lpstr>
      <vt:lpstr>Order O() notation</vt:lpstr>
      <vt:lpstr>Lower bounds Ω() notation</vt:lpstr>
      <vt:lpstr>Ω() and O() </vt:lpstr>
      <vt:lpstr>Theta Θ Notation </vt:lpstr>
      <vt:lpstr>Simple properties of Θ() notation</vt:lpstr>
      <vt:lpstr>Simple properties of Θ() contd.</vt:lpstr>
      <vt:lpstr>Some examples</vt:lpstr>
      <vt:lpstr>Example Problem</vt:lpstr>
      <vt:lpstr>Max-sum subarray problem: Designing efficient algorithm</vt:lpstr>
      <vt:lpstr>Max-sum subarray problem: A trivial algorithm</vt:lpstr>
      <vt:lpstr>Max-sum subarray problem: Designing  efficient algorithms</vt:lpstr>
      <vt:lpstr>Max-sum subarray problem: Towards designing an O(n) time algorithm</vt:lpstr>
      <vt:lpstr>Max-sum subarray problem: Towards designing an O(n) time algorithm</vt:lpstr>
      <vt:lpstr>Max-sum subarray problem: Towards designing an O(n) time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447</cp:revision>
  <dcterms:created xsi:type="dcterms:W3CDTF">2011-12-03T04:13:03Z</dcterms:created>
  <dcterms:modified xsi:type="dcterms:W3CDTF">2014-07-30T03:38:42Z</dcterms:modified>
</cp:coreProperties>
</file>