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6"/>
  </p:notesMasterIdLst>
  <p:sldIdLst>
    <p:sldId id="274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7" r:id="rId12"/>
    <p:sldId id="458" r:id="rId13"/>
    <p:sldId id="459" r:id="rId14"/>
    <p:sldId id="461" r:id="rId15"/>
    <p:sldId id="463" r:id="rId16"/>
    <p:sldId id="464" r:id="rId17"/>
    <p:sldId id="465" r:id="rId18"/>
    <p:sldId id="466" r:id="rId19"/>
    <p:sldId id="467" r:id="rId20"/>
    <p:sldId id="420" r:id="rId21"/>
    <p:sldId id="423" r:id="rId22"/>
    <p:sldId id="421" r:id="rId23"/>
    <p:sldId id="424" r:id="rId24"/>
    <p:sldId id="42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6C31"/>
    <a:srgbClr val="00B5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2" d="100"/>
          <a:sy n="82" d="100"/>
        </p:scale>
        <p:origin x="-58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E3B87-0EAF-4D3F-A8FE-4D644E3BA938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1F363-266E-4B39-9664-0E5F96917999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8759C-6D63-4A5B-8A92-29BD5C9DCC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A32EBB-5C32-49A2-ADCD-F3C86202F8FA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E1702-FB5B-4ADB-8DA9-1EFEE2FCFD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>
                <a:latin typeface="Comic Sans MS" pitchFamily="66" charset="0"/>
              </a:defRPr>
            </a:lvl1pPr>
            <a:lvl2pPr>
              <a:defRPr sz="2200">
                <a:latin typeface="Comic Sans MS" pitchFamily="66" charset="0"/>
              </a:defRPr>
            </a:lvl2pPr>
            <a:lvl3pPr>
              <a:defRPr sz="2200">
                <a:latin typeface="Comic Sans MS" pitchFamily="66" charset="0"/>
              </a:defRPr>
            </a:lvl3pPr>
            <a:lvl4pPr>
              <a:defRPr sz="2200">
                <a:latin typeface="Comic Sans MS" pitchFamily="66" charset="0"/>
              </a:defRPr>
            </a:lvl4pPr>
            <a:lvl5pPr>
              <a:defRPr sz="22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E9C23F-070E-4955-A2E9-D262826D12BE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11857-66C0-437E-ACBA-BF7BCE55233B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7FB79-49E0-495C-87BE-B2A1C6E0B2F0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181FA-412A-4421-9246-D21324FE2C44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86A6B7-3376-42F2-8702-2D1FCF5FB182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036330-39E0-4348-93D8-084D75D931AB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380A-2B94-4740-AAA2-00B55E91136B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E9EF9-6F51-43C7-88C5-01DDD3A54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21CF8B-C8E2-441C-9E33-F2F799897A47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4CFE0-7502-4E07-8F32-3833EEC262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24DF6E-159B-4851-B8CD-5F6A63451708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B7F3E5-79B2-43C4-81B5-7811AF160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478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n-US" sz="2700" dirty="0" smtClean="0">
                <a:solidFill>
                  <a:srgbClr val="002060"/>
                </a:solidFill>
                <a:latin typeface="Comic Sans MS" pitchFamily="66" charset="0"/>
              </a:rPr>
              <a:t>(ESO207/ESO211</a:t>
            </a:r>
            <a:r>
              <a:rPr lang="en-US" sz="2700" dirty="0">
                <a:solidFill>
                  <a:srgbClr val="002060"/>
                </a:solidFill>
                <a:latin typeface="Comic Sans MS" pitchFamily="66" charset="0"/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Merge-Sort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5181600"/>
            <a:ext cx="27432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 Merge-Sort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Suppose n  is a power </a:t>
            </a:r>
            <a:r>
              <a:rPr lang="en-IN" dirty="0" smtClean="0"/>
              <a:t>of 2.</a:t>
            </a:r>
            <a:endParaRPr lang="en-IN" dirty="0" smtClean="0"/>
          </a:p>
          <a:p>
            <a:r>
              <a:rPr lang="en-IN" dirty="0" smtClean="0"/>
              <a:t>Let  </a:t>
            </a:r>
            <a:r>
              <a:rPr lang="en-IN" dirty="0" smtClean="0"/>
              <a:t>T(n) </a:t>
            </a:r>
            <a:r>
              <a:rPr lang="en-IN" dirty="0" smtClean="0"/>
              <a:t>be </a:t>
            </a:r>
            <a:r>
              <a:rPr lang="en-IN" dirty="0" smtClean="0"/>
              <a:t>an upper bound on the </a:t>
            </a:r>
            <a:r>
              <a:rPr lang="en-IN" dirty="0" smtClean="0"/>
              <a:t>time (number of steps)  </a:t>
            </a:r>
            <a:r>
              <a:rPr lang="en-IN" dirty="0" smtClean="0"/>
              <a:t>taken by </a:t>
            </a:r>
            <a:r>
              <a:rPr lang="en-IN" dirty="0" smtClean="0"/>
              <a:t>Merge-Sort (A,1,n) </a:t>
            </a:r>
            <a:r>
              <a:rPr lang="en-IN" dirty="0" smtClean="0"/>
              <a:t>to terminate </a:t>
            </a:r>
            <a:r>
              <a:rPr lang="en-IN" dirty="0" smtClean="0"/>
              <a:t> on any input array of size n.</a:t>
            </a:r>
          </a:p>
          <a:p>
            <a:r>
              <a:rPr lang="en-IN" dirty="0" smtClean="0"/>
              <a:t>Clearly, for n == 1, </a:t>
            </a:r>
          </a:p>
          <a:p>
            <a:pPr lvl="1">
              <a:buNone/>
            </a:pPr>
            <a:r>
              <a:rPr lang="en-IN" dirty="0" smtClean="0">
                <a:solidFill>
                  <a:srgbClr val="C00000"/>
                </a:solidFill>
              </a:rPr>
              <a:t>   T(1) = c1   </a:t>
            </a:r>
            <a:r>
              <a:rPr lang="en-IN" dirty="0" smtClean="0"/>
              <a:t>(some constant)</a:t>
            </a:r>
          </a:p>
          <a:p>
            <a:r>
              <a:rPr lang="en-IN" dirty="0" smtClean="0"/>
              <a:t>For  n &gt; 1 and n power of 2, the two recursive calls each </a:t>
            </a:r>
            <a:r>
              <a:rPr lang="en-IN" dirty="0" err="1" smtClean="0">
                <a:solidFill>
                  <a:srgbClr val="C00000"/>
                </a:solidFill>
              </a:rPr>
              <a:t>each</a:t>
            </a:r>
            <a:r>
              <a:rPr lang="en-IN" dirty="0" smtClean="0"/>
              <a:t> require  time </a:t>
            </a:r>
          </a:p>
          <a:p>
            <a:pPr lvl="1">
              <a:buNone/>
            </a:pPr>
            <a:r>
              <a:rPr lang="en-IN" dirty="0" smtClean="0">
                <a:solidFill>
                  <a:srgbClr val="C00000"/>
                </a:solidFill>
              </a:rPr>
              <a:t>			T(n/2)</a:t>
            </a:r>
          </a:p>
          <a:p>
            <a:pPr lvl="1">
              <a:buNone/>
            </a:pPr>
            <a:r>
              <a:rPr lang="en-IN" dirty="0" smtClean="0"/>
              <a:t>by  the definition of T(n).</a:t>
            </a:r>
            <a:endParaRPr lang="en-IN" dirty="0" smtClean="0"/>
          </a:p>
          <a:p>
            <a:r>
              <a:rPr lang="en-IN" dirty="0" smtClean="0"/>
              <a:t>T(n) is defined by the recurrence relation</a:t>
            </a:r>
          </a:p>
          <a:p>
            <a:pPr lvl="1">
              <a:buNone/>
            </a:pPr>
            <a:r>
              <a:rPr lang="en-IN" dirty="0" smtClean="0"/>
              <a:t>            T(1)  = c</a:t>
            </a:r>
            <a:r>
              <a:rPr lang="en-IN" baseline="-25000" dirty="0" smtClean="0"/>
              <a:t>1</a:t>
            </a:r>
          </a:p>
          <a:p>
            <a:pPr lvl="1">
              <a:buNone/>
            </a:pPr>
            <a:r>
              <a:rPr lang="en-IN" dirty="0" smtClean="0"/>
              <a:t>            T(n)  = 2 T(n/2) + </a:t>
            </a:r>
            <a:r>
              <a:rPr lang="en-IN" dirty="0" err="1" smtClean="0"/>
              <a:t>cn</a:t>
            </a: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810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cn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828800" y="685800"/>
            <a:ext cx="4572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800" y="160020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T(n/2)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6858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5600" y="160020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T(n/2)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9144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T(n)</a:t>
            </a:r>
            <a:r>
              <a:rPr lang="en-IN" dirty="0" smtClean="0"/>
              <a:t>  = 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1447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Comic Sans MS" pitchFamily="66" charset="0"/>
              </a:rPr>
              <a:t>+</a:t>
            </a:r>
            <a:endParaRPr lang="en-IN" sz="24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2133600"/>
            <a:ext cx="1519968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2T(n/2) + </a:t>
            </a:r>
            <a:r>
              <a:rPr lang="en-IN" dirty="0" err="1" smtClean="0">
                <a:latin typeface="Comic Sans MS" pitchFamily="66" charset="0"/>
              </a:rPr>
              <a:t>cn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4000" y="3810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cn</a:t>
            </a:r>
            <a:endParaRPr lang="en-IN" dirty="0"/>
          </a:p>
        </p:txBody>
      </p:sp>
      <p:cxnSp>
        <p:nvCxnSpPr>
          <p:cNvPr id="28" name="Straight Connector 27"/>
          <p:cNvCxnSpPr>
            <a:endCxn id="29" idx="0"/>
          </p:cNvCxnSpPr>
          <p:nvPr/>
        </p:nvCxnSpPr>
        <p:spPr>
          <a:xfrm flipH="1">
            <a:off x="4922360" y="685800"/>
            <a:ext cx="33544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5800" y="13716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c</a:t>
            </a:r>
            <a:r>
              <a:rPr lang="en-IN" dirty="0" smtClean="0">
                <a:latin typeface="Comic Sans MS" pitchFamily="66" charset="0"/>
              </a:rPr>
              <a:t>(n/2)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30" name="Straight Connector 29"/>
          <p:cNvCxnSpPr>
            <a:endCxn id="31" idx="0"/>
          </p:cNvCxnSpPr>
          <p:nvPr/>
        </p:nvCxnSpPr>
        <p:spPr>
          <a:xfrm>
            <a:off x="5791200" y="685800"/>
            <a:ext cx="42656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91200" y="13716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c</a:t>
            </a:r>
            <a:r>
              <a:rPr lang="en-IN" dirty="0" smtClean="0">
                <a:latin typeface="Comic Sans MS" pitchFamily="66" charset="0"/>
              </a:rPr>
              <a:t>(n/2)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10200" y="12954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Comic Sans MS" pitchFamily="66" charset="0"/>
              </a:rPr>
              <a:t>+</a:t>
            </a:r>
            <a:endParaRPr lang="en-IN" sz="2400" dirty="0">
              <a:latin typeface="Comic Sans MS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86200" y="2362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T(n/4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4876800" y="2362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T(n/4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6553200" y="2362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T(n/4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715000" y="2362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T(n/4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50" name="Straight Connector 49"/>
          <p:cNvCxnSpPr>
            <a:endCxn id="43" idx="0"/>
          </p:cNvCxnSpPr>
          <p:nvPr/>
        </p:nvCxnSpPr>
        <p:spPr>
          <a:xfrm flipH="1">
            <a:off x="4324782" y="1752600"/>
            <a:ext cx="323418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9" idx="2"/>
            <a:endCxn id="44" idx="0"/>
          </p:cNvCxnSpPr>
          <p:nvPr/>
        </p:nvCxnSpPr>
        <p:spPr>
          <a:xfrm>
            <a:off x="4922360" y="1740932"/>
            <a:ext cx="393022" cy="621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867400" y="1752600"/>
            <a:ext cx="323418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77000" y="1752600"/>
            <a:ext cx="393022" cy="621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019800" y="533400"/>
            <a:ext cx="1905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01000" y="3810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cn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8077200" y="12954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cn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7848600" y="22860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4T(n/4)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553200" y="1524000"/>
            <a:ext cx="1447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391400" y="2514600"/>
            <a:ext cx="457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34000" y="2895600"/>
            <a:ext cx="1661032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4T(n/4) + 2cn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05200" y="32766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cn</a:t>
            </a:r>
            <a:endParaRPr lang="en-IN" dirty="0"/>
          </a:p>
        </p:txBody>
      </p:sp>
      <p:cxnSp>
        <p:nvCxnSpPr>
          <p:cNvPr id="68" name="Straight Connector 67"/>
          <p:cNvCxnSpPr>
            <a:endCxn id="69" idx="0"/>
          </p:cNvCxnSpPr>
          <p:nvPr/>
        </p:nvCxnSpPr>
        <p:spPr>
          <a:xfrm flipH="1">
            <a:off x="3093560" y="3581400"/>
            <a:ext cx="33544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67000" y="4267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c</a:t>
            </a:r>
            <a:r>
              <a:rPr lang="en-IN" dirty="0" smtClean="0">
                <a:latin typeface="Comic Sans MS" pitchFamily="66" charset="0"/>
              </a:rPr>
              <a:t>(n/2)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70" name="Straight Connector 69"/>
          <p:cNvCxnSpPr>
            <a:endCxn id="71" idx="0"/>
          </p:cNvCxnSpPr>
          <p:nvPr/>
        </p:nvCxnSpPr>
        <p:spPr>
          <a:xfrm>
            <a:off x="3962400" y="3581400"/>
            <a:ext cx="42656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62400" y="4267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c</a:t>
            </a:r>
            <a:r>
              <a:rPr lang="en-IN" dirty="0" smtClean="0">
                <a:latin typeface="Comic Sans MS" pitchFamily="66" charset="0"/>
              </a:rPr>
              <a:t>(n/2)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81400" y="41910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Comic Sans MS" pitchFamily="66" charset="0"/>
              </a:rPr>
              <a:t>+</a:t>
            </a:r>
            <a:endParaRPr lang="en-IN" sz="2400" dirty="0">
              <a:latin typeface="Comic Sans MS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57400" y="5257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c</a:t>
            </a:r>
            <a:r>
              <a:rPr lang="en-IN" dirty="0" smtClean="0">
                <a:latin typeface="Comic Sans MS" pitchFamily="66" charset="0"/>
              </a:rPr>
              <a:t>(n/4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3048000" y="5257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c</a:t>
            </a:r>
            <a:r>
              <a:rPr lang="en-IN" dirty="0" smtClean="0">
                <a:latin typeface="Comic Sans MS" pitchFamily="66" charset="0"/>
              </a:rPr>
              <a:t>(n/4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4724400" y="5257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c</a:t>
            </a:r>
            <a:r>
              <a:rPr lang="en-IN" dirty="0" smtClean="0">
                <a:latin typeface="Comic Sans MS" pitchFamily="66" charset="0"/>
              </a:rPr>
              <a:t>(n/4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3886200" y="5257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c</a:t>
            </a:r>
            <a:r>
              <a:rPr lang="en-IN" dirty="0" smtClean="0">
                <a:latin typeface="Comic Sans MS" pitchFamily="66" charset="0"/>
              </a:rPr>
              <a:t>(n/4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77" name="Straight Connector 76"/>
          <p:cNvCxnSpPr>
            <a:endCxn id="73" idx="0"/>
          </p:cNvCxnSpPr>
          <p:nvPr/>
        </p:nvCxnSpPr>
        <p:spPr>
          <a:xfrm flipH="1">
            <a:off x="2476746" y="4648200"/>
            <a:ext cx="34265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9" idx="2"/>
            <a:endCxn id="74" idx="0"/>
          </p:cNvCxnSpPr>
          <p:nvPr/>
        </p:nvCxnSpPr>
        <p:spPr>
          <a:xfrm>
            <a:off x="3093560" y="4636532"/>
            <a:ext cx="373786" cy="621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038600" y="4648200"/>
            <a:ext cx="323418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8200" y="4648200"/>
            <a:ext cx="393022" cy="621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24000" y="6488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1981200" y="6488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2514600" y="6488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84" name="TextBox 83"/>
          <p:cNvSpPr txBox="1"/>
          <p:nvPr/>
        </p:nvSpPr>
        <p:spPr>
          <a:xfrm>
            <a:off x="5486400" y="6488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>
            <a:off x="3505200" y="64886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4953000" y="6488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419600" y="3505200"/>
            <a:ext cx="1905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400800" y="3352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cn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77000" y="42672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cn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4953000" y="4495800"/>
            <a:ext cx="1447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553200" y="5257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cn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5562600" y="5486400"/>
            <a:ext cx="99010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0"/>
          </p:cNvCxnSpPr>
          <p:nvPr/>
        </p:nvCxnSpPr>
        <p:spPr>
          <a:xfrm flipV="1">
            <a:off x="1665225" y="6172200"/>
            <a:ext cx="163575" cy="3164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667000" y="6248400"/>
            <a:ext cx="163575" cy="3164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105400" y="6248400"/>
            <a:ext cx="163575" cy="3164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1981200" y="6172200"/>
            <a:ext cx="152400" cy="30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2895600" y="6248400"/>
            <a:ext cx="152400" cy="30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5410200" y="6248400"/>
            <a:ext cx="152400" cy="30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895600" y="6488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143000" y="518160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1143000" y="34290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09600" y="4876800"/>
            <a:ext cx="127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</a:t>
            </a:r>
            <a:r>
              <a:rPr lang="en-IN" dirty="0" smtClean="0"/>
              <a:t>og n  levels</a:t>
            </a:r>
            <a:endParaRPr lang="en-IN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5715000" y="6705600"/>
            <a:ext cx="99010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629400" y="64886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cn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239000" y="4953000"/>
            <a:ext cx="1459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dirty="0" smtClean="0">
                <a:latin typeface="Comic Sans MS" pitchFamily="66" charset="0"/>
              </a:rPr>
              <a:t>Total</a:t>
            </a:r>
          </a:p>
          <a:p>
            <a:pPr algn="ctr"/>
            <a:r>
              <a:rPr lang="en-IN" sz="2200" dirty="0" smtClean="0">
                <a:latin typeface="Comic Sans MS" pitchFamily="66" charset="0"/>
              </a:rPr>
              <a:t> </a:t>
            </a:r>
            <a:r>
              <a:rPr lang="en-IN" sz="2200" dirty="0" smtClean="0">
                <a:latin typeface="Comic Sans MS" pitchFamily="66" charset="0"/>
              </a:rPr>
              <a:t> =</a:t>
            </a:r>
          </a:p>
          <a:p>
            <a:pPr algn="ctr"/>
            <a:r>
              <a:rPr lang="en-IN" sz="2200" dirty="0" err="1" smtClean="0">
                <a:latin typeface="Comic Sans MS" pitchFamily="66" charset="0"/>
              </a:rPr>
              <a:t>cn</a:t>
            </a:r>
            <a:r>
              <a:rPr lang="en-IN" sz="2200" dirty="0" smtClean="0">
                <a:latin typeface="Comic Sans MS" pitchFamily="66" charset="0"/>
              </a:rPr>
              <a:t> ( log n)</a:t>
            </a:r>
            <a:endParaRPr lang="en-IN" sz="2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Time complexity of Merge-Sort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Solution to the recurrence relation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T(n) = 2T(n/2) + </a:t>
            </a:r>
            <a:r>
              <a:rPr lang="en-IN" dirty="0" err="1" smtClean="0"/>
              <a:t>cn</a:t>
            </a:r>
            <a:r>
              <a:rPr lang="en-IN" dirty="0" smtClean="0"/>
              <a:t>,  n&gt;= 2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T(1) = c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T(n) = </a:t>
            </a:r>
            <a:r>
              <a:rPr lang="el-GR" dirty="0" smtClean="0"/>
              <a:t>Θ</a:t>
            </a:r>
            <a:r>
              <a:rPr lang="en-IN" dirty="0" smtClean="0"/>
              <a:t>(n log n)</a:t>
            </a:r>
          </a:p>
          <a:p>
            <a:r>
              <a:rPr lang="en-IN" dirty="0" smtClean="0"/>
              <a:t>Time complexity of Merge-Sort is O(n log n).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Asymptotically, Merge-sort is more efficient than Insertion-sort (</a:t>
            </a:r>
            <a:r>
              <a:rPr lang="el-GR" dirty="0" smtClean="0"/>
              <a:t>Θ</a:t>
            </a:r>
            <a:r>
              <a:rPr lang="en-IN" dirty="0" smtClean="0"/>
              <a:t> (n</a:t>
            </a:r>
            <a:r>
              <a:rPr lang="en-IN" baseline="30000" dirty="0" smtClean="0"/>
              <a:t>2</a:t>
            </a:r>
            <a:r>
              <a:rPr lang="en-IN" dirty="0" smtClean="0"/>
              <a:t> )).</a:t>
            </a:r>
            <a:endParaRPr lang="en-IN" baseline="30000" dirty="0" smtClean="0"/>
          </a:p>
          <a:p>
            <a:endParaRPr lang="en-IN" baseline="30000" dirty="0" smtClean="0"/>
          </a:p>
          <a:p>
            <a:r>
              <a:rPr lang="en-IN" baseline="30000" dirty="0" smtClean="0"/>
              <a:t> </a:t>
            </a:r>
            <a:r>
              <a:rPr lang="en-IN" dirty="0" smtClean="0"/>
              <a:t> Note: We did not explicitly figure the worst-case of Merge-sort.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Question</a:t>
            </a:r>
            <a:r>
              <a:rPr lang="en-IN" dirty="0" smtClean="0"/>
              <a:t>: When is the worst case of Merge-Sort attained?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791200" cy="1096962"/>
          </a:xfrm>
        </p:spPr>
        <p:txBody>
          <a:bodyPr/>
          <a:lstStyle/>
          <a:p>
            <a:r>
              <a:rPr lang="en-IN" b="0" dirty="0" smtClean="0"/>
              <a:t>Exercises</a:t>
            </a:r>
            <a:endParaRPr lang="en-IN" b="0" dirty="0"/>
          </a:p>
        </p:txBody>
      </p:sp>
      <p:pic>
        <p:nvPicPr>
          <p:cNvPr id="5" name="Content Placeholder 4" descr="Professor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7360" cy="16840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 descr="thinking gir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00" y="5143500"/>
            <a:ext cx="1714500" cy="171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1600200"/>
            <a:ext cx="716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Give an upper bound on the number of comparisons made by insertion-sort. Estimate the constant. </a:t>
            </a:r>
          </a:p>
          <a:p>
            <a:pPr marL="342900" indent="-342900">
              <a:buFont typeface="+mj-lt"/>
              <a:buAutoNum type="arabicPeriod"/>
            </a:pPr>
            <a:endParaRPr lang="en-IN" sz="2200" dirty="0" smtClean="0">
              <a:latin typeface="Comic Sans MS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Give an upper bound on the number of comparisons made by merge-sort. </a:t>
            </a:r>
            <a:r>
              <a:rPr lang="en-IN" sz="2200" dirty="0" smtClean="0">
                <a:latin typeface="Comic Sans MS" pitchFamily="66" charset="0"/>
              </a:rPr>
              <a:t>Estimate the constant. </a:t>
            </a:r>
            <a:endParaRPr lang="en-IN" sz="2200" dirty="0" smtClean="0">
              <a:latin typeface="Comic Sans MS" pitchFamily="66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200" dirty="0" smtClean="0">
              <a:latin typeface="Comic Sans MS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Problem [CLRS]: </a:t>
            </a:r>
            <a:r>
              <a:rPr lang="en-IN" sz="2200" dirty="0" smtClean="0">
                <a:latin typeface="Comic Sans MS" pitchFamily="66" charset="0"/>
              </a:rPr>
              <a:t>Given an array A of n numbers and a number x, test whether there exists a pair of numbers in the array whose sum is x. Design an O(n log n) algorithm.</a:t>
            </a:r>
          </a:p>
          <a:p>
            <a:pPr marL="342900" indent="-342900"/>
            <a:r>
              <a:rPr lang="en-IN" sz="2200" dirty="0" smtClean="0">
                <a:latin typeface="Comic Sans MS" pitchFamily="66" charset="0"/>
              </a:rPr>
              <a:t> </a:t>
            </a:r>
            <a:r>
              <a:rPr lang="en-IN" sz="2200" dirty="0" smtClean="0">
                <a:latin typeface="Comic Sans MS" pitchFamily="66" charset="0"/>
              </a:rPr>
              <a:t>   Approach: Design an O(n</a:t>
            </a:r>
            <a:r>
              <a:rPr lang="en-IN" sz="2200" baseline="30000" dirty="0" smtClean="0">
                <a:latin typeface="Comic Sans MS" pitchFamily="66" charset="0"/>
              </a:rPr>
              <a:t>2</a:t>
            </a:r>
            <a:r>
              <a:rPr lang="en-IN" sz="2200" dirty="0" smtClean="0">
                <a:latin typeface="Comic Sans MS" pitchFamily="66" charset="0"/>
              </a:rPr>
              <a:t>) algorithm. Now improve its running time.</a:t>
            </a:r>
            <a:endParaRPr lang="en-IN" sz="2200" baseline="30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</a:t>
            </a:r>
            <a:r>
              <a:rPr lang="en-US" sz="3600" b="1" dirty="0" smtClean="0">
                <a:solidFill>
                  <a:srgbClr val="7030A0"/>
                </a:solidFill>
              </a:rPr>
              <a:t>ax-sum </a:t>
            </a:r>
            <a:r>
              <a:rPr lang="en-US" sz="3600" b="1" dirty="0" err="1" smtClean="0">
                <a:solidFill>
                  <a:srgbClr val="7030A0"/>
                </a:solidFill>
              </a:rPr>
              <a:t>subarray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problem</a:t>
            </a:r>
            <a:r>
              <a:rPr lang="en-US" sz="3600" b="1" dirty="0" smtClean="0">
                <a:solidFill>
                  <a:srgbClr val="7030A0"/>
                </a:solidFill>
              </a:rPr>
              <a:t>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Designing efficient </a:t>
            </a:r>
            <a:r>
              <a:rPr lang="en-US" sz="3600" b="1" dirty="0" smtClean="0"/>
              <a:t>algorithm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Given an array </a:t>
            </a:r>
            <a:r>
              <a:rPr lang="en-US" sz="2400" b="1" dirty="0" smtClean="0"/>
              <a:t>A</a:t>
            </a:r>
            <a:r>
              <a:rPr lang="en-US" sz="2400" dirty="0" smtClean="0"/>
              <a:t> storing 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 numbers, find its </a:t>
            </a:r>
            <a:r>
              <a:rPr lang="en-US" sz="2400" b="1" dirty="0" err="1" smtClean="0"/>
              <a:t>subarray</a:t>
            </a:r>
            <a:r>
              <a:rPr lang="en-US" sz="2400" dirty="0" smtClean="0"/>
              <a:t> the sum of whose elements is maximum?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3581400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-5   3   8   2    -4   9   -6   3   -2  -8   </a:t>
                </a:r>
                <a:r>
                  <a:rPr lang="en-US" dirty="0"/>
                  <a:t>3</a:t>
                </a:r>
                <a:r>
                  <a:rPr lang="en-US" dirty="0" smtClean="0"/>
                  <a:t>   -5   1    7   -9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977836" y="2971800"/>
            <a:ext cx="1219198" cy="609600"/>
            <a:chOff x="3977836" y="2971800"/>
            <a:chExt cx="1219198" cy="609600"/>
          </a:xfrm>
        </p:grpSpPr>
        <p:sp>
          <p:nvSpPr>
            <p:cNvPr id="27" name="Right Brace 26"/>
            <p:cNvSpPr/>
            <p:nvPr/>
          </p:nvSpPr>
          <p:spPr>
            <a:xfrm rot="16200000">
              <a:off x="4435034" y="2819400"/>
              <a:ext cx="304802" cy="1219198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22714" y="2971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6400800" y="2895600"/>
            <a:ext cx="341623" cy="685800"/>
            <a:chOff x="6400800" y="2895600"/>
            <a:chExt cx="341623" cy="685800"/>
          </a:xfrm>
        </p:grpSpPr>
        <p:sp>
          <p:nvSpPr>
            <p:cNvPr id="28" name="Right Brace 27"/>
            <p:cNvSpPr/>
            <p:nvPr/>
          </p:nvSpPr>
          <p:spPr>
            <a:xfrm rot="16200000">
              <a:off x="6426930" y="3265907"/>
              <a:ext cx="304798" cy="326188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0800" y="2895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7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197033" y="4114800"/>
            <a:ext cx="1524000" cy="609600"/>
            <a:chOff x="5197033" y="4114800"/>
            <a:chExt cx="1524000" cy="609600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5806632" y="3505201"/>
              <a:ext cx="304802" cy="1524000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4314" y="4355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6" name="Group 32"/>
          <p:cNvGrpSpPr/>
          <p:nvPr/>
        </p:nvGrpSpPr>
        <p:grpSpPr>
          <a:xfrm>
            <a:off x="2743199" y="4114800"/>
            <a:ext cx="1539433" cy="597932"/>
            <a:chOff x="2743199" y="4114800"/>
            <a:chExt cx="1539433" cy="5979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66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18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3284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A trivial </a:t>
            </a:r>
            <a:r>
              <a:rPr lang="en-US" sz="3600" b="1" dirty="0"/>
              <a:t>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/>
              <a:t>A_trivial_algo</a:t>
            </a:r>
            <a:r>
              <a:rPr lang="en-US" sz="2400" b="1" dirty="0" smtClean="0"/>
              <a:t>(A)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b="1" dirty="0" smtClean="0">
                <a:solidFill>
                  <a:srgbClr val="0070C0"/>
                </a:solidFill>
              </a:rPr>
              <a:t> max</a:t>
            </a:r>
            <a:r>
              <a:rPr lang="en-US" sz="1800" dirty="0" smtClean="0">
                <a:sym typeface="Wingdings" pitchFamily="2" charset="2"/>
              </a:rPr>
              <a:t>=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];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   for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0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/>
              <a:t>f</a:t>
            </a:r>
            <a:r>
              <a:rPr lang="en-US" sz="1800" b="1" dirty="0" smtClean="0"/>
              <a:t>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{    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= </a:t>
            </a: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dirty="0" err="1" smtClean="0"/>
              <a:t>A,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);  </a:t>
            </a:r>
          </a:p>
          <a:p>
            <a:pPr marL="0" indent="0">
              <a:buNone/>
            </a:pPr>
            <a:r>
              <a:rPr lang="en-US" sz="2400" dirty="0" smtClean="0"/>
              <a:t>                 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/>
              <a:t>&lt;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 </a:t>
            </a:r>
            <a:r>
              <a:rPr lang="en-US" sz="1800" b="1" dirty="0" smtClean="0"/>
              <a:t>then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>
                <a:sym typeface="Wingdings" pitchFamily="2" charset="2"/>
              </a:rPr>
              <a:t>= </a:t>
            </a:r>
            <a:r>
              <a:rPr lang="en-US" sz="1800" b="1" dirty="0" smtClean="0">
                <a:sym typeface="Wingdings" pitchFamily="2" charset="2"/>
              </a:rPr>
              <a:t>temp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}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max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b="1" dirty="0" smtClean="0"/>
              <a:t>A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</a:t>
            </a:r>
            <a:r>
              <a:rPr lang="en-US" sz="1800" b="1" dirty="0" smtClean="0">
                <a:solidFill>
                  <a:srgbClr val="0070C0"/>
                </a:solidFill>
              </a:rPr>
              <a:t>sum</a:t>
            </a:r>
            <a:r>
              <a:rPr lang="en-US" sz="1800" dirty="0" smtClean="0">
                <a:sym typeface="Wingdings" pitchFamily="2" charset="2"/>
              </a:rPr>
              <a:t>=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f</a:t>
            </a:r>
            <a:r>
              <a:rPr lang="en-US" sz="1800" b="1" dirty="0" smtClean="0">
                <a:sym typeface="Wingdings" pitchFamily="2" charset="2"/>
              </a:rPr>
              <a:t>or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=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i+1</a:t>
            </a:r>
            <a:r>
              <a:rPr lang="en-US" sz="1800" dirty="0" smtClean="0">
                <a:sym typeface="Wingdings" pitchFamily="2" charset="2"/>
              </a:rPr>
              <a:t> to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1800" dirty="0" smtClean="0">
                <a:sym typeface="Wingdings" pitchFamily="2" charset="2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	</a:t>
            </a:r>
            <a:r>
              <a:rPr lang="en-US" sz="1800" dirty="0" smtClean="0">
                <a:sym typeface="Wingdings" pitchFamily="2" charset="2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= </a:t>
            </a:r>
            <a:r>
              <a:rPr lang="en-US" sz="1800" b="1" dirty="0" err="1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err="1" smtClean="0">
                <a:sym typeface="Wingdings" pitchFamily="2" charset="2"/>
              </a:rPr>
              <a:t>+</a:t>
            </a:r>
            <a:r>
              <a:rPr lang="en-US" sz="1800" b="1" dirty="0" err="1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Down Ribbon 4"/>
              <p:cNvSpPr/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Homework: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Prove that its time complexity 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 cstate="print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Down Ribbon 5"/>
              <p:cNvSpPr/>
              <p:nvPr/>
            </p:nvSpPr>
            <p:spPr>
              <a:xfrm>
                <a:off x="4724400" y="5181600"/>
                <a:ext cx="40386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We shall now design an </a:t>
                </a:r>
                <a:r>
                  <a:rPr lang="en-US" sz="1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) time algorithm for this problem. You are advised to make some initial attempts (few minutes at least). So do not jump to the next slide.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181600"/>
                <a:ext cx="40386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 cstate="print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2044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Towards designing an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Let</a:t>
            </a:r>
            <a:r>
              <a:rPr lang="en-US" sz="2400" b="1" dirty="0" smtClean="0">
                <a:solidFill>
                  <a:srgbClr val="C00000"/>
                </a:solidFill>
              </a:rPr>
              <a:t>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): </a:t>
            </a:r>
            <a:r>
              <a:rPr lang="en-US" sz="2000" dirty="0" smtClean="0"/>
              <a:t>the sum of the largest-sum </a:t>
            </a:r>
            <a:r>
              <a:rPr lang="en-US" sz="2000" dirty="0" err="1" smtClean="0"/>
              <a:t>subarray</a:t>
            </a:r>
            <a:r>
              <a:rPr lang="en-US" sz="2000" dirty="0" smtClean="0"/>
              <a:t> ending at 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Note that </a:t>
            </a:r>
            <a:r>
              <a:rPr lang="en-US" sz="2000" b="1" dirty="0" smtClean="0"/>
              <a:t>A</a:t>
            </a:r>
            <a:r>
              <a:rPr lang="en-US" sz="2000" dirty="0" smtClean="0"/>
              <a:t>[i] </a:t>
            </a:r>
            <a:r>
              <a:rPr lang="en-US" sz="2000" dirty="0" smtClean="0"/>
              <a:t>always </a:t>
            </a:r>
            <a:r>
              <a:rPr lang="en-US" sz="2000" dirty="0" smtClean="0"/>
              <a:t>contributes to </a:t>
            </a:r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) </a:t>
            </a:r>
            <a:r>
              <a:rPr lang="en-US" sz="1800" dirty="0" smtClean="0"/>
              <a:t>(empty </a:t>
            </a:r>
            <a:r>
              <a:rPr lang="en-US" sz="1800" dirty="0" err="1" smtClean="0"/>
              <a:t>subarrays</a:t>
            </a:r>
            <a:r>
              <a:rPr lang="en-US" sz="1800" dirty="0" smtClean="0"/>
              <a:t> are not considered).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920425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-5   3   8   2    -4   8   -6   3   -2  -8   3   -5   1    7   -9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42164" y="2171295"/>
            <a:ext cx="470000" cy="800505"/>
            <a:chOff x="3276600" y="4192812"/>
            <a:chExt cx="557218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4192812"/>
              <a:ext cx="557218" cy="36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i=5</a:t>
              </a:r>
              <a:endParaRPr lang="en-US" dirty="0"/>
            </a:p>
          </p:txBody>
        </p:sp>
      </p:grpSp>
      <p:grpSp>
        <p:nvGrpSpPr>
          <p:cNvPr id="28" name="Group 34"/>
          <p:cNvGrpSpPr/>
          <p:nvPr/>
        </p:nvGrpSpPr>
        <p:grpSpPr>
          <a:xfrm>
            <a:off x="3673033" y="3429000"/>
            <a:ext cx="661585" cy="369332"/>
            <a:chOff x="3673033" y="3593068"/>
            <a:chExt cx="661585" cy="3693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673033" y="38100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3124200" y="4038600"/>
            <a:ext cx="1195898" cy="369332"/>
            <a:chOff x="3121086" y="3593068"/>
            <a:chExt cx="1195898" cy="36933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21086" y="3810000"/>
              <a:ext cx="8567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6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" name="Group 39"/>
          <p:cNvGrpSpPr/>
          <p:nvPr/>
        </p:nvGrpSpPr>
        <p:grpSpPr>
          <a:xfrm>
            <a:off x="3371347" y="3733800"/>
            <a:ext cx="966385" cy="369332"/>
            <a:chOff x="3368233" y="3593068"/>
            <a:chExt cx="966385" cy="36933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368233" y="38100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Group 44"/>
          <p:cNvGrpSpPr/>
          <p:nvPr/>
        </p:nvGrpSpPr>
        <p:grpSpPr>
          <a:xfrm>
            <a:off x="2785049" y="4343400"/>
            <a:ext cx="1558351" cy="369332"/>
            <a:chOff x="2758633" y="3593068"/>
            <a:chExt cx="1558351" cy="36933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758633" y="3810000"/>
              <a:ext cx="1219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9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" name="Group 48"/>
          <p:cNvGrpSpPr/>
          <p:nvPr/>
        </p:nvGrpSpPr>
        <p:grpSpPr>
          <a:xfrm>
            <a:off x="2514600" y="4659868"/>
            <a:ext cx="1805498" cy="369332"/>
            <a:chOff x="2511486" y="3593068"/>
            <a:chExt cx="1805498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511486" y="3810000"/>
              <a:ext cx="14663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5" name="Group 53"/>
          <p:cNvGrpSpPr/>
          <p:nvPr/>
        </p:nvGrpSpPr>
        <p:grpSpPr>
          <a:xfrm>
            <a:off x="2209800" y="4964668"/>
            <a:ext cx="2110298" cy="369332"/>
            <a:chOff x="2206686" y="3593068"/>
            <a:chExt cx="2110298" cy="369332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206686" y="3810000"/>
              <a:ext cx="17711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7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6" name="Group 59"/>
          <p:cNvGrpSpPr/>
          <p:nvPr/>
        </p:nvGrpSpPr>
        <p:grpSpPr>
          <a:xfrm>
            <a:off x="4724400" y="4343400"/>
            <a:ext cx="2703837" cy="404336"/>
            <a:chOff x="4724400" y="4343400"/>
            <a:chExt cx="2703837" cy="404336"/>
          </a:xfrm>
        </p:grpSpPr>
        <p:sp>
          <p:nvSpPr>
            <p:cNvPr id="58" name="Left Arrow 57"/>
            <p:cNvSpPr/>
            <p:nvPr/>
          </p:nvSpPr>
          <p:spPr>
            <a:xfrm>
              <a:off x="4724400" y="4343400"/>
              <a:ext cx="1143000" cy="404336"/>
            </a:xfrm>
            <a:prstGeom prst="lef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43600" y="4351192"/>
              <a:ext cx="1484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S</a:t>
              </a:r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)=</a:t>
              </a:r>
              <a:r>
                <a:rPr lang="en-US" b="1" dirty="0" smtClean="0">
                  <a:solidFill>
                    <a:srgbClr val="00B050"/>
                  </a:solidFill>
                </a:rPr>
                <a:t>9</a:t>
              </a:r>
              <a:r>
                <a:rPr lang="en-US" dirty="0" smtClean="0"/>
                <a:t> for </a:t>
              </a:r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0070C0"/>
                  </a:solidFill>
                </a:rPr>
                <a:t>5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3154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Towards designing </a:t>
            </a:r>
            <a:r>
              <a:rPr lang="en-US" sz="3600" b="1" dirty="0"/>
              <a:t>an </a:t>
            </a:r>
            <a:r>
              <a:rPr lang="en-US" sz="3600" b="1" dirty="0" smtClean="0">
                <a:solidFill>
                  <a:srgbClr val="C00000"/>
                </a:solidFill>
              </a:rPr>
              <a:t>O</a:t>
            </a:r>
            <a:r>
              <a:rPr lang="en-US" sz="3600" b="1" dirty="0" smtClean="0"/>
              <a:t>(</a:t>
            </a:r>
            <a:r>
              <a:rPr lang="en-US" sz="3600" b="1" dirty="0" smtClean="0">
                <a:solidFill>
                  <a:srgbClr val="0070C0"/>
                </a:solidFill>
              </a:rPr>
              <a:t>n</a:t>
            </a:r>
            <a:r>
              <a:rPr lang="en-US" sz="3600" b="1" dirty="0" smtClean="0"/>
              <a:t>) time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Observations:</a:t>
            </a:r>
          </a:p>
          <a:p>
            <a:r>
              <a:rPr lang="en-US" sz="2000" dirty="0" smtClean="0"/>
              <a:t>In order to solve our problem, it suffices to compute </a:t>
            </a:r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) for all possible </a:t>
            </a:r>
            <a:r>
              <a:rPr lang="en-US" sz="2000" dirty="0" smtClean="0">
                <a:solidFill>
                  <a:srgbClr val="0070C0"/>
                </a:solidFill>
              </a:rPr>
              <a:t>0 ≤ i </a:t>
            </a:r>
            <a:r>
              <a:rPr lang="en-US" sz="2000" dirty="0">
                <a:solidFill>
                  <a:srgbClr val="0070C0"/>
                </a:solidFill>
              </a:rPr>
              <a:t>≤ 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  <a:r>
              <a:rPr lang="en-US" sz="2000" dirty="0" smtClean="0"/>
              <a:t>. </a:t>
            </a:r>
          </a:p>
          <a:p>
            <a:pPr lvl="1"/>
            <a:r>
              <a:rPr lang="en-US" sz="1800" dirty="0" smtClean="0"/>
              <a:t>Why? </a:t>
            </a:r>
            <a:endParaRPr lang="en-US" sz="1800" dirty="0" smtClean="0"/>
          </a:p>
          <a:p>
            <a:r>
              <a:rPr lang="en-US" sz="2000" dirty="0" smtClean="0"/>
              <a:t>Since our objective is to achieve </a:t>
            </a:r>
            <a:r>
              <a:rPr lang="en-US" sz="2000" b="1" dirty="0">
                <a:solidFill>
                  <a:srgbClr val="C00000"/>
                </a:solidFill>
              </a:rPr>
              <a:t>O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b="1" dirty="0" smtClean="0"/>
              <a:t>) time</a:t>
            </a:r>
            <a:r>
              <a:rPr lang="en-US" sz="2000" dirty="0" smtClean="0"/>
              <a:t> </a:t>
            </a:r>
            <a:r>
              <a:rPr lang="en-US" sz="2000" b="1" dirty="0" smtClean="0"/>
              <a:t>complexity</a:t>
            </a:r>
            <a:r>
              <a:rPr lang="en-US" sz="2000" dirty="0" smtClean="0"/>
              <a:t> bound, we need a way to compute </a:t>
            </a:r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) in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1</a:t>
            </a:r>
            <a:r>
              <a:rPr lang="en-US" sz="2000" b="1" dirty="0" smtClean="0"/>
              <a:t>) </a:t>
            </a:r>
            <a:r>
              <a:rPr lang="en-US" sz="2000" dirty="0" smtClean="0"/>
              <a:t>time only</a:t>
            </a:r>
            <a:r>
              <a:rPr lang="en-US" sz="2000" b="1" dirty="0" smtClean="0"/>
              <a:t>. </a:t>
            </a:r>
            <a:r>
              <a:rPr lang="en-US" sz="2000" dirty="0" smtClean="0"/>
              <a:t>How can we achieve this  goal </a:t>
            </a:r>
            <a:r>
              <a:rPr lang="en-US" sz="2000" dirty="0" smtClean="0"/>
              <a:t>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Solve </a:t>
            </a:r>
            <a:r>
              <a:rPr lang="en-US" sz="1800" dirty="0" smtClean="0"/>
              <a:t>the</a:t>
            </a:r>
            <a:r>
              <a:rPr lang="en-US" sz="1800" dirty="0" smtClean="0"/>
              <a:t> </a:t>
            </a:r>
            <a:r>
              <a:rPr lang="en-US" sz="1800" dirty="0" smtClean="0"/>
              <a:t>problem incrementally.</a:t>
            </a:r>
          </a:p>
          <a:p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600200" y="5105400"/>
            <a:ext cx="4686641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Question: </a:t>
            </a:r>
            <a:r>
              <a:rPr lang="en-US" dirty="0" smtClean="0">
                <a:solidFill>
                  <a:schemeClr val="tx1"/>
                </a:solidFill>
              </a:rPr>
              <a:t>what is the relation between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 and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 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77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Towards designing an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If</a:t>
            </a:r>
            <a:r>
              <a:rPr lang="en-US" sz="2400" b="1" dirty="0" smtClean="0">
                <a:solidFill>
                  <a:srgbClr val="C00000"/>
                </a:solidFill>
              </a:rPr>
              <a:t>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 ≤ 0   </a:t>
            </a:r>
            <a:r>
              <a:rPr lang="en-US" sz="2400" b="1" dirty="0" smtClean="0"/>
              <a:t>then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)=</a:t>
            </a:r>
            <a:r>
              <a:rPr lang="en-US" sz="2400" b="1" dirty="0" smtClean="0"/>
              <a:t>A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] </a:t>
            </a:r>
          </a:p>
          <a:p>
            <a:pPr marL="0" indent="0">
              <a:buNone/>
            </a:pP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 &gt; 0   </a:t>
            </a:r>
            <a:r>
              <a:rPr lang="en-US" sz="2400" b="1" dirty="0" smtClean="0"/>
              <a:t>then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 =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 + </a:t>
            </a:r>
            <a:r>
              <a:rPr lang="en-US" sz="2400" b="1" dirty="0"/>
              <a:t>A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Homework</a:t>
            </a:r>
            <a:r>
              <a:rPr lang="en-US" sz="2400" b="1" dirty="0">
                <a:solidFill>
                  <a:srgbClr val="C00000"/>
                </a:solidFill>
              </a:rPr>
              <a:t>: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Prove the above mentioned relation between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 and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Design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) time algorithm for Max-sum </a:t>
            </a:r>
            <a:r>
              <a:rPr lang="en-US" sz="2400" dirty="0" err="1"/>
              <a:t>subarray</a:t>
            </a:r>
            <a:r>
              <a:rPr lang="en-US" sz="2400" dirty="0"/>
              <a:t> using the above formulation.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96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868362"/>
          </a:xfrm>
        </p:spPr>
        <p:txBody>
          <a:bodyPr/>
          <a:lstStyle/>
          <a:p>
            <a:r>
              <a:rPr lang="en-IN" dirty="0" smtClean="0"/>
              <a:t>Merge-Sort</a:t>
            </a:r>
            <a:endParaRPr lang="en-IN" dirty="0"/>
          </a:p>
        </p:txBody>
      </p:sp>
      <p:pic>
        <p:nvPicPr>
          <p:cNvPr id="5" name="Content Placeholder 4" descr="Professor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1737360" cy="16840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1066800"/>
            <a:ext cx="7391400" cy="480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Comic Sans MS" pitchFamily="66" charset="0"/>
                <a:cs typeface="+mn-cs"/>
                <a:sym typeface="Wingdings" pitchFamily="2" charset="2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  <a:cs typeface="+mn-cs"/>
                <a:sym typeface="Wingdings" pitchFamily="2" charset="2"/>
              </a:rPr>
              <a:t>Sorting (and searching) </a:t>
            </a:r>
            <a:r>
              <a:rPr lang="en-US" sz="2200" dirty="0" smtClean="0">
                <a:latin typeface="Comic Sans MS" pitchFamily="66" charset="0"/>
                <a:cs typeface="+mn-cs"/>
                <a:sym typeface="Wingdings" pitchFamily="2" charset="2"/>
              </a:rPr>
              <a:t>are among the most popular sub-routines in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latin typeface="Comic Sans MS" pitchFamily="66" charset="0"/>
                <a:cs typeface="+mn-cs"/>
                <a:sym typeface="Wingdings" pitchFamily="2" charset="2"/>
              </a:rPr>
              <a:t> Let us see another sorting algorithm, called </a:t>
            </a:r>
            <a:r>
              <a:rPr lang="en-US" sz="2200" dirty="0" smtClean="0">
                <a:solidFill>
                  <a:srgbClr val="C00000"/>
                </a:solidFill>
                <a:latin typeface="Comic Sans MS" pitchFamily="66" charset="0"/>
                <a:cs typeface="+mn-cs"/>
                <a:sym typeface="Wingdings" pitchFamily="2" charset="2"/>
              </a:rPr>
              <a:t>merge-sort.</a:t>
            </a:r>
            <a:r>
              <a:rPr lang="en-US" sz="2200" dirty="0" smtClean="0">
                <a:solidFill>
                  <a:srgbClr val="C00000"/>
                </a:solidFill>
                <a:latin typeface="Comic Sans MS" pitchFamily="66" charset="0"/>
                <a:cs typeface="+mn-cs"/>
                <a:sym typeface="Wingdings" pitchFamily="2" charset="2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  <a:cs typeface="+mn-cs"/>
                <a:sym typeface="Wingdings" pitchFamily="2" charset="2"/>
              </a:rPr>
              <a:t>Example: </a:t>
            </a:r>
            <a:r>
              <a:rPr lang="en-US" sz="2200" dirty="0" smtClean="0">
                <a:latin typeface="Comic Sans MS" pitchFamily="66" charset="0"/>
                <a:cs typeface="+mn-cs"/>
                <a:sym typeface="Wingdings" pitchFamily="2" charset="2"/>
              </a:rPr>
              <a:t>consider input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200" dirty="0" smtClean="0">
              <a:latin typeface="Comic Sans MS" pitchFamily="66" charset="0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2200" dirty="0" smtClean="0">
                <a:latin typeface="Comic Sans MS" pitchFamily="66" charset="0"/>
                <a:cs typeface="+mn-cs"/>
                <a:sym typeface="Wingdings" pitchFamily="2" charset="2"/>
              </a:rPr>
              <a:t>Split the array (conceptually) into the first half and the second half.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200" dirty="0" smtClean="0">
              <a:latin typeface="Comic Sans MS" pitchFamily="66" charset="0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200" dirty="0" smtClean="0">
              <a:latin typeface="Comic Sans MS" pitchFamily="66" charset="0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latin typeface="Comic Sans MS" pitchFamily="66" charset="0"/>
                <a:cs typeface="+mn-cs"/>
                <a:sym typeface="Wingdings" pitchFamily="2" charset="2"/>
              </a:rPr>
              <a:t> </a:t>
            </a:r>
            <a:r>
              <a:rPr lang="en-US" sz="2200" dirty="0" smtClean="0">
                <a:latin typeface="Comic Sans MS" pitchFamily="66" charset="0"/>
                <a:cs typeface="+mn-cs"/>
                <a:sym typeface="Wingdings" pitchFamily="2" charset="2"/>
              </a:rPr>
              <a:t>Sort each half --- this is the recursive part.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3124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3124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3124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3124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3124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3124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3124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0" y="3124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667000" y="4648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2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71800" y="4648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5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6600" y="4648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4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4648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7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3400" y="4648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</a:rPr>
              <a:t>2</a:t>
            </a:r>
            <a:endParaRPr lang="en-IN" dirty="0">
              <a:solidFill>
                <a:srgbClr val="00B5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48200" y="4648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</a:rPr>
              <a:t>6</a:t>
            </a:r>
            <a:endParaRPr lang="en-IN" dirty="0">
              <a:solidFill>
                <a:srgbClr val="00B5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53000" y="4648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</a:rPr>
              <a:t>3</a:t>
            </a:r>
            <a:endParaRPr lang="en-IN" dirty="0">
              <a:solidFill>
                <a:srgbClr val="00B5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7800" y="4648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</a:rPr>
              <a:t>1</a:t>
            </a:r>
            <a:endParaRPr lang="en-IN" dirty="0">
              <a:solidFill>
                <a:srgbClr val="00B5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A trivial </a:t>
            </a:r>
            <a:r>
              <a:rPr lang="en-US" sz="3600" b="1" dirty="0"/>
              <a:t>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/>
              <a:t>A_trivial_algo</a:t>
            </a:r>
            <a:r>
              <a:rPr lang="en-US" sz="2400" b="1" dirty="0" smtClean="0"/>
              <a:t>(A)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b="1" dirty="0" smtClean="0">
                <a:solidFill>
                  <a:srgbClr val="0070C0"/>
                </a:solidFill>
              </a:rPr>
              <a:t> max</a:t>
            </a:r>
            <a:r>
              <a:rPr lang="en-US" sz="1800" dirty="0" smtClean="0">
                <a:sym typeface="Wingdings" pitchFamily="2" charset="2"/>
              </a:rPr>
              <a:t>=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];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   for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0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/>
              <a:t>f</a:t>
            </a:r>
            <a:r>
              <a:rPr lang="en-US" sz="1800" b="1" dirty="0" smtClean="0"/>
              <a:t>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{    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= </a:t>
            </a: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dirty="0" err="1" smtClean="0"/>
              <a:t>A,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);  </a:t>
            </a:r>
          </a:p>
          <a:p>
            <a:pPr marL="0" indent="0">
              <a:buNone/>
            </a:pPr>
            <a:r>
              <a:rPr lang="en-US" sz="2400" dirty="0" smtClean="0"/>
              <a:t>                 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/>
              <a:t>&lt;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 </a:t>
            </a:r>
            <a:r>
              <a:rPr lang="en-US" sz="1800" b="1" dirty="0" smtClean="0"/>
              <a:t>then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>
                <a:sym typeface="Wingdings" pitchFamily="2" charset="2"/>
              </a:rPr>
              <a:t>= </a:t>
            </a:r>
            <a:r>
              <a:rPr lang="en-US" sz="1800" b="1" dirty="0" smtClean="0">
                <a:sym typeface="Wingdings" pitchFamily="2" charset="2"/>
              </a:rPr>
              <a:t>temp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}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max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b="1" dirty="0" smtClean="0"/>
              <a:t>A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</a:t>
            </a:r>
            <a:r>
              <a:rPr lang="en-US" sz="1800" b="1" dirty="0" smtClean="0">
                <a:solidFill>
                  <a:srgbClr val="0070C0"/>
                </a:solidFill>
              </a:rPr>
              <a:t>sum</a:t>
            </a:r>
            <a:r>
              <a:rPr lang="en-US" sz="1800" dirty="0" smtClean="0">
                <a:sym typeface="Wingdings" pitchFamily="2" charset="2"/>
              </a:rPr>
              <a:t>=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f</a:t>
            </a:r>
            <a:r>
              <a:rPr lang="en-US" sz="1800" b="1" dirty="0" smtClean="0">
                <a:sym typeface="Wingdings" pitchFamily="2" charset="2"/>
              </a:rPr>
              <a:t>or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=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i+1</a:t>
            </a:r>
            <a:r>
              <a:rPr lang="en-US" sz="1800" dirty="0" smtClean="0">
                <a:sym typeface="Wingdings" pitchFamily="2" charset="2"/>
              </a:rPr>
              <a:t> to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1800" dirty="0" smtClean="0">
                <a:sym typeface="Wingdings" pitchFamily="2" charset="2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	</a:t>
            </a:r>
            <a:r>
              <a:rPr lang="en-US" sz="1800" dirty="0" smtClean="0">
                <a:sym typeface="Wingdings" pitchFamily="2" charset="2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= </a:t>
            </a:r>
            <a:r>
              <a:rPr lang="en-US" sz="1800" b="1" dirty="0" err="1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err="1" smtClean="0">
                <a:sym typeface="Wingdings" pitchFamily="2" charset="2"/>
              </a:rPr>
              <a:t>+</a:t>
            </a:r>
            <a:r>
              <a:rPr lang="en-US" sz="1800" b="1" dirty="0" err="1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Down Ribbon 4"/>
              <p:cNvSpPr/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Homework: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Prove that its time complexity 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 cstate="print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Down Ribbon 5"/>
              <p:cNvSpPr/>
              <p:nvPr/>
            </p:nvSpPr>
            <p:spPr>
              <a:xfrm>
                <a:off x="4724400" y="5181600"/>
                <a:ext cx="40386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We shall now design an </a:t>
                </a:r>
                <a:r>
                  <a:rPr lang="en-US" sz="1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) time algorithm for this problem. You are advised to make some initial attempts (few minutes at least). So do not jump to the next slide.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181600"/>
                <a:ext cx="40386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 cstate="print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2044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problem</a:t>
            </a:r>
            <a:r>
              <a:rPr lang="en-US" sz="3600" b="1" dirty="0" smtClean="0">
                <a:solidFill>
                  <a:srgbClr val="7030A0"/>
                </a:solidFill>
              </a:rPr>
              <a:t>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Designing  </a:t>
            </a:r>
            <a:r>
              <a:rPr lang="en-US" sz="3600" b="1" dirty="0"/>
              <a:t>efficient </a:t>
            </a:r>
            <a:r>
              <a:rPr lang="en-US" sz="3600" b="1" dirty="0" smtClean="0"/>
              <a:t>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09800"/>
            <a:ext cx="5943600" cy="30480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Facts from the world of algorithms:</a:t>
            </a: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 smtClean="0"/>
              <a:t>Designing an efficient algorithm or data structure requires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An </a:t>
            </a:r>
            <a:r>
              <a:rPr lang="en-US" sz="1800" b="1" dirty="0" smtClean="0">
                <a:solidFill>
                  <a:srgbClr val="00B050"/>
                </a:solidFill>
              </a:rPr>
              <a:t>insight</a:t>
            </a:r>
            <a:r>
              <a:rPr lang="en-US" sz="1800" dirty="0" smtClean="0"/>
              <a:t> into the existing efficient algorithms for various problems and the ability to use that insight at right place.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Ability to make </a:t>
            </a:r>
            <a:r>
              <a:rPr lang="en-US" sz="1800" b="1" dirty="0" smtClean="0">
                <a:solidFill>
                  <a:srgbClr val="00B050"/>
                </a:solidFill>
              </a:rPr>
              <a:t>key observation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about the problem and its solution. 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May take time, so please </a:t>
            </a:r>
            <a:r>
              <a:rPr lang="en-US" sz="1800" b="1" dirty="0" smtClean="0">
                <a:solidFill>
                  <a:srgbClr val="7030A0"/>
                </a:solidFill>
              </a:rPr>
              <a:t>persevere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 descr="thinking gir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4876800"/>
            <a:ext cx="1714500" cy="1714500"/>
          </a:xfrm>
          <a:prstGeom prst="rect">
            <a:avLst/>
          </a:prstGeom>
        </p:spPr>
      </p:pic>
      <p:pic>
        <p:nvPicPr>
          <p:cNvPr id="7" name="Picture 6" descr="Professor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1737360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9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Towards designing an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Let</a:t>
            </a:r>
            <a:r>
              <a:rPr lang="en-US" sz="2400" b="1" dirty="0" smtClean="0">
                <a:solidFill>
                  <a:srgbClr val="C00000"/>
                </a:solidFill>
              </a:rPr>
              <a:t>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): </a:t>
            </a:r>
            <a:r>
              <a:rPr lang="en-US" sz="2000" dirty="0" smtClean="0"/>
              <a:t>the sum of the largest-sum </a:t>
            </a:r>
            <a:r>
              <a:rPr lang="en-US" sz="2000" dirty="0" err="1" smtClean="0"/>
              <a:t>subarray</a:t>
            </a:r>
            <a:r>
              <a:rPr lang="en-US" sz="2000" dirty="0" smtClean="0"/>
              <a:t> ending at 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Note that </a:t>
            </a:r>
            <a:r>
              <a:rPr lang="en-US" sz="2000" b="1" dirty="0" smtClean="0"/>
              <a:t>A</a:t>
            </a:r>
            <a:r>
              <a:rPr lang="en-US" sz="2000" dirty="0" smtClean="0"/>
              <a:t>[i] surely contributes to </a:t>
            </a:r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) </a:t>
            </a:r>
            <a:r>
              <a:rPr lang="en-US" sz="1800" dirty="0" smtClean="0"/>
              <a:t>(empty </a:t>
            </a:r>
            <a:r>
              <a:rPr lang="en-US" sz="1800" dirty="0" err="1" smtClean="0"/>
              <a:t>subarrays</a:t>
            </a:r>
            <a:r>
              <a:rPr lang="en-US" sz="1800" dirty="0" smtClean="0"/>
              <a:t> are not considered).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920425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-5   3   8   2    -4   8   -6   3   -2  -8   3   -5   1    7   -9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42164" y="2171295"/>
            <a:ext cx="470000" cy="800505"/>
            <a:chOff x="3276600" y="4192812"/>
            <a:chExt cx="557218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4192812"/>
              <a:ext cx="557218" cy="36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i=5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73033" y="3429000"/>
            <a:ext cx="661585" cy="369332"/>
            <a:chOff x="3673033" y="3593068"/>
            <a:chExt cx="661585" cy="3693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673033" y="38100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24200" y="4038600"/>
            <a:ext cx="1195898" cy="369332"/>
            <a:chOff x="3121086" y="3593068"/>
            <a:chExt cx="1195898" cy="36933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21086" y="3810000"/>
              <a:ext cx="8567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6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347" y="3733800"/>
            <a:ext cx="966385" cy="369332"/>
            <a:chOff x="3368233" y="3593068"/>
            <a:chExt cx="966385" cy="36933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368233" y="38100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85049" y="4343400"/>
            <a:ext cx="1558351" cy="369332"/>
            <a:chOff x="2758633" y="3593068"/>
            <a:chExt cx="1558351" cy="36933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758633" y="3810000"/>
              <a:ext cx="1219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9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14600" y="4659868"/>
            <a:ext cx="1805498" cy="369332"/>
            <a:chOff x="2511486" y="3593068"/>
            <a:chExt cx="1805498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511486" y="3810000"/>
              <a:ext cx="14663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09800" y="4964668"/>
            <a:ext cx="2110298" cy="369332"/>
            <a:chOff x="2206686" y="3593068"/>
            <a:chExt cx="2110298" cy="369332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206686" y="3810000"/>
              <a:ext cx="17711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7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24400" y="4343400"/>
            <a:ext cx="2703837" cy="404336"/>
            <a:chOff x="4724400" y="4343400"/>
            <a:chExt cx="2703837" cy="404336"/>
          </a:xfrm>
        </p:grpSpPr>
        <p:sp>
          <p:nvSpPr>
            <p:cNvPr id="58" name="Left Arrow 57"/>
            <p:cNvSpPr/>
            <p:nvPr/>
          </p:nvSpPr>
          <p:spPr>
            <a:xfrm>
              <a:off x="4724400" y="4343400"/>
              <a:ext cx="1143000" cy="404336"/>
            </a:xfrm>
            <a:prstGeom prst="lef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43600" y="4351192"/>
              <a:ext cx="1484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S</a:t>
              </a:r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)=</a:t>
              </a:r>
              <a:r>
                <a:rPr lang="en-US" b="1" dirty="0" smtClean="0">
                  <a:solidFill>
                    <a:srgbClr val="00B050"/>
                  </a:solidFill>
                </a:rPr>
                <a:t>9</a:t>
              </a:r>
              <a:r>
                <a:rPr lang="en-US" dirty="0" smtClean="0"/>
                <a:t> for </a:t>
              </a:r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0070C0"/>
                  </a:solidFill>
                </a:rPr>
                <a:t>5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3154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Towards designing </a:t>
            </a:r>
            <a:r>
              <a:rPr lang="en-US" sz="3600" b="1" dirty="0"/>
              <a:t>an </a:t>
            </a:r>
            <a:r>
              <a:rPr lang="en-US" sz="3600" b="1" dirty="0" smtClean="0">
                <a:solidFill>
                  <a:srgbClr val="C00000"/>
                </a:solidFill>
              </a:rPr>
              <a:t>O</a:t>
            </a:r>
            <a:r>
              <a:rPr lang="en-US" sz="3600" b="1" dirty="0" smtClean="0"/>
              <a:t>(</a:t>
            </a:r>
            <a:r>
              <a:rPr lang="en-US" sz="3600" b="1" dirty="0" smtClean="0">
                <a:solidFill>
                  <a:srgbClr val="0070C0"/>
                </a:solidFill>
              </a:rPr>
              <a:t>n</a:t>
            </a:r>
            <a:r>
              <a:rPr lang="en-US" sz="3600" b="1" dirty="0" smtClean="0"/>
              <a:t>) time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Observations:</a:t>
            </a:r>
          </a:p>
          <a:p>
            <a:r>
              <a:rPr lang="en-US" sz="2000" dirty="0" smtClean="0"/>
              <a:t>In order to solve our problem, it suffices to compute </a:t>
            </a:r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) for all possible </a:t>
            </a:r>
            <a:r>
              <a:rPr lang="en-US" sz="2000" dirty="0" smtClean="0">
                <a:solidFill>
                  <a:srgbClr val="0070C0"/>
                </a:solidFill>
              </a:rPr>
              <a:t>0 ≤ i </a:t>
            </a:r>
            <a:r>
              <a:rPr lang="en-US" sz="2000" dirty="0">
                <a:solidFill>
                  <a:srgbClr val="0070C0"/>
                </a:solidFill>
              </a:rPr>
              <a:t>≤ 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Since our objective is to achieve </a:t>
            </a:r>
            <a:r>
              <a:rPr lang="en-US" sz="2000" b="1" dirty="0">
                <a:solidFill>
                  <a:srgbClr val="C00000"/>
                </a:solidFill>
              </a:rPr>
              <a:t>O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b="1" dirty="0" smtClean="0"/>
              <a:t>) time</a:t>
            </a:r>
            <a:r>
              <a:rPr lang="en-US" sz="2000" dirty="0" smtClean="0"/>
              <a:t> </a:t>
            </a:r>
            <a:r>
              <a:rPr lang="en-US" sz="2000" b="1" dirty="0" smtClean="0"/>
              <a:t>complexity</a:t>
            </a:r>
            <a:r>
              <a:rPr lang="en-US" sz="2000" dirty="0" smtClean="0"/>
              <a:t> bound, we need a way to compute </a:t>
            </a:r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) in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1</a:t>
            </a:r>
            <a:r>
              <a:rPr lang="en-US" sz="2000" b="1" dirty="0" smtClean="0"/>
              <a:t>) </a:t>
            </a:r>
            <a:r>
              <a:rPr lang="en-US" sz="2000" dirty="0" smtClean="0"/>
              <a:t>time only</a:t>
            </a:r>
            <a:r>
              <a:rPr lang="en-US" sz="2000" b="1" dirty="0" smtClean="0"/>
              <a:t>. </a:t>
            </a:r>
            <a:r>
              <a:rPr lang="en-US" sz="2000" dirty="0" smtClean="0"/>
              <a:t>How can we achieve this  goal ?</a:t>
            </a:r>
          </a:p>
          <a:p>
            <a:r>
              <a:rPr lang="en-US" sz="2000" dirty="0" smtClean="0"/>
              <a:t>Lesson you should have learnt from the iterative </a:t>
            </a:r>
            <a:r>
              <a:rPr lang="en-US" sz="2000" dirty="0" err="1" smtClean="0"/>
              <a:t>algo</a:t>
            </a:r>
            <a:r>
              <a:rPr lang="en-US" sz="2000" dirty="0" smtClean="0"/>
              <a:t> for Fibonacci number</a:t>
            </a:r>
          </a:p>
          <a:p>
            <a:pPr lvl="1"/>
            <a:r>
              <a:rPr lang="en-US" sz="1800" dirty="0" smtClean="0"/>
              <a:t>Solve a problem incrementally.</a:t>
            </a:r>
          </a:p>
          <a:p>
            <a:r>
              <a:rPr lang="en-US" sz="2000" dirty="0" smtClean="0"/>
              <a:t>How to use the above insight from Fibonacci number ?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86000" y="5181600"/>
            <a:ext cx="4686641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Question: </a:t>
            </a:r>
            <a:r>
              <a:rPr lang="en-US" dirty="0" smtClean="0">
                <a:solidFill>
                  <a:schemeClr val="tx1"/>
                </a:solidFill>
              </a:rPr>
              <a:t>what is the relation between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 and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 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77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Towards designing an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If</a:t>
            </a:r>
            <a:r>
              <a:rPr lang="en-US" sz="2400" b="1" dirty="0" smtClean="0">
                <a:solidFill>
                  <a:srgbClr val="C00000"/>
                </a:solidFill>
              </a:rPr>
              <a:t>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 ≤ 0   </a:t>
            </a:r>
            <a:r>
              <a:rPr lang="en-US" sz="2400" b="1" dirty="0" smtClean="0"/>
              <a:t>then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)=</a:t>
            </a:r>
            <a:r>
              <a:rPr lang="en-US" sz="2400" b="1" dirty="0" smtClean="0"/>
              <a:t>A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] </a:t>
            </a:r>
          </a:p>
          <a:p>
            <a:pPr marL="0" indent="0">
              <a:buNone/>
            </a:pP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 &gt; 0   </a:t>
            </a:r>
            <a:r>
              <a:rPr lang="en-US" sz="2400" b="1" dirty="0" smtClean="0"/>
              <a:t>then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 =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 + </a:t>
            </a:r>
            <a:r>
              <a:rPr lang="en-US" sz="2400" b="1" dirty="0"/>
              <a:t>A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Homework</a:t>
            </a:r>
            <a:r>
              <a:rPr lang="en-US" sz="2400" b="1" dirty="0">
                <a:solidFill>
                  <a:srgbClr val="C00000"/>
                </a:solidFill>
              </a:rPr>
              <a:t>: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Prove the above mentioned relation between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 and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Design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) time algorithm for Max-sum </a:t>
            </a:r>
            <a:r>
              <a:rPr lang="en-US" sz="2400" dirty="0" err="1"/>
              <a:t>subarray</a:t>
            </a:r>
            <a:r>
              <a:rPr lang="en-US" sz="2400" dirty="0"/>
              <a:t> using the above formulation.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96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248400" cy="792162"/>
          </a:xfrm>
        </p:spPr>
        <p:txBody>
          <a:bodyPr/>
          <a:lstStyle/>
          <a:p>
            <a:r>
              <a:rPr lang="en-IN" dirty="0" smtClean="0"/>
              <a:t>Merge-Sort (Description)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5364163"/>
          </a:xfrm>
        </p:spPr>
        <p:txBody>
          <a:bodyPr>
            <a:noAutofit/>
          </a:bodyPr>
          <a:lstStyle/>
          <a:p>
            <a:r>
              <a:rPr lang="en-IN" dirty="0" smtClean="0"/>
              <a:t>Sort the first half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Sort the second half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Now  </a:t>
            </a:r>
            <a:r>
              <a:rPr lang="en-IN" dirty="0" smtClean="0">
                <a:solidFill>
                  <a:srgbClr val="0000FF"/>
                </a:solidFill>
              </a:rPr>
              <a:t>merge the sorted halves respecting the order.</a:t>
            </a:r>
          </a:p>
          <a:p>
            <a:endParaRPr lang="en-IN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</a:t>
            </a:r>
            <a:r>
              <a:rPr lang="en-IN" dirty="0" smtClean="0"/>
              <a:t>opy each half into another array and add an ∞ at the end.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Keep two counters (pointers) </a:t>
            </a:r>
            <a:r>
              <a:rPr lang="en-IN" dirty="0" err="1" smtClean="0"/>
              <a:t>i</a:t>
            </a:r>
            <a:r>
              <a:rPr lang="en-IN" dirty="0" smtClean="0"/>
              <a:t> for left array, j for right array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447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2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1447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5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1447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4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1447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7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2590800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latin typeface="Comic Sans MS" pitchFamily="66" charset="0"/>
              </a:rPr>
              <a:t>sorted</a:t>
            </a:r>
          </a:p>
          <a:p>
            <a:pPr algn="ctr"/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as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1447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1447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1447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1447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5400" y="2743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</a:rPr>
              <a:t>2</a:t>
            </a:r>
            <a:endParaRPr lang="en-IN" dirty="0">
              <a:solidFill>
                <a:srgbClr val="00B5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2743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</a:rPr>
              <a:t>6</a:t>
            </a:r>
            <a:endParaRPr lang="en-IN" dirty="0">
              <a:solidFill>
                <a:srgbClr val="00B5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0" y="2743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</a:rPr>
              <a:t>3</a:t>
            </a:r>
            <a:endParaRPr lang="en-IN" dirty="0">
              <a:solidFill>
                <a:srgbClr val="00B5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9800" y="2743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</a:rPr>
              <a:t>1</a:t>
            </a:r>
            <a:endParaRPr lang="en-IN" dirty="0">
              <a:solidFill>
                <a:srgbClr val="00B5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1800" y="1295400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latin typeface="Comic Sans MS" pitchFamily="66" charset="0"/>
              </a:rPr>
              <a:t>sorted</a:t>
            </a:r>
          </a:p>
          <a:p>
            <a:pPr algn="ctr"/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as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4800" y="27432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9600" y="2743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2743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2743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0" y="4876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4876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600" y="4876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9400" y="4876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24200" y="48768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00600" y="48768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5400" y="4876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0200" y="4876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5000" y="4876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19800" y="48768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05000" y="5257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1     2     3    4     5</a:t>
            </a:r>
            <a:endParaRPr lang="en-IN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4800600" y="5257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1     2     3    4     5</a:t>
            </a:r>
            <a:endParaRPr lang="en-IN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0" y="4876800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</a:p>
          <a:p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4419600" y="4800600"/>
            <a:ext cx="36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IN" sz="2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4419600" cy="42672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IN" dirty="0" err="1" smtClean="0"/>
              <a:t>i</a:t>
            </a:r>
            <a:r>
              <a:rPr lang="en-IN" dirty="0" smtClean="0"/>
              <a:t>=1, j= 1.</a:t>
            </a:r>
          </a:p>
          <a:p>
            <a:r>
              <a:rPr lang="en-IN" dirty="0" smtClean="0"/>
              <a:t>Keep another counter k in the array</a:t>
            </a:r>
          </a:p>
          <a:p>
            <a:r>
              <a:rPr lang="en-IN" dirty="0" smtClean="0"/>
              <a:t>Compare L[</a:t>
            </a:r>
            <a:r>
              <a:rPr lang="en-IN" dirty="0" err="1" smtClean="0"/>
              <a:t>i</a:t>
            </a:r>
            <a:r>
              <a:rPr lang="en-IN" dirty="0" smtClean="0"/>
              <a:t>] with R[j]</a:t>
            </a:r>
          </a:p>
          <a:p>
            <a:pPr lvl="1"/>
            <a:r>
              <a:rPr lang="en-IN" dirty="0" smtClean="0"/>
              <a:t>w</a:t>
            </a:r>
            <a:r>
              <a:rPr lang="en-IN" dirty="0" smtClean="0"/>
              <a:t>hichever is smaller</a:t>
            </a:r>
          </a:p>
          <a:p>
            <a:pPr lvl="2"/>
            <a:r>
              <a:rPr lang="en-IN" dirty="0" smtClean="0"/>
              <a:t>Copy that value into A[k]</a:t>
            </a:r>
          </a:p>
          <a:p>
            <a:pPr lvl="2"/>
            <a:r>
              <a:rPr lang="en-IN" dirty="0" smtClean="0"/>
              <a:t>Increment k</a:t>
            </a:r>
          </a:p>
          <a:p>
            <a:pPr lvl="2"/>
            <a:r>
              <a:rPr lang="en-IN" dirty="0" smtClean="0"/>
              <a:t>Increment the index whose value was smaller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6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12192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12192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12192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1600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1     2     3    4     5</a:t>
            </a:r>
            <a:endParaRPr lang="en-IN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1600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1     2     3    4     5</a:t>
            </a:r>
            <a:endParaRPr lang="en-IN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1219200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1143000"/>
            <a:ext cx="36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IN" sz="2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8382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5400" y="8382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j=1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18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32766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8862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4958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219200" y="152400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latin typeface="Comic Sans MS" pitchFamily="66" charset="0"/>
              </a:rPr>
              <a:t>original array</a:t>
            </a:r>
          </a:p>
          <a:p>
            <a:pPr algn="ctr"/>
            <a:r>
              <a:rPr lang="en-IN" dirty="0" smtClean="0">
                <a:latin typeface="Comic Sans MS" pitchFamily="66" charset="0"/>
              </a:rPr>
              <a:t>A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5600" y="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k</a:t>
            </a:r>
            <a:r>
              <a:rPr lang="en-IN" dirty="0" smtClean="0">
                <a:latin typeface="Comic Sans MS" pitchFamily="66" charset="0"/>
              </a:rPr>
              <a:t>=1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724400" y="2209800"/>
            <a:ext cx="4267200" cy="426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300" dirty="0" err="1" smtClean="0">
                <a:latin typeface="Comic Sans MS" pitchFamily="66" charset="0"/>
                <a:cs typeface="+mn-cs"/>
              </a:rPr>
              <a:t>i</a:t>
            </a:r>
            <a:r>
              <a:rPr lang="en-IN" sz="2300" dirty="0" smtClean="0">
                <a:latin typeface="Comic Sans MS" pitchFamily="66" charset="0"/>
                <a:cs typeface="+mn-cs"/>
              </a:rPr>
              <a:t>=1, j=1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300" dirty="0" smtClean="0">
                <a:latin typeface="Comic Sans MS" pitchFamily="66" charset="0"/>
                <a:cs typeface="+mn-cs"/>
              </a:rPr>
              <a:t>for k=1 to </a:t>
            </a:r>
            <a:r>
              <a:rPr lang="en-IN" sz="2300" dirty="0" err="1" smtClean="0">
                <a:latin typeface="Comic Sans MS" pitchFamily="66" charset="0"/>
                <a:cs typeface="+mn-cs"/>
              </a:rPr>
              <a:t>len</a:t>
            </a:r>
            <a:r>
              <a:rPr lang="en-IN" sz="2300" dirty="0" smtClean="0">
                <a:latin typeface="Comic Sans MS" pitchFamily="66" charset="0"/>
                <a:cs typeface="+mn-cs"/>
              </a:rPr>
              <a:t>    /* length of A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IN" sz="2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if L[</a:t>
            </a:r>
            <a:r>
              <a:rPr kumimoji="0" lang="en-IN" sz="23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IN" sz="2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] &lt;= R[j]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300" baseline="0" dirty="0" smtClean="0">
                <a:latin typeface="Comic Sans MS" pitchFamily="66" charset="0"/>
                <a:cs typeface="+mn-cs"/>
              </a:rPr>
              <a:t> </a:t>
            </a:r>
            <a:r>
              <a:rPr lang="en-IN" sz="2300" baseline="0" dirty="0" smtClean="0">
                <a:latin typeface="Comic Sans MS" pitchFamily="66" charset="0"/>
                <a:cs typeface="+mn-cs"/>
              </a:rPr>
              <a:t>       A[k]</a:t>
            </a:r>
            <a:r>
              <a:rPr lang="en-IN" sz="2300" dirty="0" smtClean="0">
                <a:latin typeface="Comic Sans MS" pitchFamily="66" charset="0"/>
                <a:cs typeface="+mn-cs"/>
              </a:rPr>
              <a:t> = L[</a:t>
            </a:r>
            <a:r>
              <a:rPr lang="en-IN" sz="2300" dirty="0" err="1" smtClean="0">
                <a:latin typeface="Comic Sans MS" pitchFamily="66" charset="0"/>
                <a:cs typeface="+mn-cs"/>
              </a:rPr>
              <a:t>i</a:t>
            </a:r>
            <a:r>
              <a:rPr lang="en-IN" sz="2300" dirty="0" smtClean="0">
                <a:latin typeface="Comic Sans MS" pitchFamily="66" charset="0"/>
                <a:cs typeface="+mn-cs"/>
              </a:rPr>
              <a:t>]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IN" sz="2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</a:t>
            </a:r>
            <a:r>
              <a:rPr kumimoji="0" lang="en-IN" sz="23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IN" sz="2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=i+1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300" dirty="0" smtClean="0">
                <a:latin typeface="Comic Sans MS" pitchFamily="66" charset="0"/>
                <a:cs typeface="+mn-cs"/>
              </a:rPr>
              <a:t> </a:t>
            </a:r>
            <a:r>
              <a:rPr lang="en-IN" sz="2300" dirty="0" smtClean="0">
                <a:latin typeface="Comic Sans MS" pitchFamily="66" charset="0"/>
                <a:cs typeface="+mn-cs"/>
              </a:rPr>
              <a:t>  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IN" sz="2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else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300" dirty="0" smtClean="0">
                <a:latin typeface="Comic Sans MS" pitchFamily="66" charset="0"/>
                <a:cs typeface="+mn-cs"/>
              </a:rPr>
              <a:t> </a:t>
            </a:r>
            <a:r>
              <a:rPr lang="en-IN" sz="2300" dirty="0" smtClean="0">
                <a:latin typeface="Comic Sans MS" pitchFamily="66" charset="0"/>
                <a:cs typeface="+mn-cs"/>
              </a:rPr>
              <a:t>      A[k] = R[j]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IN" sz="2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j=j+1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300" dirty="0" smtClean="0">
                <a:latin typeface="Comic Sans MS" pitchFamily="66" charset="0"/>
                <a:cs typeface="+mn-cs"/>
              </a:rPr>
              <a:t> </a:t>
            </a:r>
            <a:r>
              <a:rPr lang="en-IN" sz="2300" dirty="0" smtClean="0">
                <a:latin typeface="Comic Sans MS" pitchFamily="66" charset="0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}</a:t>
            </a:r>
            <a:r>
              <a:rPr lang="en-IN" sz="2200" dirty="0" smtClean="0">
                <a:latin typeface="Comic Sans MS" pitchFamily="66" charset="0"/>
                <a:cs typeface="+mn-cs"/>
              </a:rPr>
              <a:t>   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39000" y="182880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Pseudo-code 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5400" y="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len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838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600" y="838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838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838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8382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8382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838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838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838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8382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800" y="838200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762000"/>
            <a:ext cx="36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IN" sz="2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12192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718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35814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8862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8006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304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304800"/>
            <a:ext cx="3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>
                <a:latin typeface="Comic Sans MS" pitchFamily="66" charset="0"/>
              </a:rPr>
              <a:t>A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5400" y="12192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j=1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09800" y="2286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4600" y="2286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19400" y="2286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24200" y="2286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29000" y="22860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5400" y="22860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10200" y="2286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5000" y="2286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286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22860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8800" y="2286000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4724400" y="2209800"/>
            <a:ext cx="36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IN" sz="2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209800" y="26670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1800" y="17526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76600" y="1752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3581400" y="1752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3886200" y="1752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1752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495800" y="1752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4800600" y="1752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5105400" y="1752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514600" y="1752600"/>
            <a:ext cx="3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>
                <a:latin typeface="Comic Sans MS" pitchFamily="66" charset="0"/>
              </a:rPr>
              <a:t>A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34000" y="266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j=2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5600" y="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</a:t>
            </a:r>
            <a:r>
              <a:rPr lang="en-IN" dirty="0" smtClean="0"/>
              <a:t>=1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3200400" y="14478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k=2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2209800" y="3733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14600" y="3733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3733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3733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29000" y="37338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05400" y="37338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10200" y="3733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15000" y="3733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19800" y="3733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4600" y="37338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28800" y="3733800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</a:p>
          <a:p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4724400" y="3657600"/>
            <a:ext cx="36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IN" sz="2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2438400" y="41148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=2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71800" y="32004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6600" y="32004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814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38862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41910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44958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48006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51054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2514600" y="3200400"/>
            <a:ext cx="3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>
                <a:latin typeface="Comic Sans MS" pitchFamily="66" charset="0"/>
              </a:rPr>
              <a:t>A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34000" y="4114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j=2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29000" y="28956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k=3</a:t>
            </a:r>
            <a:endParaRPr lang="en-IN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33400" y="1524000"/>
            <a:ext cx="8001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33400" y="2971800"/>
            <a:ext cx="8001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315200" y="304800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Initial state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24800" y="15240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k</a:t>
            </a:r>
            <a:r>
              <a:rPr lang="en-IN" dirty="0" smtClean="0">
                <a:latin typeface="Comic Sans MS" pitchFamily="66" charset="0"/>
              </a:rPr>
              <a:t> =2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48600" y="6096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k</a:t>
            </a:r>
            <a:r>
              <a:rPr lang="en-IN" dirty="0" smtClean="0">
                <a:latin typeface="Comic Sans MS" pitchFamily="66" charset="0"/>
              </a:rPr>
              <a:t> =1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24800" y="29718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k</a:t>
            </a:r>
            <a:r>
              <a:rPr lang="en-IN" dirty="0" smtClean="0">
                <a:latin typeface="Comic Sans MS" pitchFamily="66" charset="0"/>
              </a:rPr>
              <a:t> =3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33400" y="4495800"/>
            <a:ext cx="8001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33400" y="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438400" y="5257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43200" y="5257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48000" y="5257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52800" y="5257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57600" y="52578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34000" y="52578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38800" y="5257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43600" y="5257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8400" y="5257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53200" y="52578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057400" y="5257800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</a:p>
          <a:p>
            <a:endParaRPr lang="en-IN" dirty="0"/>
          </a:p>
        </p:txBody>
      </p:sp>
      <p:sp>
        <p:nvSpPr>
          <p:cNvPr id="105" name="TextBox 104"/>
          <p:cNvSpPr txBox="1"/>
          <p:nvPr/>
        </p:nvSpPr>
        <p:spPr>
          <a:xfrm>
            <a:off x="4953000" y="5181600"/>
            <a:ext cx="36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IN" sz="2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2667000" y="56388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=2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00400" y="47244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05200" y="47244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10000" y="47244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14800" y="4724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111" name="TextBox 110"/>
          <p:cNvSpPr txBox="1"/>
          <p:nvPr/>
        </p:nvSpPr>
        <p:spPr>
          <a:xfrm>
            <a:off x="4419600" y="4724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12" name="TextBox 111"/>
          <p:cNvSpPr txBox="1"/>
          <p:nvPr/>
        </p:nvSpPr>
        <p:spPr>
          <a:xfrm>
            <a:off x="4724400" y="4724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13" name="TextBox 112"/>
          <p:cNvSpPr txBox="1"/>
          <p:nvPr/>
        </p:nvSpPr>
        <p:spPr>
          <a:xfrm>
            <a:off x="5029200" y="4724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14" name="TextBox 113"/>
          <p:cNvSpPr txBox="1"/>
          <p:nvPr/>
        </p:nvSpPr>
        <p:spPr>
          <a:xfrm>
            <a:off x="5334000" y="4724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15" name="TextBox 114"/>
          <p:cNvSpPr txBox="1"/>
          <p:nvPr/>
        </p:nvSpPr>
        <p:spPr>
          <a:xfrm>
            <a:off x="2743200" y="4724400"/>
            <a:ext cx="3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>
                <a:latin typeface="Comic Sans MS" pitchFamily="66" charset="0"/>
              </a:rPr>
              <a:t>A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867400" y="5638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j=3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038600" y="44196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k=4</a:t>
            </a:r>
            <a:endParaRPr lang="en-IN" dirty="0"/>
          </a:p>
        </p:txBody>
      </p:sp>
      <p:sp>
        <p:nvSpPr>
          <p:cNvPr id="118" name="TextBox 117"/>
          <p:cNvSpPr txBox="1"/>
          <p:nvPr/>
        </p:nvSpPr>
        <p:spPr>
          <a:xfrm>
            <a:off x="8001000" y="44958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k</a:t>
            </a:r>
            <a:r>
              <a:rPr lang="en-IN" dirty="0" smtClean="0">
                <a:latin typeface="Comic Sans MS" pitchFamily="66" charset="0"/>
              </a:rPr>
              <a:t> =4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4800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Compare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2400" y="30480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L[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] with R[j]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4800" y="114300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L[1] &gt; R[1]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259080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L[1] &lt;= R[2]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1000" y="411480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L[2] &gt; R[2]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33400" y="563880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L[2] &gt; R[3]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457200"/>
            <a:ext cx="8001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526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00" y="12192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12192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1219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7400" y="12192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1219200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</a:p>
          <a:p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267200" y="1143000"/>
            <a:ext cx="36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IN" sz="2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16002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=2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4600" y="6858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9400" y="685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4200" y="685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9000" y="685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3800" y="685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038600" y="685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343400" y="685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685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057400" y="685800"/>
            <a:ext cx="3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>
                <a:latin typeface="Comic Sans MS" pitchFamily="66" charset="0"/>
              </a:rPr>
              <a:t>A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1600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j=4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57600" y="3810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k=5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315200" y="4572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k</a:t>
            </a:r>
            <a:r>
              <a:rPr lang="en-IN" dirty="0" smtClean="0">
                <a:latin typeface="Comic Sans MS" pitchFamily="66" charset="0"/>
              </a:rPr>
              <a:t> =5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334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1981200"/>
            <a:ext cx="8001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52600" y="2743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7400" y="2743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62200" y="2743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67000" y="2743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71800" y="27432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8200" y="27432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53000" y="2743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57800" y="2743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2600" y="27432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7400" y="27432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1600" y="2743200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</a:p>
          <a:p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4267200" y="2667000"/>
            <a:ext cx="36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IN" sz="2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286000" y="31242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=3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4600" y="22098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19400" y="2209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4200" y="2209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9000" y="2209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33800" y="22098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38600" y="2209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+mj-lt"/>
              </a:rPr>
              <a:t>6</a:t>
            </a:r>
            <a:endParaRPr lang="en-IN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43400" y="2209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+mj-lt"/>
              </a:rPr>
              <a:t>3</a:t>
            </a:r>
            <a:endParaRPr lang="en-IN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48200" y="2209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2057400" y="2209800"/>
            <a:ext cx="3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>
                <a:latin typeface="Comic Sans MS" pitchFamily="66" charset="0"/>
              </a:rPr>
              <a:t>A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62600" y="3124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j=4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86200" y="19050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k=6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7315200" y="19812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k</a:t>
            </a:r>
            <a:r>
              <a:rPr lang="en-IN" dirty="0" smtClean="0">
                <a:latin typeface="Comic Sans MS" pitchFamily="66" charset="0"/>
              </a:rPr>
              <a:t> =6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1000" y="160020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L[2] &lt; R[4]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33400" y="3581400"/>
            <a:ext cx="8001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52600" y="43434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57400" y="43434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62200" y="43434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67000" y="43434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71800" y="43434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48200" y="43434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53000" y="43434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57800" y="43434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62600" y="43434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67400" y="43434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71600" y="4343400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</a:p>
          <a:p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4267200" y="4267200"/>
            <a:ext cx="36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IN" sz="2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2590800" y="47244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14600" y="38100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19400" y="3810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3810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29000" y="3810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33800" y="3810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38600" y="3810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43400" y="38100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4648200" y="38100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2057400" y="3810000"/>
            <a:ext cx="3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>
                <a:latin typeface="Comic Sans MS" pitchFamily="66" charset="0"/>
              </a:rPr>
              <a:t>A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62600" y="4724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j=4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67200" y="34290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k=7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7315200" y="35814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k</a:t>
            </a:r>
            <a:r>
              <a:rPr lang="en-IN" dirty="0" smtClean="0">
                <a:latin typeface="Comic Sans MS" pitchFamily="66" charset="0"/>
              </a:rPr>
              <a:t> =7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1000" y="320040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L[3] &lt; R[4]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33400" y="5345668"/>
            <a:ext cx="8001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52600" y="6107668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57400" y="6107668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62200" y="6107668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67000" y="6107668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71800" y="6107668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648200" y="6107668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53000" y="6107668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7800" y="6107668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62600" y="6107668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67400" y="6107668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1600" y="6107668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</a:p>
          <a:p>
            <a:endParaRPr lang="en-IN" dirty="0"/>
          </a:p>
        </p:txBody>
      </p:sp>
      <p:sp>
        <p:nvSpPr>
          <p:cNvPr id="100" name="TextBox 99"/>
          <p:cNvSpPr txBox="1"/>
          <p:nvPr/>
        </p:nvSpPr>
        <p:spPr>
          <a:xfrm>
            <a:off x="4267200" y="6031468"/>
            <a:ext cx="36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IN" sz="2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IN" dirty="0"/>
          </a:p>
        </p:txBody>
      </p:sp>
      <p:sp>
        <p:nvSpPr>
          <p:cNvPr id="101" name="TextBox 100"/>
          <p:cNvSpPr txBox="1"/>
          <p:nvPr/>
        </p:nvSpPr>
        <p:spPr>
          <a:xfrm>
            <a:off x="2514600" y="64886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514600" y="5574268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819400" y="5574268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24200" y="5574268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29000" y="5574268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733800" y="5574268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38600" y="5574268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343400" y="5574268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48200" y="5574268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>
            <a:off x="2057400" y="5574268"/>
            <a:ext cx="3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>
                <a:latin typeface="Comic Sans MS" pitchFamily="66" charset="0"/>
              </a:rPr>
              <a:t>A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791200" y="6488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j=5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72000" y="52578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k=8</a:t>
            </a:r>
            <a:endParaRPr lang="en-IN" dirty="0"/>
          </a:p>
        </p:txBody>
      </p:sp>
      <p:sp>
        <p:nvSpPr>
          <p:cNvPr id="113" name="TextBox 112"/>
          <p:cNvSpPr txBox="1"/>
          <p:nvPr/>
        </p:nvSpPr>
        <p:spPr>
          <a:xfrm>
            <a:off x="7315200" y="534566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k</a:t>
            </a:r>
            <a:r>
              <a:rPr lang="en-IN" dirty="0" smtClean="0">
                <a:latin typeface="Comic Sans MS" pitchFamily="66" charset="0"/>
              </a:rPr>
              <a:t> =8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7200" y="648866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L[4] &lt; R[5]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1000" y="495300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L[4] </a:t>
            </a:r>
            <a:r>
              <a:rPr lang="en-IN" dirty="0" smtClean="0">
                <a:solidFill>
                  <a:srgbClr val="C00000"/>
                </a:solidFill>
              </a:rPr>
              <a:t>&gt;</a:t>
            </a:r>
            <a:r>
              <a:rPr lang="en-IN" dirty="0" smtClean="0">
                <a:solidFill>
                  <a:srgbClr val="C00000"/>
                </a:solidFill>
              </a:rPr>
              <a:t> R[4]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48400" y="1772682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248400" y="17726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D3F34-CCFE-4664-990B-25D48250FF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524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1524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1524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1524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0" y="15240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400" y="15240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8200" y="1524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0" y="1524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15240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1524000"/>
            <a:ext cx="3786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500"/>
                </a:solidFill>
                <a:latin typeface="Comic Sans MS" pitchFamily="66" charset="0"/>
              </a:rPr>
              <a:t>∞</a:t>
            </a:r>
            <a:endParaRPr lang="en-IN" dirty="0">
              <a:solidFill>
                <a:srgbClr val="00B50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800" y="1524000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962400" y="1447800"/>
            <a:ext cx="36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IN" sz="2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0" y="19050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=5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9800" y="990600"/>
            <a:ext cx="288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1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4600" y="9906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9400" y="9906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200" y="9906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9000" y="9906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9906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8600" y="9906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3400" y="9906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2600" y="990600"/>
            <a:ext cx="3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>
                <a:latin typeface="Comic Sans MS" pitchFamily="66" charset="0"/>
              </a:rPr>
              <a:t>A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6400" y="1905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j=5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10400" y="762000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latin typeface="Comic Sans MS" pitchFamily="66" charset="0"/>
              </a:rPr>
              <a:t>k</a:t>
            </a:r>
            <a:r>
              <a:rPr lang="en-IN" dirty="0" smtClean="0">
                <a:latin typeface="Comic Sans MS" pitchFamily="66" charset="0"/>
              </a:rPr>
              <a:t> =9</a:t>
            </a:r>
          </a:p>
          <a:p>
            <a:pPr algn="ctr"/>
            <a:r>
              <a:rPr lang="en-IN" dirty="0" smtClean="0">
                <a:latin typeface="Comic Sans MS" pitchFamily="66" charset="0"/>
              </a:rPr>
              <a:t>Terminates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" y="1905000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Terminates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" y="2590800"/>
            <a:ext cx="38100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W</a:t>
            </a:r>
            <a:r>
              <a:rPr lang="en-IN" dirty="0" smtClean="0">
                <a:latin typeface="Comic Sans MS" pitchFamily="66" charset="0"/>
              </a:rPr>
              <a:t>rite a procedure 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Merge (A, p, q, r) </a:t>
            </a:r>
            <a:r>
              <a:rPr lang="en-IN" dirty="0" smtClean="0">
                <a:latin typeface="Comic Sans MS" pitchFamily="66" charset="0"/>
              </a:rPr>
              <a:t>that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 Merges sub-arrays A[p…q] and A[q+1… r]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 A[p…q] and A[q+1…r] is assumed sorted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Lengths q-p+1 and r-q may not be exactly equal (but close).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67200" y="2286000"/>
            <a:ext cx="4648200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Merge(</a:t>
            </a:r>
            <a:r>
              <a:rPr lang="en-IN" dirty="0" err="1" smtClean="0">
                <a:solidFill>
                  <a:srgbClr val="C00000"/>
                </a:solidFill>
                <a:latin typeface="Comic Sans MS" pitchFamily="66" charset="0"/>
              </a:rPr>
              <a:t>A,p,q,r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)</a:t>
            </a:r>
            <a:r>
              <a:rPr lang="en-IN" dirty="0" smtClean="0">
                <a:latin typeface="Comic Sans MS" pitchFamily="66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Comic Sans MS" pitchFamily="66" charset="0"/>
              </a:rPr>
              <a:t>Create temporary arrays 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L[1..q-p+2] </a:t>
            </a:r>
            <a:r>
              <a:rPr lang="en-IN" dirty="0" smtClean="0">
                <a:latin typeface="Comic Sans MS" pitchFamily="66" charset="0"/>
              </a:rPr>
              <a:t>and 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R[1..r-q+1]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Comic Sans MS" pitchFamily="66" charset="0"/>
              </a:rPr>
              <a:t>Copy 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A[p…q] </a:t>
            </a:r>
            <a:r>
              <a:rPr lang="en-IN" dirty="0" smtClean="0">
                <a:latin typeface="Comic Sans MS" pitchFamily="66" charset="0"/>
              </a:rPr>
              <a:t>into 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L[1…q-p+1]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Comic Sans MS" pitchFamily="66" charset="0"/>
              </a:rPr>
              <a:t>Copy 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A[q…r]</a:t>
            </a:r>
            <a:r>
              <a:rPr lang="en-IN" dirty="0" smtClean="0">
                <a:latin typeface="Comic Sans MS" pitchFamily="66" charset="0"/>
              </a:rPr>
              <a:t> into 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R[1…r-q]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L[q-p+2] = ∞</a:t>
            </a:r>
            <a:r>
              <a:rPr lang="en-IN" dirty="0" smtClean="0">
                <a:latin typeface="Comic Sans MS" pitchFamily="66" charset="0"/>
              </a:rPr>
              <a:t>, 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R[r-q+1] = 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∞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=1, j =1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Comic Sans MS" pitchFamily="66" charset="0"/>
              </a:rPr>
              <a:t>for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k = p to r </a:t>
            </a:r>
            <a:r>
              <a:rPr lang="en-IN" dirty="0" smtClean="0">
                <a:latin typeface="Comic Sans MS" pitchFamily="66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    if 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L[</a:t>
            </a:r>
            <a:r>
              <a:rPr lang="en-IN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IN" dirty="0" smtClean="0">
                <a:latin typeface="Comic Sans MS" pitchFamily="66" charset="0"/>
              </a:rPr>
              <a:t> &lt;= 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R[j]</a:t>
            </a:r>
            <a:r>
              <a:rPr lang="en-IN" dirty="0" smtClean="0">
                <a:latin typeface="Comic Sans MS" pitchFamily="66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           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A[k]</a:t>
            </a:r>
            <a:r>
              <a:rPr lang="en-IN" dirty="0" smtClean="0">
                <a:latin typeface="Comic Sans MS" pitchFamily="66" charset="0"/>
              </a:rPr>
              <a:t> = 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L[</a:t>
            </a:r>
            <a:r>
              <a:rPr lang="en-IN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IN" dirty="0" smtClean="0">
                <a:latin typeface="Comic Sans MS" pitchFamily="66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            </a:t>
            </a:r>
            <a:r>
              <a:rPr lang="en-IN" dirty="0" err="1" smtClean="0">
                <a:solidFill>
                  <a:srgbClr val="006C31"/>
                </a:solidFill>
                <a:latin typeface="Comic Sans MS" pitchFamily="66" charset="0"/>
              </a:rPr>
              <a:t>i</a:t>
            </a:r>
            <a:r>
              <a:rPr lang="en-IN" dirty="0" smtClean="0">
                <a:solidFill>
                  <a:srgbClr val="006C31"/>
                </a:solidFill>
                <a:latin typeface="Comic Sans MS" pitchFamily="66" charset="0"/>
              </a:rPr>
              <a:t>=i+1 </a:t>
            </a:r>
            <a:r>
              <a:rPr lang="en-IN" dirty="0" smtClean="0">
                <a:latin typeface="Comic Sans MS" pitchFamily="66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    else {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           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A[k]</a:t>
            </a:r>
            <a:r>
              <a:rPr lang="en-IN" dirty="0" smtClean="0">
                <a:latin typeface="Comic Sans MS" pitchFamily="66" charset="0"/>
              </a:rPr>
              <a:t> = 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R[j]</a:t>
            </a:r>
            <a:r>
              <a:rPr lang="en-IN" dirty="0" smtClean="0">
                <a:latin typeface="Comic Sans MS" pitchFamily="66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            </a:t>
            </a:r>
            <a:r>
              <a:rPr lang="en-IN" dirty="0" smtClean="0">
                <a:solidFill>
                  <a:srgbClr val="006C31"/>
                </a:solidFill>
                <a:latin typeface="Comic Sans MS" pitchFamily="66" charset="0"/>
              </a:rPr>
              <a:t>j=j+1</a:t>
            </a:r>
            <a:r>
              <a:rPr lang="en-IN" dirty="0" smtClean="0">
                <a:latin typeface="Comic Sans MS" pitchFamily="66" charset="0"/>
              </a:rPr>
              <a:t> 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}</a:t>
            </a:r>
          </a:p>
          <a:p>
            <a:pPr marL="342900" indent="-342900"/>
            <a:r>
              <a:rPr lang="en-IN" dirty="0" smtClean="0">
                <a:latin typeface="Comic Sans MS" pitchFamily="66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" y="5257800"/>
            <a:ext cx="38862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At the end of Merge(</a:t>
            </a:r>
            <a:r>
              <a:rPr lang="en-IN" dirty="0" err="1" smtClean="0">
                <a:latin typeface="Comic Sans MS" pitchFamily="66" charset="0"/>
              </a:rPr>
              <a:t>A,p,q,r</a:t>
            </a:r>
            <a:r>
              <a:rPr lang="en-IN" dirty="0" smtClean="0">
                <a:latin typeface="Comic Sans MS" pitchFamily="66" charset="0"/>
              </a:rPr>
              <a:t>),  A[p…r] is sorted assuming that A[p…q] and A[q+1…r] was already sorted.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867400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IN" sz="2000" dirty="0" smtClean="0"/>
              <a:t>Let us now write the merge-sort algorithm. </a:t>
            </a:r>
            <a:endParaRPr lang="en-IN" sz="2000" dirty="0" smtClean="0"/>
          </a:p>
          <a:p>
            <a:r>
              <a:rPr lang="en-IN" sz="2000" dirty="0" smtClean="0"/>
              <a:t>Basic idea : Say we wish to sort the segment of the array from A[p…r]  as a general case. 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Merge (A, p, r) </a:t>
            </a:r>
            <a:endParaRPr lang="en-IN" sz="2000" dirty="0" smtClean="0"/>
          </a:p>
          <a:p>
            <a:r>
              <a:rPr lang="en-IN" sz="2000" dirty="0" smtClean="0"/>
              <a:t>If r == p (i.e., 1 element sub-array) then it is already sorted, and we terminate.  For the recursion, this is the exit condition.</a:t>
            </a:r>
          </a:p>
          <a:p>
            <a:r>
              <a:rPr lang="en-IN" sz="2000" dirty="0" smtClean="0"/>
              <a:t>Otherwise, we consider the middle index of this sub-array: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Sort the left half : 1</a:t>
            </a:r>
            <a:r>
              <a:rPr lang="en-IN" sz="2000" baseline="30000" dirty="0" smtClean="0"/>
              <a:t>st</a:t>
            </a:r>
            <a:r>
              <a:rPr lang="en-IN" sz="2000" dirty="0" smtClean="0"/>
              <a:t> recursive call</a:t>
            </a:r>
          </a:p>
          <a:p>
            <a:pPr lvl="1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Merge-Sort(</a:t>
            </a:r>
            <a:r>
              <a:rPr lang="en-IN" sz="2000" dirty="0" err="1" smtClean="0">
                <a:solidFill>
                  <a:schemeClr val="accent2">
                    <a:lumMod val="75000"/>
                  </a:schemeClr>
                </a:solidFill>
              </a:rPr>
              <a:t>A,p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, q) </a:t>
            </a:r>
            <a:endParaRPr lang="en-IN" sz="2000" dirty="0" smtClean="0"/>
          </a:p>
          <a:p>
            <a:r>
              <a:rPr lang="en-IN" sz="2000" dirty="0" smtClean="0"/>
              <a:t>Sort the second half: 2</a:t>
            </a:r>
            <a:r>
              <a:rPr lang="en-IN" sz="2000" baseline="30000" dirty="0" smtClean="0"/>
              <a:t>nd</a:t>
            </a:r>
            <a:r>
              <a:rPr lang="en-IN" sz="2000" dirty="0" smtClean="0"/>
              <a:t> recursive call</a:t>
            </a:r>
          </a:p>
          <a:p>
            <a:pPr lvl="1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Merge-Sort(A,q+1, r) </a:t>
            </a:r>
            <a:endParaRPr lang="en-IN" sz="2000" dirty="0" smtClean="0"/>
          </a:p>
          <a:p>
            <a:r>
              <a:rPr lang="en-IN" sz="2000" dirty="0" smtClean="0"/>
              <a:t>Merge the two parts using Merge</a:t>
            </a:r>
          </a:p>
          <a:p>
            <a:pPr lvl="1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Merge(</a:t>
            </a:r>
            <a:r>
              <a:rPr lang="en-IN" sz="2000" dirty="0" err="1" smtClean="0">
                <a:solidFill>
                  <a:schemeClr val="accent2">
                    <a:lumMod val="75000"/>
                  </a:schemeClr>
                </a:solidFill>
              </a:rPr>
              <a:t>A,p,q,r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 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38400" y="3124200"/>
          <a:ext cx="2282825" cy="533400"/>
        </p:xfrm>
        <a:graphic>
          <a:graphicData uri="http://schemas.openxmlformats.org/presentationml/2006/ole">
            <p:oleObj spid="_x0000_s44034" name="Equation" r:id="rId3" imgW="977760" imgH="228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0"/>
            <a:ext cx="524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mic Sans MS" pitchFamily="66" charset="0"/>
              </a:rPr>
              <a:t>Designing  Merge-Sort algorithm </a:t>
            </a:r>
            <a:endParaRPr lang="en-IN" sz="24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1447800"/>
            <a:ext cx="5121915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dirty="0" smtClean="0">
                <a:latin typeface="Comic Sans MS" pitchFamily="66" charset="0"/>
              </a:rPr>
              <a:t>Merge-Sort</a:t>
            </a: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(</a:t>
            </a:r>
            <a:r>
              <a:rPr lang="en-IN" sz="22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A,p,r</a:t>
            </a: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)</a:t>
            </a:r>
            <a:r>
              <a:rPr lang="en-IN" sz="2200" dirty="0" smtClean="0">
                <a:latin typeface="Comic Sans MS" pitchFamily="66" charset="0"/>
              </a:rPr>
              <a:t> {</a:t>
            </a:r>
          </a:p>
          <a:p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     </a:t>
            </a:r>
            <a:r>
              <a:rPr lang="en-IN" sz="2200" dirty="0" smtClean="0">
                <a:latin typeface="Comic Sans MS" pitchFamily="66" charset="0"/>
              </a:rPr>
              <a:t>if</a:t>
            </a: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(p ==r) </a:t>
            </a:r>
            <a:r>
              <a:rPr lang="en-IN" sz="2200" dirty="0" smtClean="0">
                <a:latin typeface="Comic Sans MS" pitchFamily="66" charset="0"/>
              </a:rPr>
              <a:t>return</a:t>
            </a:r>
          </a:p>
          <a:p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    q </a:t>
            </a:r>
            <a:r>
              <a:rPr lang="en-IN" sz="2200" dirty="0" smtClean="0">
                <a:latin typeface="Comic Sans MS" pitchFamily="66" charset="0"/>
              </a:rPr>
              <a:t>=</a:t>
            </a: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(</a:t>
            </a:r>
            <a:r>
              <a:rPr lang="en-IN" sz="22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p+r</a:t>
            </a: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)/2   /* integer division */</a:t>
            </a:r>
          </a:p>
          <a:p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    Merge-Sort(</a:t>
            </a:r>
            <a:r>
              <a:rPr lang="en-IN" sz="22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A,p,q</a:t>
            </a: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) </a:t>
            </a:r>
          </a:p>
          <a:p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    Merge-Sort(A,q+1,r) </a:t>
            </a:r>
          </a:p>
          <a:p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    Merge(</a:t>
            </a:r>
            <a:r>
              <a:rPr lang="en-IN" sz="22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A,p,q,r</a:t>
            </a: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) </a:t>
            </a:r>
          </a:p>
          <a:p>
            <a:r>
              <a:rPr lang="en-IN" sz="2200" dirty="0" smtClean="0">
                <a:latin typeface="Comic Sans MS" pitchFamily="66" charset="0"/>
              </a:rPr>
              <a:t>}</a:t>
            </a: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   </a:t>
            </a:r>
            <a:endParaRPr lang="en-IN" sz="2200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838200"/>
            <a:ext cx="3272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  <a:latin typeface="Comic Sans MS" pitchFamily="66" charset="0"/>
              </a:rPr>
              <a:t>Merge-Sort Pseudo code</a:t>
            </a:r>
            <a:endParaRPr lang="en-IN" sz="20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7575</TotalTime>
  <Words>1836</Words>
  <Application>Microsoft Office PowerPoint</Application>
  <PresentationFormat>On-screen Show (4:3)</PresentationFormat>
  <Paragraphs>636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Microsoft Equation 3.0</vt:lpstr>
      <vt:lpstr>Data Structures and Algorithms (ESO207/ESO211) </vt:lpstr>
      <vt:lpstr>Merge-Sort</vt:lpstr>
      <vt:lpstr>Merge-Sort (Description)</vt:lpstr>
      <vt:lpstr>Slide 4</vt:lpstr>
      <vt:lpstr>Slide 5</vt:lpstr>
      <vt:lpstr>Slide 6</vt:lpstr>
      <vt:lpstr>Slide 7</vt:lpstr>
      <vt:lpstr>Slide 8</vt:lpstr>
      <vt:lpstr>Slide 9</vt:lpstr>
      <vt:lpstr>Analysis of Merge-Sort</vt:lpstr>
      <vt:lpstr>Slide 11</vt:lpstr>
      <vt:lpstr>Time complexity of Merge-Sort</vt:lpstr>
      <vt:lpstr>Exercises</vt:lpstr>
      <vt:lpstr>Max-sum subarray problem: Designing efficient algorithm</vt:lpstr>
      <vt:lpstr>Max-sum subarray problem: A trivial algorithm</vt:lpstr>
      <vt:lpstr>Max-sum subarray problem: Towards designing an O(n) time algorithm</vt:lpstr>
      <vt:lpstr>Max-sum subarray problem: Towards designing an O(n) time algorithm</vt:lpstr>
      <vt:lpstr>Max-sum subarray problem: Towards designing an O(n) time algorithm</vt:lpstr>
      <vt:lpstr>Thank you</vt:lpstr>
      <vt:lpstr>Max-sum subarray problem: A trivial algorithm</vt:lpstr>
      <vt:lpstr>Max-sum subarray problem: Designing  efficient algorithms</vt:lpstr>
      <vt:lpstr>Max-sum subarray problem: Towards designing an O(n) time algorithm</vt:lpstr>
      <vt:lpstr>Max-sum subarray problem: Towards designing an O(n) time algorithm</vt:lpstr>
      <vt:lpstr>Max-sum subarray problem: Towards designing an O(n) time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sumitg</cp:lastModifiedBy>
  <cp:revision>459</cp:revision>
  <dcterms:created xsi:type="dcterms:W3CDTF">2011-12-03T04:13:03Z</dcterms:created>
  <dcterms:modified xsi:type="dcterms:W3CDTF">2014-08-02T04:12:15Z</dcterms:modified>
</cp:coreProperties>
</file>