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5"/>
  </p:notesMasterIdLst>
  <p:sldIdLst>
    <p:sldId id="274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75" r:id="rId11"/>
    <p:sldId id="285" r:id="rId12"/>
    <p:sldId id="286" r:id="rId13"/>
    <p:sldId id="287" r:id="rId14"/>
    <p:sldId id="288" r:id="rId15"/>
    <p:sldId id="290" r:id="rId16"/>
    <p:sldId id="305" r:id="rId17"/>
    <p:sldId id="306" r:id="rId18"/>
    <p:sldId id="291" r:id="rId19"/>
    <p:sldId id="292" r:id="rId20"/>
    <p:sldId id="293" r:id="rId21"/>
    <p:sldId id="289" r:id="rId22"/>
    <p:sldId id="294" r:id="rId23"/>
    <p:sldId id="295" r:id="rId24"/>
    <p:sldId id="296" r:id="rId25"/>
    <p:sldId id="297" r:id="rId26"/>
    <p:sldId id="300" r:id="rId27"/>
    <p:sldId id="301" r:id="rId28"/>
    <p:sldId id="298" r:id="rId29"/>
    <p:sldId id="299" r:id="rId30"/>
    <p:sldId id="302" r:id="rId31"/>
    <p:sldId id="303" r:id="rId32"/>
    <p:sldId id="307" r:id="rId33"/>
    <p:sldId id="30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0B500"/>
    <a:srgbClr val="006C3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1" d="100"/>
          <a:sy n="81" d="100"/>
        </p:scale>
        <p:origin x="-82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1E3B87-0EAF-4D3F-A8FE-4D644E3BA938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77C87-4399-4169-8EAA-A2FF838D2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1F363-266E-4B39-9664-0E5F96917999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8759C-6D63-4A5B-8A92-29BD5C9DCC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A32EBB-5C32-49A2-ADCD-F3C86202F8FA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4E1702-FB5B-4ADB-8DA9-1EFEE2FCFD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>
                <a:latin typeface="Comic Sans MS" pitchFamily="66" charset="0"/>
              </a:defRPr>
            </a:lvl1pPr>
            <a:lvl2pPr>
              <a:defRPr sz="2200">
                <a:latin typeface="Comic Sans MS" pitchFamily="66" charset="0"/>
              </a:defRPr>
            </a:lvl2pPr>
            <a:lvl3pPr>
              <a:defRPr sz="2200">
                <a:latin typeface="Comic Sans MS" pitchFamily="66" charset="0"/>
              </a:defRPr>
            </a:lvl3pPr>
            <a:lvl4pPr>
              <a:defRPr sz="2200">
                <a:latin typeface="Comic Sans MS" pitchFamily="66" charset="0"/>
              </a:defRPr>
            </a:lvl4pPr>
            <a:lvl5pPr>
              <a:defRPr sz="22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E9C23F-070E-4955-A2E9-D262826D12BE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811857-66C0-437E-ACBA-BF7BCE55233B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7FB79-49E0-495C-87BE-B2A1C6E0B2F0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E181FA-412A-4421-9246-D21324FE2C44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86A6B7-3376-42F2-8702-2D1FCF5FB182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036330-39E0-4348-93D8-084D75D931AB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E380A-2B94-4740-AAA2-00B55E91136B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E9EF9-6F51-43C7-88C5-01DDD3A549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21CF8B-C8E2-441C-9E33-F2F799897A47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4CFE0-7502-4E07-8F32-3833EEC262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24DF6E-159B-4851-B8CD-5F6A63451708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B7F3E5-79B2-43C4-81B5-7811AF160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4478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en-US" sz="2700" dirty="0" smtClean="0">
                <a:solidFill>
                  <a:srgbClr val="002060"/>
                </a:solidFill>
                <a:latin typeface="Comic Sans MS" pitchFamily="66" charset="0"/>
              </a:rPr>
              <a:t>(ESO207A/ESO211</a:t>
            </a:r>
            <a:r>
              <a:rPr lang="en-US" sz="2700" dirty="0">
                <a:solidFill>
                  <a:srgbClr val="002060"/>
                </a:solidFill>
                <a:latin typeface="Comic Sans MS" pitchFamily="66" charset="0"/>
              </a:rPr>
              <a:t>)</a:t>
            </a:r>
            <a:r>
              <a:rPr lang="en-US" sz="3200" b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4-5</a:t>
            </a:r>
            <a:endParaRPr lang="en-US" sz="24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</a:rPr>
              <a:t>Heaps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ea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600200"/>
            <a:ext cx="8153400" cy="6057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934200" cy="1143000"/>
          </a:xfrm>
        </p:spPr>
        <p:txBody>
          <a:bodyPr/>
          <a:lstStyle/>
          <a:p>
            <a:r>
              <a:rPr lang="en-IN" dirty="0" smtClean="0"/>
              <a:t>Heaps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990600"/>
          </a:xfr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n-IN" dirty="0" smtClean="0"/>
              <a:t>A heap is an array object i.e., represented as an array.</a:t>
            </a:r>
          </a:p>
          <a:p>
            <a:r>
              <a:rPr lang="en-IN" dirty="0" smtClean="0"/>
              <a:t>We view a heap as a </a:t>
            </a:r>
            <a:r>
              <a:rPr lang="en-IN" dirty="0" smtClean="0">
                <a:solidFill>
                  <a:srgbClr val="C00000"/>
                </a:solidFill>
              </a:rPr>
              <a:t>nearly complete binary tree.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6457890"/>
            <a:ext cx="4028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Same heap stored in an array A 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667000"/>
            <a:ext cx="14478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A heap viewed as a nearly complete binary 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5486400"/>
            <a:ext cx="1148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Array A</a:t>
            </a:r>
            <a:endParaRPr lang="en-IN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/>
      <p:bldP spid="7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“Nearly” complete binary tree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153400" cy="1371600"/>
          </a:xfr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n-IN" dirty="0" smtClean="0"/>
              <a:t>A binary tree of height h say.</a:t>
            </a:r>
          </a:p>
          <a:p>
            <a:r>
              <a:rPr lang="en-IN" dirty="0" smtClean="0"/>
              <a:t>Levels 0 through h-1 are fully occupied</a:t>
            </a:r>
          </a:p>
          <a:p>
            <a:r>
              <a:rPr lang="en-IN" dirty="0" smtClean="0"/>
              <a:t>Level h is partially occupied, but contiguous from the left.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1676400" y="2667000"/>
            <a:ext cx="3886200" cy="2819400"/>
            <a:chOff x="1676400" y="2667000"/>
            <a:chExt cx="2743200" cy="2286000"/>
          </a:xfrm>
        </p:grpSpPr>
        <p:grpSp>
          <p:nvGrpSpPr>
            <p:cNvPr id="9" name="Group 8"/>
            <p:cNvGrpSpPr/>
            <p:nvPr/>
          </p:nvGrpSpPr>
          <p:grpSpPr>
            <a:xfrm>
              <a:off x="2971800" y="2667000"/>
              <a:ext cx="418704" cy="381000"/>
              <a:chOff x="2971800" y="2667000"/>
              <a:chExt cx="418704" cy="381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20</a:t>
                </a:r>
                <a:endParaRPr lang="en-IN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514600" y="3276600"/>
              <a:ext cx="418704" cy="381000"/>
              <a:chOff x="2971800" y="2667000"/>
              <a:chExt cx="418704" cy="3810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15</a:t>
                </a:r>
                <a:endParaRPr lang="en-IN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505200" y="3276600"/>
              <a:ext cx="418704" cy="381000"/>
              <a:chOff x="2971800" y="2667000"/>
              <a:chExt cx="418704" cy="3810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17</a:t>
                </a:r>
                <a:endParaRPr lang="en-IN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057400" y="3886200"/>
              <a:ext cx="418704" cy="381000"/>
              <a:chOff x="2971800" y="2667000"/>
              <a:chExt cx="418704" cy="3810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16</a:t>
                </a:r>
                <a:endParaRPr lang="en-IN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43200" y="3886200"/>
              <a:ext cx="418704" cy="381000"/>
              <a:chOff x="2971800" y="2667000"/>
              <a:chExt cx="418704" cy="3810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10</a:t>
                </a:r>
                <a:endParaRPr lang="en-IN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352800" y="3886200"/>
              <a:ext cx="381000" cy="381000"/>
              <a:chOff x="2971800" y="2667000"/>
              <a:chExt cx="381000" cy="3810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9</a:t>
                </a:r>
                <a:endParaRPr lang="en-IN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038600" y="3886200"/>
              <a:ext cx="381000" cy="381000"/>
              <a:chOff x="2971800" y="2667000"/>
              <a:chExt cx="381000" cy="3810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8</a:t>
                </a:r>
                <a:endParaRPr lang="en-IN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676400" y="4572000"/>
              <a:ext cx="381000" cy="381000"/>
              <a:chOff x="2971800" y="2667000"/>
              <a:chExt cx="381000" cy="3810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6</a:t>
                </a:r>
                <a:endParaRPr lang="en-IN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209800" y="4572000"/>
              <a:ext cx="418704" cy="381000"/>
              <a:chOff x="2971800" y="2667000"/>
              <a:chExt cx="418704" cy="38100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12</a:t>
                </a:r>
                <a:endParaRPr lang="en-IN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667000" y="4572000"/>
              <a:ext cx="381000" cy="381000"/>
              <a:chOff x="2971800" y="2667000"/>
              <a:chExt cx="381000" cy="3810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8</a:t>
                </a:r>
                <a:endParaRPr lang="en-IN" dirty="0"/>
              </a:p>
            </p:txBody>
          </p:sp>
        </p:grpSp>
        <p:cxnSp>
          <p:nvCxnSpPr>
            <p:cNvPr id="38" name="Straight Connector 37"/>
            <p:cNvCxnSpPr>
              <a:endCxn id="12" idx="0"/>
            </p:cNvCxnSpPr>
            <p:nvPr/>
          </p:nvCxnSpPr>
          <p:spPr>
            <a:xfrm flipH="1">
              <a:off x="2723952" y="2971800"/>
              <a:ext cx="247849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18" idx="0"/>
            </p:cNvCxnSpPr>
            <p:nvPr/>
          </p:nvCxnSpPr>
          <p:spPr>
            <a:xfrm flipH="1">
              <a:off x="2266752" y="3581400"/>
              <a:ext cx="267097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0" idx="0"/>
            </p:cNvCxnSpPr>
            <p:nvPr/>
          </p:nvCxnSpPr>
          <p:spPr>
            <a:xfrm flipH="1">
              <a:off x="1827243" y="4191000"/>
              <a:ext cx="249405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15" idx="0"/>
            </p:cNvCxnSpPr>
            <p:nvPr/>
          </p:nvCxnSpPr>
          <p:spPr>
            <a:xfrm>
              <a:off x="3352800" y="2971800"/>
              <a:ext cx="3617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24" idx="0"/>
            </p:cNvCxnSpPr>
            <p:nvPr/>
          </p:nvCxnSpPr>
          <p:spPr>
            <a:xfrm flipH="1">
              <a:off x="3503643" y="3657600"/>
              <a:ext cx="116253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743200" y="4267200"/>
              <a:ext cx="114696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886200" y="3581400"/>
              <a:ext cx="2286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33" idx="0"/>
            </p:cNvCxnSpPr>
            <p:nvPr/>
          </p:nvCxnSpPr>
          <p:spPr>
            <a:xfrm>
              <a:off x="2286000" y="4267200"/>
              <a:ext cx="1331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1066800" y="5715000"/>
            <a:ext cx="50946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An example of a  nearly complete binary tree 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IN" b="0" dirty="0" smtClean="0"/>
              <a:t>Embedding “nearly” complete binary trees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main advantage of nearly complete binary trees is that it is easily represented directly in an array.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 descr="hea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71600"/>
            <a:ext cx="8153400" cy="6057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3200" y="1752600"/>
            <a:ext cx="1853392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Parent(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) {</a:t>
            </a:r>
          </a:p>
          <a:p>
            <a:r>
              <a:rPr lang="en-IN" dirty="0" smtClean="0">
                <a:latin typeface="Comic Sans MS" pitchFamily="66" charset="0"/>
              </a:rPr>
              <a:t>      return 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/2</a:t>
            </a:r>
          </a:p>
          <a:p>
            <a:r>
              <a:rPr lang="en-IN" dirty="0" smtClean="0">
                <a:latin typeface="Comic Sans MS" pitchFamily="66" charset="0"/>
              </a:rPr>
              <a:t>}</a:t>
            </a:r>
          </a:p>
          <a:p>
            <a:r>
              <a:rPr lang="en-IN" dirty="0" smtClean="0">
                <a:latin typeface="Comic Sans MS" pitchFamily="66" charset="0"/>
              </a:rPr>
              <a:t>Left(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) {</a:t>
            </a:r>
          </a:p>
          <a:p>
            <a:r>
              <a:rPr lang="en-IN" dirty="0" smtClean="0">
                <a:latin typeface="Comic Sans MS" pitchFamily="66" charset="0"/>
              </a:rPr>
              <a:t>       return 2i</a:t>
            </a:r>
          </a:p>
          <a:p>
            <a:r>
              <a:rPr lang="en-IN" dirty="0" smtClean="0">
                <a:latin typeface="Comic Sans MS" pitchFamily="66" charset="0"/>
              </a:rPr>
              <a:t> }</a:t>
            </a:r>
          </a:p>
          <a:p>
            <a:r>
              <a:rPr lang="en-IN" dirty="0" smtClean="0">
                <a:latin typeface="Comic Sans MS" pitchFamily="66" charset="0"/>
              </a:rPr>
              <a:t>Right(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) {</a:t>
            </a:r>
          </a:p>
          <a:p>
            <a:r>
              <a:rPr lang="en-IN" dirty="0" smtClean="0">
                <a:latin typeface="Comic Sans MS" pitchFamily="66" charset="0"/>
              </a:rPr>
              <a:t>       return 2i+1</a:t>
            </a:r>
          </a:p>
          <a:p>
            <a:r>
              <a:rPr lang="en-IN" dirty="0" smtClean="0">
                <a:latin typeface="Comic Sans MS" pitchFamily="66" charset="0"/>
              </a:rPr>
              <a:t>}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0" y="1066800"/>
            <a:ext cx="22860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Basic  Indexing  of the tree in array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4191000"/>
            <a:ext cx="14478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Level-wise embedding of tree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54864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A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819400" y="4495800"/>
            <a:ext cx="762000" cy="60960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urved Right Arrow 13"/>
          <p:cNvSpPr/>
          <p:nvPr/>
        </p:nvSpPr>
        <p:spPr>
          <a:xfrm>
            <a:off x="0" y="5105400"/>
            <a:ext cx="685800" cy="990600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85800" y="5943600"/>
            <a:ext cx="7086600" cy="646331"/>
            <a:chOff x="685800" y="5943600"/>
            <a:chExt cx="7086600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685800" y="5943600"/>
              <a:ext cx="708660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Parent of node at index </a:t>
              </a:r>
              <a:r>
                <a:rPr lang="en-IN" dirty="0" err="1" smtClean="0">
                  <a:latin typeface="Comic Sans MS" pitchFamily="66" charset="0"/>
                </a:rPr>
                <a:t>i</a:t>
              </a:r>
              <a:r>
                <a:rPr lang="en-IN" dirty="0" smtClean="0">
                  <a:latin typeface="Comic Sans MS" pitchFamily="66" charset="0"/>
                </a:rPr>
                <a:t> is at         . Left and right children of node at index </a:t>
              </a:r>
              <a:r>
                <a:rPr lang="en-IN" dirty="0" err="1" smtClean="0">
                  <a:latin typeface="Comic Sans MS" pitchFamily="66" charset="0"/>
                </a:rPr>
                <a:t>i</a:t>
              </a:r>
              <a:r>
                <a:rPr lang="en-IN" dirty="0" smtClean="0">
                  <a:latin typeface="Comic Sans MS" pitchFamily="66" charset="0"/>
                </a:rPr>
                <a:t> are at 2i and 2i+1 respectively.</a:t>
              </a:r>
              <a:endParaRPr lang="en-IN" dirty="0">
                <a:latin typeface="Comic Sans MS" pitchFamily="66" charset="0"/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3962400" y="5943600"/>
            <a:ext cx="613834" cy="381000"/>
          </p:xfrm>
          <a:graphic>
            <a:graphicData uri="http://schemas.openxmlformats.org/presentationml/2006/ole">
              <p:oleObj spid="_x0000_s45058" name="Equation" r:id="rId4" imgW="368280" imgH="228600" progId="Equation.3">
                <p:embed/>
              </p:oleObj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6553200" y="4572000"/>
            <a:ext cx="16764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Root of tree is A[1]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/>
      <p:bldP spid="12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57200" y="609600"/>
            <a:ext cx="8398453" cy="2055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A.heapsize</a:t>
            </a:r>
            <a:r>
              <a:rPr lang="en-IN" dirty="0" smtClean="0"/>
              <a:t> represents the number of elements in the heap.</a:t>
            </a:r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A.length</a:t>
            </a:r>
            <a:r>
              <a:rPr lang="en-IN" dirty="0" smtClean="0"/>
              <a:t> represents the size of the array A (its capacity).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Heap data structure should maintain </a:t>
            </a:r>
          </a:p>
          <a:p>
            <a:pPr lvl="1">
              <a:buNone/>
            </a:pPr>
            <a:r>
              <a:rPr lang="en-IN" dirty="0" smtClean="0"/>
              <a:t>0 ≤ </a:t>
            </a:r>
            <a:r>
              <a:rPr lang="en-IN" dirty="0" err="1" smtClean="0"/>
              <a:t>A.heapsize</a:t>
            </a:r>
            <a:r>
              <a:rPr lang="en-IN" dirty="0" smtClean="0"/>
              <a:t> ≤ </a:t>
            </a:r>
            <a:r>
              <a:rPr lang="en-IN" dirty="0" err="1" smtClean="0"/>
              <a:t>A.length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This must be maintained while inserting into heap.</a:t>
            </a:r>
          </a:p>
        </p:txBody>
      </p:sp>
      <p:pic>
        <p:nvPicPr>
          <p:cNvPr id="6" name="Picture 5" descr="hea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60534"/>
            <a:ext cx="6553200" cy="4868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0"/>
            <a:ext cx="6740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C00000"/>
                </a:solidFill>
                <a:latin typeface="Comic Sans MS" pitchFamily="66" charset="0"/>
              </a:rPr>
              <a:t>Heap Parameters: </a:t>
            </a:r>
            <a:r>
              <a:rPr lang="en-IN" sz="2800" dirty="0" err="1" smtClean="0">
                <a:solidFill>
                  <a:srgbClr val="C00000"/>
                </a:solidFill>
                <a:latin typeface="Comic Sans MS" pitchFamily="66" charset="0"/>
              </a:rPr>
              <a:t>Heapsize</a:t>
            </a:r>
            <a:r>
              <a:rPr lang="en-IN" sz="2800" dirty="0" smtClean="0">
                <a:solidFill>
                  <a:srgbClr val="C00000"/>
                </a:solidFill>
                <a:latin typeface="Comic Sans MS" pitchFamily="66" charset="0"/>
              </a:rPr>
              <a:t> and Length</a:t>
            </a:r>
            <a:endParaRPr lang="en-IN" sz="2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7150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Heap  A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4724400"/>
            <a:ext cx="2105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Here,</a:t>
            </a:r>
          </a:p>
          <a:p>
            <a:r>
              <a:rPr lang="en-IN" sz="2000" dirty="0" smtClean="0">
                <a:latin typeface="Comic Sans MS" pitchFamily="66" charset="0"/>
              </a:rPr>
              <a:t>A. </a:t>
            </a:r>
            <a:r>
              <a:rPr lang="en-IN" sz="2000" dirty="0" err="1" smtClean="0">
                <a:latin typeface="Comic Sans MS" pitchFamily="66" charset="0"/>
              </a:rPr>
              <a:t>heapsize</a:t>
            </a:r>
            <a:r>
              <a:rPr lang="en-IN" sz="2000" dirty="0" smtClean="0">
                <a:latin typeface="Comic Sans MS" pitchFamily="66" charset="0"/>
              </a:rPr>
              <a:t> = 10</a:t>
            </a:r>
            <a:endParaRPr lang="en-IN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86400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Max heap property</a:t>
            </a:r>
            <a:r>
              <a:rPr lang="en-IN" dirty="0" smtClean="0"/>
              <a:t>: The value at a node is no smaller than the values of its children nodes: A[Parent(</a:t>
            </a:r>
            <a:r>
              <a:rPr lang="en-IN" dirty="0" err="1" smtClean="0"/>
              <a:t>i</a:t>
            </a:r>
            <a:r>
              <a:rPr lang="en-IN" dirty="0" smtClean="0"/>
              <a:t>)] ≥ A[</a:t>
            </a:r>
            <a:r>
              <a:rPr lang="en-IN" dirty="0" err="1" smtClean="0"/>
              <a:t>i</a:t>
            </a:r>
            <a:r>
              <a:rPr lang="en-IN" dirty="0" smtClean="0"/>
              <a:t>]. This holds for all nodes in the tree.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There is another kind of heap</a:t>
            </a:r>
            <a:r>
              <a:rPr lang="en-IN" dirty="0" smtClean="0">
                <a:solidFill>
                  <a:srgbClr val="C00000"/>
                </a:solidFill>
              </a:rPr>
              <a:t>: Min heap. </a:t>
            </a:r>
            <a:r>
              <a:rPr lang="en-IN" dirty="0" smtClean="0"/>
              <a:t>In a min-heap, the </a:t>
            </a:r>
            <a:r>
              <a:rPr lang="en-IN" dirty="0" smtClean="0">
                <a:solidFill>
                  <a:srgbClr val="C00000"/>
                </a:solidFill>
              </a:rPr>
              <a:t>min-heap property </a:t>
            </a:r>
            <a:r>
              <a:rPr lang="en-IN" dirty="0" smtClean="0"/>
              <a:t>is satisfied: the value at a node is no larger than the values of its children nodes:</a:t>
            </a:r>
          </a:p>
          <a:p>
            <a:pPr>
              <a:buNone/>
            </a:pPr>
            <a:r>
              <a:rPr lang="en-IN" dirty="0" smtClean="0"/>
              <a:t>    A[Parent(</a:t>
            </a:r>
            <a:r>
              <a:rPr lang="en-IN" dirty="0" err="1" smtClean="0"/>
              <a:t>i</a:t>
            </a:r>
            <a:r>
              <a:rPr lang="en-IN" dirty="0" smtClean="0"/>
              <a:t>)] ≤ A[</a:t>
            </a:r>
            <a:r>
              <a:rPr lang="en-IN" dirty="0" err="1" smtClean="0"/>
              <a:t>i</a:t>
            </a:r>
            <a:r>
              <a:rPr lang="en-IN" dirty="0" smtClean="0"/>
              <a:t>] (holds for all nodes).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Heap Property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1981200" y="2133600"/>
            <a:ext cx="418704" cy="381000"/>
            <a:chOff x="2971800" y="2667000"/>
            <a:chExt cx="418704" cy="381000"/>
          </a:xfrm>
        </p:grpSpPr>
        <p:sp>
          <p:nvSpPr>
            <p:cNvPr id="7" name="Oval 6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20</a:t>
              </a:r>
              <a:endParaRPr lang="en-IN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24000" y="2743200"/>
            <a:ext cx="418704" cy="381000"/>
            <a:chOff x="2971800" y="2667000"/>
            <a:chExt cx="418704" cy="381000"/>
          </a:xfrm>
        </p:grpSpPr>
        <p:sp>
          <p:nvSpPr>
            <p:cNvPr id="10" name="Oval 9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16</a:t>
              </a:r>
              <a:endParaRPr lang="en-IN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14600" y="2743200"/>
            <a:ext cx="418704" cy="381000"/>
            <a:chOff x="2971800" y="2667000"/>
            <a:chExt cx="418704" cy="381000"/>
          </a:xfrm>
        </p:grpSpPr>
        <p:sp>
          <p:nvSpPr>
            <p:cNvPr id="13" name="Oval 12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17</a:t>
              </a:r>
              <a:endParaRPr lang="en-IN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" y="3352800"/>
            <a:ext cx="418704" cy="381000"/>
            <a:chOff x="2971800" y="2667000"/>
            <a:chExt cx="418704" cy="381000"/>
          </a:xfrm>
        </p:grpSpPr>
        <p:sp>
          <p:nvSpPr>
            <p:cNvPr id="16" name="Oval 15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15</a:t>
              </a:r>
              <a:endParaRPr lang="en-IN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52600" y="3352800"/>
            <a:ext cx="418704" cy="381000"/>
            <a:chOff x="2971800" y="2667000"/>
            <a:chExt cx="418704" cy="381000"/>
          </a:xfrm>
        </p:grpSpPr>
        <p:sp>
          <p:nvSpPr>
            <p:cNvPr id="19" name="Oval 18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10</a:t>
              </a:r>
              <a:endParaRPr lang="en-IN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62200" y="3352800"/>
            <a:ext cx="381000" cy="381000"/>
            <a:chOff x="2971800" y="2667000"/>
            <a:chExt cx="381000" cy="381000"/>
          </a:xfrm>
        </p:grpSpPr>
        <p:sp>
          <p:nvSpPr>
            <p:cNvPr id="22" name="Oval 21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9</a:t>
              </a:r>
              <a:endParaRPr lang="en-IN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48000" y="3352800"/>
            <a:ext cx="381000" cy="381000"/>
            <a:chOff x="2971800" y="2667000"/>
            <a:chExt cx="381000" cy="381000"/>
          </a:xfrm>
        </p:grpSpPr>
        <p:sp>
          <p:nvSpPr>
            <p:cNvPr id="25" name="Oval 24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85800" y="4038600"/>
            <a:ext cx="381000" cy="381000"/>
            <a:chOff x="2971800" y="2667000"/>
            <a:chExt cx="381000" cy="381000"/>
          </a:xfrm>
        </p:grpSpPr>
        <p:sp>
          <p:nvSpPr>
            <p:cNvPr id="28" name="Oval 27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</a:t>
              </a:r>
              <a:endParaRPr lang="en-IN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19200" y="4038600"/>
            <a:ext cx="418704" cy="381000"/>
            <a:chOff x="2971800" y="2667000"/>
            <a:chExt cx="418704" cy="381000"/>
          </a:xfrm>
        </p:grpSpPr>
        <p:sp>
          <p:nvSpPr>
            <p:cNvPr id="31" name="Oval 30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12</a:t>
              </a:r>
              <a:endParaRPr lang="en-IN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76400" y="4038600"/>
            <a:ext cx="381000" cy="381000"/>
            <a:chOff x="2971800" y="2667000"/>
            <a:chExt cx="381000" cy="381000"/>
          </a:xfrm>
        </p:grpSpPr>
        <p:sp>
          <p:nvSpPr>
            <p:cNvPr id="34" name="Oval 33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cxnSp>
        <p:nvCxnSpPr>
          <p:cNvPr id="36" name="Straight Connector 35"/>
          <p:cNvCxnSpPr>
            <a:endCxn id="11" idx="0"/>
          </p:cNvCxnSpPr>
          <p:nvPr/>
        </p:nvCxnSpPr>
        <p:spPr>
          <a:xfrm flipH="1">
            <a:off x="1733352" y="2438400"/>
            <a:ext cx="247851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7" idx="0"/>
          </p:cNvCxnSpPr>
          <p:nvPr/>
        </p:nvCxnSpPr>
        <p:spPr>
          <a:xfrm flipH="1">
            <a:off x="1276152" y="3048000"/>
            <a:ext cx="267099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9" idx="0"/>
          </p:cNvCxnSpPr>
          <p:nvPr/>
        </p:nvCxnSpPr>
        <p:spPr>
          <a:xfrm flipH="1">
            <a:off x="836643" y="3657600"/>
            <a:ext cx="24940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4" idx="0"/>
          </p:cNvCxnSpPr>
          <p:nvPr/>
        </p:nvCxnSpPr>
        <p:spPr>
          <a:xfrm>
            <a:off x="2362200" y="2438400"/>
            <a:ext cx="3617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3" idx="0"/>
          </p:cNvCxnSpPr>
          <p:nvPr/>
        </p:nvCxnSpPr>
        <p:spPr>
          <a:xfrm flipH="1">
            <a:off x="2513043" y="3124200"/>
            <a:ext cx="116253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752600" y="3733800"/>
            <a:ext cx="114696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95600" y="30480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2" idx="0"/>
          </p:cNvCxnSpPr>
          <p:nvPr/>
        </p:nvCxnSpPr>
        <p:spPr>
          <a:xfrm>
            <a:off x="1295400" y="37338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62400" y="2286000"/>
            <a:ext cx="4187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20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4343400" y="2286000"/>
            <a:ext cx="4187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15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4800600" y="2286000"/>
            <a:ext cx="4187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17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5181600" y="2286000"/>
            <a:ext cx="4187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5562600" y="2286000"/>
            <a:ext cx="4187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5943600" y="2286000"/>
            <a:ext cx="3016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6553200" y="2286000"/>
            <a:ext cx="3016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6858000" y="2286000"/>
            <a:ext cx="4187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7239000" y="2286000"/>
            <a:ext cx="3016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3581400" y="22860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2819400"/>
            <a:ext cx="4876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 Max-heap property is a “weak” property. We will see that it is easy to maintain.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It is called </a:t>
            </a: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max-heap</a:t>
            </a:r>
            <a:r>
              <a:rPr lang="en-IN" dirty="0" smtClean="0">
                <a:latin typeface="Comic Sans MS" pitchFamily="66" charset="0"/>
              </a:rPr>
              <a:t> since 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value at a node is at least as large as the value of its children.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the root node contains a largest value.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48400" y="2286000"/>
            <a:ext cx="3016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cxnSp>
        <p:nvCxnSpPr>
          <p:cNvPr id="68" name="Straight Connector 67"/>
          <p:cNvCxnSpPr>
            <a:endCxn id="20" idx="0"/>
          </p:cNvCxnSpPr>
          <p:nvPr/>
        </p:nvCxnSpPr>
        <p:spPr>
          <a:xfrm>
            <a:off x="1828800" y="30480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 animBg="1"/>
      <p:bldP spid="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Heap Data Structure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Heaps satisfy the following basic operations: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Max-</a:t>
            </a:r>
            <a:r>
              <a:rPr lang="en-IN" dirty="0" err="1" smtClean="0">
                <a:solidFill>
                  <a:srgbClr val="C00000"/>
                </a:solidFill>
              </a:rPr>
              <a:t>Heapify</a:t>
            </a:r>
            <a:r>
              <a:rPr lang="en-IN" dirty="0" smtClean="0"/>
              <a:t>. Runs in O(log n) time and is key to maintaining the max-heap property.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Build-Max-Heap. </a:t>
            </a:r>
            <a:r>
              <a:rPr lang="en-IN" dirty="0" smtClean="0"/>
              <a:t>Runs in linear time and produces a max-heap from an unordered (arbitrary) array.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err="1" smtClean="0">
                <a:solidFill>
                  <a:srgbClr val="C00000"/>
                </a:solidFill>
              </a:rPr>
              <a:t>Heapsort</a:t>
            </a:r>
            <a:r>
              <a:rPr lang="en-IN" dirty="0" smtClean="0"/>
              <a:t>. Runs in O(n log n) time. Sorts array in place.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Max-Heap-Insert, Heap-Extract-Max, Heap-Increase-Key</a:t>
            </a:r>
            <a:r>
              <a:rPr lang="en-IN" dirty="0" smtClean="0"/>
              <a:t>, each run in O(log n) time.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ight-bul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4800"/>
            <a:ext cx="1691640" cy="1729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Digression: 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7162800" cy="4678363"/>
          </a:xfrm>
        </p:spPr>
        <p:txBody>
          <a:bodyPr/>
          <a:lstStyle/>
          <a:p>
            <a:r>
              <a:rPr lang="en-IN" dirty="0" smtClean="0"/>
              <a:t>A </a:t>
            </a:r>
            <a:r>
              <a:rPr lang="en-IN" dirty="0" smtClean="0">
                <a:solidFill>
                  <a:srgbClr val="C00000"/>
                </a:solidFill>
              </a:rPr>
              <a:t>data structure </a:t>
            </a:r>
            <a:r>
              <a:rPr lang="en-IN" dirty="0" smtClean="0"/>
              <a:t>organizes some data, such as a set of elements, and supports some  set of operations efficiently.  </a:t>
            </a:r>
          </a:p>
          <a:p>
            <a:r>
              <a:rPr lang="en-IN" dirty="0" smtClean="0"/>
              <a:t>Not all operations on the data may be supported. </a:t>
            </a:r>
          </a:p>
          <a:p>
            <a:r>
              <a:rPr lang="en-IN" dirty="0" smtClean="0"/>
              <a:t>E.g., in Heap data structure, Search(</a:t>
            </a:r>
            <a:r>
              <a:rPr lang="en-IN" dirty="0" err="1" smtClean="0"/>
              <a:t>A,x</a:t>
            </a:r>
            <a:r>
              <a:rPr lang="en-IN" dirty="0" smtClean="0"/>
              <a:t>) is not supported. </a:t>
            </a:r>
          </a:p>
          <a:p>
            <a:r>
              <a:rPr lang="en-IN" dirty="0" smtClean="0"/>
              <a:t>Meaning that Search(</a:t>
            </a:r>
            <a:r>
              <a:rPr lang="en-IN" dirty="0" err="1" smtClean="0"/>
              <a:t>A,x</a:t>
            </a:r>
            <a:r>
              <a:rPr lang="en-IN" dirty="0" smtClean="0"/>
              <a:t>) may not be efficient in a heap, not that it would be impossible.</a:t>
            </a:r>
          </a:p>
          <a:p>
            <a:r>
              <a:rPr lang="en-IN" dirty="0" smtClean="0"/>
              <a:t>Supporting a set of operations on data, is the problem of structuring the data on the computer to enable efficiency of those operations.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77000" y="5943600"/>
            <a:ext cx="22701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Back to Heaps…</a:t>
            </a:r>
            <a:endParaRPr lang="en-IN" sz="22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Heap Data Structure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Heaps satisfy the following basic operations: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Max-</a:t>
            </a:r>
            <a:r>
              <a:rPr lang="en-IN" dirty="0" err="1" smtClean="0">
                <a:solidFill>
                  <a:srgbClr val="C00000"/>
                </a:solidFill>
              </a:rPr>
              <a:t>Heapify</a:t>
            </a:r>
            <a:r>
              <a:rPr lang="en-IN" dirty="0" smtClean="0"/>
              <a:t>. Runs in O(log n) time and is key to maintaining the max-heap property.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Build-Max-Heap. </a:t>
            </a:r>
            <a:r>
              <a:rPr lang="en-IN" dirty="0" smtClean="0"/>
              <a:t>Runs in linear time and produces a max-heap from an unordered (arbitrary) array.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err="1" smtClean="0">
                <a:solidFill>
                  <a:srgbClr val="C00000"/>
                </a:solidFill>
              </a:rPr>
              <a:t>Heapsort</a:t>
            </a:r>
            <a:r>
              <a:rPr lang="en-IN" dirty="0" smtClean="0"/>
              <a:t>. Runs in O(n log n) time. Sorts array in place.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Max-Heap-Insert, Heap-Extract-Max, Heap-Increase-Key</a:t>
            </a:r>
            <a:r>
              <a:rPr lang="en-IN" dirty="0" smtClean="0"/>
              <a:t>, each run in O(log n) time.  </a:t>
            </a:r>
          </a:p>
          <a:p>
            <a:pPr marL="514350" indent="-457200"/>
            <a:r>
              <a:rPr lang="en-IN" dirty="0" smtClean="0"/>
              <a:t>We will now design these operations for Max-Heap. Min-heaps are dealt with symmetrically.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5943600" cy="868362"/>
          </a:xfrm>
        </p:spPr>
        <p:txBody>
          <a:bodyPr/>
          <a:lstStyle/>
          <a:p>
            <a:r>
              <a:rPr lang="en-IN" dirty="0" smtClean="0"/>
              <a:t>Max-</a:t>
            </a:r>
            <a:r>
              <a:rPr lang="en-IN" dirty="0" err="1" smtClean="0"/>
              <a:t>Heapify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077200" cy="3047999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Max-</a:t>
            </a:r>
            <a:r>
              <a:rPr lang="en-IN" dirty="0" err="1" smtClean="0">
                <a:solidFill>
                  <a:srgbClr val="C00000"/>
                </a:solidFill>
              </a:rPr>
              <a:t>Heapify</a:t>
            </a:r>
            <a:r>
              <a:rPr lang="en-IN" dirty="0" smtClean="0">
                <a:solidFill>
                  <a:srgbClr val="C00000"/>
                </a:solidFill>
              </a:rPr>
              <a:t> (A, </a:t>
            </a:r>
            <a:r>
              <a:rPr lang="en-IN" dirty="0" err="1" smtClean="0">
                <a:solidFill>
                  <a:srgbClr val="C00000"/>
                </a:solidFill>
              </a:rPr>
              <a:t>i</a:t>
            </a:r>
            <a:r>
              <a:rPr lang="en-IN" dirty="0" smtClean="0">
                <a:solidFill>
                  <a:srgbClr val="C00000"/>
                </a:solidFill>
              </a:rPr>
              <a:t>):  </a:t>
            </a:r>
            <a:r>
              <a:rPr lang="en-IN" dirty="0" smtClean="0"/>
              <a:t>assumes that the input satisfies the following:</a:t>
            </a:r>
          </a:p>
          <a:p>
            <a:pPr lvl="1"/>
            <a:r>
              <a:rPr lang="en-IN" dirty="0" smtClean="0"/>
              <a:t>The binary trees rooted at Left(</a:t>
            </a:r>
            <a:r>
              <a:rPr lang="en-IN" dirty="0" err="1" smtClean="0"/>
              <a:t>i</a:t>
            </a:r>
            <a:r>
              <a:rPr lang="en-IN" dirty="0" smtClean="0"/>
              <a:t>) and Right(</a:t>
            </a:r>
            <a:r>
              <a:rPr lang="en-IN" dirty="0" err="1" smtClean="0"/>
              <a:t>i</a:t>
            </a:r>
            <a:r>
              <a:rPr lang="en-IN" dirty="0" smtClean="0"/>
              <a:t>) are themselves max-heaps.</a:t>
            </a:r>
          </a:p>
          <a:p>
            <a:pPr lvl="1"/>
            <a:r>
              <a:rPr lang="en-IN" dirty="0" smtClean="0"/>
              <a:t>But A[</a:t>
            </a:r>
            <a:r>
              <a:rPr lang="en-IN" dirty="0" err="1" smtClean="0"/>
              <a:t>i</a:t>
            </a:r>
            <a:r>
              <a:rPr lang="en-IN" dirty="0" smtClean="0"/>
              <a:t>] may be smaller than its children.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Output:</a:t>
            </a:r>
            <a:r>
              <a:rPr lang="en-IN" dirty="0" smtClean="0"/>
              <a:t> Reorders the elements in array so that max-heap property is satisfied by all nodes in the binary tree rooted at </a:t>
            </a:r>
            <a:r>
              <a:rPr lang="en-IN" dirty="0" err="1" smtClean="0"/>
              <a:t>i</a:t>
            </a:r>
            <a:r>
              <a:rPr lang="en-IN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28600" y="3810000"/>
            <a:ext cx="2955862" cy="2590800"/>
            <a:chOff x="228600" y="3810000"/>
            <a:chExt cx="2955862" cy="2590800"/>
          </a:xfrm>
        </p:grpSpPr>
        <p:grpSp>
          <p:nvGrpSpPr>
            <p:cNvPr id="5" name="Group 4"/>
            <p:cNvGrpSpPr/>
            <p:nvPr/>
          </p:nvGrpSpPr>
          <p:grpSpPr>
            <a:xfrm>
              <a:off x="1600200" y="4114800"/>
              <a:ext cx="418704" cy="381000"/>
              <a:chOff x="2971800" y="2667000"/>
              <a:chExt cx="418704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20</a:t>
                </a:r>
                <a:endParaRPr lang="en-IN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143000" y="4724400"/>
              <a:ext cx="381000" cy="381000"/>
              <a:chOff x="2971800" y="2667000"/>
              <a:chExt cx="381000" cy="381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5</a:t>
                </a:r>
                <a:endParaRPr lang="en-IN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33600" y="4724400"/>
              <a:ext cx="418704" cy="381000"/>
              <a:chOff x="2971800" y="2667000"/>
              <a:chExt cx="418704" cy="381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17</a:t>
                </a:r>
                <a:endParaRPr lang="en-IN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85800" y="5334000"/>
              <a:ext cx="418704" cy="381000"/>
              <a:chOff x="2971800" y="2667000"/>
              <a:chExt cx="418704" cy="381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16</a:t>
                </a:r>
                <a:endParaRPr lang="en-IN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371600" y="5334000"/>
              <a:ext cx="418704" cy="381000"/>
              <a:chOff x="2971800" y="2667000"/>
              <a:chExt cx="418704" cy="3810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10</a:t>
                </a:r>
                <a:endParaRPr lang="en-IN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81200" y="5334000"/>
              <a:ext cx="381000" cy="381000"/>
              <a:chOff x="2971800" y="2667000"/>
              <a:chExt cx="381000" cy="3810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9</a:t>
                </a:r>
                <a:endParaRPr lang="en-IN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667000" y="5334000"/>
              <a:ext cx="381000" cy="381000"/>
              <a:chOff x="2971800" y="2667000"/>
              <a:chExt cx="381000" cy="3810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8</a:t>
                </a:r>
                <a:endParaRPr lang="en-IN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04800" y="6019800"/>
              <a:ext cx="381000" cy="381000"/>
              <a:chOff x="2971800" y="2667000"/>
              <a:chExt cx="381000" cy="3810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6</a:t>
                </a:r>
                <a:endParaRPr lang="en-IN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38200" y="6019800"/>
              <a:ext cx="418704" cy="381000"/>
              <a:chOff x="2971800" y="2667000"/>
              <a:chExt cx="418704" cy="3810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12</a:t>
                </a:r>
                <a:endParaRPr lang="en-IN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295400" y="6019800"/>
              <a:ext cx="381000" cy="381000"/>
              <a:chOff x="2971800" y="2667000"/>
              <a:chExt cx="381000" cy="3810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8</a:t>
                </a:r>
                <a:endParaRPr lang="en-IN" dirty="0"/>
              </a:p>
            </p:txBody>
          </p:sp>
        </p:grpSp>
        <p:cxnSp>
          <p:nvCxnSpPr>
            <p:cNvPr id="35" name="Straight Connector 34"/>
            <p:cNvCxnSpPr>
              <a:endCxn id="10" idx="0"/>
            </p:cNvCxnSpPr>
            <p:nvPr/>
          </p:nvCxnSpPr>
          <p:spPr>
            <a:xfrm flipH="1">
              <a:off x="1293843" y="4419600"/>
              <a:ext cx="306361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16" idx="0"/>
            </p:cNvCxnSpPr>
            <p:nvPr/>
          </p:nvCxnSpPr>
          <p:spPr>
            <a:xfrm flipH="1">
              <a:off x="895152" y="5029200"/>
              <a:ext cx="267097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28" idx="0"/>
            </p:cNvCxnSpPr>
            <p:nvPr/>
          </p:nvCxnSpPr>
          <p:spPr>
            <a:xfrm flipH="1">
              <a:off x="455643" y="5638800"/>
              <a:ext cx="249405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13" idx="0"/>
            </p:cNvCxnSpPr>
            <p:nvPr/>
          </p:nvCxnSpPr>
          <p:spPr>
            <a:xfrm>
              <a:off x="1981200" y="4419600"/>
              <a:ext cx="3617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22" idx="0"/>
            </p:cNvCxnSpPr>
            <p:nvPr/>
          </p:nvCxnSpPr>
          <p:spPr>
            <a:xfrm flipH="1">
              <a:off x="2132043" y="5105400"/>
              <a:ext cx="116253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371600" y="5715000"/>
              <a:ext cx="114696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514600" y="5029200"/>
              <a:ext cx="2286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31" idx="0"/>
            </p:cNvCxnSpPr>
            <p:nvPr/>
          </p:nvCxnSpPr>
          <p:spPr>
            <a:xfrm>
              <a:off x="914400" y="5715000"/>
              <a:ext cx="1331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9" idx="0"/>
            </p:cNvCxnSpPr>
            <p:nvPr/>
          </p:nvCxnSpPr>
          <p:spPr>
            <a:xfrm>
              <a:off x="1447800" y="5029200"/>
              <a:ext cx="1331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600200" y="38100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1</a:t>
              </a:r>
              <a:endParaRPr lang="en-IN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66800" y="44196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2</a:t>
              </a:r>
              <a:endParaRPr lang="en-IN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62200" y="44196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3</a:t>
              </a:r>
              <a:endParaRPr lang="en-IN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" y="5105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4</a:t>
              </a:r>
              <a:endParaRPr lang="en-IN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4000" y="5105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5</a:t>
              </a:r>
              <a:endParaRPr lang="en-IN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33600" y="51054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6</a:t>
              </a:r>
              <a:endParaRPr lang="en-IN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95600" y="51054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7</a:t>
              </a:r>
              <a:endParaRPr lang="en-IN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" y="57912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8</a:t>
              </a:r>
              <a:endParaRPr lang="en-IN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90600" y="57912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9</a:t>
              </a:r>
              <a:endParaRPr lang="en-IN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24000" y="57912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10</a:t>
              </a:r>
              <a:endParaRPr lang="en-IN" sz="16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733800" y="4038600"/>
            <a:ext cx="5105400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Call Max-</a:t>
            </a:r>
            <a:r>
              <a:rPr lang="en-IN" dirty="0" err="1" smtClean="0">
                <a:latin typeface="Comic Sans MS" pitchFamily="66" charset="0"/>
              </a:rPr>
              <a:t>Heapify</a:t>
            </a:r>
            <a:r>
              <a:rPr lang="en-IN" dirty="0" smtClean="0">
                <a:latin typeface="Comic Sans MS" pitchFamily="66" charset="0"/>
              </a:rPr>
              <a:t> (</a:t>
            </a:r>
            <a:r>
              <a:rPr lang="en-IN" dirty="0" err="1" smtClean="0">
                <a:latin typeface="Comic Sans MS" pitchFamily="66" charset="0"/>
              </a:rPr>
              <a:t>A,i</a:t>
            </a:r>
            <a:r>
              <a:rPr lang="en-IN" dirty="0" smtClean="0">
                <a:latin typeface="Comic Sans MS" pitchFamily="66" charset="0"/>
              </a:rPr>
              <a:t>), with 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 =2.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Node 2 violates max-heap property.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Strategy:  Exchange A[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] with the larger of</a:t>
            </a:r>
          </a:p>
          <a:p>
            <a:r>
              <a:rPr lang="en-IN" dirty="0" smtClean="0">
                <a:latin typeface="Comic Sans MS" pitchFamily="66" charset="0"/>
              </a:rPr>
              <a:t> Left(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) and Right (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). Set 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 to the child node we exchanged with.</a:t>
            </a:r>
          </a:p>
          <a:p>
            <a:endParaRPr lang="en-IN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 Now </a:t>
            </a:r>
            <a:r>
              <a:rPr lang="en-IN" dirty="0" err="1" smtClean="0">
                <a:latin typeface="Comic Sans MS" pitchFamily="66" charset="0"/>
              </a:rPr>
              <a:t>recurse</a:t>
            </a:r>
            <a:r>
              <a:rPr lang="en-IN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04800" y="228600"/>
            <a:ext cx="2955862" cy="2590800"/>
            <a:chOff x="0" y="3810000"/>
            <a:chExt cx="2955862" cy="2590800"/>
          </a:xfrm>
        </p:grpSpPr>
        <p:grpSp>
          <p:nvGrpSpPr>
            <p:cNvPr id="5" name="Group 4"/>
            <p:cNvGrpSpPr/>
            <p:nvPr/>
          </p:nvGrpSpPr>
          <p:grpSpPr>
            <a:xfrm>
              <a:off x="1371600" y="4114800"/>
              <a:ext cx="418704" cy="381000"/>
              <a:chOff x="2971800" y="2667000"/>
              <a:chExt cx="418704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20</a:t>
                </a:r>
                <a:endParaRPr lang="en-IN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14400" y="4724400"/>
              <a:ext cx="381000" cy="381000"/>
              <a:chOff x="2971800" y="2667000"/>
              <a:chExt cx="381000" cy="381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5</a:t>
                </a:r>
                <a:endParaRPr lang="en-IN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905000" y="4724400"/>
              <a:ext cx="418704" cy="381000"/>
              <a:chOff x="2971800" y="2667000"/>
              <a:chExt cx="418704" cy="381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17</a:t>
                </a:r>
                <a:endParaRPr lang="en-IN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57200" y="5334000"/>
              <a:ext cx="418704" cy="381000"/>
              <a:chOff x="2971800" y="2667000"/>
              <a:chExt cx="418704" cy="381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16</a:t>
                </a:r>
                <a:endParaRPr lang="en-IN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143000" y="5334000"/>
              <a:ext cx="418704" cy="381000"/>
              <a:chOff x="2971800" y="2667000"/>
              <a:chExt cx="418704" cy="3810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10</a:t>
                </a:r>
                <a:endParaRPr lang="en-IN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752600" y="5334000"/>
              <a:ext cx="381000" cy="381000"/>
              <a:chOff x="2971800" y="2667000"/>
              <a:chExt cx="381000" cy="3810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9</a:t>
                </a:r>
                <a:endParaRPr lang="en-IN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438400" y="5334000"/>
              <a:ext cx="381000" cy="381000"/>
              <a:chOff x="2971800" y="2667000"/>
              <a:chExt cx="381000" cy="3810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8</a:t>
                </a:r>
                <a:endParaRPr lang="en-IN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200" y="6019800"/>
              <a:ext cx="381000" cy="381000"/>
              <a:chOff x="2971800" y="2667000"/>
              <a:chExt cx="381000" cy="3810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6</a:t>
                </a:r>
                <a:endParaRPr lang="en-IN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09600" y="6019800"/>
              <a:ext cx="418704" cy="381000"/>
              <a:chOff x="2971800" y="2667000"/>
              <a:chExt cx="418704" cy="3810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12</a:t>
                </a:r>
                <a:endParaRPr lang="en-IN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66800" y="6019800"/>
              <a:ext cx="381000" cy="381000"/>
              <a:chOff x="2971800" y="2667000"/>
              <a:chExt cx="381000" cy="3810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8</a:t>
                </a:r>
                <a:endParaRPr lang="en-IN" dirty="0"/>
              </a:p>
            </p:txBody>
          </p:sp>
        </p:grpSp>
        <p:cxnSp>
          <p:nvCxnSpPr>
            <p:cNvPr id="35" name="Straight Connector 34"/>
            <p:cNvCxnSpPr>
              <a:endCxn id="10" idx="0"/>
            </p:cNvCxnSpPr>
            <p:nvPr/>
          </p:nvCxnSpPr>
          <p:spPr>
            <a:xfrm flipH="1">
              <a:off x="1065243" y="4419600"/>
              <a:ext cx="306361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16" idx="0"/>
            </p:cNvCxnSpPr>
            <p:nvPr/>
          </p:nvCxnSpPr>
          <p:spPr>
            <a:xfrm flipH="1">
              <a:off x="666552" y="5029200"/>
              <a:ext cx="267097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28" idx="0"/>
            </p:cNvCxnSpPr>
            <p:nvPr/>
          </p:nvCxnSpPr>
          <p:spPr>
            <a:xfrm flipH="1">
              <a:off x="227043" y="5638800"/>
              <a:ext cx="249405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13" idx="0"/>
            </p:cNvCxnSpPr>
            <p:nvPr/>
          </p:nvCxnSpPr>
          <p:spPr>
            <a:xfrm>
              <a:off x="1752600" y="4419600"/>
              <a:ext cx="3617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22" idx="0"/>
            </p:cNvCxnSpPr>
            <p:nvPr/>
          </p:nvCxnSpPr>
          <p:spPr>
            <a:xfrm flipH="1">
              <a:off x="1903443" y="5105400"/>
              <a:ext cx="116253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143000" y="5715000"/>
              <a:ext cx="114696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286000" y="5029200"/>
              <a:ext cx="2286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31" idx="0"/>
            </p:cNvCxnSpPr>
            <p:nvPr/>
          </p:nvCxnSpPr>
          <p:spPr>
            <a:xfrm>
              <a:off x="685800" y="5715000"/>
              <a:ext cx="1331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9" idx="0"/>
            </p:cNvCxnSpPr>
            <p:nvPr/>
          </p:nvCxnSpPr>
          <p:spPr>
            <a:xfrm>
              <a:off x="1219200" y="5029200"/>
              <a:ext cx="1331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371600" y="38100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1</a:t>
              </a:r>
              <a:endParaRPr lang="en-IN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8200" y="44196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2</a:t>
              </a:r>
              <a:endParaRPr lang="en-IN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33600" y="44196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3</a:t>
              </a:r>
              <a:endParaRPr lang="en-IN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1000" y="5105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4</a:t>
              </a:r>
              <a:endParaRPr lang="en-IN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95400" y="5105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5</a:t>
              </a:r>
              <a:endParaRPr lang="en-IN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05000" y="51054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6</a:t>
              </a:r>
              <a:endParaRPr lang="en-IN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67000" y="51054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7</a:t>
              </a:r>
              <a:endParaRPr lang="en-IN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0" y="57912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8</a:t>
              </a:r>
              <a:endParaRPr lang="en-IN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" y="57912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9</a:t>
              </a:r>
              <a:endParaRPr lang="en-IN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95400" y="57912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10</a:t>
              </a:r>
              <a:endParaRPr lang="en-IN" sz="1600" dirty="0"/>
            </a:p>
          </p:txBody>
        </p:sp>
      </p:grpSp>
      <p:sp>
        <p:nvSpPr>
          <p:cNvPr id="55" name="Right Arrow 54"/>
          <p:cNvSpPr/>
          <p:nvPr/>
        </p:nvSpPr>
        <p:spPr>
          <a:xfrm>
            <a:off x="3581400" y="1524000"/>
            <a:ext cx="762000" cy="6096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/>
          <p:cNvGrpSpPr/>
          <p:nvPr/>
        </p:nvGrpSpPr>
        <p:grpSpPr>
          <a:xfrm>
            <a:off x="4419600" y="381000"/>
            <a:ext cx="2955862" cy="2590800"/>
            <a:chOff x="0" y="3810000"/>
            <a:chExt cx="2955862" cy="2590800"/>
          </a:xfrm>
        </p:grpSpPr>
        <p:grpSp>
          <p:nvGrpSpPr>
            <p:cNvPr id="57" name="Group 4"/>
            <p:cNvGrpSpPr/>
            <p:nvPr/>
          </p:nvGrpSpPr>
          <p:grpSpPr>
            <a:xfrm>
              <a:off x="1371600" y="4114800"/>
              <a:ext cx="418704" cy="381000"/>
              <a:chOff x="2971800" y="2667000"/>
              <a:chExt cx="418704" cy="381000"/>
            </a:xfrm>
          </p:grpSpPr>
          <p:sp>
            <p:nvSpPr>
              <p:cNvPr id="104" name="Oval 5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6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20</a:t>
                </a:r>
                <a:endParaRPr lang="en-IN" dirty="0"/>
              </a:p>
            </p:txBody>
          </p:sp>
        </p:grpSp>
        <p:grpSp>
          <p:nvGrpSpPr>
            <p:cNvPr id="58" name="Group 7"/>
            <p:cNvGrpSpPr/>
            <p:nvPr/>
          </p:nvGrpSpPr>
          <p:grpSpPr>
            <a:xfrm>
              <a:off x="914400" y="4724400"/>
              <a:ext cx="418704" cy="381000"/>
              <a:chOff x="2971800" y="2667000"/>
              <a:chExt cx="418704" cy="381000"/>
            </a:xfrm>
          </p:grpSpPr>
          <p:sp>
            <p:nvSpPr>
              <p:cNvPr id="102" name="Oval 8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9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16</a:t>
                </a:r>
                <a:endParaRPr lang="en-IN" dirty="0"/>
              </a:p>
            </p:txBody>
          </p:sp>
        </p:grpSp>
        <p:grpSp>
          <p:nvGrpSpPr>
            <p:cNvPr id="59" name="Group 10"/>
            <p:cNvGrpSpPr/>
            <p:nvPr/>
          </p:nvGrpSpPr>
          <p:grpSpPr>
            <a:xfrm>
              <a:off x="1905000" y="4724400"/>
              <a:ext cx="418704" cy="381000"/>
              <a:chOff x="2971800" y="2667000"/>
              <a:chExt cx="418704" cy="381000"/>
            </a:xfrm>
          </p:grpSpPr>
          <p:sp>
            <p:nvSpPr>
              <p:cNvPr id="100" name="Oval 11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17</a:t>
                </a:r>
                <a:endParaRPr lang="en-IN" dirty="0"/>
              </a:p>
            </p:txBody>
          </p:sp>
        </p:grpSp>
        <p:grpSp>
          <p:nvGrpSpPr>
            <p:cNvPr id="60" name="Group 13"/>
            <p:cNvGrpSpPr/>
            <p:nvPr/>
          </p:nvGrpSpPr>
          <p:grpSpPr>
            <a:xfrm>
              <a:off x="457200" y="5334000"/>
              <a:ext cx="381000" cy="381000"/>
              <a:chOff x="2971800" y="2667000"/>
              <a:chExt cx="381000" cy="381000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5</a:t>
                </a:r>
                <a:endParaRPr lang="en-IN" dirty="0"/>
              </a:p>
            </p:txBody>
          </p:sp>
        </p:grpSp>
        <p:grpSp>
          <p:nvGrpSpPr>
            <p:cNvPr id="61" name="Group 16"/>
            <p:cNvGrpSpPr/>
            <p:nvPr/>
          </p:nvGrpSpPr>
          <p:grpSpPr>
            <a:xfrm>
              <a:off x="1143000" y="5334000"/>
              <a:ext cx="418704" cy="381000"/>
              <a:chOff x="2971800" y="2667000"/>
              <a:chExt cx="418704" cy="381000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10</a:t>
                </a:r>
                <a:endParaRPr lang="en-IN" dirty="0"/>
              </a:p>
            </p:txBody>
          </p:sp>
        </p:grpSp>
        <p:grpSp>
          <p:nvGrpSpPr>
            <p:cNvPr id="62" name="Group 19"/>
            <p:cNvGrpSpPr/>
            <p:nvPr/>
          </p:nvGrpSpPr>
          <p:grpSpPr>
            <a:xfrm>
              <a:off x="1752600" y="5334000"/>
              <a:ext cx="381000" cy="381000"/>
              <a:chOff x="2971800" y="2667000"/>
              <a:chExt cx="381000" cy="3810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9</a:t>
                </a:r>
                <a:endParaRPr lang="en-IN" dirty="0"/>
              </a:p>
            </p:txBody>
          </p:sp>
        </p:grpSp>
        <p:grpSp>
          <p:nvGrpSpPr>
            <p:cNvPr id="63" name="Group 22"/>
            <p:cNvGrpSpPr/>
            <p:nvPr/>
          </p:nvGrpSpPr>
          <p:grpSpPr>
            <a:xfrm>
              <a:off x="2438400" y="5334000"/>
              <a:ext cx="381000" cy="381000"/>
              <a:chOff x="2971800" y="2667000"/>
              <a:chExt cx="381000" cy="381000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8</a:t>
                </a:r>
                <a:endParaRPr lang="en-IN" dirty="0"/>
              </a:p>
            </p:txBody>
          </p:sp>
        </p:grpSp>
        <p:grpSp>
          <p:nvGrpSpPr>
            <p:cNvPr id="64" name="Group 25"/>
            <p:cNvGrpSpPr/>
            <p:nvPr/>
          </p:nvGrpSpPr>
          <p:grpSpPr>
            <a:xfrm>
              <a:off x="76200" y="6019800"/>
              <a:ext cx="381000" cy="381000"/>
              <a:chOff x="2971800" y="2667000"/>
              <a:chExt cx="381000" cy="3810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6</a:t>
                </a:r>
                <a:endParaRPr lang="en-IN" dirty="0"/>
              </a:p>
            </p:txBody>
          </p:sp>
        </p:grpSp>
        <p:grpSp>
          <p:nvGrpSpPr>
            <p:cNvPr id="65" name="Group 28"/>
            <p:cNvGrpSpPr/>
            <p:nvPr/>
          </p:nvGrpSpPr>
          <p:grpSpPr>
            <a:xfrm>
              <a:off x="609600" y="6019800"/>
              <a:ext cx="418704" cy="381000"/>
              <a:chOff x="2971800" y="2667000"/>
              <a:chExt cx="418704" cy="3810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12</a:t>
                </a:r>
                <a:endParaRPr lang="en-IN" dirty="0"/>
              </a:p>
            </p:txBody>
          </p:sp>
        </p:grpSp>
        <p:grpSp>
          <p:nvGrpSpPr>
            <p:cNvPr id="66" name="Group 31"/>
            <p:cNvGrpSpPr/>
            <p:nvPr/>
          </p:nvGrpSpPr>
          <p:grpSpPr>
            <a:xfrm>
              <a:off x="1066800" y="6019800"/>
              <a:ext cx="381000" cy="381000"/>
              <a:chOff x="2971800" y="2667000"/>
              <a:chExt cx="381000" cy="3810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8</a:t>
                </a:r>
                <a:endParaRPr lang="en-IN" dirty="0"/>
              </a:p>
            </p:txBody>
          </p:sp>
        </p:grpSp>
        <p:cxnSp>
          <p:nvCxnSpPr>
            <p:cNvPr id="67" name="Straight Connector 66"/>
            <p:cNvCxnSpPr/>
            <p:nvPr/>
          </p:nvCxnSpPr>
          <p:spPr>
            <a:xfrm flipH="1">
              <a:off x="1065243" y="4419600"/>
              <a:ext cx="306361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99" idx="0"/>
            </p:cNvCxnSpPr>
            <p:nvPr/>
          </p:nvCxnSpPr>
          <p:spPr>
            <a:xfrm flipH="1">
              <a:off x="608043" y="5029200"/>
              <a:ext cx="325609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91" idx="0"/>
            </p:cNvCxnSpPr>
            <p:nvPr/>
          </p:nvCxnSpPr>
          <p:spPr>
            <a:xfrm flipH="1">
              <a:off x="227043" y="5638800"/>
              <a:ext cx="249405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101" idx="0"/>
            </p:cNvCxnSpPr>
            <p:nvPr/>
          </p:nvCxnSpPr>
          <p:spPr>
            <a:xfrm>
              <a:off x="1752600" y="4419600"/>
              <a:ext cx="3617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95" idx="0"/>
            </p:cNvCxnSpPr>
            <p:nvPr/>
          </p:nvCxnSpPr>
          <p:spPr>
            <a:xfrm flipH="1">
              <a:off x="1903443" y="5105400"/>
              <a:ext cx="116253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1143000" y="5715000"/>
              <a:ext cx="114696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286000" y="5029200"/>
              <a:ext cx="2286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89" idx="0"/>
            </p:cNvCxnSpPr>
            <p:nvPr/>
          </p:nvCxnSpPr>
          <p:spPr>
            <a:xfrm>
              <a:off x="685800" y="5715000"/>
              <a:ext cx="1331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97" idx="0"/>
            </p:cNvCxnSpPr>
            <p:nvPr/>
          </p:nvCxnSpPr>
          <p:spPr>
            <a:xfrm>
              <a:off x="1219200" y="5029200"/>
              <a:ext cx="1331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371600" y="38100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1</a:t>
              </a:r>
              <a:endParaRPr lang="en-IN" sz="16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38200" y="44196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2</a:t>
              </a:r>
              <a:endParaRPr lang="en-IN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33600" y="44196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3</a:t>
              </a:r>
              <a:endParaRPr lang="en-IN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81000" y="5105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4</a:t>
              </a:r>
              <a:endParaRPr lang="en-IN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295400" y="5105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5</a:t>
              </a:r>
              <a:endParaRPr lang="en-IN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905000" y="51054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6</a:t>
              </a:r>
              <a:endParaRPr lang="en-IN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67000" y="51054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7</a:t>
              </a:r>
              <a:endParaRPr lang="en-IN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0" y="57912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8</a:t>
              </a:r>
              <a:endParaRPr lang="en-IN" sz="16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62000" y="57912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9</a:t>
              </a:r>
              <a:endParaRPr lang="en-IN" sz="16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95400" y="57912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10</a:t>
              </a:r>
              <a:endParaRPr lang="en-IN" sz="16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276600" y="533400"/>
            <a:ext cx="16002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Exchange 5 with 16 (larger of 16 and 10).</a:t>
            </a:r>
            <a:endParaRPr lang="en-IN" dirty="0"/>
          </a:p>
        </p:txBody>
      </p:sp>
      <p:sp>
        <p:nvSpPr>
          <p:cNvPr id="107" name="TextBox 106"/>
          <p:cNvSpPr txBox="1"/>
          <p:nvPr/>
        </p:nvSpPr>
        <p:spPr>
          <a:xfrm>
            <a:off x="6172200" y="3124200"/>
            <a:ext cx="14478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Call Max-</a:t>
            </a:r>
            <a:r>
              <a:rPr lang="en-IN" dirty="0" err="1" smtClean="0"/>
              <a:t>Heapify</a:t>
            </a:r>
            <a:r>
              <a:rPr lang="en-IN" dirty="0" smtClean="0"/>
              <a:t>(A,4)</a:t>
            </a:r>
            <a:endParaRPr lang="en-IN" dirty="0"/>
          </a:p>
        </p:txBody>
      </p:sp>
      <p:sp>
        <p:nvSpPr>
          <p:cNvPr id="108" name="TextBox 107"/>
          <p:cNvSpPr txBox="1"/>
          <p:nvPr/>
        </p:nvSpPr>
        <p:spPr>
          <a:xfrm>
            <a:off x="838200" y="2895600"/>
            <a:ext cx="14478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Call Max-</a:t>
            </a:r>
            <a:r>
              <a:rPr lang="en-IN" dirty="0" err="1" smtClean="0"/>
              <a:t>Heapify</a:t>
            </a:r>
            <a:r>
              <a:rPr lang="en-IN" dirty="0" smtClean="0"/>
              <a:t>(A,2)</a:t>
            </a:r>
            <a:endParaRPr lang="en-IN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343400" y="3962400"/>
            <a:ext cx="2955862" cy="2590800"/>
            <a:chOff x="0" y="3810000"/>
            <a:chExt cx="2955862" cy="2590800"/>
          </a:xfrm>
        </p:grpSpPr>
        <p:grpSp>
          <p:nvGrpSpPr>
            <p:cNvPr id="110" name="Group 4"/>
            <p:cNvGrpSpPr/>
            <p:nvPr/>
          </p:nvGrpSpPr>
          <p:grpSpPr>
            <a:xfrm>
              <a:off x="1371600" y="4114800"/>
              <a:ext cx="418704" cy="381000"/>
              <a:chOff x="2971800" y="2667000"/>
              <a:chExt cx="418704" cy="381000"/>
            </a:xfrm>
          </p:grpSpPr>
          <p:sp>
            <p:nvSpPr>
              <p:cNvPr id="157" name="Oval 5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TextBox 6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20</a:t>
                </a:r>
                <a:endParaRPr lang="en-IN" dirty="0"/>
              </a:p>
            </p:txBody>
          </p:sp>
        </p:grpSp>
        <p:grpSp>
          <p:nvGrpSpPr>
            <p:cNvPr id="111" name="Group 7"/>
            <p:cNvGrpSpPr/>
            <p:nvPr/>
          </p:nvGrpSpPr>
          <p:grpSpPr>
            <a:xfrm>
              <a:off x="914400" y="4724400"/>
              <a:ext cx="418704" cy="381000"/>
              <a:chOff x="2971800" y="2667000"/>
              <a:chExt cx="418704" cy="381000"/>
            </a:xfrm>
          </p:grpSpPr>
          <p:sp>
            <p:nvSpPr>
              <p:cNvPr id="155" name="Oval 8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TextBox 9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16</a:t>
                </a:r>
                <a:endParaRPr lang="en-IN" dirty="0"/>
              </a:p>
            </p:txBody>
          </p:sp>
        </p:grpSp>
        <p:grpSp>
          <p:nvGrpSpPr>
            <p:cNvPr id="112" name="Group 10"/>
            <p:cNvGrpSpPr/>
            <p:nvPr/>
          </p:nvGrpSpPr>
          <p:grpSpPr>
            <a:xfrm>
              <a:off x="1905000" y="4724400"/>
              <a:ext cx="418704" cy="381000"/>
              <a:chOff x="2971800" y="2667000"/>
              <a:chExt cx="418704" cy="381000"/>
            </a:xfrm>
          </p:grpSpPr>
          <p:sp>
            <p:nvSpPr>
              <p:cNvPr id="153" name="Oval 11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17</a:t>
                </a:r>
                <a:endParaRPr lang="en-IN" dirty="0"/>
              </a:p>
            </p:txBody>
          </p:sp>
        </p:grpSp>
        <p:grpSp>
          <p:nvGrpSpPr>
            <p:cNvPr id="113" name="Group 13"/>
            <p:cNvGrpSpPr/>
            <p:nvPr/>
          </p:nvGrpSpPr>
          <p:grpSpPr>
            <a:xfrm>
              <a:off x="457200" y="5334000"/>
              <a:ext cx="418704" cy="381000"/>
              <a:chOff x="2971800" y="2667000"/>
              <a:chExt cx="418704" cy="38100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12</a:t>
                </a:r>
                <a:endParaRPr lang="en-IN" dirty="0"/>
              </a:p>
            </p:txBody>
          </p:sp>
        </p:grpSp>
        <p:grpSp>
          <p:nvGrpSpPr>
            <p:cNvPr id="114" name="Group 16"/>
            <p:cNvGrpSpPr/>
            <p:nvPr/>
          </p:nvGrpSpPr>
          <p:grpSpPr>
            <a:xfrm>
              <a:off x="1143000" y="5334000"/>
              <a:ext cx="418704" cy="381000"/>
              <a:chOff x="2971800" y="2667000"/>
              <a:chExt cx="418704" cy="381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10</a:t>
                </a:r>
                <a:endParaRPr lang="en-IN" dirty="0"/>
              </a:p>
            </p:txBody>
          </p:sp>
        </p:grpSp>
        <p:grpSp>
          <p:nvGrpSpPr>
            <p:cNvPr id="115" name="Group 19"/>
            <p:cNvGrpSpPr/>
            <p:nvPr/>
          </p:nvGrpSpPr>
          <p:grpSpPr>
            <a:xfrm>
              <a:off x="1752600" y="5334000"/>
              <a:ext cx="381000" cy="381000"/>
              <a:chOff x="2971800" y="2667000"/>
              <a:chExt cx="381000" cy="38100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9</a:t>
                </a:r>
                <a:endParaRPr lang="en-IN" dirty="0"/>
              </a:p>
            </p:txBody>
          </p:sp>
        </p:grpSp>
        <p:grpSp>
          <p:nvGrpSpPr>
            <p:cNvPr id="116" name="Group 22"/>
            <p:cNvGrpSpPr/>
            <p:nvPr/>
          </p:nvGrpSpPr>
          <p:grpSpPr>
            <a:xfrm>
              <a:off x="2438400" y="5334000"/>
              <a:ext cx="381000" cy="381000"/>
              <a:chOff x="2971800" y="2667000"/>
              <a:chExt cx="381000" cy="38100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8</a:t>
                </a:r>
                <a:endParaRPr lang="en-IN" dirty="0"/>
              </a:p>
            </p:txBody>
          </p:sp>
        </p:grpSp>
        <p:grpSp>
          <p:nvGrpSpPr>
            <p:cNvPr id="117" name="Group 25"/>
            <p:cNvGrpSpPr/>
            <p:nvPr/>
          </p:nvGrpSpPr>
          <p:grpSpPr>
            <a:xfrm>
              <a:off x="76200" y="6019800"/>
              <a:ext cx="381000" cy="381000"/>
              <a:chOff x="2971800" y="2667000"/>
              <a:chExt cx="381000" cy="381000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6</a:t>
                </a:r>
                <a:endParaRPr lang="en-IN" dirty="0"/>
              </a:p>
            </p:txBody>
          </p:sp>
        </p:grpSp>
        <p:grpSp>
          <p:nvGrpSpPr>
            <p:cNvPr id="118" name="Group 28"/>
            <p:cNvGrpSpPr/>
            <p:nvPr/>
          </p:nvGrpSpPr>
          <p:grpSpPr>
            <a:xfrm>
              <a:off x="609600" y="6019800"/>
              <a:ext cx="381000" cy="381000"/>
              <a:chOff x="2971800" y="2667000"/>
              <a:chExt cx="381000" cy="38100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5</a:t>
                </a:r>
                <a:endParaRPr lang="en-IN" dirty="0"/>
              </a:p>
            </p:txBody>
          </p:sp>
        </p:grpSp>
        <p:grpSp>
          <p:nvGrpSpPr>
            <p:cNvPr id="119" name="Group 31"/>
            <p:cNvGrpSpPr/>
            <p:nvPr/>
          </p:nvGrpSpPr>
          <p:grpSpPr>
            <a:xfrm>
              <a:off x="1066800" y="6019800"/>
              <a:ext cx="381000" cy="381000"/>
              <a:chOff x="2971800" y="2667000"/>
              <a:chExt cx="381000" cy="381000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8</a:t>
                </a:r>
                <a:endParaRPr lang="en-IN" dirty="0"/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 flipH="1">
              <a:off x="1065243" y="4419600"/>
              <a:ext cx="306361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52" idx="0"/>
            </p:cNvCxnSpPr>
            <p:nvPr/>
          </p:nvCxnSpPr>
          <p:spPr>
            <a:xfrm flipH="1">
              <a:off x="666552" y="5029200"/>
              <a:ext cx="267103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44" idx="0"/>
            </p:cNvCxnSpPr>
            <p:nvPr/>
          </p:nvCxnSpPr>
          <p:spPr>
            <a:xfrm flipH="1">
              <a:off x="227043" y="5638800"/>
              <a:ext cx="249405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54" idx="0"/>
            </p:cNvCxnSpPr>
            <p:nvPr/>
          </p:nvCxnSpPr>
          <p:spPr>
            <a:xfrm>
              <a:off x="1752600" y="4419600"/>
              <a:ext cx="3617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endCxn id="148" idx="0"/>
            </p:cNvCxnSpPr>
            <p:nvPr/>
          </p:nvCxnSpPr>
          <p:spPr>
            <a:xfrm flipH="1">
              <a:off x="1903443" y="5105400"/>
              <a:ext cx="116253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1143000" y="5715000"/>
              <a:ext cx="114696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286000" y="5029200"/>
              <a:ext cx="2286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endCxn id="142" idx="0"/>
            </p:cNvCxnSpPr>
            <p:nvPr/>
          </p:nvCxnSpPr>
          <p:spPr>
            <a:xfrm>
              <a:off x="685800" y="5715000"/>
              <a:ext cx="74643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endCxn id="150" idx="0"/>
            </p:cNvCxnSpPr>
            <p:nvPr/>
          </p:nvCxnSpPr>
          <p:spPr>
            <a:xfrm>
              <a:off x="1219200" y="5029200"/>
              <a:ext cx="1331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371600" y="38100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1</a:t>
              </a:r>
              <a:endParaRPr lang="en-IN" sz="16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38200" y="44196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2</a:t>
              </a:r>
              <a:endParaRPr lang="en-IN" sz="16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133600" y="44196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3</a:t>
              </a:r>
              <a:endParaRPr lang="en-IN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1000" y="5105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4</a:t>
              </a:r>
              <a:endParaRPr lang="en-IN" sz="16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295400" y="5105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5</a:t>
              </a:r>
              <a:endParaRPr lang="en-IN" sz="16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905000" y="51054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6</a:t>
              </a:r>
              <a:endParaRPr lang="en-IN" sz="1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667000" y="51054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7</a:t>
              </a:r>
              <a:endParaRPr lang="en-IN" sz="16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0" y="57912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8</a:t>
              </a:r>
              <a:endParaRPr lang="en-IN" sz="16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62000" y="57912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9</a:t>
              </a:r>
              <a:endParaRPr lang="en-IN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95400" y="57912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10</a:t>
              </a:r>
              <a:endParaRPr lang="en-IN" sz="1600" dirty="0"/>
            </a:p>
          </p:txBody>
        </p:sp>
      </p:grpSp>
      <p:sp>
        <p:nvSpPr>
          <p:cNvPr id="160" name="Right Arrow 159"/>
          <p:cNvSpPr/>
          <p:nvPr/>
        </p:nvSpPr>
        <p:spPr>
          <a:xfrm>
            <a:off x="5181600" y="3276600"/>
            <a:ext cx="762000" cy="6096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00B50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TextBox 160"/>
          <p:cNvSpPr txBox="1"/>
          <p:nvPr/>
        </p:nvSpPr>
        <p:spPr>
          <a:xfrm>
            <a:off x="3581400" y="3200400"/>
            <a:ext cx="16002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Exchange 5 with 12 (larger of 12 and 6).</a:t>
            </a:r>
            <a:endParaRPr lang="en-IN" dirty="0"/>
          </a:p>
        </p:txBody>
      </p:sp>
      <p:sp>
        <p:nvSpPr>
          <p:cNvPr id="163" name="Right Arrow 162"/>
          <p:cNvSpPr/>
          <p:nvPr/>
        </p:nvSpPr>
        <p:spPr>
          <a:xfrm>
            <a:off x="3657600" y="4800600"/>
            <a:ext cx="762000" cy="6096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4" name="Group 163"/>
          <p:cNvGrpSpPr/>
          <p:nvPr/>
        </p:nvGrpSpPr>
        <p:grpSpPr>
          <a:xfrm>
            <a:off x="304800" y="3962400"/>
            <a:ext cx="2955862" cy="2590800"/>
            <a:chOff x="0" y="3810000"/>
            <a:chExt cx="2955862" cy="2590800"/>
          </a:xfrm>
        </p:grpSpPr>
        <p:grpSp>
          <p:nvGrpSpPr>
            <p:cNvPr id="165" name="Group 4"/>
            <p:cNvGrpSpPr/>
            <p:nvPr/>
          </p:nvGrpSpPr>
          <p:grpSpPr>
            <a:xfrm>
              <a:off x="1371600" y="4114800"/>
              <a:ext cx="418704" cy="381000"/>
              <a:chOff x="2971800" y="2667000"/>
              <a:chExt cx="418704" cy="381000"/>
            </a:xfrm>
          </p:grpSpPr>
          <p:sp>
            <p:nvSpPr>
              <p:cNvPr id="212" name="Oval 5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TextBox 6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20</a:t>
                </a:r>
                <a:endParaRPr lang="en-IN" dirty="0"/>
              </a:p>
            </p:txBody>
          </p:sp>
        </p:grpSp>
        <p:grpSp>
          <p:nvGrpSpPr>
            <p:cNvPr id="166" name="Group 7"/>
            <p:cNvGrpSpPr/>
            <p:nvPr/>
          </p:nvGrpSpPr>
          <p:grpSpPr>
            <a:xfrm>
              <a:off x="914400" y="4724400"/>
              <a:ext cx="418704" cy="381000"/>
              <a:chOff x="2971800" y="2667000"/>
              <a:chExt cx="418704" cy="381000"/>
            </a:xfrm>
          </p:grpSpPr>
          <p:sp>
            <p:nvSpPr>
              <p:cNvPr id="210" name="Oval 8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TextBox 9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16</a:t>
                </a:r>
                <a:endParaRPr lang="en-IN" dirty="0"/>
              </a:p>
            </p:txBody>
          </p:sp>
        </p:grpSp>
        <p:grpSp>
          <p:nvGrpSpPr>
            <p:cNvPr id="167" name="Group 10"/>
            <p:cNvGrpSpPr/>
            <p:nvPr/>
          </p:nvGrpSpPr>
          <p:grpSpPr>
            <a:xfrm>
              <a:off x="1905000" y="4724400"/>
              <a:ext cx="418704" cy="381000"/>
              <a:chOff x="2971800" y="2667000"/>
              <a:chExt cx="418704" cy="381000"/>
            </a:xfrm>
          </p:grpSpPr>
          <p:sp>
            <p:nvSpPr>
              <p:cNvPr id="208" name="Oval 11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17</a:t>
                </a:r>
                <a:endParaRPr lang="en-IN" dirty="0"/>
              </a:p>
            </p:txBody>
          </p:sp>
        </p:grpSp>
        <p:grpSp>
          <p:nvGrpSpPr>
            <p:cNvPr id="168" name="Group 13"/>
            <p:cNvGrpSpPr/>
            <p:nvPr/>
          </p:nvGrpSpPr>
          <p:grpSpPr>
            <a:xfrm>
              <a:off x="457200" y="5334000"/>
              <a:ext cx="418704" cy="381000"/>
              <a:chOff x="2971800" y="2667000"/>
              <a:chExt cx="418704" cy="38100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12</a:t>
                </a:r>
                <a:endParaRPr lang="en-IN" dirty="0"/>
              </a:p>
            </p:txBody>
          </p:sp>
        </p:grpSp>
        <p:grpSp>
          <p:nvGrpSpPr>
            <p:cNvPr id="169" name="Group 16"/>
            <p:cNvGrpSpPr/>
            <p:nvPr/>
          </p:nvGrpSpPr>
          <p:grpSpPr>
            <a:xfrm>
              <a:off x="1143000" y="5334000"/>
              <a:ext cx="418704" cy="381000"/>
              <a:chOff x="2971800" y="2667000"/>
              <a:chExt cx="418704" cy="38100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10</a:t>
                </a:r>
                <a:endParaRPr lang="en-IN" dirty="0"/>
              </a:p>
            </p:txBody>
          </p:sp>
        </p:grpSp>
        <p:grpSp>
          <p:nvGrpSpPr>
            <p:cNvPr id="170" name="Group 19"/>
            <p:cNvGrpSpPr/>
            <p:nvPr/>
          </p:nvGrpSpPr>
          <p:grpSpPr>
            <a:xfrm>
              <a:off x="1752600" y="5334000"/>
              <a:ext cx="381000" cy="381000"/>
              <a:chOff x="2971800" y="2667000"/>
              <a:chExt cx="381000" cy="38100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9</a:t>
                </a:r>
                <a:endParaRPr lang="en-IN" dirty="0"/>
              </a:p>
            </p:txBody>
          </p:sp>
        </p:grpSp>
        <p:grpSp>
          <p:nvGrpSpPr>
            <p:cNvPr id="171" name="Group 22"/>
            <p:cNvGrpSpPr/>
            <p:nvPr/>
          </p:nvGrpSpPr>
          <p:grpSpPr>
            <a:xfrm>
              <a:off x="2438400" y="5334000"/>
              <a:ext cx="381000" cy="381000"/>
              <a:chOff x="2971800" y="2667000"/>
              <a:chExt cx="381000" cy="381000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8</a:t>
                </a:r>
                <a:endParaRPr lang="en-IN" dirty="0"/>
              </a:p>
            </p:txBody>
          </p:sp>
        </p:grpSp>
        <p:grpSp>
          <p:nvGrpSpPr>
            <p:cNvPr id="172" name="Group 25"/>
            <p:cNvGrpSpPr/>
            <p:nvPr/>
          </p:nvGrpSpPr>
          <p:grpSpPr>
            <a:xfrm>
              <a:off x="76200" y="6019800"/>
              <a:ext cx="381000" cy="381000"/>
              <a:chOff x="2971800" y="2667000"/>
              <a:chExt cx="381000" cy="381000"/>
            </a:xfrm>
          </p:grpSpPr>
          <p:sp>
            <p:nvSpPr>
              <p:cNvPr id="198" name="Oval 197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6</a:t>
                </a:r>
                <a:endParaRPr lang="en-IN" dirty="0"/>
              </a:p>
            </p:txBody>
          </p:sp>
        </p:grpSp>
        <p:grpSp>
          <p:nvGrpSpPr>
            <p:cNvPr id="173" name="Group 28"/>
            <p:cNvGrpSpPr/>
            <p:nvPr/>
          </p:nvGrpSpPr>
          <p:grpSpPr>
            <a:xfrm>
              <a:off x="609600" y="6019800"/>
              <a:ext cx="381000" cy="381000"/>
              <a:chOff x="2971800" y="2667000"/>
              <a:chExt cx="381000" cy="381000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5</a:t>
                </a:r>
                <a:endParaRPr lang="en-IN" dirty="0"/>
              </a:p>
            </p:txBody>
          </p:sp>
        </p:grpSp>
        <p:grpSp>
          <p:nvGrpSpPr>
            <p:cNvPr id="174" name="Group 31"/>
            <p:cNvGrpSpPr/>
            <p:nvPr/>
          </p:nvGrpSpPr>
          <p:grpSpPr>
            <a:xfrm>
              <a:off x="1066800" y="6019800"/>
              <a:ext cx="381000" cy="381000"/>
              <a:chOff x="2971800" y="2667000"/>
              <a:chExt cx="381000" cy="381000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8</a:t>
                </a:r>
                <a:endParaRPr lang="en-IN" dirty="0"/>
              </a:p>
            </p:txBody>
          </p:sp>
        </p:grpSp>
        <p:cxnSp>
          <p:nvCxnSpPr>
            <p:cNvPr id="175" name="Straight Connector 174"/>
            <p:cNvCxnSpPr/>
            <p:nvPr/>
          </p:nvCxnSpPr>
          <p:spPr>
            <a:xfrm flipH="1">
              <a:off x="1065243" y="4419600"/>
              <a:ext cx="306361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endCxn id="207" idx="0"/>
            </p:cNvCxnSpPr>
            <p:nvPr/>
          </p:nvCxnSpPr>
          <p:spPr>
            <a:xfrm flipH="1">
              <a:off x="666552" y="5029200"/>
              <a:ext cx="267103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endCxn id="199" idx="0"/>
            </p:cNvCxnSpPr>
            <p:nvPr/>
          </p:nvCxnSpPr>
          <p:spPr>
            <a:xfrm flipH="1">
              <a:off x="227043" y="5638800"/>
              <a:ext cx="249405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endCxn id="209" idx="0"/>
            </p:cNvCxnSpPr>
            <p:nvPr/>
          </p:nvCxnSpPr>
          <p:spPr>
            <a:xfrm>
              <a:off x="1752600" y="4419600"/>
              <a:ext cx="3617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endCxn id="203" idx="0"/>
            </p:cNvCxnSpPr>
            <p:nvPr/>
          </p:nvCxnSpPr>
          <p:spPr>
            <a:xfrm flipH="1">
              <a:off x="1903443" y="5105400"/>
              <a:ext cx="116253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1143000" y="5715000"/>
              <a:ext cx="114696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2286000" y="5029200"/>
              <a:ext cx="2286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endCxn id="197" idx="0"/>
            </p:cNvCxnSpPr>
            <p:nvPr/>
          </p:nvCxnSpPr>
          <p:spPr>
            <a:xfrm>
              <a:off x="685800" y="5715000"/>
              <a:ext cx="74643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endCxn id="205" idx="0"/>
            </p:cNvCxnSpPr>
            <p:nvPr/>
          </p:nvCxnSpPr>
          <p:spPr>
            <a:xfrm>
              <a:off x="1219200" y="5029200"/>
              <a:ext cx="1331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1371600" y="38100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1</a:t>
              </a:r>
              <a:endParaRPr lang="en-IN" sz="16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38200" y="44196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2</a:t>
              </a:r>
              <a:endParaRPr lang="en-IN" sz="16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133600" y="44196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3</a:t>
              </a:r>
              <a:endParaRPr lang="en-IN" sz="16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81000" y="5105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4</a:t>
              </a:r>
              <a:endParaRPr lang="en-IN" sz="16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295400" y="5105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5</a:t>
              </a:r>
              <a:endParaRPr lang="en-IN" sz="16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905000" y="51054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6</a:t>
              </a:r>
              <a:endParaRPr lang="en-IN" sz="16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667000" y="51054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7</a:t>
              </a:r>
              <a:endParaRPr lang="en-IN" sz="16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0" y="57912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8</a:t>
              </a:r>
              <a:endParaRPr lang="en-IN" sz="16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62000" y="5791200"/>
              <a:ext cx="288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9</a:t>
              </a:r>
              <a:endParaRPr lang="en-IN" sz="16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295400" y="57912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10</a:t>
              </a:r>
              <a:endParaRPr lang="en-IN" sz="1600" dirty="0"/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6096000" y="6211669"/>
            <a:ext cx="14478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Call Max-</a:t>
            </a:r>
            <a:r>
              <a:rPr lang="en-IN" dirty="0" err="1" smtClean="0"/>
              <a:t>Heapify</a:t>
            </a:r>
            <a:r>
              <a:rPr lang="en-IN" dirty="0" smtClean="0"/>
              <a:t>(A,9)</a:t>
            </a:r>
            <a:endParaRPr lang="en-IN" dirty="0"/>
          </a:p>
        </p:txBody>
      </p:sp>
      <p:sp>
        <p:nvSpPr>
          <p:cNvPr id="215" name="TextBox 214"/>
          <p:cNvSpPr txBox="1"/>
          <p:nvPr/>
        </p:nvSpPr>
        <p:spPr>
          <a:xfrm>
            <a:off x="3505200" y="5562600"/>
            <a:ext cx="9144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No change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06" grpId="0" animBg="1"/>
      <p:bldP spid="107" grpId="0" animBg="1"/>
      <p:bldP spid="108" grpId="0" animBg="1"/>
      <p:bldP spid="160" grpId="0" animBg="1"/>
      <p:bldP spid="161" grpId="0" animBg="1"/>
      <p:bldP spid="163" grpId="0" animBg="1"/>
      <p:bldP spid="214" grpId="0" animBg="1"/>
      <p:bldP spid="2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334000"/>
          </a:xfrm>
        </p:spPr>
        <p:txBody>
          <a:bodyPr>
            <a:noAutofit/>
          </a:bodyPr>
          <a:lstStyle/>
          <a:p>
            <a:r>
              <a:rPr lang="en-IN" dirty="0" smtClean="0"/>
              <a:t>The simplest among the tree data structures (but useful).</a:t>
            </a:r>
          </a:p>
          <a:p>
            <a:r>
              <a:rPr lang="en-IN" dirty="0" smtClean="0"/>
              <a:t>Tree has a </a:t>
            </a:r>
            <a:r>
              <a:rPr lang="en-IN" dirty="0" smtClean="0">
                <a:solidFill>
                  <a:srgbClr val="C00000"/>
                </a:solidFill>
              </a:rPr>
              <a:t>root node.</a:t>
            </a:r>
          </a:p>
          <a:p>
            <a:r>
              <a:rPr lang="en-IN" dirty="0" smtClean="0"/>
              <a:t>Each </a:t>
            </a:r>
            <a:r>
              <a:rPr lang="en-IN" dirty="0" smtClean="0">
                <a:solidFill>
                  <a:srgbClr val="C00000"/>
                </a:solidFill>
              </a:rPr>
              <a:t>node</a:t>
            </a:r>
            <a:r>
              <a:rPr lang="en-IN" dirty="0" smtClean="0"/>
              <a:t> has at most two children, left node and right node.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computer science, trees are represented in an inverted manner: root is at top and leaves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Binary tree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243840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en-IN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667000" y="2438400"/>
            <a:ext cx="2944526" cy="2045732"/>
            <a:chOff x="2743200" y="3048000"/>
            <a:chExt cx="2944526" cy="2045732"/>
          </a:xfrm>
        </p:grpSpPr>
        <p:sp>
          <p:nvSpPr>
            <p:cNvPr id="6" name="TextBox 5"/>
            <p:cNvSpPr txBox="1"/>
            <p:nvPr/>
          </p:nvSpPr>
          <p:spPr>
            <a:xfrm>
              <a:off x="3962400" y="304800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10</a:t>
              </a:r>
              <a:endParaRPr lang="en-IN" dirty="0">
                <a:latin typeface="Comic Sans MS" pitchFamily="66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3429000" y="3352800"/>
              <a:ext cx="533400" cy="533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343400" y="3352800"/>
              <a:ext cx="53340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00400" y="388620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9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00600" y="388620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7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3200" y="472440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6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57800" y="464820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12</a:t>
              </a:r>
              <a:endParaRPr lang="en-IN" dirty="0">
                <a:latin typeface="Comic Sans MS" pitchFamily="66" charset="0"/>
              </a:endParaRPr>
            </a:p>
          </p:txBody>
        </p:sp>
        <p:cxnSp>
          <p:nvCxnSpPr>
            <p:cNvPr id="17" name="Straight Connector 16"/>
            <p:cNvCxnSpPr>
              <a:endCxn id="14" idx="0"/>
            </p:cNvCxnSpPr>
            <p:nvPr/>
          </p:nvCxnSpPr>
          <p:spPr>
            <a:xfrm flipH="1">
              <a:off x="2906065" y="4191000"/>
              <a:ext cx="370536" cy="533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029200" y="4191000"/>
              <a:ext cx="379442" cy="56566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572000" y="4191000"/>
              <a:ext cx="303244" cy="533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419600" y="472440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4</a:t>
              </a:r>
              <a:endParaRPr lang="en-IN" dirty="0">
                <a:latin typeface="Comic Sans MS" pitchFamily="66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57200" y="3124200"/>
            <a:ext cx="137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Example binary tree whose nodes have integer values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10200" y="243840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root node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32" idx="1"/>
            <a:endCxn id="6" idx="3"/>
          </p:cNvCxnSpPr>
          <p:nvPr/>
        </p:nvCxnSpPr>
        <p:spPr>
          <a:xfrm flipH="1">
            <a:off x="4316126" y="2623066"/>
            <a:ext cx="109407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24200" y="472440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Leaf nodes or leaves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38" name="Shape 37"/>
          <p:cNvCxnSpPr>
            <a:stCxn id="36" idx="1"/>
            <a:endCxn id="14" idx="2"/>
          </p:cNvCxnSpPr>
          <p:nvPr/>
        </p:nvCxnSpPr>
        <p:spPr>
          <a:xfrm rot="10800000">
            <a:off x="2829866" y="4484132"/>
            <a:ext cx="294335" cy="424934"/>
          </a:xfrm>
          <a:prstGeom prst="curved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4500000" flipH="1" flipV="1">
            <a:off x="4292297" y="4510433"/>
            <a:ext cx="240268" cy="187667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endCxn id="15" idx="2"/>
          </p:cNvCxnSpPr>
          <p:nvPr/>
        </p:nvCxnSpPr>
        <p:spPr>
          <a:xfrm rot="5400000" flipH="1" flipV="1">
            <a:off x="5016547" y="4420585"/>
            <a:ext cx="392668" cy="367363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62600" y="3124200"/>
            <a:ext cx="238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internal node</a:t>
            </a:r>
          </a:p>
          <a:p>
            <a:r>
              <a:rPr lang="en-IN" dirty="0" smtClean="0">
                <a:latin typeface="Comic Sans MS" pitchFamily="66" charset="0"/>
              </a:rPr>
              <a:t>7 is right child of 10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48" name="Curved Connector 47"/>
          <p:cNvCxnSpPr>
            <a:stCxn id="44" idx="1"/>
            <a:endCxn id="13" idx="3"/>
          </p:cNvCxnSpPr>
          <p:nvPr/>
        </p:nvCxnSpPr>
        <p:spPr>
          <a:xfrm rot="10800000" flipV="1">
            <a:off x="5050130" y="3447366"/>
            <a:ext cx="512470" cy="1390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590800" y="25146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90800" y="3733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81200" y="327660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height =2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32" grpId="0"/>
      <p:bldP spid="36" grpId="0"/>
      <p:bldP spid="44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7543800" cy="2133600"/>
          </a:xfrm>
          <a:solidFill>
            <a:schemeClr val="accent3">
              <a:lumMod val="20000"/>
              <a:lumOff val="80000"/>
            </a:schemeClr>
          </a:solidFill>
          <a:ln>
            <a:solidFill>
              <a:srgbClr val="00B500"/>
            </a:solidFill>
          </a:ln>
        </p:spPr>
        <p:txBody>
          <a:bodyPr>
            <a:normAutofit/>
          </a:bodyPr>
          <a:lstStyle/>
          <a:p>
            <a:r>
              <a:rPr lang="en-IN" sz="2000" dirty="0" smtClean="0"/>
              <a:t>Number of calls to </a:t>
            </a:r>
            <a:r>
              <a:rPr lang="en-IN" sz="2000" dirty="0" smtClean="0">
                <a:solidFill>
                  <a:srgbClr val="C00000"/>
                </a:solidFill>
              </a:rPr>
              <a:t>Max-</a:t>
            </a:r>
            <a:r>
              <a:rPr lang="en-IN" sz="2000" dirty="0" err="1" smtClean="0">
                <a:solidFill>
                  <a:srgbClr val="C00000"/>
                </a:solidFill>
              </a:rPr>
              <a:t>heapify</a:t>
            </a:r>
            <a:endParaRPr lang="en-IN" sz="2000" dirty="0" smtClean="0">
              <a:solidFill>
                <a:srgbClr val="C00000"/>
              </a:solidFill>
            </a:endParaRPr>
          </a:p>
          <a:p>
            <a:pPr lvl="1"/>
            <a:r>
              <a:rPr lang="en-IN" sz="2000" dirty="0" smtClean="0"/>
              <a:t>We either terminate in a call or proceed down the tree by one level.</a:t>
            </a:r>
          </a:p>
          <a:p>
            <a:pPr lvl="1"/>
            <a:r>
              <a:rPr lang="en-IN" sz="2000" dirty="0" smtClean="0"/>
              <a:t>Each call requires O(1) time. </a:t>
            </a:r>
          </a:p>
          <a:p>
            <a:pPr lvl="1"/>
            <a:r>
              <a:rPr lang="en-IN" sz="2000" dirty="0" smtClean="0"/>
              <a:t>Number of calls ≤ height(</a:t>
            </a:r>
            <a:r>
              <a:rPr lang="en-IN" sz="2000" dirty="0" err="1" smtClean="0"/>
              <a:t>i</a:t>
            </a:r>
            <a:r>
              <a:rPr lang="en-IN" sz="2000" dirty="0" smtClean="0"/>
              <a:t>)+1. Total time: O(height(</a:t>
            </a:r>
            <a:r>
              <a:rPr lang="en-IN" sz="2000" dirty="0" err="1" smtClean="0"/>
              <a:t>i</a:t>
            </a:r>
            <a:r>
              <a:rPr lang="en-IN" sz="2000" dirty="0" smtClean="0"/>
              <a:t>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04800"/>
            <a:ext cx="4800600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Max-</a:t>
            </a:r>
            <a:r>
              <a:rPr lang="en-IN" dirty="0" err="1" smtClean="0">
                <a:solidFill>
                  <a:srgbClr val="C00000"/>
                </a:solidFill>
                <a:latin typeface="Comic Sans MS" pitchFamily="66" charset="0"/>
              </a:rPr>
              <a:t>heapify</a:t>
            </a: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(</a:t>
            </a:r>
            <a:r>
              <a:rPr lang="en-IN" dirty="0" err="1" smtClean="0">
                <a:solidFill>
                  <a:srgbClr val="C00000"/>
                </a:solidFill>
                <a:latin typeface="Comic Sans MS" pitchFamily="66" charset="0"/>
              </a:rPr>
              <a:t>A,i</a:t>
            </a: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) { </a:t>
            </a:r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// Possible violation  of max-heap property at A[</a:t>
            </a:r>
            <a:r>
              <a:rPr lang="en-IN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Comic Sans MS" pitchFamily="66" charset="0"/>
              </a:rPr>
              <a:t>l = Left(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) 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Comic Sans MS" pitchFamily="66" charset="0"/>
              </a:rPr>
              <a:t>r  = Right(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) 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Comic Sans MS" pitchFamily="66" charset="0"/>
              </a:rPr>
              <a:t>if l ≤ </a:t>
            </a:r>
            <a:r>
              <a:rPr lang="en-IN" dirty="0" err="1" smtClean="0">
                <a:latin typeface="Comic Sans MS" pitchFamily="66" charset="0"/>
              </a:rPr>
              <a:t>A.heapsize</a:t>
            </a:r>
            <a:r>
              <a:rPr lang="en-IN" dirty="0" smtClean="0">
                <a:latin typeface="Comic Sans MS" pitchFamily="66" charset="0"/>
              </a:rPr>
              <a:t> and A[l] &gt; A[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] 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Comic Sans MS" pitchFamily="66" charset="0"/>
              </a:rPr>
              <a:t>             largest = l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Comic Sans MS" pitchFamily="66" charset="0"/>
              </a:rPr>
              <a:t>else largest = 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Comic Sans MS" pitchFamily="66" charset="0"/>
              </a:rPr>
              <a:t>if r ≤ A. </a:t>
            </a:r>
            <a:r>
              <a:rPr lang="en-IN" dirty="0" err="1" smtClean="0">
                <a:latin typeface="Comic Sans MS" pitchFamily="66" charset="0"/>
              </a:rPr>
              <a:t>heapsize</a:t>
            </a:r>
            <a:r>
              <a:rPr lang="en-IN" dirty="0" smtClean="0">
                <a:latin typeface="Comic Sans MS" pitchFamily="66" charset="0"/>
              </a:rPr>
              <a:t> and A[r] &gt; A[largest]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Comic Sans MS" pitchFamily="66" charset="0"/>
              </a:rPr>
              <a:t>             largest = r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Comic Sans MS" pitchFamily="66" charset="0"/>
              </a:rPr>
              <a:t>if largest ≠ 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 {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Comic Sans MS" pitchFamily="66" charset="0"/>
              </a:rPr>
              <a:t>             exchange A[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] with A[largest]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Comic Sans MS" pitchFamily="66" charset="0"/>
              </a:rPr>
              <a:t>             </a:t>
            </a: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Max-</a:t>
            </a:r>
            <a:r>
              <a:rPr lang="en-IN" dirty="0" err="1" smtClean="0">
                <a:solidFill>
                  <a:srgbClr val="C00000"/>
                </a:solidFill>
                <a:latin typeface="Comic Sans MS" pitchFamily="66" charset="0"/>
              </a:rPr>
              <a:t>Heapify</a:t>
            </a: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(</a:t>
            </a:r>
            <a:r>
              <a:rPr lang="en-IN" dirty="0" err="1" smtClean="0">
                <a:solidFill>
                  <a:srgbClr val="C00000"/>
                </a:solidFill>
                <a:latin typeface="Comic Sans MS" pitchFamily="66" charset="0"/>
              </a:rPr>
              <a:t>A,largest</a:t>
            </a: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Comic Sans MS" pitchFamily="66" charset="0"/>
              </a:rPr>
              <a:t>}</a:t>
            </a:r>
          </a:p>
          <a:p>
            <a:endParaRPr lang="en-IN" dirty="0" smtClean="0">
              <a:latin typeface="Comic Sans MS" pitchFamily="66" charset="0"/>
            </a:endParaRPr>
          </a:p>
          <a:p>
            <a:endParaRPr lang="en-IN" dirty="0">
              <a:latin typeface="Comic Sans MS" pitchFamily="66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495800" y="1371600"/>
            <a:ext cx="914400" cy="13716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1447800"/>
            <a:ext cx="3276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Finds the index among 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, Left(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) and Right(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) with the largest value.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2438400"/>
            <a:ext cx="32766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If largest index is equal to 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, </a:t>
            </a:r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terminate—no violation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0200" y="3200400"/>
            <a:ext cx="3200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Otherwise, exchange A[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] with A[largest]. Recursively call Max-</a:t>
            </a:r>
            <a:r>
              <a:rPr lang="en-IN" dirty="0" err="1" smtClean="0">
                <a:latin typeface="Comic Sans MS" pitchFamily="66" charset="0"/>
              </a:rPr>
              <a:t>Heapify</a:t>
            </a:r>
            <a:r>
              <a:rPr lang="en-IN" dirty="0" smtClean="0">
                <a:latin typeface="Comic Sans MS" pitchFamily="66" charset="0"/>
              </a:rPr>
              <a:t>(</a:t>
            </a:r>
            <a:r>
              <a:rPr lang="en-IN" dirty="0" err="1" smtClean="0">
                <a:latin typeface="Comic Sans MS" pitchFamily="66" charset="0"/>
              </a:rPr>
              <a:t>A,largest</a:t>
            </a:r>
            <a:r>
              <a:rPr lang="en-IN" dirty="0" smtClean="0">
                <a:latin typeface="Comic Sans MS" pitchFamily="66" charset="0"/>
              </a:rPr>
              <a:t>)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4876800" y="2895600"/>
            <a:ext cx="533400" cy="8382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Height of a node, heap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791200"/>
          </a:xfrm>
        </p:spPr>
        <p:txBody>
          <a:bodyPr/>
          <a:lstStyle/>
          <a:p>
            <a:r>
              <a:rPr lang="en-IN" dirty="0" smtClean="0"/>
              <a:t>In a heap, the height of a node is the number of edges on the longest simple downward path from the node to any leaf.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Height of a heap with n elements:</a:t>
            </a:r>
          </a:p>
          <a:p>
            <a:pPr>
              <a:buNone/>
            </a:pPr>
            <a:r>
              <a:rPr lang="en-IN" dirty="0" smtClean="0"/>
              <a:t>    Height = h, n = 2</a:t>
            </a:r>
            <a:r>
              <a:rPr lang="en-IN" baseline="30000" dirty="0" smtClean="0"/>
              <a:t>h 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  Hence h ≤</a:t>
            </a:r>
          </a:p>
          <a:p>
            <a:pPr>
              <a:buNone/>
            </a:pPr>
            <a:r>
              <a:rPr lang="en-IN" dirty="0" smtClean="0"/>
              <a:t>So Max-</a:t>
            </a:r>
            <a:r>
              <a:rPr lang="en-IN" dirty="0" err="1" smtClean="0"/>
              <a:t>heapify</a:t>
            </a:r>
            <a:r>
              <a:rPr lang="en-IN" dirty="0" smtClean="0"/>
              <a:t>(</a:t>
            </a:r>
            <a:r>
              <a:rPr lang="en-IN" dirty="0" err="1" smtClean="0"/>
              <a:t>A,i</a:t>
            </a:r>
            <a:r>
              <a:rPr lang="en-IN" dirty="0" smtClean="0"/>
              <a:t>) works in </a:t>
            </a:r>
          </a:p>
          <a:p>
            <a:pPr>
              <a:buNone/>
            </a:pPr>
            <a:r>
              <a:rPr lang="en-IN" dirty="0" smtClean="0"/>
              <a:t>time O(height(</a:t>
            </a:r>
            <a:r>
              <a:rPr lang="en-IN" dirty="0" err="1" smtClean="0"/>
              <a:t>i</a:t>
            </a:r>
            <a:r>
              <a:rPr lang="en-IN" dirty="0" smtClean="0"/>
              <a:t>)) = O(log n).</a:t>
            </a:r>
          </a:p>
          <a:p>
            <a:pPr>
              <a:buNone/>
            </a:pPr>
            <a:endParaRPr lang="en-IN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81600" y="1828800"/>
            <a:ext cx="197201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Height of 15 = 2</a:t>
            </a:r>
          </a:p>
          <a:p>
            <a:r>
              <a:rPr lang="en-IN" dirty="0" smtClean="0">
                <a:latin typeface="Comic Sans MS" pitchFamily="66" charset="0"/>
              </a:rPr>
              <a:t>Height of 20 = 3</a:t>
            </a:r>
          </a:p>
          <a:p>
            <a:r>
              <a:rPr lang="en-IN" dirty="0" smtClean="0">
                <a:latin typeface="Comic Sans MS" pitchFamily="66" charset="0"/>
              </a:rPr>
              <a:t>Height of 12 = 0</a:t>
            </a:r>
            <a:endParaRPr lang="en-IN" dirty="0">
              <a:latin typeface="Comic Sans MS" pitchFamily="66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286000" y="1752600"/>
            <a:ext cx="2743200" cy="2286000"/>
            <a:chOff x="2286000" y="1752600"/>
            <a:chExt cx="2743200" cy="2286000"/>
          </a:xfrm>
        </p:grpSpPr>
        <p:grpSp>
          <p:nvGrpSpPr>
            <p:cNvPr id="5" name="Group 4"/>
            <p:cNvGrpSpPr/>
            <p:nvPr/>
          </p:nvGrpSpPr>
          <p:grpSpPr>
            <a:xfrm>
              <a:off x="3581400" y="1752600"/>
              <a:ext cx="418704" cy="381000"/>
              <a:chOff x="2971800" y="2667000"/>
              <a:chExt cx="418704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20</a:t>
                </a:r>
                <a:endParaRPr lang="en-IN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124200" y="2362200"/>
              <a:ext cx="418704" cy="381000"/>
              <a:chOff x="2971800" y="2667000"/>
              <a:chExt cx="418704" cy="381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16</a:t>
                </a:r>
                <a:endParaRPr lang="en-IN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114800" y="2362200"/>
              <a:ext cx="418704" cy="381000"/>
              <a:chOff x="2971800" y="2667000"/>
              <a:chExt cx="418704" cy="381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17</a:t>
                </a:r>
                <a:endParaRPr lang="en-IN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667000" y="2971800"/>
              <a:ext cx="418704" cy="381000"/>
              <a:chOff x="2971800" y="2667000"/>
              <a:chExt cx="418704" cy="381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15</a:t>
                </a:r>
                <a:endParaRPr lang="en-IN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352800" y="2971800"/>
              <a:ext cx="418704" cy="381000"/>
              <a:chOff x="2971800" y="2667000"/>
              <a:chExt cx="418704" cy="3810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10</a:t>
                </a:r>
                <a:endParaRPr lang="en-IN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962400" y="2971800"/>
              <a:ext cx="381000" cy="381000"/>
              <a:chOff x="2971800" y="2667000"/>
              <a:chExt cx="381000" cy="3810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9</a:t>
                </a:r>
                <a:endParaRPr lang="en-IN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648200" y="2971800"/>
              <a:ext cx="381000" cy="381000"/>
              <a:chOff x="2971800" y="2667000"/>
              <a:chExt cx="381000" cy="3810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8</a:t>
                </a:r>
                <a:endParaRPr lang="en-IN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286000" y="3657600"/>
              <a:ext cx="381000" cy="381000"/>
              <a:chOff x="2971800" y="2667000"/>
              <a:chExt cx="381000" cy="3810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6</a:t>
                </a:r>
                <a:endParaRPr lang="en-IN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819400" y="3657600"/>
              <a:ext cx="418704" cy="381000"/>
              <a:chOff x="2971800" y="2667000"/>
              <a:chExt cx="418704" cy="3810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12</a:t>
                </a:r>
                <a:endParaRPr lang="en-IN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76600" y="3657600"/>
              <a:ext cx="381000" cy="381000"/>
              <a:chOff x="2971800" y="2667000"/>
              <a:chExt cx="381000" cy="3810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8</a:t>
                </a:r>
                <a:endParaRPr lang="en-IN" dirty="0"/>
              </a:p>
            </p:txBody>
          </p:sp>
        </p:grpSp>
        <p:cxnSp>
          <p:nvCxnSpPr>
            <p:cNvPr id="35" name="Straight Connector 34"/>
            <p:cNvCxnSpPr>
              <a:endCxn id="10" idx="0"/>
            </p:cNvCxnSpPr>
            <p:nvPr/>
          </p:nvCxnSpPr>
          <p:spPr>
            <a:xfrm flipH="1">
              <a:off x="3333552" y="2057400"/>
              <a:ext cx="247851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16" idx="0"/>
            </p:cNvCxnSpPr>
            <p:nvPr/>
          </p:nvCxnSpPr>
          <p:spPr>
            <a:xfrm flipH="1">
              <a:off x="2876352" y="2667000"/>
              <a:ext cx="267099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28" idx="0"/>
            </p:cNvCxnSpPr>
            <p:nvPr/>
          </p:nvCxnSpPr>
          <p:spPr>
            <a:xfrm flipH="1">
              <a:off x="2436843" y="3276600"/>
              <a:ext cx="249405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13" idx="0"/>
            </p:cNvCxnSpPr>
            <p:nvPr/>
          </p:nvCxnSpPr>
          <p:spPr>
            <a:xfrm>
              <a:off x="3962400" y="2057400"/>
              <a:ext cx="3617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22" idx="0"/>
            </p:cNvCxnSpPr>
            <p:nvPr/>
          </p:nvCxnSpPr>
          <p:spPr>
            <a:xfrm flipH="1">
              <a:off x="4113243" y="2743200"/>
              <a:ext cx="116253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352800" y="3352800"/>
              <a:ext cx="114696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495800" y="2667000"/>
              <a:ext cx="2286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31" idx="0"/>
            </p:cNvCxnSpPr>
            <p:nvPr/>
          </p:nvCxnSpPr>
          <p:spPr>
            <a:xfrm>
              <a:off x="2895600" y="3352800"/>
              <a:ext cx="1331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19" idx="0"/>
            </p:cNvCxnSpPr>
            <p:nvPr/>
          </p:nvCxnSpPr>
          <p:spPr>
            <a:xfrm>
              <a:off x="3429000" y="2667000"/>
              <a:ext cx="1331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5715000" y="3429000"/>
            <a:ext cx="2743200" cy="2286000"/>
            <a:chOff x="5715000" y="3429000"/>
            <a:chExt cx="2743200" cy="2286000"/>
          </a:xfrm>
        </p:grpSpPr>
        <p:grpSp>
          <p:nvGrpSpPr>
            <p:cNvPr id="57" name="Group 56"/>
            <p:cNvGrpSpPr/>
            <p:nvPr/>
          </p:nvGrpSpPr>
          <p:grpSpPr>
            <a:xfrm>
              <a:off x="7010400" y="3429000"/>
              <a:ext cx="418704" cy="381000"/>
              <a:chOff x="2971800" y="2667000"/>
              <a:chExt cx="418704" cy="3810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20</a:t>
                </a:r>
                <a:endParaRPr lang="en-IN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553200" y="4038600"/>
              <a:ext cx="418704" cy="381000"/>
              <a:chOff x="2971800" y="2667000"/>
              <a:chExt cx="418704" cy="3810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16</a:t>
                </a:r>
                <a:endParaRPr lang="en-IN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543800" y="4038600"/>
              <a:ext cx="418704" cy="381000"/>
              <a:chOff x="2971800" y="2667000"/>
              <a:chExt cx="418704" cy="38100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17</a:t>
                </a:r>
                <a:endParaRPr lang="en-IN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096000" y="4648200"/>
              <a:ext cx="418704" cy="381000"/>
              <a:chOff x="2971800" y="2667000"/>
              <a:chExt cx="418704" cy="3810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15</a:t>
                </a:r>
                <a:endParaRPr lang="en-IN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781800" y="4648200"/>
              <a:ext cx="418704" cy="381000"/>
              <a:chOff x="2971800" y="2667000"/>
              <a:chExt cx="418704" cy="381000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10</a:t>
                </a:r>
                <a:endParaRPr lang="en-IN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391400" y="4648200"/>
              <a:ext cx="381000" cy="381000"/>
              <a:chOff x="2971800" y="2667000"/>
              <a:chExt cx="381000" cy="38100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9</a:t>
                </a:r>
                <a:endParaRPr lang="en-IN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8077200" y="4648200"/>
              <a:ext cx="381000" cy="381000"/>
              <a:chOff x="2971800" y="2667000"/>
              <a:chExt cx="381000" cy="3810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8</a:t>
                </a:r>
                <a:endParaRPr lang="en-IN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5715000" y="5334000"/>
              <a:ext cx="381000" cy="381000"/>
              <a:chOff x="2971800" y="2667000"/>
              <a:chExt cx="381000" cy="381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6</a:t>
                </a:r>
                <a:endParaRPr lang="en-IN" dirty="0"/>
              </a:p>
            </p:txBody>
          </p:sp>
        </p:grpSp>
        <p:cxnSp>
          <p:nvCxnSpPr>
            <p:cNvPr id="87" name="Straight Connector 86"/>
            <p:cNvCxnSpPr>
              <a:endCxn id="62" idx="0"/>
            </p:cNvCxnSpPr>
            <p:nvPr/>
          </p:nvCxnSpPr>
          <p:spPr>
            <a:xfrm flipH="1">
              <a:off x="6762552" y="3733800"/>
              <a:ext cx="247851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68" idx="0"/>
            </p:cNvCxnSpPr>
            <p:nvPr/>
          </p:nvCxnSpPr>
          <p:spPr>
            <a:xfrm flipH="1">
              <a:off x="6305352" y="4343400"/>
              <a:ext cx="267099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80" idx="0"/>
            </p:cNvCxnSpPr>
            <p:nvPr/>
          </p:nvCxnSpPr>
          <p:spPr>
            <a:xfrm flipH="1">
              <a:off x="5865843" y="4953000"/>
              <a:ext cx="249405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endCxn id="65" idx="0"/>
            </p:cNvCxnSpPr>
            <p:nvPr/>
          </p:nvCxnSpPr>
          <p:spPr>
            <a:xfrm>
              <a:off x="7391400" y="3733800"/>
              <a:ext cx="3617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endCxn id="74" idx="0"/>
            </p:cNvCxnSpPr>
            <p:nvPr/>
          </p:nvCxnSpPr>
          <p:spPr>
            <a:xfrm flipH="1">
              <a:off x="7542243" y="4419600"/>
              <a:ext cx="116253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924800" y="4343400"/>
              <a:ext cx="2286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endCxn id="71" idx="0"/>
            </p:cNvCxnSpPr>
            <p:nvPr/>
          </p:nvCxnSpPr>
          <p:spPr>
            <a:xfrm>
              <a:off x="6858000" y="4343400"/>
              <a:ext cx="1331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6" name="Object 95"/>
          <p:cNvGraphicFramePr>
            <a:graphicFrameLocks noChangeAspect="1"/>
          </p:cNvGraphicFramePr>
          <p:nvPr/>
        </p:nvGraphicFramePr>
        <p:xfrm>
          <a:off x="2133600" y="5181600"/>
          <a:ext cx="825500" cy="423863"/>
        </p:xfrm>
        <a:graphic>
          <a:graphicData uri="http://schemas.openxmlformats.org/presentationml/2006/ole">
            <p:oleObj spid="_x0000_s46082" name="Equation" r:id="rId3" imgW="444240" imgH="228600" progId="Equation.3">
              <p:embed/>
            </p:oleObj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4876800" y="58674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Worst case heap with largest height as a function of n.</a:t>
            </a:r>
            <a:endParaRPr lang="en-IN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38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Building a Heap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876800"/>
            <a:ext cx="8153400" cy="1600200"/>
          </a:xfr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000" dirty="0" smtClean="0"/>
              <a:t>Proof of Loop invariant: Max-</a:t>
            </a:r>
            <a:r>
              <a:rPr lang="en-IN" sz="2000" dirty="0" err="1" smtClean="0"/>
              <a:t>Heapify</a:t>
            </a:r>
            <a:r>
              <a:rPr lang="en-IN" sz="2000" dirty="0" smtClean="0"/>
              <a:t>(</a:t>
            </a:r>
            <a:r>
              <a:rPr lang="en-IN" sz="2000" dirty="0" err="1" smtClean="0"/>
              <a:t>A,i</a:t>
            </a:r>
            <a:r>
              <a:rPr lang="en-IN" sz="2000" dirty="0" smtClean="0"/>
              <a:t>) ensures that the </a:t>
            </a:r>
            <a:r>
              <a:rPr lang="en-IN" sz="2000" dirty="0" err="1" smtClean="0"/>
              <a:t>subtree</a:t>
            </a:r>
            <a:r>
              <a:rPr lang="en-IN" sz="2000" dirty="0" smtClean="0"/>
              <a:t> rooted at node </a:t>
            </a:r>
            <a:r>
              <a:rPr lang="en-IN" sz="2000" dirty="0" err="1" smtClean="0"/>
              <a:t>i</a:t>
            </a:r>
            <a:r>
              <a:rPr lang="en-IN" sz="2000" dirty="0" smtClean="0"/>
              <a:t> is a max-heap, provided the left and right sub-trees of node </a:t>
            </a:r>
            <a:r>
              <a:rPr lang="en-IN" sz="2000" dirty="0" err="1" smtClean="0"/>
              <a:t>i</a:t>
            </a:r>
            <a:r>
              <a:rPr lang="en-IN" sz="2000" dirty="0" smtClean="0"/>
              <a:t> were already max-heap. </a:t>
            </a:r>
          </a:p>
          <a:p>
            <a:pPr>
              <a:buNone/>
            </a:pPr>
            <a:r>
              <a:rPr lang="en-IN" sz="2000" dirty="0" smtClean="0"/>
              <a:t>At end of each iteration, the </a:t>
            </a:r>
            <a:r>
              <a:rPr lang="en-IN" sz="2000" dirty="0" err="1" smtClean="0"/>
              <a:t>subtree</a:t>
            </a:r>
            <a:r>
              <a:rPr lang="en-IN" sz="2000" dirty="0" smtClean="0"/>
              <a:t> rooted at </a:t>
            </a:r>
            <a:r>
              <a:rPr lang="en-IN" sz="2000" dirty="0" err="1" smtClean="0"/>
              <a:t>i</a:t>
            </a:r>
            <a:r>
              <a:rPr lang="en-IN" sz="2000" dirty="0" smtClean="0"/>
              <a:t> is a heap.</a:t>
            </a:r>
          </a:p>
          <a:p>
            <a:pPr>
              <a:buNone/>
            </a:pPr>
            <a:r>
              <a:rPr lang="en-IN" sz="2000" dirty="0" smtClean="0"/>
              <a:t>Hence upon termination, the tree rooted at 1 is a heap.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838200"/>
            <a:ext cx="3143809" cy="2215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Build-Max-Heap(</a:t>
            </a:r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A,n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for </a:t>
            </a:r>
            <a:r>
              <a:rPr lang="en-IN" sz="2000" dirty="0" err="1" smtClean="0">
                <a:latin typeface="Comic Sans MS" pitchFamily="66" charset="0"/>
              </a:rPr>
              <a:t>i</a:t>
            </a:r>
            <a:r>
              <a:rPr lang="en-IN" sz="2000" dirty="0" smtClean="0">
                <a:latin typeface="Comic Sans MS" pitchFamily="66" charset="0"/>
              </a:rPr>
              <a:t> = n/2 </a:t>
            </a:r>
            <a:r>
              <a:rPr lang="en-IN" sz="2000" dirty="0" err="1" smtClean="0">
                <a:latin typeface="Comic Sans MS" pitchFamily="66" charset="0"/>
              </a:rPr>
              <a:t>downto</a:t>
            </a:r>
            <a:r>
              <a:rPr lang="en-IN" sz="2000" dirty="0" smtClean="0">
                <a:latin typeface="Comic Sans MS" pitchFamily="66" charset="0"/>
              </a:rPr>
              <a:t> 1 {</a:t>
            </a:r>
          </a:p>
          <a:p>
            <a:pPr marL="342900" indent="-342900">
              <a:buAutoNum type="arabicPeriod" startAt="2"/>
            </a:pPr>
            <a:r>
              <a:rPr lang="en-IN" sz="2000" dirty="0" smtClean="0">
                <a:latin typeface="Comic Sans MS" pitchFamily="66" charset="0"/>
              </a:rPr>
              <a:t>      Max-</a:t>
            </a:r>
            <a:r>
              <a:rPr lang="en-IN" sz="2000" dirty="0" err="1" smtClean="0">
                <a:latin typeface="Comic Sans MS" pitchFamily="66" charset="0"/>
              </a:rPr>
              <a:t>Heapify</a:t>
            </a:r>
            <a:r>
              <a:rPr lang="en-IN" sz="2000" dirty="0" smtClean="0">
                <a:latin typeface="Comic Sans MS" pitchFamily="66" charset="0"/>
              </a:rPr>
              <a:t>(</a:t>
            </a:r>
            <a:r>
              <a:rPr lang="en-IN" sz="2000" dirty="0" err="1" smtClean="0">
                <a:latin typeface="Comic Sans MS" pitchFamily="66" charset="0"/>
              </a:rPr>
              <a:t>A,i</a:t>
            </a:r>
            <a:r>
              <a:rPr lang="en-IN" sz="2000" dirty="0" smtClean="0">
                <a:latin typeface="Comic Sans MS" pitchFamily="66" charset="0"/>
              </a:rPr>
              <a:t>)</a:t>
            </a:r>
          </a:p>
          <a:p>
            <a:pPr marL="342900" indent="-342900">
              <a:buAutoNum type="arabicPeriod" startAt="2"/>
            </a:pPr>
            <a:r>
              <a:rPr lang="en-IN" sz="2000" dirty="0" smtClean="0">
                <a:latin typeface="Comic Sans MS" pitchFamily="66" charset="0"/>
              </a:rPr>
              <a:t>  }</a:t>
            </a:r>
            <a:endParaRPr lang="en-IN" sz="2000" dirty="0" smtClean="0">
              <a:latin typeface="Comic Sans MS" pitchFamily="66" charset="0"/>
            </a:endParaRPr>
          </a:p>
          <a:p>
            <a:pPr marL="342900" indent="-342900">
              <a:buAutoNum type="arabicPeriod" startAt="2"/>
            </a:pPr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err="1" smtClean="0">
                <a:latin typeface="Comic Sans MS" pitchFamily="66" charset="0"/>
              </a:rPr>
              <a:t>A.heapsize</a:t>
            </a:r>
            <a:r>
              <a:rPr lang="en-IN" sz="2000" dirty="0" smtClean="0">
                <a:latin typeface="Comic Sans MS" pitchFamily="66" charset="0"/>
              </a:rPr>
              <a:t> = n</a:t>
            </a:r>
          </a:p>
          <a:p>
            <a:pPr marL="342900" indent="-342900">
              <a:buAutoNum type="arabicPeriod" startAt="2"/>
            </a:pPr>
            <a:r>
              <a:rPr lang="en-IN" sz="2000" dirty="0" smtClean="0">
                <a:latin typeface="Comic Sans MS" pitchFamily="66" charset="0"/>
              </a:rPr>
              <a:t>}</a:t>
            </a:r>
          </a:p>
          <a:p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1219200"/>
            <a:ext cx="44958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What does Build-Max-Heap(A) do?</a:t>
            </a:r>
          </a:p>
          <a:p>
            <a:r>
              <a:rPr lang="en-IN" dirty="0" smtClean="0">
                <a:latin typeface="Comic Sans MS" pitchFamily="66" charset="0"/>
              </a:rPr>
              <a:t>It simply calls Max-</a:t>
            </a:r>
            <a:r>
              <a:rPr lang="en-IN" dirty="0" err="1" smtClean="0">
                <a:latin typeface="Comic Sans MS" pitchFamily="66" charset="0"/>
              </a:rPr>
              <a:t>Heapify</a:t>
            </a:r>
            <a:r>
              <a:rPr lang="en-IN" dirty="0" smtClean="0">
                <a:latin typeface="Comic Sans MS" pitchFamily="66" charset="0"/>
              </a:rPr>
              <a:t> on every non-leaf node going up the tree.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895600"/>
            <a:ext cx="81534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Loop Invariant.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Comic Sans MS" pitchFamily="66" charset="0"/>
              </a:rPr>
              <a:t>When Max-</a:t>
            </a:r>
            <a:r>
              <a:rPr lang="en-IN" sz="2000" dirty="0" err="1" smtClean="0">
                <a:latin typeface="Comic Sans MS" pitchFamily="66" charset="0"/>
              </a:rPr>
              <a:t>Heapify</a:t>
            </a:r>
            <a:r>
              <a:rPr lang="en-IN" sz="2000" dirty="0" smtClean="0">
                <a:latin typeface="Comic Sans MS" pitchFamily="66" charset="0"/>
              </a:rPr>
              <a:t>(</a:t>
            </a:r>
            <a:r>
              <a:rPr lang="en-IN" sz="2000" dirty="0" err="1" smtClean="0">
                <a:latin typeface="Comic Sans MS" pitchFamily="66" charset="0"/>
              </a:rPr>
              <a:t>A,i</a:t>
            </a:r>
            <a:r>
              <a:rPr lang="en-IN" sz="2000" dirty="0" smtClean="0">
                <a:latin typeface="Comic Sans MS" pitchFamily="66" charset="0"/>
              </a:rPr>
              <a:t>) is called in line 2, each node i+1,i+2, …, n is the root of a max-heap.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Comic Sans MS" pitchFamily="66" charset="0"/>
              </a:rPr>
              <a:t>Implies: </a:t>
            </a:r>
            <a:r>
              <a:rPr lang="en-IN" sz="2000" dirty="0" smtClean="0">
                <a:latin typeface="Comic Sans MS" pitchFamily="66" charset="0"/>
              </a:rPr>
              <a:t>the left and right </a:t>
            </a:r>
            <a:r>
              <a:rPr lang="en-IN" sz="2000" dirty="0" err="1" smtClean="0">
                <a:latin typeface="Comic Sans MS" pitchFamily="66" charset="0"/>
              </a:rPr>
              <a:t>subtrees</a:t>
            </a:r>
            <a:r>
              <a:rPr lang="en-IN" sz="2000" dirty="0" smtClean="0">
                <a:latin typeface="Comic Sans MS" pitchFamily="66" charset="0"/>
              </a:rPr>
              <a:t> of node </a:t>
            </a:r>
            <a:r>
              <a:rPr lang="en-IN" sz="2000" dirty="0" err="1" smtClean="0">
                <a:latin typeface="Comic Sans MS" pitchFamily="66" charset="0"/>
              </a:rPr>
              <a:t>i</a:t>
            </a:r>
            <a:r>
              <a:rPr lang="en-IN" sz="2000" dirty="0" smtClean="0">
                <a:latin typeface="Comic Sans MS" pitchFamily="66" charset="0"/>
              </a:rPr>
              <a:t> are each max-heaps.</a:t>
            </a:r>
          </a:p>
          <a:p>
            <a:endParaRPr lang="en-IN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  <p:bldP spid="8" grpId="0" animBg="1"/>
      <p:bldP spid="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868362"/>
          </a:xfrm>
        </p:spPr>
        <p:txBody>
          <a:bodyPr/>
          <a:lstStyle/>
          <a:p>
            <a:r>
              <a:rPr lang="en-IN" dirty="0" smtClean="0"/>
              <a:t>Analysis of Build-Max-Heap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600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n-IN" dirty="0" smtClean="0"/>
              <a:t>A simple analysis: there are n calls to Max-</a:t>
            </a:r>
            <a:r>
              <a:rPr lang="en-IN" dirty="0" err="1" smtClean="0"/>
              <a:t>Heapify</a:t>
            </a:r>
            <a:r>
              <a:rPr lang="en-IN" dirty="0" smtClean="0"/>
              <a:t> and each call requires time O(log n).</a:t>
            </a:r>
          </a:p>
          <a:p>
            <a:pPr lvl="1"/>
            <a:r>
              <a:rPr lang="en-IN" dirty="0" smtClean="0"/>
              <a:t>Hence time required is O(n log n).</a:t>
            </a:r>
          </a:p>
          <a:p>
            <a:pPr lvl="1"/>
            <a:r>
              <a:rPr lang="en-IN" dirty="0" smtClean="0"/>
              <a:t>Correct, but conservative.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71800" y="2819400"/>
            <a:ext cx="5791200" cy="312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Two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facts: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000" dirty="0" smtClean="0">
                <a:latin typeface="Comic Sans MS" pitchFamily="66" charset="0"/>
                <a:cs typeface="+mn-cs"/>
              </a:rPr>
              <a:t>An n-element heap has height at most</a:t>
            </a:r>
          </a:p>
          <a:p>
            <a:pPr marL="1714500" lvl="3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IN" sz="2000" dirty="0" smtClean="0">
                <a:latin typeface="Comic Sans MS" pitchFamily="66" charset="0"/>
                <a:cs typeface="+mn-cs"/>
              </a:rPr>
              <a:t> (proved earlier).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IN" sz="2000" dirty="0" smtClean="0">
                <a:latin typeface="Comic Sans MS" pitchFamily="66" charset="0"/>
                <a:cs typeface="+mn-cs"/>
              </a:rPr>
              <a:t>Number of nodes of height 0 =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IN" sz="2000" dirty="0" smtClean="0">
                <a:latin typeface="Comic Sans MS" pitchFamily="66" charset="0"/>
                <a:cs typeface="+mn-cs"/>
              </a:rPr>
              <a:t>Number of nodes of height 1 ≤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IN" sz="2000" dirty="0" smtClean="0">
                <a:latin typeface="Comic Sans MS" pitchFamily="66" charset="0"/>
                <a:cs typeface="+mn-cs"/>
              </a:rPr>
              <a:t>…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IN" sz="2000" dirty="0" smtClean="0">
                <a:latin typeface="Comic Sans MS" pitchFamily="66" charset="0"/>
                <a:cs typeface="+mn-cs"/>
              </a:rPr>
              <a:t>Number of nodes of height h</a:t>
            </a:r>
            <a:r>
              <a:rPr lang="en-IN" sz="2000" dirty="0" smtClean="0">
                <a:latin typeface="Comic Sans MS" pitchFamily="66" charset="0"/>
              </a:rPr>
              <a:t>  ≤</a:t>
            </a:r>
            <a:endParaRPr lang="en-IN" sz="2000" dirty="0" smtClean="0">
              <a:latin typeface="Comic Sans MS" pitchFamily="66" charset="0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514600" y="4038600"/>
            <a:ext cx="381000" cy="381000"/>
            <a:chOff x="2971800" y="2667000"/>
            <a:chExt cx="381000" cy="381000"/>
          </a:xfrm>
        </p:grpSpPr>
        <p:sp>
          <p:nvSpPr>
            <p:cNvPr id="25" name="Oval 24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52400" y="2819400"/>
            <a:ext cx="2438400" cy="2286000"/>
            <a:chOff x="152400" y="2819400"/>
            <a:chExt cx="2438400" cy="2286000"/>
          </a:xfrm>
        </p:grpSpPr>
        <p:grpSp>
          <p:nvGrpSpPr>
            <p:cNvPr id="6" name="Group 5"/>
            <p:cNvGrpSpPr/>
            <p:nvPr/>
          </p:nvGrpSpPr>
          <p:grpSpPr>
            <a:xfrm>
              <a:off x="1447800" y="2819400"/>
              <a:ext cx="418704" cy="381000"/>
              <a:chOff x="2971800" y="2667000"/>
              <a:chExt cx="418704" cy="3810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20</a:t>
                </a:r>
                <a:endParaRPr lang="en-IN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90600" y="3429000"/>
              <a:ext cx="418704" cy="381000"/>
              <a:chOff x="2971800" y="2667000"/>
              <a:chExt cx="418704" cy="3810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16</a:t>
                </a:r>
                <a:endParaRPr lang="en-IN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981200" y="3429000"/>
              <a:ext cx="418704" cy="381000"/>
              <a:chOff x="2971800" y="2667000"/>
              <a:chExt cx="418704" cy="381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17</a:t>
                </a:r>
                <a:endParaRPr lang="en-IN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3400" y="4038600"/>
              <a:ext cx="418704" cy="381000"/>
              <a:chOff x="2971800" y="2667000"/>
              <a:chExt cx="418704" cy="381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15</a:t>
                </a:r>
                <a:endParaRPr lang="en-IN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219200" y="4038600"/>
              <a:ext cx="418704" cy="381000"/>
              <a:chOff x="2971800" y="2667000"/>
              <a:chExt cx="418704" cy="3810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10</a:t>
                </a:r>
                <a:endParaRPr lang="en-IN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28800" y="4038600"/>
              <a:ext cx="381000" cy="381000"/>
              <a:chOff x="2971800" y="2667000"/>
              <a:chExt cx="381000" cy="3810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9</a:t>
                </a:r>
                <a:endParaRPr lang="en-IN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52400" y="4724400"/>
              <a:ext cx="381000" cy="381000"/>
              <a:chOff x="2971800" y="2667000"/>
              <a:chExt cx="381000" cy="3810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6</a:t>
                </a:r>
                <a:endParaRPr lang="en-IN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85800" y="4724400"/>
              <a:ext cx="418704" cy="381000"/>
              <a:chOff x="2971800" y="2667000"/>
              <a:chExt cx="418704" cy="3810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971800" y="2667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12</a:t>
                </a:r>
                <a:endParaRPr lang="en-IN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143000" y="4724400"/>
              <a:ext cx="381000" cy="381000"/>
              <a:chOff x="2971800" y="2667000"/>
              <a:chExt cx="381000" cy="3810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971800" y="26670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9718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8</a:t>
                </a:r>
                <a:endParaRPr lang="en-IN" dirty="0"/>
              </a:p>
            </p:txBody>
          </p:sp>
        </p:grpSp>
        <p:cxnSp>
          <p:nvCxnSpPr>
            <p:cNvPr id="36" name="Straight Connector 35"/>
            <p:cNvCxnSpPr>
              <a:endCxn id="11" idx="0"/>
            </p:cNvCxnSpPr>
            <p:nvPr/>
          </p:nvCxnSpPr>
          <p:spPr>
            <a:xfrm flipH="1">
              <a:off x="1199952" y="3124200"/>
              <a:ext cx="247851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17" idx="0"/>
            </p:cNvCxnSpPr>
            <p:nvPr/>
          </p:nvCxnSpPr>
          <p:spPr>
            <a:xfrm flipH="1">
              <a:off x="742752" y="3733800"/>
              <a:ext cx="267099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29" idx="0"/>
            </p:cNvCxnSpPr>
            <p:nvPr/>
          </p:nvCxnSpPr>
          <p:spPr>
            <a:xfrm flipH="1">
              <a:off x="303243" y="4343400"/>
              <a:ext cx="249405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14" idx="0"/>
            </p:cNvCxnSpPr>
            <p:nvPr/>
          </p:nvCxnSpPr>
          <p:spPr>
            <a:xfrm>
              <a:off x="1828800" y="3124200"/>
              <a:ext cx="3617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23" idx="0"/>
            </p:cNvCxnSpPr>
            <p:nvPr/>
          </p:nvCxnSpPr>
          <p:spPr>
            <a:xfrm flipH="1">
              <a:off x="1979643" y="3810000"/>
              <a:ext cx="116253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1219200" y="4419600"/>
              <a:ext cx="114696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362200" y="3733800"/>
              <a:ext cx="2286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32" idx="0"/>
            </p:cNvCxnSpPr>
            <p:nvPr/>
          </p:nvCxnSpPr>
          <p:spPr>
            <a:xfrm>
              <a:off x="762000" y="4419600"/>
              <a:ext cx="1331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20" idx="0"/>
            </p:cNvCxnSpPr>
            <p:nvPr/>
          </p:nvCxnSpPr>
          <p:spPr>
            <a:xfrm>
              <a:off x="1295400" y="3733800"/>
              <a:ext cx="133152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3429000" y="3505200"/>
          <a:ext cx="914401" cy="470264"/>
        </p:xfrm>
        <a:graphic>
          <a:graphicData uri="http://schemas.openxmlformats.org/presentationml/2006/ole">
            <p:oleObj spid="_x0000_s47106" name="Equation" r:id="rId3" imgW="444240" imgH="228600" progId="Equation.3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7239000" y="3886200"/>
          <a:ext cx="685800" cy="385763"/>
        </p:xfrm>
        <a:graphic>
          <a:graphicData uri="http://schemas.openxmlformats.org/presentationml/2006/ole">
            <p:oleObj spid="_x0000_s47108" name="Equation" r:id="rId4" imgW="406080" imgH="228600" progId="Equation.3">
              <p:embed/>
            </p:oleObj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7239000" y="4343400"/>
          <a:ext cx="685800" cy="385763"/>
        </p:xfrm>
        <a:graphic>
          <a:graphicData uri="http://schemas.openxmlformats.org/presentationml/2006/ole">
            <p:oleObj spid="_x0000_s47109" name="Equation" r:id="rId5" imgW="406080" imgH="228600" progId="Equation.3">
              <p:embed/>
            </p:oleObj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52400" y="5410200"/>
            <a:ext cx="2286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Leaf nodes of an n-node heap  are numbered  from</a:t>
            </a:r>
          </a:p>
          <a:p>
            <a:r>
              <a:rPr lang="en-IN" dirty="0" smtClean="0">
                <a:latin typeface="Comic Sans MS" pitchFamily="66" charset="0"/>
              </a:rPr>
              <a:t>                 ,…, n.</a:t>
            </a:r>
            <a:endParaRPr lang="en-IN" dirty="0">
              <a:latin typeface="Comic Sans MS" pitchFamily="66" charset="0"/>
            </a:endParaRPr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533400" y="6248400"/>
          <a:ext cx="762000" cy="340468"/>
        </p:xfrm>
        <a:graphic>
          <a:graphicData uri="http://schemas.openxmlformats.org/presentationml/2006/ole">
            <p:oleObj spid="_x0000_s47110" name="Equation" r:id="rId6" imgW="596880" imgH="228600" progId="Equation.3">
              <p:embed/>
            </p:oleObj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7162800" y="4864278"/>
          <a:ext cx="1600199" cy="725310"/>
        </p:xfrm>
        <a:graphic>
          <a:graphicData uri="http://schemas.openxmlformats.org/presentationml/2006/ole">
            <p:oleObj spid="_x0000_s47111" name="Equation" r:id="rId7" imgW="5331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allAtOnce" animBg="1"/>
      <p:bldP spid="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Build-Max-Heap: Analysis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143000" y="2971800"/>
          <a:ext cx="7183756" cy="1371600"/>
        </p:xfrm>
        <a:graphic>
          <a:graphicData uri="http://schemas.openxmlformats.org/presentationml/2006/ole">
            <p:oleObj spid="_x0000_s48130" name="Equation" r:id="rId3" imgW="2527200" imgH="4824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1600200"/>
            <a:ext cx="8036174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 </a:t>
            </a:r>
            <a:r>
              <a:rPr lang="en-IN" sz="2200" dirty="0" smtClean="0">
                <a:latin typeface="Comic Sans MS" pitchFamily="66" charset="0"/>
              </a:rPr>
              <a:t>Number of nodes at height h is at most  ceil(n/2</a:t>
            </a:r>
            <a:r>
              <a:rPr lang="en-IN" sz="2200" baseline="30000" dirty="0" smtClean="0">
                <a:latin typeface="Comic Sans MS" pitchFamily="66" charset="0"/>
              </a:rPr>
              <a:t>h+1</a:t>
            </a:r>
            <a:r>
              <a:rPr lang="en-IN" sz="2200" dirty="0" smtClean="0">
                <a:latin typeface="Comic Sans MS" pitchFamily="66" charset="0"/>
              </a:rPr>
              <a:t> ).</a:t>
            </a:r>
          </a:p>
          <a:p>
            <a:pPr>
              <a:buFont typeface="Arial" pitchFamily="34" charset="0"/>
              <a:buChar char="•"/>
            </a:pPr>
            <a:r>
              <a:rPr lang="en-IN" sz="2200" baseline="30000" dirty="0" smtClean="0">
                <a:latin typeface="Comic Sans MS" pitchFamily="66" charset="0"/>
              </a:rPr>
              <a:t> </a:t>
            </a:r>
            <a:r>
              <a:rPr lang="en-IN" sz="2200" dirty="0" smtClean="0">
                <a:latin typeface="Comic Sans MS" pitchFamily="66" charset="0"/>
              </a:rPr>
              <a:t> Cost of Max-</a:t>
            </a:r>
            <a:r>
              <a:rPr lang="en-IN" sz="2200" dirty="0" err="1" smtClean="0">
                <a:latin typeface="Comic Sans MS" pitchFamily="66" charset="0"/>
              </a:rPr>
              <a:t>Heapify</a:t>
            </a:r>
            <a:r>
              <a:rPr lang="en-IN" sz="2200" dirty="0" smtClean="0">
                <a:latin typeface="Comic Sans MS" pitchFamily="66" charset="0"/>
              </a:rPr>
              <a:t>(</a:t>
            </a:r>
            <a:r>
              <a:rPr lang="en-IN" sz="2200" dirty="0" err="1" smtClean="0">
                <a:latin typeface="Comic Sans MS" pitchFamily="66" charset="0"/>
              </a:rPr>
              <a:t>A,i</a:t>
            </a:r>
            <a:r>
              <a:rPr lang="en-IN" sz="2200" dirty="0" smtClean="0">
                <a:latin typeface="Comic Sans MS" pitchFamily="66" charset="0"/>
              </a:rPr>
              <a:t>) for a node </a:t>
            </a:r>
            <a:r>
              <a:rPr lang="en-IN" sz="2200" dirty="0" err="1" smtClean="0">
                <a:latin typeface="Comic Sans MS" pitchFamily="66" charset="0"/>
              </a:rPr>
              <a:t>i</a:t>
            </a:r>
            <a:r>
              <a:rPr lang="en-IN" sz="2200" dirty="0" smtClean="0">
                <a:latin typeface="Comic Sans MS" pitchFamily="66" charset="0"/>
              </a:rPr>
              <a:t> at height h is  O(h).</a:t>
            </a:r>
          </a:p>
          <a:p>
            <a:pPr>
              <a:buFont typeface="Arial" pitchFamily="34" charset="0"/>
              <a:buChar char="•"/>
            </a:pPr>
            <a:r>
              <a:rPr lang="en-IN" sz="2200" baseline="30000" dirty="0" smtClean="0">
                <a:latin typeface="Comic Sans MS" pitchFamily="66" charset="0"/>
              </a:rPr>
              <a:t> </a:t>
            </a:r>
            <a:r>
              <a:rPr lang="en-IN" sz="2200" dirty="0" smtClean="0">
                <a:latin typeface="Comic Sans MS" pitchFamily="66" charset="0"/>
              </a:rPr>
              <a:t> So total cost is:</a:t>
            </a:r>
            <a:endParaRPr lang="en-IN" sz="2200" baseline="30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err="1" smtClean="0"/>
              <a:t>Heapsort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2438400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IN" dirty="0" smtClean="0"/>
              <a:t>Given an array A[1..n]. Set </a:t>
            </a:r>
            <a:r>
              <a:rPr lang="en-IN" dirty="0" err="1" smtClean="0"/>
              <a:t>A.heapsize</a:t>
            </a:r>
            <a:r>
              <a:rPr lang="en-IN" dirty="0" smtClean="0"/>
              <a:t> = n.</a:t>
            </a:r>
          </a:p>
          <a:p>
            <a:r>
              <a:rPr lang="en-IN" dirty="0" smtClean="0"/>
              <a:t>Call Build-Max-Heap to transform A into a max-heap.</a:t>
            </a:r>
          </a:p>
          <a:p>
            <a:r>
              <a:rPr lang="en-IN" dirty="0" smtClean="0"/>
              <a:t>Repeat from </a:t>
            </a:r>
            <a:r>
              <a:rPr lang="en-IN" dirty="0" err="1" smtClean="0"/>
              <a:t>i</a:t>
            </a:r>
            <a:r>
              <a:rPr lang="en-IN" dirty="0" smtClean="0"/>
              <a:t>=1 to n-1</a:t>
            </a:r>
          </a:p>
          <a:p>
            <a:pPr lvl="1"/>
            <a:r>
              <a:rPr lang="en-IN" dirty="0" smtClean="0"/>
              <a:t>Exchange A[1] with A[</a:t>
            </a:r>
            <a:r>
              <a:rPr lang="en-IN" dirty="0" err="1" smtClean="0"/>
              <a:t>A.heapsize</a:t>
            </a:r>
            <a:r>
              <a:rPr lang="en-IN" dirty="0" smtClean="0"/>
              <a:t>]. </a:t>
            </a:r>
          </a:p>
          <a:p>
            <a:pPr lvl="1"/>
            <a:r>
              <a:rPr lang="en-IN" dirty="0" smtClean="0"/>
              <a:t>Call </a:t>
            </a:r>
            <a:r>
              <a:rPr lang="en-IN" dirty="0" err="1" smtClean="0"/>
              <a:t>Heapify</a:t>
            </a:r>
            <a:r>
              <a:rPr lang="en-IN" dirty="0" smtClean="0"/>
              <a:t>(A,1).</a:t>
            </a:r>
          </a:p>
          <a:p>
            <a:pPr lvl="1"/>
            <a:r>
              <a:rPr lang="en-IN" dirty="0" smtClean="0"/>
              <a:t>Decrement </a:t>
            </a:r>
            <a:r>
              <a:rPr lang="en-IN" dirty="0" err="1" smtClean="0"/>
              <a:t>A.heapsize</a:t>
            </a:r>
            <a:r>
              <a:rPr lang="en-IN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581400"/>
            <a:ext cx="6934200" cy="2800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 err="1" smtClean="0">
                <a:latin typeface="Comic Sans MS" pitchFamily="66" charset="0"/>
              </a:rPr>
              <a:t>Heapsort</a:t>
            </a:r>
            <a:r>
              <a:rPr lang="en-IN" sz="2200" dirty="0" smtClean="0">
                <a:latin typeface="Comic Sans MS" pitchFamily="66" charset="0"/>
              </a:rPr>
              <a:t>(</a:t>
            </a:r>
            <a:r>
              <a:rPr lang="en-IN" sz="2200" dirty="0" err="1" smtClean="0">
                <a:latin typeface="Comic Sans MS" pitchFamily="66" charset="0"/>
              </a:rPr>
              <a:t>A,n</a:t>
            </a:r>
            <a:r>
              <a:rPr lang="en-IN" sz="2200" dirty="0" smtClean="0">
                <a:latin typeface="Comic Sans MS" pitchFamily="66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Build-Max-Heap(</a:t>
            </a:r>
            <a:r>
              <a:rPr lang="en-IN" sz="2200" dirty="0" err="1" smtClean="0">
                <a:latin typeface="Comic Sans MS" pitchFamily="66" charset="0"/>
              </a:rPr>
              <a:t>A,n</a:t>
            </a:r>
            <a:r>
              <a:rPr lang="en-IN" sz="2200" dirty="0" smtClean="0">
                <a:latin typeface="Comic Sans MS" pitchFamily="66" charset="0"/>
              </a:rPr>
              <a:t>)</a:t>
            </a:r>
            <a:endParaRPr lang="en-IN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200" dirty="0" err="1" smtClean="0">
                <a:latin typeface="Comic Sans MS" pitchFamily="66" charset="0"/>
              </a:rPr>
              <a:t>A.heapsize</a:t>
            </a:r>
            <a:r>
              <a:rPr lang="en-IN" sz="2200" dirty="0" smtClean="0">
                <a:latin typeface="Comic Sans MS" pitchFamily="66" charset="0"/>
              </a:rPr>
              <a:t> = 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for </a:t>
            </a:r>
            <a:r>
              <a:rPr lang="en-IN" sz="2200" dirty="0" err="1" smtClean="0">
                <a:latin typeface="Comic Sans MS" pitchFamily="66" charset="0"/>
              </a:rPr>
              <a:t>i</a:t>
            </a:r>
            <a:r>
              <a:rPr lang="en-IN" sz="2200" dirty="0" smtClean="0">
                <a:latin typeface="Comic Sans MS" pitchFamily="66" charset="0"/>
              </a:rPr>
              <a:t>=1 to n  {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        Exchange A[1] with A[</a:t>
            </a:r>
            <a:r>
              <a:rPr lang="en-IN" sz="2200" dirty="0" err="1" smtClean="0">
                <a:latin typeface="Comic Sans MS" pitchFamily="66" charset="0"/>
              </a:rPr>
              <a:t>heapsize</a:t>
            </a:r>
            <a:r>
              <a:rPr lang="en-IN" sz="2200" dirty="0" smtClean="0">
                <a:latin typeface="Comic Sans MS" pitchFamily="66" charset="0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 </a:t>
            </a:r>
            <a:r>
              <a:rPr lang="en-IN" sz="2200" dirty="0" smtClean="0">
                <a:latin typeface="Comic Sans MS" pitchFamily="66" charset="0"/>
              </a:rPr>
              <a:t>       A</a:t>
            </a:r>
            <a:r>
              <a:rPr lang="en-IN" sz="2200" dirty="0" smtClean="0">
                <a:latin typeface="Comic Sans MS" pitchFamily="66" charset="0"/>
              </a:rPr>
              <a:t>. </a:t>
            </a:r>
            <a:r>
              <a:rPr lang="en-IN" sz="2200" dirty="0" err="1" smtClean="0">
                <a:latin typeface="Comic Sans MS" pitchFamily="66" charset="0"/>
              </a:rPr>
              <a:t>heapsize</a:t>
            </a:r>
            <a:r>
              <a:rPr lang="en-IN" sz="2200" dirty="0" smtClean="0">
                <a:latin typeface="Comic Sans MS" pitchFamily="66" charset="0"/>
              </a:rPr>
              <a:t> = </a:t>
            </a:r>
            <a:r>
              <a:rPr lang="en-IN" sz="2200" dirty="0" err="1" smtClean="0">
                <a:latin typeface="Comic Sans MS" pitchFamily="66" charset="0"/>
              </a:rPr>
              <a:t>A.heapsize</a:t>
            </a:r>
            <a:r>
              <a:rPr lang="en-IN" sz="2200" dirty="0" smtClean="0">
                <a:latin typeface="Comic Sans MS" pitchFamily="66" charset="0"/>
              </a:rPr>
              <a:t> -1   </a:t>
            </a:r>
            <a:endParaRPr lang="en-IN" sz="2200" dirty="0" smtClean="0">
              <a:latin typeface="Comic Sans MS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        Max-</a:t>
            </a:r>
            <a:r>
              <a:rPr lang="en-IN" sz="2200" dirty="0" err="1" smtClean="0">
                <a:latin typeface="Comic Sans MS" pitchFamily="66" charset="0"/>
              </a:rPr>
              <a:t>Heapify</a:t>
            </a:r>
            <a:r>
              <a:rPr lang="en-IN" sz="2200" dirty="0" smtClean="0">
                <a:latin typeface="Comic Sans MS" pitchFamily="66" charset="0"/>
              </a:rPr>
              <a:t>(A,1) </a:t>
            </a:r>
            <a:r>
              <a:rPr lang="en-IN" sz="2200" dirty="0" smtClean="0">
                <a:latin typeface="Comic Sans MS" pitchFamily="66" charset="0"/>
              </a:rPr>
              <a:t> </a:t>
            </a:r>
            <a:endParaRPr lang="en-IN" sz="2200" dirty="0" smtClean="0">
              <a:latin typeface="Comic Sans MS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}</a:t>
            </a:r>
            <a:endParaRPr lang="en-IN" sz="22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2514600"/>
            <a:ext cx="4495800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A[1] is largest element among A[1..heapsize]. So we exchange A[1] and A[</a:t>
            </a:r>
            <a:r>
              <a:rPr lang="en-IN" sz="2000" dirty="0" err="1" smtClean="0">
                <a:solidFill>
                  <a:srgbClr val="0000FF"/>
                </a:solidFill>
                <a:latin typeface="Comic Sans MS" pitchFamily="66" charset="0"/>
              </a:rPr>
              <a:t>heapsize</a:t>
            </a:r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].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err="1" smtClean="0">
                <a:solidFill>
                  <a:srgbClr val="0000FF"/>
                </a:solidFill>
                <a:latin typeface="Comic Sans MS" pitchFamily="66" charset="0"/>
              </a:rPr>
              <a:t>Heapify</a:t>
            </a:r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(A,1).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 Now repeat for A[1…heapsize-1]. </a:t>
            </a:r>
            <a:endParaRPr lang="en-IN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47800" y="152400"/>
            <a:ext cx="418704" cy="381000"/>
            <a:chOff x="2971800" y="2667000"/>
            <a:chExt cx="418704" cy="381000"/>
          </a:xfrm>
        </p:grpSpPr>
        <p:sp>
          <p:nvSpPr>
            <p:cNvPr id="6" name="Oval 5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20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90600" y="762000"/>
            <a:ext cx="418704" cy="381000"/>
            <a:chOff x="2971800" y="2667000"/>
            <a:chExt cx="418704" cy="381000"/>
          </a:xfrm>
        </p:grpSpPr>
        <p:sp>
          <p:nvSpPr>
            <p:cNvPr id="9" name="Oval 8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16</a:t>
              </a:r>
              <a:endParaRPr lang="en-IN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81200" y="762000"/>
            <a:ext cx="418704" cy="381000"/>
            <a:chOff x="2971800" y="2667000"/>
            <a:chExt cx="418704" cy="381000"/>
          </a:xfrm>
        </p:grpSpPr>
        <p:sp>
          <p:nvSpPr>
            <p:cNvPr id="12" name="Oval 11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17</a:t>
              </a:r>
              <a:endParaRPr lang="en-IN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3400" y="1371600"/>
            <a:ext cx="418704" cy="381000"/>
            <a:chOff x="2971800" y="2667000"/>
            <a:chExt cx="418704" cy="381000"/>
          </a:xfrm>
        </p:grpSpPr>
        <p:sp>
          <p:nvSpPr>
            <p:cNvPr id="15" name="Oval 14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15</a:t>
              </a:r>
              <a:endParaRPr lang="en-IN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19200" y="1371600"/>
            <a:ext cx="418704" cy="381000"/>
            <a:chOff x="2971800" y="2667000"/>
            <a:chExt cx="418704" cy="381000"/>
          </a:xfrm>
        </p:grpSpPr>
        <p:sp>
          <p:nvSpPr>
            <p:cNvPr id="18" name="Oval 17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10</a:t>
              </a:r>
              <a:endParaRPr lang="en-IN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28800" y="1371600"/>
            <a:ext cx="381000" cy="381000"/>
            <a:chOff x="2971800" y="2667000"/>
            <a:chExt cx="381000" cy="381000"/>
          </a:xfrm>
        </p:grpSpPr>
        <p:sp>
          <p:nvSpPr>
            <p:cNvPr id="21" name="Oval 20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9</a:t>
              </a:r>
              <a:endParaRPr lang="en-IN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14600" y="1371600"/>
            <a:ext cx="381000" cy="381000"/>
            <a:chOff x="2971800" y="2667000"/>
            <a:chExt cx="381000" cy="381000"/>
          </a:xfrm>
        </p:grpSpPr>
        <p:sp>
          <p:nvSpPr>
            <p:cNvPr id="24" name="Oval 23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2400" y="2057400"/>
            <a:ext cx="381000" cy="381000"/>
            <a:chOff x="2971800" y="2667000"/>
            <a:chExt cx="381000" cy="381000"/>
          </a:xfrm>
        </p:grpSpPr>
        <p:sp>
          <p:nvSpPr>
            <p:cNvPr id="27" name="Oval 26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</a:t>
              </a:r>
              <a:endParaRPr lang="en-IN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5800" y="2057400"/>
            <a:ext cx="418704" cy="381000"/>
            <a:chOff x="2971800" y="2667000"/>
            <a:chExt cx="418704" cy="381000"/>
          </a:xfrm>
        </p:grpSpPr>
        <p:sp>
          <p:nvSpPr>
            <p:cNvPr id="30" name="Oval 29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12</a:t>
              </a:r>
              <a:endParaRPr lang="en-IN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43000" y="2057400"/>
            <a:ext cx="381000" cy="381000"/>
            <a:chOff x="2971800" y="2667000"/>
            <a:chExt cx="381000" cy="381000"/>
          </a:xfrm>
        </p:grpSpPr>
        <p:sp>
          <p:nvSpPr>
            <p:cNvPr id="33" name="Oval 32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cxnSp>
        <p:nvCxnSpPr>
          <p:cNvPr id="35" name="Straight Connector 34"/>
          <p:cNvCxnSpPr>
            <a:endCxn id="10" idx="0"/>
          </p:cNvCxnSpPr>
          <p:nvPr/>
        </p:nvCxnSpPr>
        <p:spPr>
          <a:xfrm flipH="1">
            <a:off x="1199952" y="457200"/>
            <a:ext cx="247851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6" idx="0"/>
          </p:cNvCxnSpPr>
          <p:nvPr/>
        </p:nvCxnSpPr>
        <p:spPr>
          <a:xfrm flipH="1">
            <a:off x="742752" y="1066800"/>
            <a:ext cx="267099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8" idx="0"/>
          </p:cNvCxnSpPr>
          <p:nvPr/>
        </p:nvCxnSpPr>
        <p:spPr>
          <a:xfrm flipH="1">
            <a:off x="303243" y="1676400"/>
            <a:ext cx="24940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3" idx="0"/>
          </p:cNvCxnSpPr>
          <p:nvPr/>
        </p:nvCxnSpPr>
        <p:spPr>
          <a:xfrm>
            <a:off x="1828800" y="457200"/>
            <a:ext cx="3617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2" idx="0"/>
          </p:cNvCxnSpPr>
          <p:nvPr/>
        </p:nvCxnSpPr>
        <p:spPr>
          <a:xfrm flipH="1">
            <a:off x="1979643" y="1143000"/>
            <a:ext cx="116253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219200" y="1752600"/>
            <a:ext cx="114696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62200" y="10668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1" idx="0"/>
          </p:cNvCxnSpPr>
          <p:nvPr/>
        </p:nvCxnSpPr>
        <p:spPr>
          <a:xfrm>
            <a:off x="762000" y="17526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9" idx="0"/>
          </p:cNvCxnSpPr>
          <p:nvPr/>
        </p:nvCxnSpPr>
        <p:spPr>
          <a:xfrm>
            <a:off x="1295400" y="10668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28194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20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" y="28194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0" y="28194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17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1143000" y="28194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15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1524000" y="28194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1905000" y="2819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2209800" y="2819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514600" y="2819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2819400" y="28194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3200400" y="2819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55" name="Right Arrow 54"/>
          <p:cNvSpPr/>
          <p:nvPr/>
        </p:nvSpPr>
        <p:spPr>
          <a:xfrm>
            <a:off x="3276600" y="990600"/>
            <a:ext cx="1219200" cy="5334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/>
          <p:cNvSpPr txBox="1"/>
          <p:nvPr/>
        </p:nvSpPr>
        <p:spPr>
          <a:xfrm>
            <a:off x="4800600" y="2743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5105400" y="27432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5486400" y="27432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17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5867400" y="27432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15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6248400" y="27432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6629400" y="2743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6934200" y="2743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7239000" y="2743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7543800" y="27432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7924800" y="2743200"/>
            <a:ext cx="4187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20</a:t>
            </a:r>
            <a:endParaRPr lang="en-IN" dirty="0"/>
          </a:p>
        </p:txBody>
      </p:sp>
      <p:grpSp>
        <p:nvGrpSpPr>
          <p:cNvPr id="66" name="Group 65"/>
          <p:cNvGrpSpPr/>
          <p:nvPr/>
        </p:nvGrpSpPr>
        <p:grpSpPr>
          <a:xfrm>
            <a:off x="6096000" y="228600"/>
            <a:ext cx="381000" cy="381000"/>
            <a:chOff x="2971800" y="2667000"/>
            <a:chExt cx="381000" cy="381000"/>
          </a:xfrm>
        </p:grpSpPr>
        <p:sp>
          <p:nvSpPr>
            <p:cNvPr id="67" name="Oval 66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38800" y="838200"/>
            <a:ext cx="418704" cy="381000"/>
            <a:chOff x="2971800" y="2667000"/>
            <a:chExt cx="418704" cy="381000"/>
          </a:xfrm>
        </p:grpSpPr>
        <p:sp>
          <p:nvSpPr>
            <p:cNvPr id="70" name="Oval 69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16</a:t>
              </a:r>
              <a:endParaRPr lang="en-IN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29400" y="838200"/>
            <a:ext cx="418704" cy="381000"/>
            <a:chOff x="2971800" y="2667000"/>
            <a:chExt cx="418704" cy="381000"/>
          </a:xfrm>
        </p:grpSpPr>
        <p:sp>
          <p:nvSpPr>
            <p:cNvPr id="73" name="Oval 72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17</a:t>
              </a:r>
              <a:endParaRPr lang="en-IN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181600" y="1447800"/>
            <a:ext cx="418704" cy="381000"/>
            <a:chOff x="2971800" y="2667000"/>
            <a:chExt cx="418704" cy="381000"/>
          </a:xfrm>
        </p:grpSpPr>
        <p:sp>
          <p:nvSpPr>
            <p:cNvPr id="76" name="Oval 75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15</a:t>
              </a:r>
              <a:endParaRPr lang="en-IN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867400" y="1447800"/>
            <a:ext cx="418704" cy="381000"/>
            <a:chOff x="2971800" y="2667000"/>
            <a:chExt cx="418704" cy="381000"/>
          </a:xfrm>
        </p:grpSpPr>
        <p:sp>
          <p:nvSpPr>
            <p:cNvPr id="79" name="Oval 78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10</a:t>
              </a:r>
              <a:endParaRPr lang="en-IN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477000" y="1447800"/>
            <a:ext cx="381000" cy="381000"/>
            <a:chOff x="2971800" y="2667000"/>
            <a:chExt cx="381000" cy="381000"/>
          </a:xfrm>
        </p:grpSpPr>
        <p:sp>
          <p:nvSpPr>
            <p:cNvPr id="82" name="Oval 81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9</a:t>
              </a:r>
              <a:endParaRPr lang="en-IN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162800" y="1447800"/>
            <a:ext cx="381000" cy="381000"/>
            <a:chOff x="2971800" y="2667000"/>
            <a:chExt cx="381000" cy="381000"/>
          </a:xfrm>
        </p:grpSpPr>
        <p:sp>
          <p:nvSpPr>
            <p:cNvPr id="85" name="Oval 84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800600" y="2133600"/>
            <a:ext cx="381000" cy="381000"/>
            <a:chOff x="2971800" y="2667000"/>
            <a:chExt cx="381000" cy="381000"/>
          </a:xfrm>
        </p:grpSpPr>
        <p:sp>
          <p:nvSpPr>
            <p:cNvPr id="88" name="Oval 87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</a:t>
              </a:r>
              <a:endParaRPr lang="en-IN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334000" y="2133600"/>
            <a:ext cx="418704" cy="381000"/>
            <a:chOff x="2971800" y="2667000"/>
            <a:chExt cx="418704" cy="381000"/>
          </a:xfrm>
        </p:grpSpPr>
        <p:sp>
          <p:nvSpPr>
            <p:cNvPr id="91" name="Oval 90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12</a:t>
              </a:r>
              <a:endParaRPr lang="en-IN" dirty="0"/>
            </a:p>
          </p:txBody>
        </p:sp>
      </p:grpSp>
      <p:cxnSp>
        <p:nvCxnSpPr>
          <p:cNvPr id="96" name="Straight Connector 95"/>
          <p:cNvCxnSpPr>
            <a:endCxn id="71" idx="0"/>
          </p:cNvCxnSpPr>
          <p:nvPr/>
        </p:nvCxnSpPr>
        <p:spPr>
          <a:xfrm flipH="1">
            <a:off x="5848152" y="533400"/>
            <a:ext cx="247851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77" idx="0"/>
          </p:cNvCxnSpPr>
          <p:nvPr/>
        </p:nvCxnSpPr>
        <p:spPr>
          <a:xfrm flipH="1">
            <a:off x="5390952" y="1143000"/>
            <a:ext cx="267099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89" idx="0"/>
          </p:cNvCxnSpPr>
          <p:nvPr/>
        </p:nvCxnSpPr>
        <p:spPr>
          <a:xfrm flipH="1">
            <a:off x="4951443" y="1752600"/>
            <a:ext cx="24940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74" idx="0"/>
          </p:cNvCxnSpPr>
          <p:nvPr/>
        </p:nvCxnSpPr>
        <p:spPr>
          <a:xfrm>
            <a:off x="6477000" y="533400"/>
            <a:ext cx="3617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83" idx="0"/>
          </p:cNvCxnSpPr>
          <p:nvPr/>
        </p:nvCxnSpPr>
        <p:spPr>
          <a:xfrm flipH="1">
            <a:off x="6627843" y="1219200"/>
            <a:ext cx="116253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010400" y="11430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92" idx="0"/>
          </p:cNvCxnSpPr>
          <p:nvPr/>
        </p:nvCxnSpPr>
        <p:spPr>
          <a:xfrm>
            <a:off x="5410200" y="18288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80" idx="0"/>
          </p:cNvCxnSpPr>
          <p:nvPr/>
        </p:nvCxnSpPr>
        <p:spPr>
          <a:xfrm>
            <a:off x="5943600" y="11430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eft Brace 104"/>
          <p:cNvSpPr/>
          <p:nvPr/>
        </p:nvSpPr>
        <p:spPr>
          <a:xfrm>
            <a:off x="1600200" y="1752600"/>
            <a:ext cx="457200" cy="3276600"/>
          </a:xfrm>
          <a:prstGeom prst="leftBrace">
            <a:avLst/>
          </a:prstGeom>
          <a:ln>
            <a:solidFill>
              <a:srgbClr val="0000FF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TextBox 105"/>
          <p:cNvSpPr txBox="1"/>
          <p:nvPr/>
        </p:nvSpPr>
        <p:spPr>
          <a:xfrm>
            <a:off x="533400" y="3581400"/>
            <a:ext cx="2632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Heap of 10 elements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107" name="Left Brace 106"/>
          <p:cNvSpPr/>
          <p:nvPr/>
        </p:nvSpPr>
        <p:spPr>
          <a:xfrm>
            <a:off x="6248400" y="1905000"/>
            <a:ext cx="381000" cy="2971800"/>
          </a:xfrm>
          <a:prstGeom prst="leftBrace">
            <a:avLst/>
          </a:prstGeom>
          <a:ln>
            <a:solidFill>
              <a:srgbClr val="0000FF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TextBox 107"/>
          <p:cNvSpPr txBox="1"/>
          <p:nvPr/>
        </p:nvSpPr>
        <p:spPr>
          <a:xfrm>
            <a:off x="3063792" y="609600"/>
            <a:ext cx="2252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latin typeface="Comic Sans MS" pitchFamily="66" charset="0"/>
              </a:rPr>
              <a:t>Exchange A[1] with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A[</a:t>
            </a:r>
            <a:r>
              <a:rPr lang="en-IN" dirty="0" err="1" smtClean="0">
                <a:latin typeface="Comic Sans MS" pitchFamily="66" charset="0"/>
              </a:rPr>
              <a:t>heapsize</a:t>
            </a:r>
            <a:r>
              <a:rPr lang="en-IN" dirty="0" smtClean="0">
                <a:latin typeface="Comic Sans MS" pitchFamily="66" charset="0"/>
              </a:rPr>
              <a:t>]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09" name="Down Arrow 108"/>
          <p:cNvSpPr/>
          <p:nvPr/>
        </p:nvSpPr>
        <p:spPr>
          <a:xfrm>
            <a:off x="5791200" y="3810000"/>
            <a:ext cx="609600" cy="60960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0" name="Group 109"/>
          <p:cNvGrpSpPr/>
          <p:nvPr/>
        </p:nvGrpSpPr>
        <p:grpSpPr>
          <a:xfrm>
            <a:off x="5791200" y="4419600"/>
            <a:ext cx="418704" cy="381000"/>
            <a:chOff x="2971800" y="2667000"/>
            <a:chExt cx="418704" cy="381000"/>
          </a:xfrm>
        </p:grpSpPr>
        <p:sp>
          <p:nvSpPr>
            <p:cNvPr id="111" name="Oval 110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17</a:t>
              </a:r>
              <a:endParaRPr lang="en-IN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334000" y="5029200"/>
            <a:ext cx="418704" cy="381000"/>
            <a:chOff x="2971800" y="2667000"/>
            <a:chExt cx="418704" cy="381000"/>
          </a:xfrm>
        </p:grpSpPr>
        <p:sp>
          <p:nvSpPr>
            <p:cNvPr id="114" name="Oval 113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16</a:t>
              </a:r>
              <a:endParaRPr lang="en-IN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324600" y="5029200"/>
            <a:ext cx="381000" cy="381000"/>
            <a:chOff x="2971800" y="2667000"/>
            <a:chExt cx="381000" cy="381000"/>
          </a:xfrm>
        </p:grpSpPr>
        <p:sp>
          <p:nvSpPr>
            <p:cNvPr id="117" name="Oval 116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9</a:t>
              </a:r>
              <a:endParaRPr lang="en-IN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876800" y="5638800"/>
            <a:ext cx="418704" cy="381000"/>
            <a:chOff x="2971800" y="2667000"/>
            <a:chExt cx="418704" cy="381000"/>
          </a:xfrm>
        </p:grpSpPr>
        <p:sp>
          <p:nvSpPr>
            <p:cNvPr id="120" name="Oval 119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15</a:t>
              </a:r>
              <a:endParaRPr lang="en-IN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562600" y="5638800"/>
            <a:ext cx="418704" cy="381000"/>
            <a:chOff x="2971800" y="2667000"/>
            <a:chExt cx="418704" cy="381000"/>
          </a:xfrm>
        </p:grpSpPr>
        <p:sp>
          <p:nvSpPr>
            <p:cNvPr id="123" name="Oval 122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10</a:t>
              </a:r>
              <a:endParaRPr lang="en-IN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172200" y="5638800"/>
            <a:ext cx="381000" cy="381000"/>
            <a:chOff x="2971800" y="2667000"/>
            <a:chExt cx="381000" cy="381000"/>
          </a:xfrm>
        </p:grpSpPr>
        <p:sp>
          <p:nvSpPr>
            <p:cNvPr id="126" name="Oval 125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858000" y="5638800"/>
            <a:ext cx="381000" cy="381000"/>
            <a:chOff x="2971800" y="2667000"/>
            <a:chExt cx="381000" cy="381000"/>
          </a:xfrm>
        </p:grpSpPr>
        <p:sp>
          <p:nvSpPr>
            <p:cNvPr id="129" name="Oval 128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495800" y="6324600"/>
            <a:ext cx="381000" cy="381000"/>
            <a:chOff x="2971800" y="2667000"/>
            <a:chExt cx="381000" cy="381000"/>
          </a:xfrm>
        </p:grpSpPr>
        <p:sp>
          <p:nvSpPr>
            <p:cNvPr id="132" name="Oval 131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</a:t>
              </a:r>
              <a:endParaRPr lang="en-IN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029200" y="6324600"/>
            <a:ext cx="418704" cy="381000"/>
            <a:chOff x="2971800" y="2667000"/>
            <a:chExt cx="418704" cy="381000"/>
          </a:xfrm>
        </p:grpSpPr>
        <p:sp>
          <p:nvSpPr>
            <p:cNvPr id="135" name="Oval 134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12</a:t>
              </a:r>
              <a:endParaRPr lang="en-IN" dirty="0"/>
            </a:p>
          </p:txBody>
        </p:sp>
      </p:grpSp>
      <p:cxnSp>
        <p:nvCxnSpPr>
          <p:cNvPr id="137" name="Straight Connector 136"/>
          <p:cNvCxnSpPr>
            <a:endCxn id="115" idx="0"/>
          </p:cNvCxnSpPr>
          <p:nvPr/>
        </p:nvCxnSpPr>
        <p:spPr>
          <a:xfrm flipH="1">
            <a:off x="5543352" y="4724400"/>
            <a:ext cx="247851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endCxn id="121" idx="0"/>
          </p:cNvCxnSpPr>
          <p:nvPr/>
        </p:nvCxnSpPr>
        <p:spPr>
          <a:xfrm flipH="1">
            <a:off x="5086152" y="5334000"/>
            <a:ext cx="267099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133" idx="0"/>
          </p:cNvCxnSpPr>
          <p:nvPr/>
        </p:nvCxnSpPr>
        <p:spPr>
          <a:xfrm flipH="1">
            <a:off x="4646643" y="5943600"/>
            <a:ext cx="24940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118" idx="0"/>
          </p:cNvCxnSpPr>
          <p:nvPr/>
        </p:nvCxnSpPr>
        <p:spPr>
          <a:xfrm>
            <a:off x="6172200" y="4724400"/>
            <a:ext cx="303243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127" idx="0"/>
          </p:cNvCxnSpPr>
          <p:nvPr/>
        </p:nvCxnSpPr>
        <p:spPr>
          <a:xfrm flipH="1">
            <a:off x="6323043" y="5410200"/>
            <a:ext cx="116255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05600" y="53340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136" idx="0"/>
          </p:cNvCxnSpPr>
          <p:nvPr/>
        </p:nvCxnSpPr>
        <p:spPr>
          <a:xfrm>
            <a:off x="5105400" y="60198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124" idx="0"/>
          </p:cNvCxnSpPr>
          <p:nvPr/>
        </p:nvCxnSpPr>
        <p:spPr>
          <a:xfrm>
            <a:off x="5638800" y="53340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876800" y="3505200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Incorrect heap of 9 elements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477000" y="3886200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 smtClean="0">
                <a:latin typeface="Comic Sans MS" pitchFamily="66" charset="0"/>
              </a:rPr>
              <a:t>Heapify</a:t>
            </a:r>
            <a:r>
              <a:rPr lang="en-IN" sz="2000" dirty="0" smtClean="0">
                <a:latin typeface="Comic Sans MS" pitchFamily="66" charset="0"/>
              </a:rPr>
              <a:t>(A,1)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85800" y="48006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17</a:t>
            </a:r>
            <a:endParaRPr lang="en-IN" dirty="0"/>
          </a:p>
        </p:txBody>
      </p:sp>
      <p:sp>
        <p:nvSpPr>
          <p:cNvPr id="158" name="TextBox 157"/>
          <p:cNvSpPr txBox="1"/>
          <p:nvPr/>
        </p:nvSpPr>
        <p:spPr>
          <a:xfrm>
            <a:off x="990600" y="48006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159" name="TextBox 158"/>
          <p:cNvSpPr txBox="1"/>
          <p:nvPr/>
        </p:nvSpPr>
        <p:spPr>
          <a:xfrm>
            <a:off x="1371600" y="4800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160" name="TextBox 159"/>
          <p:cNvSpPr txBox="1"/>
          <p:nvPr/>
        </p:nvSpPr>
        <p:spPr>
          <a:xfrm>
            <a:off x="1676400" y="48006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15</a:t>
            </a:r>
            <a:endParaRPr lang="en-IN" dirty="0"/>
          </a:p>
        </p:txBody>
      </p:sp>
      <p:sp>
        <p:nvSpPr>
          <p:cNvPr id="161" name="TextBox 160"/>
          <p:cNvSpPr txBox="1"/>
          <p:nvPr/>
        </p:nvSpPr>
        <p:spPr>
          <a:xfrm>
            <a:off x="2057400" y="48006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162" name="TextBox 161"/>
          <p:cNvSpPr txBox="1"/>
          <p:nvPr/>
        </p:nvSpPr>
        <p:spPr>
          <a:xfrm>
            <a:off x="2438400" y="4800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163" name="TextBox 162"/>
          <p:cNvSpPr txBox="1"/>
          <p:nvPr/>
        </p:nvSpPr>
        <p:spPr>
          <a:xfrm>
            <a:off x="2743200" y="4800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164" name="TextBox 163"/>
          <p:cNvSpPr txBox="1"/>
          <p:nvPr/>
        </p:nvSpPr>
        <p:spPr>
          <a:xfrm>
            <a:off x="3048000" y="4800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65" name="TextBox 164"/>
          <p:cNvSpPr txBox="1"/>
          <p:nvPr/>
        </p:nvSpPr>
        <p:spPr>
          <a:xfrm>
            <a:off x="3352800" y="48006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166" name="TextBox 165"/>
          <p:cNvSpPr txBox="1"/>
          <p:nvPr/>
        </p:nvSpPr>
        <p:spPr>
          <a:xfrm>
            <a:off x="3733800" y="4800600"/>
            <a:ext cx="4187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20</a:t>
            </a:r>
            <a:endParaRPr lang="en-IN" dirty="0"/>
          </a:p>
        </p:txBody>
      </p:sp>
      <p:sp>
        <p:nvSpPr>
          <p:cNvPr id="168" name="Left Brace 167"/>
          <p:cNvSpPr/>
          <p:nvPr/>
        </p:nvSpPr>
        <p:spPr>
          <a:xfrm>
            <a:off x="2133600" y="3962400"/>
            <a:ext cx="304800" cy="2895600"/>
          </a:xfrm>
          <a:prstGeom prst="leftBrace">
            <a:avLst/>
          </a:prstGeom>
          <a:ln>
            <a:solidFill>
              <a:srgbClr val="0000FF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TextBox 168"/>
          <p:cNvSpPr txBox="1"/>
          <p:nvPr/>
        </p:nvSpPr>
        <p:spPr>
          <a:xfrm>
            <a:off x="457200" y="5638800"/>
            <a:ext cx="3841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Corrected heap of 9 elements 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467600" y="1905001"/>
            <a:ext cx="1676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In correct sorted position</a:t>
            </a:r>
            <a:endParaRPr lang="en-IN" dirty="0"/>
          </a:p>
        </p:txBody>
      </p:sp>
      <p:cxnSp>
        <p:nvCxnSpPr>
          <p:cNvPr id="172" name="Curved Connector 171"/>
          <p:cNvCxnSpPr/>
          <p:nvPr/>
        </p:nvCxnSpPr>
        <p:spPr>
          <a:xfrm rot="5400000">
            <a:off x="8229600" y="2514600"/>
            <a:ext cx="3048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105" grpId="0" animBg="1"/>
      <p:bldP spid="106" grpId="0"/>
      <p:bldP spid="107" grpId="0" animBg="1"/>
      <p:bldP spid="108" grpId="0"/>
      <p:bldP spid="109" grpId="0" animBg="1"/>
      <p:bldP spid="145" grpId="0"/>
      <p:bldP spid="146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8" grpId="0" animBg="1"/>
      <p:bldP spid="169" grpId="0"/>
      <p:bldP spid="1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3505200" y="609600"/>
            <a:ext cx="1988045" cy="120032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Exchange A[1]</a:t>
            </a:r>
          </a:p>
          <a:p>
            <a:endParaRPr lang="en-IN" dirty="0" smtClean="0">
              <a:latin typeface="Comic Sans MS" pitchFamily="66" charset="0"/>
            </a:endParaRPr>
          </a:p>
          <a:p>
            <a:endParaRPr lang="en-IN" dirty="0" smtClean="0">
              <a:latin typeface="Comic Sans MS" pitchFamily="66" charset="0"/>
            </a:endParaRPr>
          </a:p>
          <a:p>
            <a:r>
              <a:rPr lang="en-IN" dirty="0" smtClean="0">
                <a:latin typeface="Comic Sans MS" pitchFamily="66" charset="0"/>
              </a:rPr>
              <a:t>with A[</a:t>
            </a:r>
            <a:r>
              <a:rPr lang="en-IN" dirty="0" err="1" smtClean="0">
                <a:latin typeface="Comic Sans MS" pitchFamily="66" charset="0"/>
              </a:rPr>
              <a:t>heapsize</a:t>
            </a:r>
            <a:r>
              <a:rPr lang="en-IN" dirty="0" smtClean="0">
                <a:latin typeface="Comic Sans MS" pitchFamily="66" charset="0"/>
              </a:rPr>
              <a:t>]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76400" y="152400"/>
            <a:ext cx="418704" cy="381000"/>
            <a:chOff x="2971800" y="2667000"/>
            <a:chExt cx="418704" cy="381000"/>
          </a:xfrm>
        </p:grpSpPr>
        <p:sp>
          <p:nvSpPr>
            <p:cNvPr id="6" name="Oval 5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17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19200" y="762000"/>
            <a:ext cx="418704" cy="381000"/>
            <a:chOff x="2971800" y="2667000"/>
            <a:chExt cx="418704" cy="381000"/>
          </a:xfrm>
        </p:grpSpPr>
        <p:sp>
          <p:nvSpPr>
            <p:cNvPr id="9" name="Oval 8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16</a:t>
              </a:r>
              <a:endParaRPr lang="en-IN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09800" y="762000"/>
            <a:ext cx="381000" cy="381000"/>
            <a:chOff x="2971800" y="2667000"/>
            <a:chExt cx="381000" cy="381000"/>
          </a:xfrm>
        </p:grpSpPr>
        <p:sp>
          <p:nvSpPr>
            <p:cNvPr id="12" name="Oval 11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9</a:t>
              </a:r>
              <a:endParaRPr lang="en-IN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0" y="1371600"/>
            <a:ext cx="418704" cy="381000"/>
            <a:chOff x="2971800" y="2667000"/>
            <a:chExt cx="418704" cy="381000"/>
          </a:xfrm>
        </p:grpSpPr>
        <p:sp>
          <p:nvSpPr>
            <p:cNvPr id="15" name="Oval 14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15</a:t>
              </a:r>
              <a:endParaRPr lang="en-IN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47800" y="1371600"/>
            <a:ext cx="418704" cy="381000"/>
            <a:chOff x="2971800" y="2667000"/>
            <a:chExt cx="418704" cy="381000"/>
          </a:xfrm>
        </p:grpSpPr>
        <p:sp>
          <p:nvSpPr>
            <p:cNvPr id="18" name="Oval 17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10</a:t>
              </a:r>
              <a:endParaRPr lang="en-IN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057400" y="1371600"/>
            <a:ext cx="381000" cy="381000"/>
            <a:chOff x="2971800" y="2667000"/>
            <a:chExt cx="381000" cy="381000"/>
          </a:xfrm>
        </p:grpSpPr>
        <p:sp>
          <p:nvSpPr>
            <p:cNvPr id="21" name="Oval 20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3200" y="1371600"/>
            <a:ext cx="381000" cy="381000"/>
            <a:chOff x="2971800" y="2667000"/>
            <a:chExt cx="381000" cy="381000"/>
          </a:xfrm>
        </p:grpSpPr>
        <p:sp>
          <p:nvSpPr>
            <p:cNvPr id="24" name="Oval 23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81000" y="2057400"/>
            <a:ext cx="381000" cy="381000"/>
            <a:chOff x="2971800" y="2667000"/>
            <a:chExt cx="381000" cy="381000"/>
          </a:xfrm>
        </p:grpSpPr>
        <p:sp>
          <p:nvSpPr>
            <p:cNvPr id="27" name="Oval 26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</a:t>
              </a:r>
              <a:endParaRPr lang="en-IN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14400" y="2057400"/>
            <a:ext cx="418704" cy="381000"/>
            <a:chOff x="2971800" y="2667000"/>
            <a:chExt cx="418704" cy="381000"/>
          </a:xfrm>
        </p:grpSpPr>
        <p:sp>
          <p:nvSpPr>
            <p:cNvPr id="30" name="Oval 29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12</a:t>
              </a:r>
              <a:endParaRPr lang="en-IN" dirty="0"/>
            </a:p>
          </p:txBody>
        </p:sp>
      </p:grpSp>
      <p:cxnSp>
        <p:nvCxnSpPr>
          <p:cNvPr id="32" name="Straight Connector 31"/>
          <p:cNvCxnSpPr>
            <a:endCxn id="10" idx="0"/>
          </p:cNvCxnSpPr>
          <p:nvPr/>
        </p:nvCxnSpPr>
        <p:spPr>
          <a:xfrm flipH="1">
            <a:off x="1428552" y="457200"/>
            <a:ext cx="247851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6" idx="0"/>
          </p:cNvCxnSpPr>
          <p:nvPr/>
        </p:nvCxnSpPr>
        <p:spPr>
          <a:xfrm flipH="1">
            <a:off x="971352" y="1066800"/>
            <a:ext cx="267099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8" idx="0"/>
          </p:cNvCxnSpPr>
          <p:nvPr/>
        </p:nvCxnSpPr>
        <p:spPr>
          <a:xfrm flipH="1">
            <a:off x="531843" y="1676400"/>
            <a:ext cx="24940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0"/>
          </p:cNvCxnSpPr>
          <p:nvPr/>
        </p:nvCxnSpPr>
        <p:spPr>
          <a:xfrm>
            <a:off x="2057400" y="457200"/>
            <a:ext cx="303243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2" idx="0"/>
          </p:cNvCxnSpPr>
          <p:nvPr/>
        </p:nvCxnSpPr>
        <p:spPr>
          <a:xfrm flipH="1">
            <a:off x="2208243" y="1143000"/>
            <a:ext cx="116255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10668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1" idx="0"/>
          </p:cNvCxnSpPr>
          <p:nvPr/>
        </p:nvCxnSpPr>
        <p:spPr>
          <a:xfrm>
            <a:off x="990600" y="17526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9" idx="0"/>
          </p:cNvCxnSpPr>
          <p:nvPr/>
        </p:nvCxnSpPr>
        <p:spPr>
          <a:xfrm>
            <a:off x="1524000" y="10668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1000" y="26670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17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685800" y="26670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1066800" y="26670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71600" y="26670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15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1752600" y="26670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2133600" y="26670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2438400" y="26670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743200" y="26670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048000" y="26670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3429000" y="2667000"/>
            <a:ext cx="4187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20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152400" y="3124200"/>
            <a:ext cx="3841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Corrected heap of 9 elements 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810000" y="914400"/>
            <a:ext cx="1219200" cy="5334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5" name="Group 54"/>
          <p:cNvGrpSpPr/>
          <p:nvPr/>
        </p:nvGrpSpPr>
        <p:grpSpPr>
          <a:xfrm>
            <a:off x="6629400" y="228600"/>
            <a:ext cx="418704" cy="381000"/>
            <a:chOff x="2971800" y="2667000"/>
            <a:chExt cx="418704" cy="381000"/>
          </a:xfrm>
        </p:grpSpPr>
        <p:sp>
          <p:nvSpPr>
            <p:cNvPr id="56" name="Oval 55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12</a:t>
              </a:r>
              <a:endParaRPr lang="en-IN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172200" y="838200"/>
            <a:ext cx="418704" cy="381000"/>
            <a:chOff x="2971800" y="2667000"/>
            <a:chExt cx="418704" cy="381000"/>
          </a:xfrm>
        </p:grpSpPr>
        <p:sp>
          <p:nvSpPr>
            <p:cNvPr id="59" name="Oval 58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16</a:t>
              </a:r>
              <a:endParaRPr lang="en-IN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162800" y="838200"/>
            <a:ext cx="381000" cy="381000"/>
            <a:chOff x="2971800" y="2667000"/>
            <a:chExt cx="381000" cy="381000"/>
          </a:xfrm>
        </p:grpSpPr>
        <p:sp>
          <p:nvSpPr>
            <p:cNvPr id="62" name="Oval 61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9</a:t>
              </a:r>
              <a:endParaRPr lang="en-IN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15000" y="1447800"/>
            <a:ext cx="418704" cy="381000"/>
            <a:chOff x="2971800" y="2667000"/>
            <a:chExt cx="418704" cy="381000"/>
          </a:xfrm>
        </p:grpSpPr>
        <p:sp>
          <p:nvSpPr>
            <p:cNvPr id="65" name="Oval 64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15</a:t>
              </a:r>
              <a:endParaRPr lang="en-IN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400800" y="1447800"/>
            <a:ext cx="418704" cy="381000"/>
            <a:chOff x="2971800" y="2667000"/>
            <a:chExt cx="418704" cy="381000"/>
          </a:xfrm>
        </p:grpSpPr>
        <p:sp>
          <p:nvSpPr>
            <p:cNvPr id="68" name="Oval 67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10</a:t>
              </a:r>
              <a:endParaRPr lang="en-IN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10400" y="1447800"/>
            <a:ext cx="381000" cy="381000"/>
            <a:chOff x="2971800" y="2667000"/>
            <a:chExt cx="381000" cy="381000"/>
          </a:xfrm>
        </p:grpSpPr>
        <p:sp>
          <p:nvSpPr>
            <p:cNvPr id="71" name="Oval 70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696200" y="1447800"/>
            <a:ext cx="381000" cy="381000"/>
            <a:chOff x="2971800" y="2667000"/>
            <a:chExt cx="381000" cy="381000"/>
          </a:xfrm>
        </p:grpSpPr>
        <p:sp>
          <p:nvSpPr>
            <p:cNvPr id="74" name="Oval 73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334000" y="2133600"/>
            <a:ext cx="381000" cy="381000"/>
            <a:chOff x="2971800" y="2667000"/>
            <a:chExt cx="381000" cy="381000"/>
          </a:xfrm>
        </p:grpSpPr>
        <p:sp>
          <p:nvSpPr>
            <p:cNvPr id="77" name="Oval 76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</a:t>
              </a:r>
              <a:endParaRPr lang="en-IN" dirty="0"/>
            </a:p>
          </p:txBody>
        </p:sp>
      </p:grpSp>
      <p:cxnSp>
        <p:nvCxnSpPr>
          <p:cNvPr id="82" name="Straight Connector 81"/>
          <p:cNvCxnSpPr>
            <a:endCxn id="60" idx="0"/>
          </p:cNvCxnSpPr>
          <p:nvPr/>
        </p:nvCxnSpPr>
        <p:spPr>
          <a:xfrm flipH="1">
            <a:off x="6381552" y="533400"/>
            <a:ext cx="247851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66" idx="0"/>
          </p:cNvCxnSpPr>
          <p:nvPr/>
        </p:nvCxnSpPr>
        <p:spPr>
          <a:xfrm flipH="1">
            <a:off x="5924352" y="1143000"/>
            <a:ext cx="267101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78" idx="0"/>
          </p:cNvCxnSpPr>
          <p:nvPr/>
        </p:nvCxnSpPr>
        <p:spPr>
          <a:xfrm flipH="1">
            <a:off x="5484843" y="1752600"/>
            <a:ext cx="24940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63" idx="0"/>
          </p:cNvCxnSpPr>
          <p:nvPr/>
        </p:nvCxnSpPr>
        <p:spPr>
          <a:xfrm>
            <a:off x="7010400" y="533400"/>
            <a:ext cx="303243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72" idx="0"/>
          </p:cNvCxnSpPr>
          <p:nvPr/>
        </p:nvCxnSpPr>
        <p:spPr>
          <a:xfrm flipH="1">
            <a:off x="7161243" y="1219200"/>
            <a:ext cx="116255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543800" y="11430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69" idx="0"/>
          </p:cNvCxnSpPr>
          <p:nvPr/>
        </p:nvCxnSpPr>
        <p:spPr>
          <a:xfrm>
            <a:off x="6477000" y="11430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334000" y="27432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91" name="TextBox 90"/>
          <p:cNvSpPr txBox="1"/>
          <p:nvPr/>
        </p:nvSpPr>
        <p:spPr>
          <a:xfrm>
            <a:off x="5638800" y="27432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92" name="TextBox 91"/>
          <p:cNvSpPr txBox="1"/>
          <p:nvPr/>
        </p:nvSpPr>
        <p:spPr>
          <a:xfrm>
            <a:off x="6019800" y="2743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93" name="TextBox 92"/>
          <p:cNvSpPr txBox="1"/>
          <p:nvPr/>
        </p:nvSpPr>
        <p:spPr>
          <a:xfrm>
            <a:off x="6324600" y="27432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15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6705600" y="27432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95" name="TextBox 94"/>
          <p:cNvSpPr txBox="1"/>
          <p:nvPr/>
        </p:nvSpPr>
        <p:spPr>
          <a:xfrm>
            <a:off x="7086600" y="2743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96" name="TextBox 95"/>
          <p:cNvSpPr txBox="1"/>
          <p:nvPr/>
        </p:nvSpPr>
        <p:spPr>
          <a:xfrm>
            <a:off x="7391400" y="2743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97" name="TextBox 96"/>
          <p:cNvSpPr txBox="1"/>
          <p:nvPr/>
        </p:nvSpPr>
        <p:spPr>
          <a:xfrm>
            <a:off x="7696200" y="27432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98" name="TextBox 97"/>
          <p:cNvSpPr txBox="1"/>
          <p:nvPr/>
        </p:nvSpPr>
        <p:spPr>
          <a:xfrm>
            <a:off x="8001000" y="2743200"/>
            <a:ext cx="4187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17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8382000" y="2743200"/>
            <a:ext cx="4187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20</a:t>
            </a:r>
            <a:endParaRPr lang="en-IN" dirty="0"/>
          </a:p>
        </p:txBody>
      </p:sp>
      <p:sp>
        <p:nvSpPr>
          <p:cNvPr id="100" name="Left Brace 99"/>
          <p:cNvSpPr/>
          <p:nvPr/>
        </p:nvSpPr>
        <p:spPr>
          <a:xfrm>
            <a:off x="6477000" y="1981200"/>
            <a:ext cx="381000" cy="2667000"/>
          </a:xfrm>
          <a:prstGeom prst="leftBrace">
            <a:avLst/>
          </a:prstGeom>
          <a:ln>
            <a:solidFill>
              <a:srgbClr val="0000FF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5257800" y="3429000"/>
            <a:ext cx="3368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Incorrect heap of 8 elements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02" name="Left Brace 101"/>
          <p:cNvSpPr/>
          <p:nvPr/>
        </p:nvSpPr>
        <p:spPr>
          <a:xfrm>
            <a:off x="8305800" y="2286000"/>
            <a:ext cx="304800" cy="685800"/>
          </a:xfrm>
          <a:prstGeom prst="leftBrace">
            <a:avLst/>
          </a:prstGeom>
          <a:ln>
            <a:solidFill>
              <a:srgbClr val="0000FF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/>
          <p:cNvSpPr txBox="1"/>
          <p:nvPr/>
        </p:nvSpPr>
        <p:spPr>
          <a:xfrm>
            <a:off x="8001000" y="21336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sorted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04" name="Down Arrow 103"/>
          <p:cNvSpPr/>
          <p:nvPr/>
        </p:nvSpPr>
        <p:spPr>
          <a:xfrm>
            <a:off x="5791200" y="3810000"/>
            <a:ext cx="609600" cy="60960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5" name="Group 104"/>
          <p:cNvGrpSpPr/>
          <p:nvPr/>
        </p:nvGrpSpPr>
        <p:grpSpPr>
          <a:xfrm>
            <a:off x="5791200" y="4419600"/>
            <a:ext cx="418704" cy="381000"/>
            <a:chOff x="2971800" y="2667000"/>
            <a:chExt cx="418704" cy="381000"/>
          </a:xfrm>
        </p:grpSpPr>
        <p:sp>
          <p:nvSpPr>
            <p:cNvPr id="106" name="Oval 105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16</a:t>
              </a:r>
              <a:endParaRPr lang="en-IN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334000" y="5029200"/>
            <a:ext cx="418704" cy="381000"/>
            <a:chOff x="2971800" y="2667000"/>
            <a:chExt cx="418704" cy="381000"/>
          </a:xfrm>
        </p:grpSpPr>
        <p:sp>
          <p:nvSpPr>
            <p:cNvPr id="109" name="Oval 108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15</a:t>
              </a:r>
              <a:endParaRPr lang="en-IN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6324600" y="5029200"/>
            <a:ext cx="381000" cy="381000"/>
            <a:chOff x="2971800" y="2667000"/>
            <a:chExt cx="381000" cy="381000"/>
          </a:xfrm>
        </p:grpSpPr>
        <p:sp>
          <p:nvSpPr>
            <p:cNvPr id="112" name="Oval 111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9</a:t>
              </a:r>
              <a:endParaRPr lang="en-IN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876800" y="5638800"/>
            <a:ext cx="418704" cy="381000"/>
            <a:chOff x="2971800" y="2667000"/>
            <a:chExt cx="418704" cy="381000"/>
          </a:xfrm>
        </p:grpSpPr>
        <p:sp>
          <p:nvSpPr>
            <p:cNvPr id="115" name="Oval 114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12</a:t>
              </a:r>
              <a:endParaRPr lang="en-IN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562600" y="5638800"/>
            <a:ext cx="418704" cy="381000"/>
            <a:chOff x="2971800" y="2667000"/>
            <a:chExt cx="418704" cy="381000"/>
          </a:xfrm>
        </p:grpSpPr>
        <p:sp>
          <p:nvSpPr>
            <p:cNvPr id="118" name="Oval 117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10</a:t>
              </a:r>
              <a:endParaRPr lang="en-IN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172200" y="5638800"/>
            <a:ext cx="381000" cy="381000"/>
            <a:chOff x="2971800" y="2667000"/>
            <a:chExt cx="381000" cy="381000"/>
          </a:xfrm>
        </p:grpSpPr>
        <p:sp>
          <p:nvSpPr>
            <p:cNvPr id="121" name="Oval 120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858000" y="5638800"/>
            <a:ext cx="381000" cy="381000"/>
            <a:chOff x="2971800" y="2667000"/>
            <a:chExt cx="381000" cy="381000"/>
          </a:xfrm>
        </p:grpSpPr>
        <p:sp>
          <p:nvSpPr>
            <p:cNvPr id="124" name="Oval 123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495800" y="6324600"/>
            <a:ext cx="381000" cy="381000"/>
            <a:chOff x="2971800" y="2667000"/>
            <a:chExt cx="381000" cy="381000"/>
          </a:xfrm>
        </p:grpSpPr>
        <p:sp>
          <p:nvSpPr>
            <p:cNvPr id="127" name="Oval 126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</a:t>
              </a:r>
              <a:endParaRPr lang="en-IN" dirty="0"/>
            </a:p>
          </p:txBody>
        </p:sp>
      </p:grpSp>
      <p:cxnSp>
        <p:nvCxnSpPr>
          <p:cNvPr id="132" name="Straight Connector 131"/>
          <p:cNvCxnSpPr>
            <a:endCxn id="110" idx="0"/>
          </p:cNvCxnSpPr>
          <p:nvPr/>
        </p:nvCxnSpPr>
        <p:spPr>
          <a:xfrm flipH="1">
            <a:off x="5543352" y="4724400"/>
            <a:ext cx="247853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16" idx="0"/>
          </p:cNvCxnSpPr>
          <p:nvPr/>
        </p:nvCxnSpPr>
        <p:spPr>
          <a:xfrm flipH="1">
            <a:off x="5086152" y="5334000"/>
            <a:ext cx="267099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4646643" y="5943600"/>
            <a:ext cx="24940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13" idx="0"/>
          </p:cNvCxnSpPr>
          <p:nvPr/>
        </p:nvCxnSpPr>
        <p:spPr>
          <a:xfrm>
            <a:off x="6172200" y="4724400"/>
            <a:ext cx="303243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22" idx="0"/>
          </p:cNvCxnSpPr>
          <p:nvPr/>
        </p:nvCxnSpPr>
        <p:spPr>
          <a:xfrm flipH="1">
            <a:off x="6323043" y="5410200"/>
            <a:ext cx="116255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705600" y="53340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119" idx="0"/>
          </p:cNvCxnSpPr>
          <p:nvPr/>
        </p:nvCxnSpPr>
        <p:spPr>
          <a:xfrm>
            <a:off x="5638800" y="53340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477000" y="3886200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 smtClean="0">
                <a:latin typeface="Comic Sans MS" pitchFamily="66" charset="0"/>
              </a:rPr>
              <a:t>Heapify</a:t>
            </a:r>
            <a:r>
              <a:rPr lang="en-IN" sz="2000" dirty="0" smtClean="0">
                <a:latin typeface="Comic Sans MS" pitchFamily="66" charset="0"/>
              </a:rPr>
              <a:t>(A,1)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90600" y="44958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142" name="TextBox 141"/>
          <p:cNvSpPr txBox="1"/>
          <p:nvPr/>
        </p:nvSpPr>
        <p:spPr>
          <a:xfrm>
            <a:off x="1295400" y="44958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15</a:t>
            </a:r>
            <a:endParaRPr lang="en-IN" dirty="0"/>
          </a:p>
        </p:txBody>
      </p:sp>
      <p:sp>
        <p:nvSpPr>
          <p:cNvPr id="143" name="TextBox 142"/>
          <p:cNvSpPr txBox="1"/>
          <p:nvPr/>
        </p:nvSpPr>
        <p:spPr>
          <a:xfrm>
            <a:off x="1676400" y="4495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144" name="TextBox 143"/>
          <p:cNvSpPr txBox="1"/>
          <p:nvPr/>
        </p:nvSpPr>
        <p:spPr>
          <a:xfrm>
            <a:off x="1981200" y="44958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145" name="TextBox 144"/>
          <p:cNvSpPr txBox="1"/>
          <p:nvPr/>
        </p:nvSpPr>
        <p:spPr>
          <a:xfrm>
            <a:off x="2362200" y="44958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146" name="TextBox 145"/>
          <p:cNvSpPr txBox="1"/>
          <p:nvPr/>
        </p:nvSpPr>
        <p:spPr>
          <a:xfrm>
            <a:off x="2743200" y="4495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147" name="TextBox 146"/>
          <p:cNvSpPr txBox="1"/>
          <p:nvPr/>
        </p:nvSpPr>
        <p:spPr>
          <a:xfrm>
            <a:off x="3048000" y="4495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148" name="TextBox 147"/>
          <p:cNvSpPr txBox="1"/>
          <p:nvPr/>
        </p:nvSpPr>
        <p:spPr>
          <a:xfrm>
            <a:off x="3352800" y="44958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49" name="TextBox 148"/>
          <p:cNvSpPr txBox="1"/>
          <p:nvPr/>
        </p:nvSpPr>
        <p:spPr>
          <a:xfrm>
            <a:off x="3657600" y="4495800"/>
            <a:ext cx="4187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17</a:t>
            </a:r>
            <a:endParaRPr lang="en-IN" dirty="0"/>
          </a:p>
        </p:txBody>
      </p:sp>
      <p:sp>
        <p:nvSpPr>
          <p:cNvPr id="150" name="TextBox 149"/>
          <p:cNvSpPr txBox="1"/>
          <p:nvPr/>
        </p:nvSpPr>
        <p:spPr>
          <a:xfrm>
            <a:off x="4038600" y="4495800"/>
            <a:ext cx="4187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20</a:t>
            </a:r>
            <a:endParaRPr lang="en-IN" dirty="0"/>
          </a:p>
        </p:txBody>
      </p:sp>
      <p:sp>
        <p:nvSpPr>
          <p:cNvPr id="151" name="Rectangle 150"/>
          <p:cNvSpPr/>
          <p:nvPr/>
        </p:nvSpPr>
        <p:spPr>
          <a:xfrm>
            <a:off x="1066800" y="5029200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Heap of 8 elements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81000" y="6324600"/>
            <a:ext cx="13789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And so on…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0" dur="500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3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3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/>
      <p:bldP spid="102" grpId="0" animBg="1"/>
      <p:bldP spid="103" grpId="0"/>
      <p:bldP spid="104" grpId="0" animBg="1"/>
      <p:bldP spid="140" grpId="0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/>
      <p:bldP spid="152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of </a:t>
            </a:r>
            <a:r>
              <a:rPr lang="en-IN" dirty="0" err="1" smtClean="0"/>
              <a:t>Heapsort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743199"/>
          </a:xfrm>
        </p:spPr>
        <p:txBody>
          <a:bodyPr/>
          <a:lstStyle/>
          <a:p>
            <a:r>
              <a:rPr lang="en-IN" dirty="0" smtClean="0"/>
              <a:t>Build-Max-Heap takes O(n) time. </a:t>
            </a:r>
          </a:p>
          <a:p>
            <a:r>
              <a:rPr lang="en-IN" dirty="0" smtClean="0"/>
              <a:t>In each iteration of the loop, there is one call to Max-</a:t>
            </a:r>
            <a:r>
              <a:rPr lang="en-IN" dirty="0" err="1" smtClean="0"/>
              <a:t>Heapify</a:t>
            </a:r>
            <a:r>
              <a:rPr lang="en-IN" dirty="0" smtClean="0"/>
              <a:t>, that takes O(log n) time.</a:t>
            </a:r>
          </a:p>
          <a:p>
            <a:r>
              <a:rPr lang="en-IN" dirty="0" smtClean="0"/>
              <a:t>There are n iterations, so </a:t>
            </a:r>
            <a:r>
              <a:rPr lang="en-IN" dirty="0" err="1" smtClean="0"/>
              <a:t>Heapsort</a:t>
            </a:r>
            <a:r>
              <a:rPr lang="en-IN" dirty="0" smtClean="0"/>
              <a:t> takes O(n) + O(n log n) = O(n log n)  time.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Priority Queues: a 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Data structure is data organized in some form that supports a given set of operations efficiently.</a:t>
            </a:r>
          </a:p>
          <a:p>
            <a:r>
              <a:rPr lang="en-IN" dirty="0" smtClean="0"/>
              <a:t>The </a:t>
            </a:r>
            <a:r>
              <a:rPr lang="en-IN" dirty="0" smtClean="0">
                <a:solidFill>
                  <a:srgbClr val="C00000"/>
                </a:solidFill>
              </a:rPr>
              <a:t>max-priority-queue </a:t>
            </a:r>
            <a:r>
              <a:rPr lang="en-IN" dirty="0" smtClean="0"/>
              <a:t>data structure maintains a </a:t>
            </a:r>
            <a:r>
              <a:rPr lang="en-IN" u="sng" dirty="0" smtClean="0">
                <a:solidFill>
                  <a:srgbClr val="0000FF"/>
                </a:solidFill>
              </a:rPr>
              <a:t>dynamic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u="sng" dirty="0" smtClean="0">
                <a:solidFill>
                  <a:srgbClr val="0000FF"/>
                </a:solidFill>
              </a:rPr>
              <a:t>set </a:t>
            </a:r>
            <a:r>
              <a:rPr lang="en-IN" u="sng" dirty="0" smtClean="0">
                <a:solidFill>
                  <a:srgbClr val="0000FF"/>
                </a:solidFill>
              </a:rPr>
              <a:t>S of elements</a:t>
            </a:r>
            <a:r>
              <a:rPr lang="en-IN" dirty="0" smtClean="0"/>
              <a:t>, </a:t>
            </a:r>
          </a:p>
          <a:p>
            <a:pPr lvl="1"/>
            <a:r>
              <a:rPr lang="en-IN" dirty="0" smtClean="0"/>
              <a:t>Each element has associated with it a value </a:t>
            </a:r>
            <a:r>
              <a:rPr lang="en-IN" b="1" dirty="0" smtClean="0">
                <a:solidFill>
                  <a:srgbClr val="0000FF"/>
                </a:solidFill>
              </a:rPr>
              <a:t>key</a:t>
            </a:r>
            <a:r>
              <a:rPr lang="en-IN" dirty="0" smtClean="0"/>
              <a:t>.</a:t>
            </a:r>
          </a:p>
          <a:p>
            <a:r>
              <a:rPr lang="en-IN" dirty="0" smtClean="0"/>
              <a:t> The data structure supports the following operations.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Insert(</a:t>
            </a:r>
            <a:r>
              <a:rPr lang="en-IN" dirty="0" err="1" smtClean="0">
                <a:solidFill>
                  <a:srgbClr val="C00000"/>
                </a:solidFill>
              </a:rPr>
              <a:t>S,x</a:t>
            </a:r>
            <a:r>
              <a:rPr lang="en-IN" dirty="0" smtClean="0">
                <a:solidFill>
                  <a:srgbClr val="C00000"/>
                </a:solidFill>
              </a:rPr>
              <a:t>) </a:t>
            </a:r>
            <a:r>
              <a:rPr lang="en-IN" dirty="0" smtClean="0"/>
              <a:t>  inserts the element x into S to get S U {x}.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Maximum(S)</a:t>
            </a:r>
            <a:r>
              <a:rPr lang="en-IN" dirty="0" smtClean="0"/>
              <a:t> returns the element of S with the largest key.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Extract-Max(S) </a:t>
            </a:r>
            <a:r>
              <a:rPr lang="en-IN" dirty="0" smtClean="0"/>
              <a:t>removes and returns the element from S with the largest key value.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Increase-Key(</a:t>
            </a:r>
            <a:r>
              <a:rPr lang="en-IN" dirty="0" err="1" smtClean="0">
                <a:solidFill>
                  <a:srgbClr val="C00000"/>
                </a:solidFill>
              </a:rPr>
              <a:t>S,x,k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  <a:r>
              <a:rPr lang="en-IN" dirty="0" smtClean="0"/>
              <a:t> increases the value of elements </a:t>
            </a:r>
            <a:r>
              <a:rPr lang="en-IN" dirty="0" err="1" smtClean="0"/>
              <a:t>x’s</a:t>
            </a:r>
            <a:r>
              <a:rPr lang="en-IN" dirty="0" smtClean="0"/>
              <a:t> key to a new value k, assumed to be no smaller than its current key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876800"/>
            <a:ext cx="8153400" cy="1524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IN" dirty="0" smtClean="0"/>
              <a:t>Height of a binary tree: the maximum number of links traversed to go from the root to some leaf without using any link twice, that is,</a:t>
            </a:r>
          </a:p>
          <a:p>
            <a:pPr>
              <a:buNone/>
            </a:pPr>
            <a:r>
              <a:rPr lang="en-IN" dirty="0" smtClean="0"/>
              <a:t>The length of the longest </a:t>
            </a:r>
            <a:r>
              <a:rPr lang="en-IN" dirty="0" smtClean="0">
                <a:solidFill>
                  <a:srgbClr val="C00000"/>
                </a:solidFill>
              </a:rPr>
              <a:t>simple</a:t>
            </a:r>
            <a:r>
              <a:rPr lang="en-IN" dirty="0" smtClean="0"/>
              <a:t> path from root to a leaf.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3962400" cy="762000"/>
          </a:xfrm>
        </p:spPr>
        <p:txBody>
          <a:bodyPr/>
          <a:lstStyle/>
          <a:p>
            <a:r>
              <a:rPr lang="en-IN" dirty="0" smtClean="0"/>
              <a:t>Binary trees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8382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10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905000" y="1143000"/>
            <a:ext cx="533400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19400" y="1143000"/>
            <a:ext cx="53340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1676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9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6600" y="1676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7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2514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6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24384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12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14" name="Straight Connector 13"/>
          <p:cNvCxnSpPr>
            <a:endCxn id="12" idx="0"/>
          </p:cNvCxnSpPr>
          <p:nvPr/>
        </p:nvCxnSpPr>
        <p:spPr>
          <a:xfrm flipH="1">
            <a:off x="1382065" y="1981200"/>
            <a:ext cx="370536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05200" y="1981200"/>
            <a:ext cx="379442" cy="5656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048000" y="1981200"/>
            <a:ext cx="303244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2514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4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0" y="3429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21" name="Straight Connector 20"/>
          <p:cNvCxnSpPr>
            <a:stCxn id="12" idx="2"/>
          </p:cNvCxnSpPr>
          <p:nvPr/>
        </p:nvCxnSpPr>
        <p:spPr>
          <a:xfrm>
            <a:off x="1382065" y="2883932"/>
            <a:ext cx="522935" cy="621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2"/>
          </p:cNvCxnSpPr>
          <p:nvPr/>
        </p:nvCxnSpPr>
        <p:spPr>
          <a:xfrm flipH="1">
            <a:off x="1751043" y="3798332"/>
            <a:ext cx="363309" cy="54506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22860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Comic Sans MS" pitchFamily="66" charset="0"/>
              </a:rPr>
              <a:t>Height = 4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81000" y="990600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1000" y="3124200"/>
            <a:ext cx="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14800" y="381000"/>
            <a:ext cx="4724400" cy="27699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IN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Representation/Notation</a:t>
            </a:r>
            <a:r>
              <a:rPr lang="en-IN" sz="2200" dirty="0" smtClean="0">
                <a:latin typeface="Comic Sans MS" pitchFamily="66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IN" sz="2200" dirty="0" smtClean="0">
                <a:latin typeface="Comic Sans MS" pitchFamily="66" charset="0"/>
              </a:rPr>
              <a:t> 10 is the </a:t>
            </a:r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root</a:t>
            </a:r>
            <a:r>
              <a:rPr lang="en-IN" sz="2200" dirty="0" smtClean="0">
                <a:latin typeface="Comic Sans MS" pitchFamily="66" charset="0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en-IN" sz="2200" dirty="0" smtClean="0">
                <a:latin typeface="Comic Sans MS" pitchFamily="66" charset="0"/>
              </a:rPr>
              <a:t> 9 and 7 are the </a:t>
            </a:r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left</a:t>
            </a:r>
            <a:r>
              <a:rPr lang="en-IN" sz="2200" dirty="0" smtClean="0">
                <a:latin typeface="Comic Sans MS" pitchFamily="66" charset="0"/>
              </a:rPr>
              <a:t> and </a:t>
            </a:r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right children</a:t>
            </a:r>
            <a:r>
              <a:rPr lang="en-IN" sz="2200" dirty="0" smtClean="0">
                <a:latin typeface="Comic Sans MS" pitchFamily="66" charset="0"/>
              </a:rPr>
              <a:t> of 10 respectively.</a:t>
            </a:r>
          </a:p>
          <a:p>
            <a:pPr lvl="1">
              <a:buFont typeface="Arial" pitchFamily="34" charset="0"/>
              <a:buChar char="•"/>
            </a:pPr>
            <a:r>
              <a:rPr lang="en-IN" sz="2200" dirty="0" smtClean="0">
                <a:latin typeface="Comic Sans MS" pitchFamily="66" charset="0"/>
              </a:rPr>
              <a:t> 6 is the </a:t>
            </a:r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left child </a:t>
            </a:r>
            <a:r>
              <a:rPr lang="en-IN" sz="2200" dirty="0" smtClean="0">
                <a:latin typeface="Comic Sans MS" pitchFamily="66" charset="0"/>
              </a:rPr>
              <a:t>of 9. </a:t>
            </a:r>
          </a:p>
          <a:p>
            <a:pPr lvl="1">
              <a:buFont typeface="Arial" pitchFamily="34" charset="0"/>
              <a:buChar char="•"/>
            </a:pPr>
            <a:r>
              <a:rPr lang="en-IN" sz="2200" dirty="0" smtClean="0">
                <a:latin typeface="Comic Sans MS" pitchFamily="66" charset="0"/>
              </a:rPr>
              <a:t> 6 is the </a:t>
            </a:r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parent</a:t>
            </a:r>
            <a:r>
              <a:rPr lang="en-IN" sz="2200" dirty="0" smtClean="0">
                <a:latin typeface="Comic Sans MS" pitchFamily="66" charset="0"/>
              </a:rPr>
              <a:t> of 11.</a:t>
            </a:r>
          </a:p>
          <a:p>
            <a:pPr lvl="1">
              <a:buFont typeface="Arial" pitchFamily="34" charset="0"/>
              <a:buChar char="•"/>
            </a:pPr>
            <a:r>
              <a:rPr lang="en-IN" sz="2200" dirty="0" smtClean="0">
                <a:latin typeface="Comic Sans MS" pitchFamily="66" charset="0"/>
              </a:rPr>
              <a:t> 2, 4, 12 are </a:t>
            </a:r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leaf nodes</a:t>
            </a:r>
            <a:r>
              <a:rPr lang="en-IN" sz="22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/>
      <p:bldP spid="7" grpId="0"/>
      <p:bldP spid="10" grpId="0"/>
      <p:bldP spid="11" grpId="0"/>
      <p:bldP spid="12" grpId="0"/>
      <p:bldP spid="13" grpId="0"/>
      <p:bldP spid="13" grpId="1"/>
      <p:bldP spid="17" grpId="0"/>
      <p:bldP spid="18" grpId="0"/>
      <p:bldP spid="19" grpId="0"/>
      <p:bldP spid="29" grpId="0"/>
      <p:bldP spid="29" grpId="1"/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IN" dirty="0" smtClean="0"/>
              <a:t>Implementing Priority Queue by Heap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600200"/>
            <a:ext cx="2215671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Maximum</a:t>
            </a:r>
            <a:r>
              <a:rPr lang="en-IN" sz="2200" dirty="0" smtClean="0">
                <a:latin typeface="Comic Sans MS" pitchFamily="66" charset="0"/>
              </a:rPr>
              <a:t>(A) {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 return A[1]</a:t>
            </a:r>
          </a:p>
          <a:p>
            <a:pPr marL="457200" indent="-457200"/>
            <a:r>
              <a:rPr lang="en-IN" sz="2200" dirty="0" smtClean="0">
                <a:latin typeface="Comic Sans MS" pitchFamily="66" charset="0"/>
              </a:rPr>
              <a:t>}</a:t>
            </a:r>
            <a:endParaRPr lang="en-IN" sz="22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2895600"/>
            <a:ext cx="4028667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Extract-Max(A) </a:t>
            </a:r>
            <a:r>
              <a:rPr lang="en-IN" sz="2200" dirty="0" smtClean="0">
                <a:latin typeface="Comic Sans MS" pitchFamily="66" charset="0"/>
              </a:rPr>
              <a:t>{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If </a:t>
            </a:r>
            <a:r>
              <a:rPr lang="en-IN" sz="2200" dirty="0" err="1" smtClean="0">
                <a:latin typeface="Comic Sans MS" pitchFamily="66" charset="0"/>
              </a:rPr>
              <a:t>A.heapsize</a:t>
            </a:r>
            <a:r>
              <a:rPr lang="en-IN" sz="2200" dirty="0" smtClean="0">
                <a:latin typeface="Comic Sans MS" pitchFamily="66" charset="0"/>
              </a:rPr>
              <a:t> == 0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      error “Empty Heap”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max = A[1]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A[1] = </a:t>
            </a:r>
            <a:r>
              <a:rPr lang="en-IN" sz="2200" dirty="0" err="1" smtClean="0">
                <a:latin typeface="Comic Sans MS" pitchFamily="66" charset="0"/>
              </a:rPr>
              <a:t>A.heapsize</a:t>
            </a:r>
            <a:r>
              <a:rPr lang="en-IN" sz="2200" dirty="0" smtClean="0">
                <a:latin typeface="Comic Sans MS" pitchFamily="66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err="1" smtClean="0">
                <a:latin typeface="Comic Sans MS" pitchFamily="66" charset="0"/>
              </a:rPr>
              <a:t>A.heapsize</a:t>
            </a:r>
            <a:r>
              <a:rPr lang="en-IN" sz="2200" dirty="0" smtClean="0">
                <a:latin typeface="Comic Sans MS" pitchFamily="66" charset="0"/>
              </a:rPr>
              <a:t>= A.heapsize-1;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Max-</a:t>
            </a:r>
            <a:r>
              <a:rPr lang="en-IN" sz="2200" dirty="0" err="1" smtClean="0">
                <a:latin typeface="Comic Sans MS" pitchFamily="66" charset="0"/>
              </a:rPr>
              <a:t>Heapify</a:t>
            </a:r>
            <a:r>
              <a:rPr lang="en-IN" sz="2200" dirty="0" smtClean="0">
                <a:latin typeface="Comic Sans MS" pitchFamily="66" charset="0"/>
              </a:rPr>
              <a:t>(A,1)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return max</a:t>
            </a:r>
          </a:p>
          <a:p>
            <a:pPr marL="457200" indent="-457200"/>
            <a:r>
              <a:rPr lang="en-IN" sz="2200" dirty="0" smtClean="0"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1600200"/>
            <a:ext cx="3733800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A[1] is the largest element. Return A[1]. </a:t>
            </a:r>
          </a:p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Time taken=O(1)</a:t>
            </a:r>
            <a:endParaRPr lang="en-IN" sz="2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2895600"/>
            <a:ext cx="3733800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Remember A[1] in max.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Replace A[1] by A[</a:t>
            </a:r>
            <a:r>
              <a:rPr lang="en-IN" sz="2200" dirty="0" err="1" smtClean="0">
                <a:solidFill>
                  <a:srgbClr val="0000FF"/>
                </a:solidFill>
                <a:latin typeface="Comic Sans MS" pitchFamily="66" charset="0"/>
              </a:rPr>
              <a:t>heapsize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].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Decrement </a:t>
            </a:r>
            <a:r>
              <a:rPr lang="en-IN" sz="2200" dirty="0" err="1" smtClean="0">
                <a:solidFill>
                  <a:srgbClr val="0000FF"/>
                </a:solidFill>
                <a:latin typeface="Comic Sans MS" pitchFamily="66" charset="0"/>
              </a:rPr>
              <a:t>A.heapsize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This possibly violates max-heap property at node 1.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So call Max-</a:t>
            </a:r>
            <a:r>
              <a:rPr lang="en-IN" sz="2200" dirty="0" err="1" smtClean="0">
                <a:solidFill>
                  <a:srgbClr val="0000FF"/>
                </a:solidFill>
                <a:latin typeface="Comic Sans MS" pitchFamily="66" charset="0"/>
              </a:rPr>
              <a:t>Heapify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</a:p>
          <a:p>
            <a:pPr marL="457200" indent="-457200"/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Time taken = O(log n).</a:t>
            </a:r>
            <a:endParaRPr lang="en-IN" sz="22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8229600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Increase-Key(A, </a:t>
            </a:r>
            <a:r>
              <a:rPr lang="en-IN" sz="2200" dirty="0" err="1" smtClean="0">
                <a:solidFill>
                  <a:srgbClr val="C00000"/>
                </a:solidFill>
                <a:latin typeface="Comic Sans MS" pitchFamily="66" charset="0"/>
              </a:rPr>
              <a:t>i</a:t>
            </a:r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, key) </a:t>
            </a:r>
            <a:r>
              <a:rPr lang="en-IN" sz="2200" dirty="0" smtClean="0">
                <a:latin typeface="Comic Sans MS" pitchFamily="66" charset="0"/>
              </a:rPr>
              <a:t>{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If key &lt; A[</a:t>
            </a:r>
            <a:r>
              <a:rPr lang="en-IN" sz="2200" dirty="0" err="1" smtClean="0">
                <a:latin typeface="Comic Sans MS" pitchFamily="66" charset="0"/>
              </a:rPr>
              <a:t>i</a:t>
            </a:r>
            <a:r>
              <a:rPr lang="en-IN" sz="2200" dirty="0" smtClean="0">
                <a:latin typeface="Comic Sans MS" pitchFamily="66" charset="0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     return “new key smaller than current key”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A[</a:t>
            </a:r>
            <a:r>
              <a:rPr lang="en-IN" sz="2200" dirty="0" err="1" smtClean="0">
                <a:latin typeface="Comic Sans MS" pitchFamily="66" charset="0"/>
              </a:rPr>
              <a:t>i</a:t>
            </a:r>
            <a:r>
              <a:rPr lang="en-IN" sz="2200" dirty="0" smtClean="0">
                <a:latin typeface="Comic Sans MS" pitchFamily="66" charset="0"/>
              </a:rPr>
              <a:t>] = key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while </a:t>
            </a:r>
            <a:r>
              <a:rPr lang="en-IN" sz="2200" dirty="0" err="1" smtClean="0">
                <a:latin typeface="Comic Sans MS" pitchFamily="66" charset="0"/>
              </a:rPr>
              <a:t>i</a:t>
            </a:r>
            <a:r>
              <a:rPr lang="en-IN" sz="2200" dirty="0" smtClean="0">
                <a:latin typeface="Comic Sans MS" pitchFamily="66" charset="0"/>
              </a:rPr>
              <a:t> &gt; 1 and A[Parent[</a:t>
            </a:r>
            <a:r>
              <a:rPr lang="en-IN" sz="2200" dirty="0" err="1" smtClean="0">
                <a:latin typeface="Comic Sans MS" pitchFamily="66" charset="0"/>
              </a:rPr>
              <a:t>i</a:t>
            </a:r>
            <a:r>
              <a:rPr lang="en-IN" sz="2200" dirty="0" smtClean="0">
                <a:latin typeface="Comic Sans MS" pitchFamily="66" charset="0"/>
              </a:rPr>
              <a:t>]] &lt; A[</a:t>
            </a:r>
            <a:r>
              <a:rPr lang="en-IN" sz="2200" dirty="0" err="1" smtClean="0">
                <a:latin typeface="Comic Sans MS" pitchFamily="66" charset="0"/>
              </a:rPr>
              <a:t>i</a:t>
            </a:r>
            <a:r>
              <a:rPr lang="en-IN" sz="2200" dirty="0" smtClean="0">
                <a:latin typeface="Comic Sans MS" pitchFamily="66" charset="0"/>
              </a:rPr>
              <a:t>] {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        Exchange A[Parent[</a:t>
            </a:r>
            <a:r>
              <a:rPr lang="en-IN" sz="2200" dirty="0" err="1" smtClean="0">
                <a:latin typeface="Comic Sans MS" pitchFamily="66" charset="0"/>
              </a:rPr>
              <a:t>i</a:t>
            </a:r>
            <a:r>
              <a:rPr lang="en-IN" sz="2200" dirty="0" smtClean="0">
                <a:latin typeface="Comic Sans MS" pitchFamily="66" charset="0"/>
              </a:rPr>
              <a:t>]] with A[</a:t>
            </a:r>
            <a:r>
              <a:rPr lang="en-IN" sz="2200" dirty="0" err="1" smtClean="0">
                <a:latin typeface="Comic Sans MS" pitchFamily="66" charset="0"/>
              </a:rPr>
              <a:t>i</a:t>
            </a:r>
            <a:r>
              <a:rPr lang="en-IN" sz="2200" dirty="0" smtClean="0">
                <a:latin typeface="Comic Sans MS" pitchFamily="66" charset="0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        </a:t>
            </a:r>
            <a:r>
              <a:rPr lang="en-IN" sz="2200" dirty="0" err="1" smtClean="0">
                <a:latin typeface="Comic Sans MS" pitchFamily="66" charset="0"/>
              </a:rPr>
              <a:t>i</a:t>
            </a:r>
            <a:r>
              <a:rPr lang="en-IN" sz="2200" dirty="0" smtClean="0">
                <a:latin typeface="Comic Sans MS" pitchFamily="66" charset="0"/>
              </a:rPr>
              <a:t> = Parent(</a:t>
            </a:r>
            <a:r>
              <a:rPr lang="en-IN" sz="2200" dirty="0" err="1" smtClean="0">
                <a:latin typeface="Comic Sans MS" pitchFamily="66" charset="0"/>
              </a:rPr>
              <a:t>i</a:t>
            </a:r>
            <a:r>
              <a:rPr lang="en-IN" sz="2200" dirty="0" smtClean="0">
                <a:latin typeface="Comic Sans MS" pitchFamily="66" charset="0"/>
              </a:rPr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}</a:t>
            </a:r>
          </a:p>
          <a:p>
            <a:pPr marL="457200" indent="-457200"/>
            <a:r>
              <a:rPr lang="en-IN" sz="2200" dirty="0" smtClean="0">
                <a:latin typeface="Comic Sans MS" pitchFamily="66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810000"/>
            <a:ext cx="8458200" cy="2462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Check if the key value is being increased. Error otherwise.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Set A[</a:t>
            </a:r>
            <a:r>
              <a:rPr lang="en-IN" sz="22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] to new (higher) value key.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A[</a:t>
            </a:r>
            <a:r>
              <a:rPr lang="en-IN" sz="22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]  possibly violates max-heap property at node </a:t>
            </a:r>
            <a:r>
              <a:rPr lang="en-IN" sz="22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, that is, A[Parent[</a:t>
            </a:r>
            <a:r>
              <a:rPr lang="en-IN" sz="22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]] could be &lt; A[</a:t>
            </a:r>
            <a:r>
              <a:rPr lang="en-IN" sz="22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].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If so, exchange A[Parent[</a:t>
            </a:r>
            <a:r>
              <a:rPr lang="en-IN" sz="22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]] with A[</a:t>
            </a:r>
            <a:r>
              <a:rPr lang="en-IN" sz="22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].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Set </a:t>
            </a:r>
            <a:r>
              <a:rPr lang="en-IN" sz="22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 to Parent(</a:t>
            </a:r>
            <a:r>
              <a:rPr lang="en-IN" sz="22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) and loop.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Number of iterations ≤ distance of </a:t>
            </a:r>
            <a:r>
              <a:rPr lang="en-IN" sz="22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 from root ≤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228600"/>
            <a:ext cx="518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// increase A[</a:t>
            </a:r>
            <a:r>
              <a:rPr lang="en-IN" sz="22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] to a new value </a:t>
            </a:r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key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. </a:t>
            </a:r>
            <a:endParaRPr lang="en-IN" sz="2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791200" y="1981200"/>
            <a:ext cx="457200" cy="685800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324600" y="1828800"/>
            <a:ext cx="2057400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Comic Sans MS" pitchFamily="66" charset="0"/>
              </a:rPr>
              <a:t>Push Violation up the tree</a:t>
            </a:r>
            <a:endParaRPr lang="en-IN" sz="2200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2971800"/>
            <a:ext cx="5029200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Comic Sans MS" pitchFamily="66" charset="0"/>
              </a:rPr>
              <a:t>Iteration stops when </a:t>
            </a:r>
            <a:r>
              <a:rPr lang="en-IN" sz="2200" dirty="0" err="1" smtClean="0">
                <a:latin typeface="Comic Sans MS" pitchFamily="66" charset="0"/>
              </a:rPr>
              <a:t>i</a:t>
            </a:r>
            <a:r>
              <a:rPr lang="en-IN" sz="2200" dirty="0" smtClean="0">
                <a:latin typeface="Comic Sans MS" pitchFamily="66" charset="0"/>
              </a:rPr>
              <a:t> equals  root since there is no violation at root.</a:t>
            </a:r>
            <a:endParaRPr lang="en-IN" sz="2200" dirty="0">
              <a:latin typeface="Comic Sans MS" pitchFamily="66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239000" y="5791200"/>
          <a:ext cx="889000" cy="457200"/>
        </p:xfrm>
        <a:graphic>
          <a:graphicData uri="http://schemas.openxmlformats.org/presentationml/2006/ole">
            <p:oleObj spid="_x0000_s49154" name="Equation" r:id="rId3" imgW="444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514600" y="609600"/>
            <a:ext cx="418704" cy="381000"/>
            <a:chOff x="2971800" y="2667000"/>
            <a:chExt cx="418704" cy="381000"/>
          </a:xfrm>
        </p:grpSpPr>
        <p:sp>
          <p:nvSpPr>
            <p:cNvPr id="40" name="Oval 6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7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20</a:t>
              </a:r>
              <a:endParaRPr lang="en-IN" dirty="0"/>
            </a:p>
          </p:txBody>
        </p:sp>
      </p:grpSp>
      <p:grpSp>
        <p:nvGrpSpPr>
          <p:cNvPr id="7" name="Group 8"/>
          <p:cNvGrpSpPr/>
          <p:nvPr/>
        </p:nvGrpSpPr>
        <p:grpSpPr>
          <a:xfrm>
            <a:off x="2057400" y="1219200"/>
            <a:ext cx="418704" cy="381000"/>
            <a:chOff x="2971800" y="2667000"/>
            <a:chExt cx="418704" cy="381000"/>
          </a:xfrm>
        </p:grpSpPr>
        <p:sp>
          <p:nvSpPr>
            <p:cNvPr id="38" name="Oval 9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10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16</a:t>
              </a:r>
              <a:endParaRPr lang="en-IN" dirty="0"/>
            </a:p>
          </p:txBody>
        </p:sp>
      </p:grpSp>
      <p:grpSp>
        <p:nvGrpSpPr>
          <p:cNvPr id="8" name="Group 11"/>
          <p:cNvGrpSpPr/>
          <p:nvPr/>
        </p:nvGrpSpPr>
        <p:grpSpPr>
          <a:xfrm>
            <a:off x="3048000" y="1219200"/>
            <a:ext cx="418704" cy="381000"/>
            <a:chOff x="2971800" y="2667000"/>
            <a:chExt cx="418704" cy="381000"/>
          </a:xfrm>
        </p:grpSpPr>
        <p:sp>
          <p:nvSpPr>
            <p:cNvPr id="36" name="Oval 35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17</a:t>
              </a:r>
              <a:endParaRPr lang="en-IN" dirty="0"/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2286000" y="1828800"/>
            <a:ext cx="418704" cy="381000"/>
            <a:chOff x="2971800" y="2667000"/>
            <a:chExt cx="418704" cy="381000"/>
          </a:xfrm>
        </p:grpSpPr>
        <p:sp>
          <p:nvSpPr>
            <p:cNvPr id="32" name="Oval 31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10</a:t>
              </a:r>
              <a:endParaRPr lang="en-IN" dirty="0"/>
            </a:p>
          </p:txBody>
        </p:sp>
      </p:grpSp>
      <p:grpSp>
        <p:nvGrpSpPr>
          <p:cNvPr id="11" name="Group 20"/>
          <p:cNvGrpSpPr/>
          <p:nvPr/>
        </p:nvGrpSpPr>
        <p:grpSpPr>
          <a:xfrm>
            <a:off x="2895600" y="1828800"/>
            <a:ext cx="381000" cy="381000"/>
            <a:chOff x="2971800" y="2667000"/>
            <a:chExt cx="381000" cy="381000"/>
          </a:xfrm>
        </p:grpSpPr>
        <p:sp>
          <p:nvSpPr>
            <p:cNvPr id="30" name="Oval 29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9</a:t>
              </a:r>
              <a:endParaRPr lang="en-IN" dirty="0"/>
            </a:p>
          </p:txBody>
        </p:sp>
      </p:grpSp>
      <p:grpSp>
        <p:nvGrpSpPr>
          <p:cNvPr id="12" name="Group 26"/>
          <p:cNvGrpSpPr/>
          <p:nvPr/>
        </p:nvGrpSpPr>
        <p:grpSpPr>
          <a:xfrm>
            <a:off x="1219200" y="2514600"/>
            <a:ext cx="381000" cy="381000"/>
            <a:chOff x="2971800" y="2667000"/>
            <a:chExt cx="381000" cy="381000"/>
          </a:xfrm>
        </p:grpSpPr>
        <p:sp>
          <p:nvSpPr>
            <p:cNvPr id="28" name="Oval 27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</a:t>
              </a:r>
              <a:endParaRPr lang="en-IN" dirty="0"/>
            </a:p>
          </p:txBody>
        </p:sp>
      </p:grpSp>
      <p:grpSp>
        <p:nvGrpSpPr>
          <p:cNvPr id="13" name="Group 29"/>
          <p:cNvGrpSpPr/>
          <p:nvPr/>
        </p:nvGrpSpPr>
        <p:grpSpPr>
          <a:xfrm>
            <a:off x="1752600" y="2514600"/>
            <a:ext cx="418704" cy="381000"/>
            <a:chOff x="2971800" y="2667000"/>
            <a:chExt cx="418704" cy="381000"/>
          </a:xfrm>
        </p:grpSpPr>
        <p:sp>
          <p:nvSpPr>
            <p:cNvPr id="26" name="Oval 25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12</a:t>
              </a:r>
              <a:endParaRPr lang="en-IN" dirty="0"/>
            </a:p>
          </p:txBody>
        </p:sp>
      </p:grpSp>
      <p:grpSp>
        <p:nvGrpSpPr>
          <p:cNvPr id="14" name="Group 32"/>
          <p:cNvGrpSpPr/>
          <p:nvPr/>
        </p:nvGrpSpPr>
        <p:grpSpPr>
          <a:xfrm>
            <a:off x="2209800" y="2514600"/>
            <a:ext cx="381000" cy="381000"/>
            <a:chOff x="2971800" y="2667000"/>
            <a:chExt cx="381000" cy="381000"/>
          </a:xfrm>
        </p:grpSpPr>
        <p:sp>
          <p:nvSpPr>
            <p:cNvPr id="24" name="Oval 23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H="1">
            <a:off x="2266752" y="914400"/>
            <a:ext cx="247849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35" idx="0"/>
          </p:cNvCxnSpPr>
          <p:nvPr/>
        </p:nvCxnSpPr>
        <p:spPr>
          <a:xfrm flipH="1">
            <a:off x="1733352" y="1447800"/>
            <a:ext cx="267099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29" idx="0"/>
          </p:cNvCxnSpPr>
          <p:nvPr/>
        </p:nvCxnSpPr>
        <p:spPr>
          <a:xfrm flipH="1">
            <a:off x="1370043" y="2133600"/>
            <a:ext cx="24940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37" idx="0"/>
          </p:cNvCxnSpPr>
          <p:nvPr/>
        </p:nvCxnSpPr>
        <p:spPr>
          <a:xfrm>
            <a:off x="2895600" y="914400"/>
            <a:ext cx="3617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1" idx="0"/>
          </p:cNvCxnSpPr>
          <p:nvPr/>
        </p:nvCxnSpPr>
        <p:spPr>
          <a:xfrm flipH="1">
            <a:off x="3046443" y="1600200"/>
            <a:ext cx="116253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286000" y="2209800"/>
            <a:ext cx="114696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29000" y="15240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9" idx="2"/>
            <a:endCxn id="27" idx="0"/>
          </p:cNvCxnSpPr>
          <p:nvPr/>
        </p:nvCxnSpPr>
        <p:spPr>
          <a:xfrm>
            <a:off x="1733352" y="2121932"/>
            <a:ext cx="228600" cy="392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33" idx="0"/>
          </p:cNvCxnSpPr>
          <p:nvPr/>
        </p:nvCxnSpPr>
        <p:spPr>
          <a:xfrm>
            <a:off x="2362200" y="15240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20"/>
          <p:cNvGrpSpPr/>
          <p:nvPr/>
        </p:nvGrpSpPr>
        <p:grpSpPr>
          <a:xfrm>
            <a:off x="3505200" y="1828800"/>
            <a:ext cx="418704" cy="381000"/>
            <a:chOff x="2971800" y="2667000"/>
            <a:chExt cx="418704" cy="381000"/>
          </a:xfrm>
        </p:grpSpPr>
        <p:sp>
          <p:nvSpPr>
            <p:cNvPr id="43" name="Oval 42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15</a:t>
              </a:r>
              <a:endParaRPr lang="en-IN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28600" y="1371600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>
                <a:latin typeface="Comic Sans MS" pitchFamily="66" charset="0"/>
              </a:rPr>
              <a:t>Increase-Key (25)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47" name="Curved Connector 46"/>
          <p:cNvCxnSpPr>
            <a:endCxn id="35" idx="1"/>
          </p:cNvCxnSpPr>
          <p:nvPr/>
        </p:nvCxnSpPr>
        <p:spPr>
          <a:xfrm>
            <a:off x="1143000" y="1600200"/>
            <a:ext cx="381000" cy="3370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9200" y="152400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omic Sans MS" pitchFamily="66" charset="0"/>
              </a:rPr>
              <a:t>Increase Key (A,4,25)</a:t>
            </a:r>
            <a:endParaRPr lang="en-IN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2000" y="32004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20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1143000" y="32004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0" y="32004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17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905000" y="3200400"/>
            <a:ext cx="41870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15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2286000" y="32004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2667000" y="3200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2971800" y="3200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3276600" y="3200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3581400" y="32004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3962400" y="3200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grpSp>
        <p:nvGrpSpPr>
          <p:cNvPr id="61" name="Group 60"/>
          <p:cNvGrpSpPr/>
          <p:nvPr/>
        </p:nvGrpSpPr>
        <p:grpSpPr>
          <a:xfrm>
            <a:off x="6934200" y="609600"/>
            <a:ext cx="418704" cy="381000"/>
            <a:chOff x="2971800" y="2667000"/>
            <a:chExt cx="418704" cy="381000"/>
          </a:xfrm>
        </p:grpSpPr>
        <p:sp>
          <p:nvSpPr>
            <p:cNvPr id="62" name="Oval 6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7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20</a:t>
              </a:r>
              <a:endParaRPr lang="en-IN" dirty="0"/>
            </a:p>
          </p:txBody>
        </p:sp>
      </p:grpSp>
      <p:grpSp>
        <p:nvGrpSpPr>
          <p:cNvPr id="64" name="Group 8"/>
          <p:cNvGrpSpPr/>
          <p:nvPr/>
        </p:nvGrpSpPr>
        <p:grpSpPr>
          <a:xfrm>
            <a:off x="6477000" y="1219200"/>
            <a:ext cx="418704" cy="381000"/>
            <a:chOff x="2971800" y="2667000"/>
            <a:chExt cx="418704" cy="381000"/>
          </a:xfrm>
        </p:grpSpPr>
        <p:sp>
          <p:nvSpPr>
            <p:cNvPr id="65" name="Oval 9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10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16</a:t>
              </a:r>
              <a:endParaRPr lang="en-IN" dirty="0"/>
            </a:p>
          </p:txBody>
        </p:sp>
      </p:grpSp>
      <p:grpSp>
        <p:nvGrpSpPr>
          <p:cNvPr id="67" name="Group 11"/>
          <p:cNvGrpSpPr/>
          <p:nvPr/>
        </p:nvGrpSpPr>
        <p:grpSpPr>
          <a:xfrm>
            <a:off x="7467600" y="1219200"/>
            <a:ext cx="418704" cy="381000"/>
            <a:chOff x="2971800" y="2667000"/>
            <a:chExt cx="418704" cy="381000"/>
          </a:xfrm>
        </p:grpSpPr>
        <p:sp>
          <p:nvSpPr>
            <p:cNvPr id="68" name="Oval 67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17</a:t>
              </a:r>
              <a:endParaRPr lang="en-IN" dirty="0"/>
            </a:p>
          </p:txBody>
        </p:sp>
      </p:grpSp>
      <p:grpSp>
        <p:nvGrpSpPr>
          <p:cNvPr id="73" name="Group 17"/>
          <p:cNvGrpSpPr/>
          <p:nvPr/>
        </p:nvGrpSpPr>
        <p:grpSpPr>
          <a:xfrm>
            <a:off x="6705600" y="1828800"/>
            <a:ext cx="418704" cy="381000"/>
            <a:chOff x="2971800" y="2667000"/>
            <a:chExt cx="418704" cy="381000"/>
          </a:xfrm>
        </p:grpSpPr>
        <p:sp>
          <p:nvSpPr>
            <p:cNvPr id="74" name="Oval 73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10</a:t>
              </a:r>
              <a:endParaRPr lang="en-IN" dirty="0"/>
            </a:p>
          </p:txBody>
        </p:sp>
      </p:grpSp>
      <p:grpSp>
        <p:nvGrpSpPr>
          <p:cNvPr id="76" name="Group 20"/>
          <p:cNvGrpSpPr/>
          <p:nvPr/>
        </p:nvGrpSpPr>
        <p:grpSpPr>
          <a:xfrm>
            <a:off x="7315200" y="1828800"/>
            <a:ext cx="381000" cy="381000"/>
            <a:chOff x="2971800" y="2667000"/>
            <a:chExt cx="381000" cy="381000"/>
          </a:xfrm>
        </p:grpSpPr>
        <p:sp>
          <p:nvSpPr>
            <p:cNvPr id="77" name="Oval 76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9</a:t>
              </a:r>
              <a:endParaRPr lang="en-IN" dirty="0"/>
            </a:p>
          </p:txBody>
        </p:sp>
      </p:grpSp>
      <p:grpSp>
        <p:nvGrpSpPr>
          <p:cNvPr id="79" name="Group 26"/>
          <p:cNvGrpSpPr/>
          <p:nvPr/>
        </p:nvGrpSpPr>
        <p:grpSpPr>
          <a:xfrm>
            <a:off x="5638800" y="2514600"/>
            <a:ext cx="381000" cy="381000"/>
            <a:chOff x="2971800" y="2667000"/>
            <a:chExt cx="381000" cy="381000"/>
          </a:xfrm>
        </p:grpSpPr>
        <p:sp>
          <p:nvSpPr>
            <p:cNvPr id="80" name="Oval 79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</a:t>
              </a:r>
              <a:endParaRPr lang="en-IN" dirty="0"/>
            </a:p>
          </p:txBody>
        </p:sp>
      </p:grpSp>
      <p:grpSp>
        <p:nvGrpSpPr>
          <p:cNvPr id="82" name="Group 29"/>
          <p:cNvGrpSpPr/>
          <p:nvPr/>
        </p:nvGrpSpPr>
        <p:grpSpPr>
          <a:xfrm>
            <a:off x="6172200" y="2514600"/>
            <a:ext cx="418704" cy="381000"/>
            <a:chOff x="2971800" y="2667000"/>
            <a:chExt cx="418704" cy="381000"/>
          </a:xfrm>
        </p:grpSpPr>
        <p:sp>
          <p:nvSpPr>
            <p:cNvPr id="83" name="Oval 82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12</a:t>
              </a:r>
              <a:endParaRPr lang="en-IN" dirty="0"/>
            </a:p>
          </p:txBody>
        </p:sp>
      </p:grpSp>
      <p:grpSp>
        <p:nvGrpSpPr>
          <p:cNvPr id="85" name="Group 32"/>
          <p:cNvGrpSpPr/>
          <p:nvPr/>
        </p:nvGrpSpPr>
        <p:grpSpPr>
          <a:xfrm>
            <a:off x="6629400" y="2514600"/>
            <a:ext cx="381000" cy="381000"/>
            <a:chOff x="2971800" y="2667000"/>
            <a:chExt cx="381000" cy="381000"/>
          </a:xfrm>
        </p:grpSpPr>
        <p:sp>
          <p:nvSpPr>
            <p:cNvPr id="86" name="Oval 85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cxnSp>
        <p:nvCxnSpPr>
          <p:cNvPr id="88" name="Straight Connector 87"/>
          <p:cNvCxnSpPr/>
          <p:nvPr/>
        </p:nvCxnSpPr>
        <p:spPr>
          <a:xfrm flipH="1">
            <a:off x="6686352" y="914400"/>
            <a:ext cx="247849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72" idx="0"/>
          </p:cNvCxnSpPr>
          <p:nvPr/>
        </p:nvCxnSpPr>
        <p:spPr>
          <a:xfrm flipH="1">
            <a:off x="6229152" y="1524000"/>
            <a:ext cx="267101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1" idx="0"/>
          </p:cNvCxnSpPr>
          <p:nvPr/>
        </p:nvCxnSpPr>
        <p:spPr>
          <a:xfrm flipH="1">
            <a:off x="5789643" y="2133600"/>
            <a:ext cx="24940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69" idx="0"/>
          </p:cNvCxnSpPr>
          <p:nvPr/>
        </p:nvCxnSpPr>
        <p:spPr>
          <a:xfrm>
            <a:off x="7315200" y="914400"/>
            <a:ext cx="3617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78" idx="0"/>
          </p:cNvCxnSpPr>
          <p:nvPr/>
        </p:nvCxnSpPr>
        <p:spPr>
          <a:xfrm flipH="1">
            <a:off x="7466043" y="1600200"/>
            <a:ext cx="116253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705600" y="2209800"/>
            <a:ext cx="114696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848600" y="15240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84" idx="0"/>
          </p:cNvCxnSpPr>
          <p:nvPr/>
        </p:nvCxnSpPr>
        <p:spPr>
          <a:xfrm>
            <a:off x="6248400" y="22098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75" idx="0"/>
          </p:cNvCxnSpPr>
          <p:nvPr/>
        </p:nvCxnSpPr>
        <p:spPr>
          <a:xfrm>
            <a:off x="6781800" y="15240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20"/>
          <p:cNvGrpSpPr/>
          <p:nvPr/>
        </p:nvGrpSpPr>
        <p:grpSpPr>
          <a:xfrm>
            <a:off x="7924800" y="1828800"/>
            <a:ext cx="418704" cy="381000"/>
            <a:chOff x="2971800" y="2667000"/>
            <a:chExt cx="418704" cy="381000"/>
          </a:xfrm>
        </p:grpSpPr>
        <p:sp>
          <p:nvSpPr>
            <p:cNvPr id="98" name="Oval 97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15</a:t>
              </a:r>
              <a:endParaRPr lang="en-IN" dirty="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5181600" y="32004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20</a:t>
            </a:r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5562600" y="32004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105" name="TextBox 104"/>
          <p:cNvSpPr txBox="1"/>
          <p:nvPr/>
        </p:nvSpPr>
        <p:spPr>
          <a:xfrm>
            <a:off x="5943600" y="32004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17</a:t>
            </a:r>
            <a:endParaRPr lang="en-IN" dirty="0"/>
          </a:p>
        </p:txBody>
      </p:sp>
      <p:sp>
        <p:nvSpPr>
          <p:cNvPr id="106" name="TextBox 105"/>
          <p:cNvSpPr txBox="1"/>
          <p:nvPr/>
        </p:nvSpPr>
        <p:spPr>
          <a:xfrm>
            <a:off x="6324600" y="3200400"/>
            <a:ext cx="41870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25</a:t>
            </a:r>
            <a:endParaRPr lang="en-IN" dirty="0"/>
          </a:p>
        </p:txBody>
      </p:sp>
      <p:sp>
        <p:nvSpPr>
          <p:cNvPr id="107" name="TextBox 106"/>
          <p:cNvSpPr txBox="1"/>
          <p:nvPr/>
        </p:nvSpPr>
        <p:spPr>
          <a:xfrm>
            <a:off x="6705600" y="32004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108" name="TextBox 107"/>
          <p:cNvSpPr txBox="1"/>
          <p:nvPr/>
        </p:nvSpPr>
        <p:spPr>
          <a:xfrm>
            <a:off x="7086600" y="3200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109" name="TextBox 108"/>
          <p:cNvSpPr txBox="1"/>
          <p:nvPr/>
        </p:nvSpPr>
        <p:spPr>
          <a:xfrm>
            <a:off x="7391400" y="3200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110" name="TextBox 109"/>
          <p:cNvSpPr txBox="1"/>
          <p:nvPr/>
        </p:nvSpPr>
        <p:spPr>
          <a:xfrm>
            <a:off x="7696200" y="3200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11" name="TextBox 110"/>
          <p:cNvSpPr txBox="1"/>
          <p:nvPr/>
        </p:nvSpPr>
        <p:spPr>
          <a:xfrm>
            <a:off x="8001000" y="32004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112" name="TextBox 111"/>
          <p:cNvSpPr txBox="1"/>
          <p:nvPr/>
        </p:nvSpPr>
        <p:spPr>
          <a:xfrm>
            <a:off x="8382000" y="32004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113" name="Left Brace 112"/>
          <p:cNvSpPr/>
          <p:nvPr/>
        </p:nvSpPr>
        <p:spPr>
          <a:xfrm>
            <a:off x="5943600" y="1066800"/>
            <a:ext cx="304800" cy="990600"/>
          </a:xfrm>
          <a:prstGeom prst="leftBrace">
            <a:avLst/>
          </a:prstGeom>
          <a:ln>
            <a:solidFill>
              <a:srgbClr val="0000FF"/>
            </a:solidFill>
          </a:ln>
          <a:scene3d>
            <a:camera prst="orthographicFront">
              <a:rot lat="0" lon="0" rev="1932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TextBox 113"/>
          <p:cNvSpPr txBox="1"/>
          <p:nvPr/>
        </p:nvSpPr>
        <p:spPr>
          <a:xfrm>
            <a:off x="4800600" y="7620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Heap property violated.</a:t>
            </a:r>
            <a:endParaRPr lang="en-IN" dirty="0">
              <a:latin typeface="Comic Sans MS" pitchFamily="66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6858000" y="3733800"/>
            <a:ext cx="418704" cy="381000"/>
            <a:chOff x="2971800" y="2667000"/>
            <a:chExt cx="418704" cy="381000"/>
          </a:xfrm>
        </p:grpSpPr>
        <p:sp>
          <p:nvSpPr>
            <p:cNvPr id="116" name="Oval 6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7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20</a:t>
              </a:r>
              <a:endParaRPr lang="en-IN" dirty="0"/>
            </a:p>
          </p:txBody>
        </p:sp>
      </p:grpSp>
      <p:grpSp>
        <p:nvGrpSpPr>
          <p:cNvPr id="118" name="Group 8"/>
          <p:cNvGrpSpPr/>
          <p:nvPr/>
        </p:nvGrpSpPr>
        <p:grpSpPr>
          <a:xfrm>
            <a:off x="6400800" y="4343400"/>
            <a:ext cx="418704" cy="381000"/>
            <a:chOff x="2971800" y="2667000"/>
            <a:chExt cx="418704" cy="381000"/>
          </a:xfrm>
        </p:grpSpPr>
        <p:sp>
          <p:nvSpPr>
            <p:cNvPr id="119" name="Oval 9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0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25</a:t>
              </a:r>
              <a:endParaRPr lang="en-IN" dirty="0"/>
            </a:p>
          </p:txBody>
        </p:sp>
      </p:grpSp>
      <p:grpSp>
        <p:nvGrpSpPr>
          <p:cNvPr id="121" name="Group 11"/>
          <p:cNvGrpSpPr/>
          <p:nvPr/>
        </p:nvGrpSpPr>
        <p:grpSpPr>
          <a:xfrm>
            <a:off x="7391400" y="4343400"/>
            <a:ext cx="418704" cy="381000"/>
            <a:chOff x="2971800" y="2667000"/>
            <a:chExt cx="418704" cy="381000"/>
          </a:xfrm>
        </p:grpSpPr>
        <p:sp>
          <p:nvSpPr>
            <p:cNvPr id="122" name="Oval 121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17</a:t>
              </a:r>
              <a:endParaRPr lang="en-IN" dirty="0"/>
            </a:p>
          </p:txBody>
        </p:sp>
      </p:grpSp>
      <p:grpSp>
        <p:nvGrpSpPr>
          <p:cNvPr id="127" name="Group 17"/>
          <p:cNvGrpSpPr/>
          <p:nvPr/>
        </p:nvGrpSpPr>
        <p:grpSpPr>
          <a:xfrm>
            <a:off x="6629400" y="4953000"/>
            <a:ext cx="418704" cy="381000"/>
            <a:chOff x="2971800" y="2667000"/>
            <a:chExt cx="418704" cy="381000"/>
          </a:xfrm>
        </p:grpSpPr>
        <p:sp>
          <p:nvSpPr>
            <p:cNvPr id="128" name="Oval 127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10</a:t>
              </a:r>
              <a:endParaRPr lang="en-IN" dirty="0"/>
            </a:p>
          </p:txBody>
        </p:sp>
      </p:grpSp>
      <p:grpSp>
        <p:nvGrpSpPr>
          <p:cNvPr id="130" name="Group 20"/>
          <p:cNvGrpSpPr/>
          <p:nvPr/>
        </p:nvGrpSpPr>
        <p:grpSpPr>
          <a:xfrm>
            <a:off x="7239000" y="4953000"/>
            <a:ext cx="381000" cy="381000"/>
            <a:chOff x="2971800" y="2667000"/>
            <a:chExt cx="381000" cy="381000"/>
          </a:xfrm>
        </p:grpSpPr>
        <p:sp>
          <p:nvSpPr>
            <p:cNvPr id="131" name="Oval 130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9</a:t>
              </a:r>
              <a:endParaRPr lang="en-IN" dirty="0"/>
            </a:p>
          </p:txBody>
        </p:sp>
      </p:grpSp>
      <p:grpSp>
        <p:nvGrpSpPr>
          <p:cNvPr id="133" name="Group 26"/>
          <p:cNvGrpSpPr/>
          <p:nvPr/>
        </p:nvGrpSpPr>
        <p:grpSpPr>
          <a:xfrm>
            <a:off x="5562600" y="5638800"/>
            <a:ext cx="381000" cy="381000"/>
            <a:chOff x="2971800" y="2667000"/>
            <a:chExt cx="381000" cy="381000"/>
          </a:xfrm>
        </p:grpSpPr>
        <p:sp>
          <p:nvSpPr>
            <p:cNvPr id="134" name="Oval 133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</a:t>
              </a:r>
              <a:endParaRPr lang="en-IN" dirty="0"/>
            </a:p>
          </p:txBody>
        </p:sp>
      </p:grpSp>
      <p:grpSp>
        <p:nvGrpSpPr>
          <p:cNvPr id="136" name="Group 29"/>
          <p:cNvGrpSpPr/>
          <p:nvPr/>
        </p:nvGrpSpPr>
        <p:grpSpPr>
          <a:xfrm>
            <a:off x="6096000" y="5638800"/>
            <a:ext cx="418704" cy="381000"/>
            <a:chOff x="2971800" y="2667000"/>
            <a:chExt cx="418704" cy="381000"/>
          </a:xfrm>
        </p:grpSpPr>
        <p:sp>
          <p:nvSpPr>
            <p:cNvPr id="137" name="Oval 136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12</a:t>
              </a:r>
              <a:endParaRPr lang="en-IN" dirty="0"/>
            </a:p>
          </p:txBody>
        </p:sp>
      </p:grpSp>
      <p:grpSp>
        <p:nvGrpSpPr>
          <p:cNvPr id="139" name="Group 32"/>
          <p:cNvGrpSpPr/>
          <p:nvPr/>
        </p:nvGrpSpPr>
        <p:grpSpPr>
          <a:xfrm>
            <a:off x="6553200" y="5638800"/>
            <a:ext cx="381000" cy="381000"/>
            <a:chOff x="2971800" y="2667000"/>
            <a:chExt cx="381000" cy="381000"/>
          </a:xfrm>
        </p:grpSpPr>
        <p:sp>
          <p:nvSpPr>
            <p:cNvPr id="140" name="Oval 139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cxnSp>
        <p:nvCxnSpPr>
          <p:cNvPr id="142" name="Straight Connector 141"/>
          <p:cNvCxnSpPr/>
          <p:nvPr/>
        </p:nvCxnSpPr>
        <p:spPr>
          <a:xfrm flipH="1">
            <a:off x="6610152" y="4038600"/>
            <a:ext cx="247849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6172200" y="4648200"/>
            <a:ext cx="267106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135" idx="0"/>
          </p:cNvCxnSpPr>
          <p:nvPr/>
        </p:nvCxnSpPr>
        <p:spPr>
          <a:xfrm flipH="1">
            <a:off x="5713443" y="5257800"/>
            <a:ext cx="24940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endCxn id="123" idx="0"/>
          </p:cNvCxnSpPr>
          <p:nvPr/>
        </p:nvCxnSpPr>
        <p:spPr>
          <a:xfrm>
            <a:off x="7239000" y="4038600"/>
            <a:ext cx="3617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32" idx="0"/>
          </p:cNvCxnSpPr>
          <p:nvPr/>
        </p:nvCxnSpPr>
        <p:spPr>
          <a:xfrm flipH="1">
            <a:off x="7389843" y="4724400"/>
            <a:ext cx="116253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6629400" y="5334000"/>
            <a:ext cx="114696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772400" y="46482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138" idx="0"/>
          </p:cNvCxnSpPr>
          <p:nvPr/>
        </p:nvCxnSpPr>
        <p:spPr>
          <a:xfrm>
            <a:off x="6172200" y="53340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29" idx="0"/>
          </p:cNvCxnSpPr>
          <p:nvPr/>
        </p:nvCxnSpPr>
        <p:spPr>
          <a:xfrm>
            <a:off x="6705600" y="46482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20"/>
          <p:cNvGrpSpPr/>
          <p:nvPr/>
        </p:nvGrpSpPr>
        <p:grpSpPr>
          <a:xfrm>
            <a:off x="7848600" y="4953000"/>
            <a:ext cx="418704" cy="381000"/>
            <a:chOff x="2971800" y="2667000"/>
            <a:chExt cx="418704" cy="381000"/>
          </a:xfrm>
        </p:grpSpPr>
        <p:sp>
          <p:nvSpPr>
            <p:cNvPr id="152" name="Oval 151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15</a:t>
              </a:r>
              <a:endParaRPr lang="en-IN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5105400" y="63246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20</a:t>
            </a:r>
            <a:endParaRPr lang="en-IN" dirty="0"/>
          </a:p>
        </p:txBody>
      </p:sp>
      <p:sp>
        <p:nvSpPr>
          <p:cNvPr id="155" name="TextBox 154"/>
          <p:cNvSpPr txBox="1"/>
          <p:nvPr/>
        </p:nvSpPr>
        <p:spPr>
          <a:xfrm>
            <a:off x="5486400" y="6324600"/>
            <a:ext cx="41870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25</a:t>
            </a:r>
            <a:endParaRPr lang="en-IN" dirty="0"/>
          </a:p>
        </p:txBody>
      </p:sp>
      <p:sp>
        <p:nvSpPr>
          <p:cNvPr id="156" name="TextBox 155"/>
          <p:cNvSpPr txBox="1"/>
          <p:nvPr/>
        </p:nvSpPr>
        <p:spPr>
          <a:xfrm>
            <a:off x="5867400" y="63246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17</a:t>
            </a:r>
            <a:endParaRPr lang="en-IN" dirty="0"/>
          </a:p>
        </p:txBody>
      </p:sp>
      <p:sp>
        <p:nvSpPr>
          <p:cNvPr id="157" name="TextBox 156"/>
          <p:cNvSpPr txBox="1"/>
          <p:nvPr/>
        </p:nvSpPr>
        <p:spPr>
          <a:xfrm>
            <a:off x="6248400" y="63246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158" name="TextBox 157"/>
          <p:cNvSpPr txBox="1"/>
          <p:nvPr/>
        </p:nvSpPr>
        <p:spPr>
          <a:xfrm>
            <a:off x="6629400" y="63246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159" name="TextBox 158"/>
          <p:cNvSpPr txBox="1"/>
          <p:nvPr/>
        </p:nvSpPr>
        <p:spPr>
          <a:xfrm>
            <a:off x="7010400" y="6324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160" name="TextBox 159"/>
          <p:cNvSpPr txBox="1"/>
          <p:nvPr/>
        </p:nvSpPr>
        <p:spPr>
          <a:xfrm>
            <a:off x="7315200" y="6324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161" name="TextBox 160"/>
          <p:cNvSpPr txBox="1"/>
          <p:nvPr/>
        </p:nvSpPr>
        <p:spPr>
          <a:xfrm>
            <a:off x="7620000" y="6324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62" name="TextBox 161"/>
          <p:cNvSpPr txBox="1"/>
          <p:nvPr/>
        </p:nvSpPr>
        <p:spPr>
          <a:xfrm>
            <a:off x="7924800" y="63246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163" name="TextBox 162"/>
          <p:cNvSpPr txBox="1"/>
          <p:nvPr/>
        </p:nvSpPr>
        <p:spPr>
          <a:xfrm>
            <a:off x="8305800" y="6324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164" name="Left Brace 163"/>
          <p:cNvSpPr/>
          <p:nvPr/>
        </p:nvSpPr>
        <p:spPr>
          <a:xfrm>
            <a:off x="6248400" y="3581400"/>
            <a:ext cx="304800" cy="990600"/>
          </a:xfrm>
          <a:prstGeom prst="leftBrace">
            <a:avLst/>
          </a:prstGeom>
          <a:ln>
            <a:solidFill>
              <a:srgbClr val="0000FF"/>
            </a:solidFill>
          </a:ln>
          <a:scene3d>
            <a:camera prst="orthographicFront">
              <a:rot lat="0" lon="0" rev="1932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TextBox 165"/>
          <p:cNvSpPr txBox="1"/>
          <p:nvPr/>
        </p:nvSpPr>
        <p:spPr>
          <a:xfrm>
            <a:off x="4800600" y="38100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Heap property violated.</a:t>
            </a:r>
            <a:endParaRPr lang="en-IN" dirty="0">
              <a:latin typeface="Comic Sans MS" pitchFamily="66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1828800" y="3810000"/>
            <a:ext cx="418704" cy="381000"/>
            <a:chOff x="2971800" y="2667000"/>
            <a:chExt cx="418704" cy="381000"/>
          </a:xfrm>
        </p:grpSpPr>
        <p:sp>
          <p:nvSpPr>
            <p:cNvPr id="168" name="Oval 6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Box 7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25</a:t>
              </a:r>
              <a:endParaRPr lang="en-IN" dirty="0"/>
            </a:p>
          </p:txBody>
        </p:sp>
      </p:grpSp>
      <p:grpSp>
        <p:nvGrpSpPr>
          <p:cNvPr id="170" name="Group 8"/>
          <p:cNvGrpSpPr/>
          <p:nvPr/>
        </p:nvGrpSpPr>
        <p:grpSpPr>
          <a:xfrm>
            <a:off x="1371600" y="4419600"/>
            <a:ext cx="418704" cy="381000"/>
            <a:chOff x="2971800" y="2667000"/>
            <a:chExt cx="418704" cy="381000"/>
          </a:xfrm>
        </p:grpSpPr>
        <p:sp>
          <p:nvSpPr>
            <p:cNvPr id="171" name="Oval 9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0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20</a:t>
              </a:r>
              <a:endParaRPr lang="en-IN" dirty="0"/>
            </a:p>
          </p:txBody>
        </p:sp>
      </p:grpSp>
      <p:grpSp>
        <p:nvGrpSpPr>
          <p:cNvPr id="173" name="Group 11"/>
          <p:cNvGrpSpPr/>
          <p:nvPr/>
        </p:nvGrpSpPr>
        <p:grpSpPr>
          <a:xfrm>
            <a:off x="2362200" y="4419600"/>
            <a:ext cx="418704" cy="381000"/>
            <a:chOff x="2971800" y="2667000"/>
            <a:chExt cx="418704" cy="381000"/>
          </a:xfrm>
        </p:grpSpPr>
        <p:sp>
          <p:nvSpPr>
            <p:cNvPr id="174" name="Oval 173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17</a:t>
              </a:r>
              <a:endParaRPr lang="en-IN" dirty="0"/>
            </a:p>
          </p:txBody>
        </p:sp>
      </p:grpSp>
      <p:grpSp>
        <p:nvGrpSpPr>
          <p:cNvPr id="176" name="Group 17"/>
          <p:cNvGrpSpPr/>
          <p:nvPr/>
        </p:nvGrpSpPr>
        <p:grpSpPr>
          <a:xfrm>
            <a:off x="1600200" y="5029200"/>
            <a:ext cx="418704" cy="381000"/>
            <a:chOff x="2971800" y="2667000"/>
            <a:chExt cx="418704" cy="381000"/>
          </a:xfrm>
        </p:grpSpPr>
        <p:sp>
          <p:nvSpPr>
            <p:cNvPr id="177" name="Oval 176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10</a:t>
              </a:r>
              <a:endParaRPr lang="en-IN" dirty="0"/>
            </a:p>
          </p:txBody>
        </p:sp>
      </p:grpSp>
      <p:grpSp>
        <p:nvGrpSpPr>
          <p:cNvPr id="179" name="Group 20"/>
          <p:cNvGrpSpPr/>
          <p:nvPr/>
        </p:nvGrpSpPr>
        <p:grpSpPr>
          <a:xfrm>
            <a:off x="2209800" y="5029200"/>
            <a:ext cx="381000" cy="381000"/>
            <a:chOff x="2971800" y="2667000"/>
            <a:chExt cx="381000" cy="381000"/>
          </a:xfrm>
        </p:grpSpPr>
        <p:sp>
          <p:nvSpPr>
            <p:cNvPr id="180" name="Oval 179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9</a:t>
              </a:r>
              <a:endParaRPr lang="en-IN" dirty="0"/>
            </a:p>
          </p:txBody>
        </p:sp>
      </p:grpSp>
      <p:grpSp>
        <p:nvGrpSpPr>
          <p:cNvPr id="182" name="Group 26"/>
          <p:cNvGrpSpPr/>
          <p:nvPr/>
        </p:nvGrpSpPr>
        <p:grpSpPr>
          <a:xfrm>
            <a:off x="533400" y="5715000"/>
            <a:ext cx="381000" cy="381000"/>
            <a:chOff x="2971800" y="2667000"/>
            <a:chExt cx="381000" cy="381000"/>
          </a:xfrm>
        </p:grpSpPr>
        <p:sp>
          <p:nvSpPr>
            <p:cNvPr id="183" name="Oval 182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</a:t>
              </a:r>
              <a:endParaRPr lang="en-IN" dirty="0"/>
            </a:p>
          </p:txBody>
        </p:sp>
      </p:grpSp>
      <p:grpSp>
        <p:nvGrpSpPr>
          <p:cNvPr id="185" name="Group 29"/>
          <p:cNvGrpSpPr/>
          <p:nvPr/>
        </p:nvGrpSpPr>
        <p:grpSpPr>
          <a:xfrm>
            <a:off x="1066800" y="5715000"/>
            <a:ext cx="418704" cy="381000"/>
            <a:chOff x="2971800" y="2667000"/>
            <a:chExt cx="418704" cy="381000"/>
          </a:xfrm>
        </p:grpSpPr>
        <p:sp>
          <p:nvSpPr>
            <p:cNvPr id="186" name="Oval 185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12</a:t>
              </a:r>
              <a:endParaRPr lang="en-IN" dirty="0"/>
            </a:p>
          </p:txBody>
        </p:sp>
      </p:grpSp>
      <p:grpSp>
        <p:nvGrpSpPr>
          <p:cNvPr id="188" name="Group 32"/>
          <p:cNvGrpSpPr/>
          <p:nvPr/>
        </p:nvGrpSpPr>
        <p:grpSpPr>
          <a:xfrm>
            <a:off x="1524000" y="5715000"/>
            <a:ext cx="381000" cy="381000"/>
            <a:chOff x="2971800" y="2667000"/>
            <a:chExt cx="381000" cy="381000"/>
          </a:xfrm>
        </p:grpSpPr>
        <p:sp>
          <p:nvSpPr>
            <p:cNvPr id="189" name="Oval 188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971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</p:grpSp>
      <p:cxnSp>
        <p:nvCxnSpPr>
          <p:cNvPr id="191" name="Straight Connector 190"/>
          <p:cNvCxnSpPr/>
          <p:nvPr/>
        </p:nvCxnSpPr>
        <p:spPr>
          <a:xfrm flipH="1">
            <a:off x="1580952" y="4114800"/>
            <a:ext cx="247849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1143000" y="4724400"/>
            <a:ext cx="267106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4" idx="0"/>
          </p:cNvCxnSpPr>
          <p:nvPr/>
        </p:nvCxnSpPr>
        <p:spPr>
          <a:xfrm flipH="1">
            <a:off x="684243" y="5334000"/>
            <a:ext cx="24940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5" idx="0"/>
          </p:cNvCxnSpPr>
          <p:nvPr/>
        </p:nvCxnSpPr>
        <p:spPr>
          <a:xfrm>
            <a:off x="2209800" y="4114800"/>
            <a:ext cx="3617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endCxn id="181" idx="0"/>
          </p:cNvCxnSpPr>
          <p:nvPr/>
        </p:nvCxnSpPr>
        <p:spPr>
          <a:xfrm flipH="1">
            <a:off x="2360643" y="4800600"/>
            <a:ext cx="116253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>
            <a:off x="1600200" y="5410200"/>
            <a:ext cx="114696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743200" y="47244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endCxn id="187" idx="0"/>
          </p:cNvCxnSpPr>
          <p:nvPr/>
        </p:nvCxnSpPr>
        <p:spPr>
          <a:xfrm>
            <a:off x="1143000" y="54102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endCxn id="178" idx="0"/>
          </p:cNvCxnSpPr>
          <p:nvPr/>
        </p:nvCxnSpPr>
        <p:spPr>
          <a:xfrm>
            <a:off x="1676400" y="4724400"/>
            <a:ext cx="13315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20"/>
          <p:cNvGrpSpPr/>
          <p:nvPr/>
        </p:nvGrpSpPr>
        <p:grpSpPr>
          <a:xfrm>
            <a:off x="2819400" y="5029200"/>
            <a:ext cx="418704" cy="381000"/>
            <a:chOff x="2971800" y="2667000"/>
            <a:chExt cx="418704" cy="381000"/>
          </a:xfrm>
        </p:grpSpPr>
        <p:sp>
          <p:nvSpPr>
            <p:cNvPr id="201" name="Oval 200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15</a:t>
              </a:r>
              <a:endParaRPr lang="en-IN" dirty="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5867400" y="4953000"/>
            <a:ext cx="457200" cy="457200"/>
            <a:chOff x="4343400" y="4800600"/>
            <a:chExt cx="457200" cy="457200"/>
          </a:xfrm>
        </p:grpSpPr>
        <p:sp>
          <p:nvSpPr>
            <p:cNvPr id="206" name="Oval 9"/>
            <p:cNvSpPr/>
            <p:nvPr/>
          </p:nvSpPr>
          <p:spPr>
            <a:xfrm>
              <a:off x="4343400" y="4800600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343400" y="4876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16</a:t>
              </a:r>
              <a:endParaRPr lang="en-IN" dirty="0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838200" y="4953000"/>
            <a:ext cx="457200" cy="457200"/>
            <a:chOff x="4343400" y="4800600"/>
            <a:chExt cx="457200" cy="457200"/>
          </a:xfrm>
        </p:grpSpPr>
        <p:sp>
          <p:nvSpPr>
            <p:cNvPr id="210" name="Oval 9"/>
            <p:cNvSpPr/>
            <p:nvPr/>
          </p:nvSpPr>
          <p:spPr>
            <a:xfrm>
              <a:off x="4343400" y="4800600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343400" y="4876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16</a:t>
              </a:r>
              <a:endParaRPr lang="en-IN" dirty="0"/>
            </a:p>
          </p:txBody>
        </p:sp>
      </p:grpSp>
      <p:sp>
        <p:nvSpPr>
          <p:cNvPr id="212" name="Slide Number Placeholder 3"/>
          <p:cNvSpPr txBox="1">
            <a:spLocks/>
          </p:cNvSpPr>
          <p:nvPr/>
        </p:nvSpPr>
        <p:spPr>
          <a:xfrm>
            <a:off x="2133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D3F34-CCFE-4664-990B-25D48250FF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85800" y="63246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25</a:t>
            </a:r>
            <a:endParaRPr lang="en-IN" dirty="0"/>
          </a:p>
        </p:txBody>
      </p:sp>
      <p:sp>
        <p:nvSpPr>
          <p:cNvPr id="214" name="TextBox 213"/>
          <p:cNvSpPr txBox="1"/>
          <p:nvPr/>
        </p:nvSpPr>
        <p:spPr>
          <a:xfrm>
            <a:off x="1066800" y="63246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20</a:t>
            </a:r>
            <a:endParaRPr lang="en-IN" dirty="0"/>
          </a:p>
        </p:txBody>
      </p:sp>
      <p:sp>
        <p:nvSpPr>
          <p:cNvPr id="215" name="TextBox 214"/>
          <p:cNvSpPr txBox="1"/>
          <p:nvPr/>
        </p:nvSpPr>
        <p:spPr>
          <a:xfrm>
            <a:off x="1447800" y="63246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17</a:t>
            </a:r>
            <a:endParaRPr lang="en-IN" dirty="0"/>
          </a:p>
        </p:txBody>
      </p:sp>
      <p:sp>
        <p:nvSpPr>
          <p:cNvPr id="216" name="TextBox 215"/>
          <p:cNvSpPr txBox="1"/>
          <p:nvPr/>
        </p:nvSpPr>
        <p:spPr>
          <a:xfrm>
            <a:off x="1828800" y="63246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217" name="TextBox 216"/>
          <p:cNvSpPr txBox="1"/>
          <p:nvPr/>
        </p:nvSpPr>
        <p:spPr>
          <a:xfrm>
            <a:off x="2209800" y="63246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18" name="TextBox 217"/>
          <p:cNvSpPr txBox="1"/>
          <p:nvPr/>
        </p:nvSpPr>
        <p:spPr>
          <a:xfrm>
            <a:off x="2590800" y="6324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219" name="TextBox 218"/>
          <p:cNvSpPr txBox="1"/>
          <p:nvPr/>
        </p:nvSpPr>
        <p:spPr>
          <a:xfrm>
            <a:off x="2895600" y="6324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220" name="TextBox 219"/>
          <p:cNvSpPr txBox="1"/>
          <p:nvPr/>
        </p:nvSpPr>
        <p:spPr>
          <a:xfrm>
            <a:off x="3200400" y="6324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221" name="TextBox 220"/>
          <p:cNvSpPr txBox="1"/>
          <p:nvPr/>
        </p:nvSpPr>
        <p:spPr>
          <a:xfrm>
            <a:off x="3505200" y="632460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222" name="TextBox 221"/>
          <p:cNvSpPr txBox="1"/>
          <p:nvPr/>
        </p:nvSpPr>
        <p:spPr>
          <a:xfrm>
            <a:off x="3886200" y="6324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grpSp>
        <p:nvGrpSpPr>
          <p:cNvPr id="223" name="Group 17"/>
          <p:cNvGrpSpPr/>
          <p:nvPr/>
        </p:nvGrpSpPr>
        <p:grpSpPr>
          <a:xfrm>
            <a:off x="5943600" y="1828800"/>
            <a:ext cx="418704" cy="381000"/>
            <a:chOff x="2971800" y="2667000"/>
            <a:chExt cx="418704" cy="381000"/>
          </a:xfrm>
        </p:grpSpPr>
        <p:sp>
          <p:nvSpPr>
            <p:cNvPr id="224" name="Oval 223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25</a:t>
              </a:r>
              <a:endParaRPr lang="en-IN" dirty="0"/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152400" y="4114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No violation</a:t>
            </a:r>
            <a:endParaRPr lang="en-IN" dirty="0">
              <a:latin typeface="Comic Sans MS" pitchFamily="66" charset="0"/>
            </a:endParaRPr>
          </a:p>
        </p:txBody>
      </p:sp>
      <p:grpSp>
        <p:nvGrpSpPr>
          <p:cNvPr id="227" name="Group 8"/>
          <p:cNvGrpSpPr/>
          <p:nvPr/>
        </p:nvGrpSpPr>
        <p:grpSpPr>
          <a:xfrm>
            <a:off x="1524000" y="1752600"/>
            <a:ext cx="418704" cy="381000"/>
            <a:chOff x="2971800" y="2667000"/>
            <a:chExt cx="418704" cy="381000"/>
          </a:xfrm>
        </p:grpSpPr>
        <p:sp>
          <p:nvSpPr>
            <p:cNvPr id="228" name="Oval 9"/>
            <p:cNvSpPr/>
            <p:nvPr/>
          </p:nvSpPr>
          <p:spPr>
            <a:xfrm>
              <a:off x="2971800" y="2667000"/>
              <a:ext cx="381000" cy="381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29" name="TextBox 10"/>
            <p:cNvSpPr txBox="1"/>
            <p:nvPr/>
          </p:nvSpPr>
          <p:spPr>
            <a:xfrm>
              <a:off x="2971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15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5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6" grpId="0"/>
      <p:bldP spid="212" grpId="0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e</a:t>
            </a:r>
            <a:r>
              <a:rPr lang="en-IN" dirty="0" smtClean="0"/>
              <a:t>xercises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Give an algorithm for Heap-Delete(</a:t>
            </a:r>
            <a:r>
              <a:rPr lang="en-IN" dirty="0" err="1" smtClean="0"/>
              <a:t>A,i</a:t>
            </a:r>
            <a:r>
              <a:rPr lang="en-IN" dirty="0" smtClean="0"/>
              <a:t>) to delete the item in node </a:t>
            </a:r>
            <a:r>
              <a:rPr lang="en-IN" dirty="0" err="1" smtClean="0"/>
              <a:t>i</a:t>
            </a:r>
            <a:r>
              <a:rPr lang="en-IN" dirty="0" smtClean="0"/>
              <a:t> from heap A.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Give an O(n log k) algorithm for merging k sorted lists (arrays) into one sorted list, where n is the total number of elements in all the input lists. (Hint: use a min-heap for merging the k sorted lists).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Given a max-heap A, can you give an algorithm for Decrease-Key(</a:t>
            </a:r>
            <a:r>
              <a:rPr lang="en-IN" dirty="0" err="1" smtClean="0"/>
              <a:t>A,i</a:t>
            </a:r>
            <a:r>
              <a:rPr lang="en-IN" dirty="0" smtClean="0"/>
              <a:t>, </a:t>
            </a:r>
            <a:r>
              <a:rPr lang="en-IN" dirty="0" smtClean="0"/>
              <a:t>k)?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105400"/>
            <a:ext cx="8229600" cy="14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Note:</a:t>
            </a:r>
            <a:r>
              <a:rPr lang="en-IN" sz="2200" dirty="0" smtClean="0">
                <a:latin typeface="Comic Sans MS" pitchFamily="66" charset="0"/>
              </a:rPr>
              <a:t> The elements of a heap need not only be numbers, they can be more complex types. But each element must have a key value from a totally ordered domain (that is two keys may be compared to get &lt;, = or &gt; ). </a:t>
            </a:r>
            <a:endParaRPr lang="en-IN" sz="2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419600"/>
            <a:ext cx="8229600" cy="18288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>
            <a:normAutofit lnSpcReduction="10000"/>
          </a:bodyPr>
          <a:lstStyle/>
          <a:p>
            <a:r>
              <a:rPr lang="en-IN" dirty="0" smtClean="0"/>
              <a:t>These two trees have the same set of nodes. </a:t>
            </a:r>
          </a:p>
          <a:p>
            <a:r>
              <a:rPr lang="en-IN" dirty="0" smtClean="0"/>
              <a:t>But they are different, since parent-child relation is different.</a:t>
            </a:r>
          </a:p>
          <a:p>
            <a:pPr lvl="1"/>
            <a:r>
              <a:rPr lang="en-IN" dirty="0" smtClean="0"/>
              <a:t>In Tree 1, 10 is the parent of 9.</a:t>
            </a:r>
          </a:p>
          <a:p>
            <a:pPr lvl="1"/>
            <a:r>
              <a:rPr lang="en-IN" dirty="0" smtClean="0"/>
              <a:t>In Tree 2, 9 is the parent of 10.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457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9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129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6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 flipH="1">
            <a:off x="4277665" y="762000"/>
            <a:ext cx="370536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0" y="2209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10" name="Straight Connector 9"/>
          <p:cNvCxnSpPr>
            <a:stCxn id="6" idx="2"/>
          </p:cNvCxnSpPr>
          <p:nvPr/>
        </p:nvCxnSpPr>
        <p:spPr>
          <a:xfrm>
            <a:off x="4277665" y="1664732"/>
            <a:ext cx="522935" cy="621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  <a:endCxn id="9" idx="0"/>
          </p:cNvCxnSpPr>
          <p:nvPr/>
        </p:nvCxnSpPr>
        <p:spPr>
          <a:xfrm flipH="1">
            <a:off x="4646643" y="2579132"/>
            <a:ext cx="363309" cy="54506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0" y="12954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10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>
            <a:off x="5763926" y="1480066"/>
            <a:ext cx="484474" cy="6535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72200" y="2133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7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9400" y="28956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12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400800" y="2438400"/>
            <a:ext cx="379442" cy="5656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943600" y="2438400"/>
            <a:ext cx="303244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1200" y="2971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4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20" name="Straight Connector 19"/>
          <p:cNvCxnSpPr>
            <a:endCxn id="12" idx="0"/>
          </p:cNvCxnSpPr>
          <p:nvPr/>
        </p:nvCxnSpPr>
        <p:spPr>
          <a:xfrm>
            <a:off x="4876800" y="762000"/>
            <a:ext cx="672163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28800" y="3810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10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295400" y="685800"/>
            <a:ext cx="533400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09800" y="685800"/>
            <a:ext cx="53340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6800" y="121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9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67000" y="121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7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600" y="2057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6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24200" y="19812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12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72465" y="1524000"/>
            <a:ext cx="370536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95600" y="1524000"/>
            <a:ext cx="379442" cy="5656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438400" y="1524000"/>
            <a:ext cx="303244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86000" y="2057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4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95400" y="2971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11</a:t>
            </a:r>
            <a:endParaRPr lang="en-IN" dirty="0"/>
          </a:p>
        </p:txBody>
      </p:sp>
      <p:cxnSp>
        <p:nvCxnSpPr>
          <p:cNvPr id="34" name="Straight Connector 33"/>
          <p:cNvCxnSpPr>
            <a:stCxn id="27" idx="2"/>
          </p:cNvCxnSpPr>
          <p:nvPr/>
        </p:nvCxnSpPr>
        <p:spPr>
          <a:xfrm>
            <a:off x="772465" y="2426732"/>
            <a:ext cx="522935" cy="621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</p:cNvCxnSpPr>
          <p:nvPr/>
        </p:nvCxnSpPr>
        <p:spPr>
          <a:xfrm flipH="1">
            <a:off x="1141443" y="3341132"/>
            <a:ext cx="363309" cy="54506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90600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1828800" y="38862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Tree 1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29200" y="38862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Tree 2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8000" y="990600"/>
            <a:ext cx="2286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Tree 2 is the clockwise rotation of Tree 1 around 9.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7600" y="0"/>
            <a:ext cx="5319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C00000"/>
                </a:solidFill>
                <a:latin typeface="Comic Sans MS" pitchFamily="66" charset="0"/>
              </a:rPr>
              <a:t>Rooted, Ordered  Binary trees</a:t>
            </a:r>
            <a:endParaRPr lang="en-IN" sz="28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6" grpId="0"/>
      <p:bldP spid="8" grpId="0"/>
      <p:bldP spid="9" grpId="0"/>
      <p:bldP spid="12" grpId="0"/>
      <p:bldP spid="14" grpId="0"/>
      <p:bldP spid="15" grpId="0"/>
      <p:bldP spid="18" grpId="0"/>
      <p:bldP spid="22" grpId="0"/>
      <p:bldP spid="25" grpId="0"/>
      <p:bldP spid="26" grpId="0"/>
      <p:bldP spid="27" grpId="0"/>
      <p:bldP spid="28" grpId="0"/>
      <p:bldP spid="32" grpId="0"/>
      <p:bldP spid="33" grpId="0"/>
      <p:bldP spid="36" grpId="0"/>
      <p:bldP spid="38" grpId="0"/>
      <p:bldP spid="39" grpId="0"/>
      <p:bldP spid="40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Rooted, Ordered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505200"/>
            <a:ext cx="8382000" cy="3200400"/>
          </a:xfrm>
          <a:solidFill>
            <a:schemeClr val="accent6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IN" dirty="0" smtClean="0"/>
              <a:t>Tree 1 and Tree 2 are different because,</a:t>
            </a:r>
          </a:p>
          <a:p>
            <a:pPr lvl="1"/>
            <a:r>
              <a:rPr lang="en-IN" dirty="0" smtClean="0"/>
              <a:t>In tree 1, 9 is the left child of 10.</a:t>
            </a:r>
          </a:p>
          <a:p>
            <a:pPr lvl="1"/>
            <a:r>
              <a:rPr lang="en-IN" dirty="0" smtClean="0"/>
              <a:t>In tree 2, 7 is the left child of 10.</a:t>
            </a:r>
          </a:p>
          <a:p>
            <a:r>
              <a:rPr lang="en-IN" dirty="0" smtClean="0"/>
              <a:t>(Also, vice-versa, in tree 1, 7 is the right child of 10 and 9 is the right child of 10 in tree 2.)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Summary:</a:t>
            </a:r>
            <a:r>
              <a:rPr lang="en-IN" dirty="0" smtClean="0"/>
              <a:t> two trees are identical only if they have the same root and the same parent-</a:t>
            </a:r>
            <a:r>
              <a:rPr lang="en-IN" dirty="0" err="1" smtClean="0"/>
              <a:t>leftchild</a:t>
            </a:r>
            <a:r>
              <a:rPr lang="en-IN" dirty="0" smtClean="0"/>
              <a:t>, parent-</a:t>
            </a:r>
            <a:r>
              <a:rPr lang="en-IN" dirty="0" err="1" smtClean="0"/>
              <a:t>rightchild</a:t>
            </a:r>
            <a:r>
              <a:rPr lang="en-IN" dirty="0" smtClean="0"/>
              <a:t> relations for all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9144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10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295400" y="1219200"/>
            <a:ext cx="533400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9800" y="1219200"/>
            <a:ext cx="53340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1752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9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1752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7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2590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6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25908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12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72465" y="2057400"/>
            <a:ext cx="370536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95600" y="2057400"/>
            <a:ext cx="379442" cy="5656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38400" y="2057400"/>
            <a:ext cx="303244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0" y="2590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4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7800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31242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Tree 1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295400" y="2057400"/>
            <a:ext cx="38100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15000" y="9144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10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5181600" y="1219200"/>
            <a:ext cx="533400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96000" y="1219200"/>
            <a:ext cx="53340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53000" y="1752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7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53200" y="1752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9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95800" y="2590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4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0400" y="2590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11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658665" y="2057400"/>
            <a:ext cx="370536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781800" y="2057400"/>
            <a:ext cx="379442" cy="5656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324600" y="2057400"/>
            <a:ext cx="303244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72200" y="2590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6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34000" y="25908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12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5181600" y="2057400"/>
            <a:ext cx="38100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62600" y="29718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Tree 2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/>
      <p:bldP spid="8" grpId="0"/>
      <p:bldP spid="9" grpId="0"/>
      <p:bldP spid="10" grpId="0"/>
      <p:bldP spid="11" grpId="0"/>
      <p:bldP spid="15" grpId="0"/>
      <p:bldP spid="16" grpId="0"/>
      <p:bldP spid="20" grpId="0"/>
      <p:bldP spid="41" grpId="0"/>
      <p:bldP spid="44" grpId="0"/>
      <p:bldP spid="45" grpId="0"/>
      <p:bldP spid="46" grpId="0"/>
      <p:bldP spid="47" grpId="0"/>
      <p:bldP spid="51" grpId="0"/>
      <p:bldP spid="52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0"/>
            <a:ext cx="5257800" cy="639762"/>
          </a:xfrm>
        </p:spPr>
        <p:txBody>
          <a:bodyPr/>
          <a:lstStyle/>
          <a:p>
            <a:r>
              <a:rPr lang="en-IN" dirty="0" smtClean="0"/>
              <a:t>Representing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153400" cy="39624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There are several ways to represent trees on a computer.</a:t>
            </a:r>
          </a:p>
          <a:p>
            <a:r>
              <a:rPr lang="en-IN" dirty="0" smtClean="0"/>
              <a:t>A standard way is outlined, but for heaps, we will use just an array.</a:t>
            </a:r>
          </a:p>
          <a:p>
            <a:r>
              <a:rPr lang="en-IN" dirty="0" smtClean="0"/>
              <a:t>Define a structure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>
                <a:solidFill>
                  <a:srgbClr val="C00000"/>
                </a:solidFill>
              </a:rPr>
              <a:t>struct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err="1" smtClean="0">
                <a:solidFill>
                  <a:srgbClr val="C00000"/>
                </a:solidFill>
              </a:rPr>
              <a:t>treenode</a:t>
            </a:r>
            <a:r>
              <a:rPr lang="en-IN" dirty="0" smtClean="0">
                <a:solidFill>
                  <a:srgbClr val="C00000"/>
                </a:solidFill>
              </a:rPr>
              <a:t> {   // a binary tree node 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         /* put attributes of interest here */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	     /* </a:t>
            </a:r>
            <a:r>
              <a:rPr lang="en-IN" dirty="0" err="1" smtClean="0">
                <a:solidFill>
                  <a:srgbClr val="C00000"/>
                </a:solidFill>
              </a:rPr>
              <a:t>int</a:t>
            </a:r>
            <a:r>
              <a:rPr lang="en-IN" dirty="0" smtClean="0">
                <a:solidFill>
                  <a:srgbClr val="C00000"/>
                </a:solidFill>
              </a:rPr>
              <a:t> key; float value; ….   */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	      </a:t>
            </a:r>
            <a:r>
              <a:rPr lang="en-IN" dirty="0" err="1" smtClean="0">
                <a:solidFill>
                  <a:srgbClr val="C00000"/>
                </a:solidFill>
              </a:rPr>
              <a:t>struct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err="1" smtClean="0">
                <a:solidFill>
                  <a:srgbClr val="C00000"/>
                </a:solidFill>
              </a:rPr>
              <a:t>treenode</a:t>
            </a:r>
            <a:r>
              <a:rPr lang="en-IN" dirty="0" smtClean="0">
                <a:solidFill>
                  <a:srgbClr val="C00000"/>
                </a:solidFill>
              </a:rPr>
              <a:t> *</a:t>
            </a:r>
            <a:r>
              <a:rPr lang="en-IN" dirty="0" err="1" smtClean="0">
                <a:solidFill>
                  <a:srgbClr val="C00000"/>
                </a:solidFill>
              </a:rPr>
              <a:t>lchild</a:t>
            </a:r>
            <a:r>
              <a:rPr lang="en-IN" dirty="0" smtClean="0">
                <a:solidFill>
                  <a:srgbClr val="C00000"/>
                </a:solidFill>
              </a:rPr>
              <a:t>;  // pointer to left child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	      </a:t>
            </a:r>
            <a:r>
              <a:rPr lang="en-IN" dirty="0" err="1" smtClean="0">
                <a:solidFill>
                  <a:srgbClr val="C00000"/>
                </a:solidFill>
              </a:rPr>
              <a:t>struct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err="1" smtClean="0">
                <a:solidFill>
                  <a:srgbClr val="C00000"/>
                </a:solidFill>
              </a:rPr>
              <a:t>treenode</a:t>
            </a:r>
            <a:r>
              <a:rPr lang="en-IN" dirty="0" smtClean="0">
                <a:solidFill>
                  <a:srgbClr val="C00000"/>
                </a:solidFill>
              </a:rPr>
              <a:t> *</a:t>
            </a:r>
            <a:r>
              <a:rPr lang="en-IN" dirty="0" err="1" smtClean="0">
                <a:solidFill>
                  <a:srgbClr val="C00000"/>
                </a:solidFill>
              </a:rPr>
              <a:t>rchild</a:t>
            </a:r>
            <a:r>
              <a:rPr lang="en-IN" dirty="0" smtClean="0">
                <a:solidFill>
                  <a:srgbClr val="C00000"/>
                </a:solidFill>
              </a:rPr>
              <a:t>; // pointer to right child 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 }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4038600"/>
            <a:ext cx="16764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Data 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4724400"/>
            <a:ext cx="1676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rgbClr val="C00000"/>
                </a:solidFill>
                <a:latin typeface="Comic Sans MS" pitchFamily="66" charset="0"/>
              </a:rPr>
              <a:t>lchild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5257800"/>
            <a:ext cx="16764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rgbClr val="C00000"/>
                </a:solidFill>
                <a:latin typeface="Comic Sans MS" pitchFamily="66" charset="0"/>
              </a:rPr>
              <a:t>rchild</a:t>
            </a: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029200"/>
            <a:ext cx="1066800" cy="2286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00600" y="5562600"/>
            <a:ext cx="1295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0400" y="6096000"/>
            <a:ext cx="2840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A tree node structure</a:t>
            </a:r>
            <a:endParaRPr lang="en-IN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257800"/>
            <a:ext cx="8305800" cy="8683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NIL denotes the 0 pointer (NULL in C, or equivalent).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9144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10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295400" y="1219200"/>
            <a:ext cx="533400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9800" y="1219200"/>
            <a:ext cx="53340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1752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9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1752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7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2590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6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25908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12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72465" y="2057400"/>
            <a:ext cx="370536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95600" y="2057400"/>
            <a:ext cx="379442" cy="5656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38400" y="2057400"/>
            <a:ext cx="303244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0" y="2590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4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7800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11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295400" y="2057400"/>
            <a:ext cx="38100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867400" y="381000"/>
            <a:ext cx="762000" cy="978932"/>
            <a:chOff x="4419600" y="457200"/>
            <a:chExt cx="762000" cy="978932"/>
          </a:xfrm>
        </p:grpSpPr>
        <p:sp>
          <p:nvSpPr>
            <p:cNvPr id="18" name="Rectangle 17"/>
            <p:cNvSpPr/>
            <p:nvPr/>
          </p:nvSpPr>
          <p:spPr>
            <a:xfrm>
              <a:off x="4419600" y="457200"/>
              <a:ext cx="762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C00000"/>
                  </a:solidFill>
                  <a:latin typeface="Comic Sans MS" pitchFamily="66" charset="0"/>
                </a:rPr>
                <a:t>10</a:t>
              </a:r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9600" y="762000"/>
              <a:ext cx="7620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9600" y="1066800"/>
              <a:ext cx="7620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2000" y="762000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·</a:t>
              </a:r>
              <a:endParaRPr lang="en-IN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8200" y="1066800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·</a:t>
              </a:r>
              <a:endParaRPr lang="en-IN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24400" y="1524000"/>
            <a:ext cx="762000" cy="978932"/>
            <a:chOff x="4419600" y="457200"/>
            <a:chExt cx="762000" cy="978932"/>
          </a:xfrm>
        </p:grpSpPr>
        <p:sp>
          <p:nvSpPr>
            <p:cNvPr id="27" name="Rectangle 26"/>
            <p:cNvSpPr/>
            <p:nvPr/>
          </p:nvSpPr>
          <p:spPr>
            <a:xfrm>
              <a:off x="4419600" y="457200"/>
              <a:ext cx="762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C00000"/>
                  </a:solidFill>
                  <a:latin typeface="Comic Sans MS" pitchFamily="66" charset="0"/>
                </a:rPr>
                <a:t>9</a:t>
              </a:r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19600" y="762000"/>
              <a:ext cx="7620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19600" y="1066800"/>
              <a:ext cx="7620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19600" y="762000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·</a:t>
              </a:r>
              <a:endParaRPr lang="en-IN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200" y="1066800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·</a:t>
              </a:r>
              <a:endParaRPr lang="en-IN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086600" y="1524000"/>
            <a:ext cx="762000" cy="978932"/>
            <a:chOff x="4419600" y="457200"/>
            <a:chExt cx="762000" cy="978932"/>
          </a:xfrm>
        </p:grpSpPr>
        <p:sp>
          <p:nvSpPr>
            <p:cNvPr id="33" name="Rectangle 32"/>
            <p:cNvSpPr/>
            <p:nvPr/>
          </p:nvSpPr>
          <p:spPr>
            <a:xfrm>
              <a:off x="4419600" y="457200"/>
              <a:ext cx="762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C00000"/>
                  </a:solidFill>
                  <a:latin typeface="Comic Sans MS" pitchFamily="66" charset="0"/>
                </a:rPr>
                <a:t>7</a:t>
              </a:r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19600" y="762000"/>
              <a:ext cx="7620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19600" y="1066800"/>
              <a:ext cx="7620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95800" y="762000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·</a:t>
              </a:r>
              <a:endParaRPr lang="en-IN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48200" y="1066800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·</a:t>
              </a:r>
              <a:endParaRPr lang="en-IN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10000" y="2819400"/>
            <a:ext cx="762000" cy="914400"/>
            <a:chOff x="4419600" y="457200"/>
            <a:chExt cx="762000" cy="914400"/>
          </a:xfrm>
        </p:grpSpPr>
        <p:sp>
          <p:nvSpPr>
            <p:cNvPr id="39" name="Rectangle 38"/>
            <p:cNvSpPr/>
            <p:nvPr/>
          </p:nvSpPr>
          <p:spPr>
            <a:xfrm>
              <a:off x="4419600" y="457200"/>
              <a:ext cx="762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419600" y="762000"/>
              <a:ext cx="7620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19600" y="1066800"/>
              <a:ext cx="7620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95800" y="762000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>
                  <a:solidFill>
                    <a:srgbClr val="C00000"/>
                  </a:solidFill>
                  <a:latin typeface="Comic Sans MS" pitchFamily="66" charset="0"/>
                </a:rPr>
                <a:t>NIL</a:t>
              </a:r>
              <a:endParaRPr lang="en-IN" sz="1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257800" y="2819400"/>
            <a:ext cx="762000" cy="914400"/>
            <a:chOff x="4419600" y="457200"/>
            <a:chExt cx="762000" cy="914400"/>
          </a:xfrm>
        </p:grpSpPr>
        <p:sp>
          <p:nvSpPr>
            <p:cNvPr id="45" name="Rectangle 44"/>
            <p:cNvSpPr/>
            <p:nvPr/>
          </p:nvSpPr>
          <p:spPr>
            <a:xfrm>
              <a:off x="4419600" y="457200"/>
              <a:ext cx="762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C00000"/>
                  </a:solidFill>
                  <a:latin typeface="Comic Sans MS" pitchFamily="66" charset="0"/>
                </a:rPr>
                <a:t>11</a:t>
              </a:r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9600" y="762000"/>
              <a:ext cx="7620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19600" y="1066800"/>
              <a:ext cx="7620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400800" y="2819400"/>
            <a:ext cx="762000" cy="914400"/>
            <a:chOff x="4419600" y="457200"/>
            <a:chExt cx="762000" cy="914400"/>
          </a:xfrm>
        </p:grpSpPr>
        <p:sp>
          <p:nvSpPr>
            <p:cNvPr id="51" name="Rectangle 50"/>
            <p:cNvSpPr/>
            <p:nvPr/>
          </p:nvSpPr>
          <p:spPr>
            <a:xfrm>
              <a:off x="4419600" y="457200"/>
              <a:ext cx="762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C00000"/>
                  </a:solidFill>
                  <a:latin typeface="Comic Sans MS" pitchFamily="66" charset="0"/>
                </a:rPr>
                <a:t>4</a:t>
              </a:r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19600" y="762000"/>
              <a:ext cx="7620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19600" y="1066800"/>
              <a:ext cx="7620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48600" y="2819400"/>
            <a:ext cx="762000" cy="914400"/>
            <a:chOff x="4419600" y="457200"/>
            <a:chExt cx="762000" cy="914400"/>
          </a:xfrm>
        </p:grpSpPr>
        <p:sp>
          <p:nvSpPr>
            <p:cNvPr id="57" name="Rectangle 56"/>
            <p:cNvSpPr/>
            <p:nvPr/>
          </p:nvSpPr>
          <p:spPr>
            <a:xfrm>
              <a:off x="4419600" y="457200"/>
              <a:ext cx="762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C00000"/>
                  </a:solidFill>
                  <a:latin typeface="Comic Sans MS" pitchFamily="66" charset="0"/>
                </a:rPr>
                <a:t>12</a:t>
              </a:r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19600" y="762000"/>
              <a:ext cx="7620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19600" y="1066800"/>
              <a:ext cx="7620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63" name="Straight Arrow Connector 62"/>
          <p:cNvCxnSpPr>
            <a:endCxn id="27" idx="0"/>
          </p:cNvCxnSpPr>
          <p:nvPr/>
        </p:nvCxnSpPr>
        <p:spPr>
          <a:xfrm flipH="1">
            <a:off x="5105400" y="838200"/>
            <a:ext cx="10668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3" idx="1"/>
          </p:cNvCxnSpPr>
          <p:nvPr/>
        </p:nvCxnSpPr>
        <p:spPr>
          <a:xfrm>
            <a:off x="6248400" y="1143000"/>
            <a:ext cx="8382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9" idx="0"/>
          </p:cNvCxnSpPr>
          <p:nvPr/>
        </p:nvCxnSpPr>
        <p:spPr>
          <a:xfrm flipH="1">
            <a:off x="4191000" y="1981200"/>
            <a:ext cx="685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105400" y="2286000"/>
            <a:ext cx="3810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6629400" y="1981200"/>
            <a:ext cx="6096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467600" y="2286000"/>
            <a:ext cx="3810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86200" y="3429000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C00000"/>
                </a:solidFill>
                <a:latin typeface="Comic Sans MS" pitchFamily="66" charset="0"/>
              </a:rPr>
              <a:t>NIL</a:t>
            </a:r>
            <a:endParaRPr lang="en-IN" sz="1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34000" y="3124200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C00000"/>
                </a:solidFill>
                <a:latin typeface="Comic Sans MS" pitchFamily="66" charset="0"/>
              </a:rPr>
              <a:t>NIL</a:t>
            </a:r>
            <a:endParaRPr lang="en-IN" sz="1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34000" y="3429000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C00000"/>
                </a:solidFill>
                <a:latin typeface="Comic Sans MS" pitchFamily="66" charset="0"/>
              </a:rPr>
              <a:t>NIL</a:t>
            </a:r>
            <a:endParaRPr lang="en-IN" sz="1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77000" y="3124200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C00000"/>
                </a:solidFill>
                <a:latin typeface="Comic Sans MS" pitchFamily="66" charset="0"/>
              </a:rPr>
              <a:t>NIL</a:t>
            </a:r>
            <a:endParaRPr lang="en-IN" sz="1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77000" y="3429000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C00000"/>
                </a:solidFill>
                <a:latin typeface="Comic Sans MS" pitchFamily="66" charset="0"/>
              </a:rPr>
              <a:t>NIL</a:t>
            </a:r>
            <a:endParaRPr lang="en-IN" sz="1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924800" y="3124200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C00000"/>
                </a:solidFill>
                <a:latin typeface="Comic Sans MS" pitchFamily="66" charset="0"/>
              </a:rPr>
              <a:t>NIL</a:t>
            </a:r>
            <a:endParaRPr lang="en-IN" sz="1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24800" y="3429000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C00000"/>
                </a:solidFill>
                <a:latin typeface="Comic Sans MS" pitchFamily="66" charset="0"/>
              </a:rPr>
              <a:t>NIL</a:t>
            </a:r>
            <a:endParaRPr lang="en-IN" sz="1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4800" y="3124200"/>
            <a:ext cx="324800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Tree: Schematic description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67200" y="4114800"/>
            <a:ext cx="369043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As represented on the computer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5" grpId="0"/>
      <p:bldP spid="16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 animBg="1"/>
      <p:bldP spid="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791200" y="2438400"/>
            <a:ext cx="30480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6019800" y="1524000"/>
            <a:ext cx="2438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-228600"/>
            <a:ext cx="6324600" cy="1143000"/>
          </a:xfrm>
        </p:spPr>
        <p:txBody>
          <a:bodyPr/>
          <a:lstStyle/>
          <a:p>
            <a:r>
              <a:rPr lang="en-IN" dirty="0" smtClean="0"/>
              <a:t>Complete Binary </a:t>
            </a:r>
            <a:r>
              <a:rPr lang="en-IN" dirty="0" err="1" smtClean="0"/>
              <a:t>Trree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5486400" cy="4648199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IN" dirty="0" smtClean="0"/>
              <a:t>Number of nodes at level 0 (root) = 1 </a:t>
            </a:r>
          </a:p>
          <a:p>
            <a:r>
              <a:rPr lang="en-IN" dirty="0" smtClean="0"/>
              <a:t>Number of nodes at level 1  = 2 </a:t>
            </a:r>
          </a:p>
          <a:p>
            <a:r>
              <a:rPr lang="en-IN" dirty="0" smtClean="0"/>
              <a:t>Number of nodes at level 2 = 2</a:t>
            </a:r>
            <a:r>
              <a:rPr lang="en-IN" baseline="30000" dirty="0" smtClean="0"/>
              <a:t>2</a:t>
            </a:r>
          </a:p>
          <a:p>
            <a:pPr>
              <a:buNone/>
            </a:pPr>
            <a:r>
              <a:rPr lang="en-IN" baseline="30000" dirty="0" smtClean="0"/>
              <a:t> </a:t>
            </a:r>
            <a:r>
              <a:rPr lang="en-IN" dirty="0" smtClean="0"/>
              <a:t>    … and so on. </a:t>
            </a:r>
            <a:endParaRPr lang="en-IN" baseline="30000" dirty="0" smtClean="0"/>
          </a:p>
          <a:p>
            <a:r>
              <a:rPr lang="en-IN" dirty="0" smtClean="0"/>
              <a:t>A binary tree of </a:t>
            </a:r>
            <a:r>
              <a:rPr lang="en-IN" dirty="0" smtClean="0">
                <a:solidFill>
                  <a:srgbClr val="C00000"/>
                </a:solidFill>
              </a:rPr>
              <a:t>height h</a:t>
            </a:r>
            <a:r>
              <a:rPr lang="en-IN" dirty="0" smtClean="0"/>
              <a:t> has at most </a:t>
            </a:r>
          </a:p>
          <a:p>
            <a:pPr>
              <a:buNone/>
            </a:pPr>
            <a:r>
              <a:rPr lang="en-IN" dirty="0" smtClean="0"/>
              <a:t>    1 + 2 + 2</a:t>
            </a:r>
            <a:r>
              <a:rPr lang="en-IN" baseline="30000" dirty="0" smtClean="0"/>
              <a:t>2</a:t>
            </a:r>
            <a:r>
              <a:rPr lang="en-IN" dirty="0" smtClean="0"/>
              <a:t> + … + 2</a:t>
            </a:r>
            <a:r>
              <a:rPr lang="en-IN" baseline="30000" dirty="0" smtClean="0"/>
              <a:t>h </a:t>
            </a:r>
            <a:r>
              <a:rPr lang="en-IN" dirty="0" smtClean="0"/>
              <a:t> = </a:t>
            </a:r>
            <a:r>
              <a:rPr lang="en-IN" dirty="0" smtClean="0">
                <a:solidFill>
                  <a:srgbClr val="C00000"/>
                </a:solidFill>
              </a:rPr>
              <a:t>2</a:t>
            </a:r>
            <a:r>
              <a:rPr lang="en-IN" baseline="30000" dirty="0" smtClean="0">
                <a:solidFill>
                  <a:srgbClr val="C00000"/>
                </a:solidFill>
              </a:rPr>
              <a:t>h+1</a:t>
            </a:r>
            <a:r>
              <a:rPr lang="en-IN" dirty="0" smtClean="0">
                <a:solidFill>
                  <a:srgbClr val="C00000"/>
                </a:solidFill>
              </a:rPr>
              <a:t> -1</a:t>
            </a:r>
            <a:endParaRPr lang="en-IN" baseline="30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dirty="0" smtClean="0"/>
              <a:t>    nodes for h ≥ 0.</a:t>
            </a:r>
          </a:p>
          <a:p>
            <a:r>
              <a:rPr lang="en-IN" dirty="0" smtClean="0"/>
              <a:t>A binary tree is said to be </a:t>
            </a:r>
            <a:r>
              <a:rPr lang="en-IN" dirty="0" smtClean="0">
                <a:solidFill>
                  <a:srgbClr val="C00000"/>
                </a:solidFill>
              </a:rPr>
              <a:t>complete</a:t>
            </a:r>
            <a:r>
              <a:rPr lang="en-IN" dirty="0" smtClean="0"/>
              <a:t> if it is of height h and has the maximum possible </a:t>
            </a:r>
            <a:r>
              <a:rPr lang="en-IN" dirty="0" smtClean="0">
                <a:solidFill>
                  <a:srgbClr val="C00000"/>
                </a:solidFill>
              </a:rPr>
              <a:t>2</a:t>
            </a:r>
            <a:r>
              <a:rPr lang="en-IN" baseline="30000" dirty="0" smtClean="0">
                <a:solidFill>
                  <a:srgbClr val="C00000"/>
                </a:solidFill>
              </a:rPr>
              <a:t>h+1</a:t>
            </a:r>
            <a:r>
              <a:rPr lang="en-IN" dirty="0" smtClean="0">
                <a:solidFill>
                  <a:srgbClr val="C00000"/>
                </a:solidFill>
              </a:rPr>
              <a:t> -1 </a:t>
            </a:r>
            <a:r>
              <a:rPr lang="en-IN" dirty="0" smtClean="0"/>
              <a:t>number of nodes.</a:t>
            </a:r>
          </a:p>
          <a:p>
            <a:r>
              <a:rPr lang="en-IN" dirty="0" smtClean="0"/>
              <a:t>All levels are fully occupied.</a:t>
            </a:r>
          </a:p>
          <a:p>
            <a:endParaRPr lang="en-IN" dirty="0" smtClean="0"/>
          </a:p>
          <a:p>
            <a:pPr>
              <a:buNone/>
            </a:pPr>
            <a:endParaRPr lang="en-IN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6600" y="8382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10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553200" y="1143000"/>
            <a:ext cx="533400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67600" y="1143000"/>
            <a:ext cx="53340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24600" y="1676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9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4800" y="1676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7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2514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6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5800" y="25146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12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030265" y="1981200"/>
            <a:ext cx="370536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53400" y="1981200"/>
            <a:ext cx="379442" cy="5656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696200" y="1981200"/>
            <a:ext cx="303244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43800" y="2514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4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5600" y="251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11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553200" y="1981200"/>
            <a:ext cx="38100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51988" y="160020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level 1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96200" y="2971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level 2 nodes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19800" y="3505200"/>
            <a:ext cx="267092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A complete binary tree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3" grpId="0" build="p" animBg="1"/>
      <p:bldP spid="5" grpId="0"/>
      <p:bldP spid="8" grpId="0"/>
      <p:bldP spid="9" grpId="0"/>
      <p:bldP spid="10" grpId="0"/>
      <p:bldP spid="11" grpId="0"/>
      <p:bldP spid="15" grpId="0"/>
      <p:bldP spid="16" grpId="0"/>
      <p:bldP spid="22" grpId="0"/>
      <p:bldP spid="23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path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4648200" cy="3352800"/>
          </a:xfrm>
        </p:spPr>
        <p:txBody>
          <a:bodyPr/>
          <a:lstStyle/>
          <a:p>
            <a:r>
              <a:rPr lang="en-IN" dirty="0" smtClean="0"/>
              <a:t>A simple path from a node to another is a path in which no edge is repeated.</a:t>
            </a:r>
          </a:p>
          <a:p>
            <a:r>
              <a:rPr lang="en-IN" dirty="0" smtClean="0"/>
              <a:t>The path 8—6—11—2 is a simple path from 8 to 2.</a:t>
            </a:r>
          </a:p>
          <a:p>
            <a:r>
              <a:rPr lang="en-IN" dirty="0" smtClean="0"/>
              <a:t>In a tree, there is always a </a:t>
            </a:r>
            <a:r>
              <a:rPr lang="en-IN" dirty="0" smtClean="0">
                <a:solidFill>
                  <a:srgbClr val="C00000"/>
                </a:solidFill>
              </a:rPr>
              <a:t>unique simple path </a:t>
            </a:r>
            <a:r>
              <a:rPr lang="en-IN" dirty="0" smtClean="0"/>
              <a:t>between any pair of  nodes.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77000" y="1066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9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1905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6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 flipH="1">
            <a:off x="6182665" y="1371600"/>
            <a:ext cx="370536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5600" y="2819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10" name="Straight Connector 9"/>
          <p:cNvCxnSpPr>
            <a:stCxn id="6" idx="2"/>
          </p:cNvCxnSpPr>
          <p:nvPr/>
        </p:nvCxnSpPr>
        <p:spPr>
          <a:xfrm>
            <a:off x="6182665" y="2274332"/>
            <a:ext cx="522935" cy="621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  <a:endCxn id="9" idx="0"/>
          </p:cNvCxnSpPr>
          <p:nvPr/>
        </p:nvCxnSpPr>
        <p:spPr>
          <a:xfrm flipH="1">
            <a:off x="6551643" y="3188732"/>
            <a:ext cx="363309" cy="54506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39000" y="19050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10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>
            <a:off x="7668926" y="2089666"/>
            <a:ext cx="484474" cy="6535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77200" y="2743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7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34400" y="35052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12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305800" y="3048000"/>
            <a:ext cx="379442" cy="5656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848600" y="3048000"/>
            <a:ext cx="303244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96200" y="3581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4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19" name="Straight Connector 18"/>
          <p:cNvCxnSpPr>
            <a:endCxn id="12" idx="0"/>
          </p:cNvCxnSpPr>
          <p:nvPr/>
        </p:nvCxnSpPr>
        <p:spPr>
          <a:xfrm>
            <a:off x="6781800" y="1371600"/>
            <a:ext cx="672163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15000" y="2209800"/>
            <a:ext cx="3810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26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715000" y="2133600"/>
            <a:ext cx="381000" cy="729734"/>
          </a:xfrm>
          <a:prstGeom prst="line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72200" y="2209800"/>
            <a:ext cx="522935" cy="621268"/>
          </a:xfrm>
          <a:prstGeom prst="line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553200" y="3124200"/>
            <a:ext cx="363309" cy="545068"/>
          </a:xfrm>
          <a:prstGeom prst="line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2" grpId="0"/>
      <p:bldP spid="14" grpId="0"/>
      <p:bldP spid="15" grpId="0"/>
      <p:bldP spid="18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13749</TotalTime>
  <Words>3035</Words>
  <Application>Microsoft Office PowerPoint</Application>
  <PresentationFormat>On-screen Show (4:3)</PresentationFormat>
  <Paragraphs>817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Equation</vt:lpstr>
      <vt:lpstr>Microsoft Equation 3.0</vt:lpstr>
      <vt:lpstr>Data Structures and Algorithms (ESO207A/ESO211) </vt:lpstr>
      <vt:lpstr>Binary tree </vt:lpstr>
      <vt:lpstr>Binary trees</vt:lpstr>
      <vt:lpstr>Slide 4</vt:lpstr>
      <vt:lpstr>Rooted, Ordered trees</vt:lpstr>
      <vt:lpstr>Representing trees</vt:lpstr>
      <vt:lpstr>Slide 7</vt:lpstr>
      <vt:lpstr>Complete Binary Trree</vt:lpstr>
      <vt:lpstr>Simple path </vt:lpstr>
      <vt:lpstr>Heaps</vt:lpstr>
      <vt:lpstr>“Nearly” complete binary tree</vt:lpstr>
      <vt:lpstr>Embedding “nearly” complete binary trees</vt:lpstr>
      <vt:lpstr>Slide 13</vt:lpstr>
      <vt:lpstr>Heap Property</vt:lpstr>
      <vt:lpstr>Heap Data Structure Operations</vt:lpstr>
      <vt:lpstr>Digression: Data Structures</vt:lpstr>
      <vt:lpstr>Heap Data Structure Operations</vt:lpstr>
      <vt:lpstr>Max-Heapify</vt:lpstr>
      <vt:lpstr>Slide 19</vt:lpstr>
      <vt:lpstr>Slide 20</vt:lpstr>
      <vt:lpstr>Height of a node, heap </vt:lpstr>
      <vt:lpstr>Building a Heap</vt:lpstr>
      <vt:lpstr>Analysis of Build-Max-Heap</vt:lpstr>
      <vt:lpstr>Build-Max-Heap: Analysis</vt:lpstr>
      <vt:lpstr>Heapsort</vt:lpstr>
      <vt:lpstr>Slide 26</vt:lpstr>
      <vt:lpstr>Slide 27</vt:lpstr>
      <vt:lpstr>Analysis of Heapsort</vt:lpstr>
      <vt:lpstr>Priority Queues: a data structure</vt:lpstr>
      <vt:lpstr>Implementing Priority Queue by Heap</vt:lpstr>
      <vt:lpstr>Slide 31</vt:lpstr>
      <vt:lpstr>Slide 32</vt:lpstr>
      <vt:lpstr>Simple exercises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sumitg</cp:lastModifiedBy>
  <cp:revision>516</cp:revision>
  <dcterms:created xsi:type="dcterms:W3CDTF">2011-12-03T04:13:03Z</dcterms:created>
  <dcterms:modified xsi:type="dcterms:W3CDTF">2014-08-06T11:10:30Z</dcterms:modified>
</cp:coreProperties>
</file>