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8"/>
  </p:notesMasterIdLst>
  <p:sldIdLst>
    <p:sldId id="274" r:id="rId2"/>
    <p:sldId id="277" r:id="rId3"/>
    <p:sldId id="291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00B500"/>
    <a:srgbClr val="006C3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66" d="100"/>
          <a:sy n="66" d="100"/>
        </p:scale>
        <p:origin x="-82" y="-4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Comic Sans MS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1E3B87-0EAF-4D3F-A8FE-4D644E3BA938}" type="datetime1">
              <a:rPr lang="en-US" smtClean="0"/>
              <a:pPr>
                <a:defRPr/>
              </a:pPr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77C87-4399-4169-8EAA-A2FF838D2D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11F363-266E-4B39-9664-0E5F96917999}" type="datetime1">
              <a:rPr lang="en-US" smtClean="0"/>
              <a:pPr>
                <a:defRPr/>
              </a:pPr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8759C-6D63-4A5B-8A92-29BD5C9DCC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A32EBB-5C32-49A2-ADCD-F3C86202F8FA}" type="datetime1">
              <a:rPr lang="en-US" smtClean="0"/>
              <a:pPr>
                <a:defRPr/>
              </a:pPr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4E1702-FB5B-4ADB-8DA9-1EFEE2FCFD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  <a:latin typeface="Comic Sans MS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>
                <a:latin typeface="Comic Sans MS" pitchFamily="66" charset="0"/>
              </a:defRPr>
            </a:lvl1pPr>
            <a:lvl2pPr>
              <a:defRPr sz="2200">
                <a:latin typeface="Comic Sans MS" pitchFamily="66" charset="0"/>
              </a:defRPr>
            </a:lvl2pPr>
            <a:lvl3pPr>
              <a:defRPr sz="2200">
                <a:latin typeface="Comic Sans MS" pitchFamily="66" charset="0"/>
              </a:defRPr>
            </a:lvl3pPr>
            <a:lvl4pPr>
              <a:defRPr sz="2200">
                <a:latin typeface="Comic Sans MS" pitchFamily="66" charset="0"/>
              </a:defRPr>
            </a:lvl4pPr>
            <a:lvl5pPr>
              <a:defRPr sz="22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E9C23F-070E-4955-A2E9-D262826D12BE}" type="datetime1">
              <a:rPr lang="en-US" smtClean="0"/>
              <a:pPr>
                <a:defRPr/>
              </a:pPr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811857-66C0-437E-ACBA-BF7BCE55233B}" type="datetime1">
              <a:rPr lang="en-US" smtClean="0"/>
              <a:pPr>
                <a:defRPr/>
              </a:pPr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7FB79-49E0-495C-87BE-B2A1C6E0B2F0}" type="datetime1">
              <a:rPr lang="en-US" smtClean="0"/>
              <a:pPr>
                <a:defRPr/>
              </a:pPr>
              <a:t>8/3/2014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E181FA-412A-4421-9246-D21324FE2C44}" type="datetime1">
              <a:rPr lang="en-US" smtClean="0"/>
              <a:pPr>
                <a:defRPr/>
              </a:pPr>
              <a:t>8/3/2014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86A6B7-3376-42F2-8702-2D1FCF5FB182}" type="datetime1">
              <a:rPr lang="en-US" smtClean="0"/>
              <a:pPr>
                <a:defRPr/>
              </a:pPr>
              <a:t>8/3/2014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036330-39E0-4348-93D8-084D75D931AB}" type="datetime1">
              <a:rPr lang="en-US" smtClean="0"/>
              <a:pPr>
                <a:defRPr/>
              </a:pPr>
              <a:t>8/3/2014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E380A-2B94-4740-AAA2-00B55E91136B}" type="datetime1">
              <a:rPr lang="en-US" smtClean="0"/>
              <a:pPr>
                <a:defRPr/>
              </a:pPr>
              <a:t>8/3/2014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2E9EF9-6F51-43C7-88C5-01DDD3A549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21CF8B-C8E2-441C-9E33-F2F799897A47}" type="datetime1">
              <a:rPr lang="en-US" smtClean="0"/>
              <a:pPr>
                <a:defRPr/>
              </a:pPr>
              <a:t>8/3/2014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4CFE0-7502-4E07-8F32-3833EEC262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224DF6E-159B-4851-B8CD-5F6A63451708}" type="datetime1">
              <a:rPr lang="en-US" smtClean="0"/>
              <a:pPr>
                <a:defRPr/>
              </a:pPr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3B7F3E5-79B2-43C4-81B5-7811AF1609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4478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</a:br>
            <a:r>
              <a:rPr lang="en-US" sz="2700" dirty="0" smtClean="0">
                <a:solidFill>
                  <a:srgbClr val="002060"/>
                </a:solidFill>
                <a:latin typeface="Comic Sans MS" pitchFamily="66" charset="0"/>
              </a:rPr>
              <a:t>(ESO207A/ESO211</a:t>
            </a:r>
            <a:r>
              <a:rPr lang="en-US" sz="2700" dirty="0">
                <a:solidFill>
                  <a:srgbClr val="002060"/>
                </a:solidFill>
                <a:latin typeface="Comic Sans MS" pitchFamily="66" charset="0"/>
              </a:rPr>
              <a:t>)</a:t>
            </a:r>
            <a:r>
              <a:rPr lang="en-US" sz="3200" b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en-US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Comic Sans MS" pitchFamily="66" charset="0"/>
              </a:rPr>
              <a:t>Lecture </a:t>
            </a:r>
            <a:r>
              <a:rPr lang="en-US" sz="2400" b="1" dirty="0" smtClean="0">
                <a:solidFill>
                  <a:srgbClr val="C00000"/>
                </a:solidFill>
              </a:rPr>
              <a:t>6</a:t>
            </a:r>
            <a:endParaRPr lang="en-US" sz="2400" b="1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Stacks, Queues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990601"/>
            <a:ext cx="8077200" cy="4191000"/>
          </a:xfr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/>
          <a:lstStyle/>
          <a:p>
            <a:r>
              <a:rPr lang="en-IN" dirty="0" smtClean="0"/>
              <a:t>Infix: Usual notation for arithmetic expressions.</a:t>
            </a:r>
          </a:p>
          <a:p>
            <a:pPr lvl="1"/>
            <a:r>
              <a:rPr lang="en-IN" dirty="0" smtClean="0"/>
              <a:t>Operators located between operands.</a:t>
            </a:r>
          </a:p>
          <a:p>
            <a:r>
              <a:rPr lang="en-IN" dirty="0" smtClean="0"/>
              <a:t>    1 + 5*3 will be treated as 1 + (5*3)  since *  has higher precedence  than   + .</a:t>
            </a:r>
          </a:p>
          <a:p>
            <a:r>
              <a:rPr lang="en-IN" dirty="0" smtClean="0"/>
              <a:t>   We will use standard operator precedence. Brackets have highest precedence.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Associativity</a:t>
            </a:r>
            <a:r>
              <a:rPr lang="en-IN" dirty="0" smtClean="0"/>
              <a:t> is assumed left to right for operators at same </a:t>
            </a:r>
            <a:r>
              <a:rPr lang="en-IN" dirty="0" smtClean="0"/>
              <a:t>precedence</a:t>
            </a:r>
            <a:r>
              <a:rPr lang="en-IN" dirty="0" smtClean="0"/>
              <a:t>.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 </a:t>
            </a:r>
            <a:r>
              <a:rPr lang="en-IN" dirty="0" err="1" smtClean="0"/>
              <a:t>a+b</a:t>
            </a:r>
            <a:r>
              <a:rPr lang="en-IN" dirty="0" smtClean="0"/>
              <a:t> –c will be evaluated as (</a:t>
            </a:r>
            <a:r>
              <a:rPr lang="en-IN" dirty="0" err="1" smtClean="0"/>
              <a:t>a+b</a:t>
            </a:r>
            <a:r>
              <a:rPr lang="en-IN" dirty="0" smtClean="0"/>
              <a:t>) – c since + and – are at the same precedence.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63000" cy="1143000"/>
          </a:xfrm>
        </p:spPr>
        <p:txBody>
          <a:bodyPr/>
          <a:lstStyle/>
          <a:p>
            <a:r>
              <a:rPr lang="en-IN" dirty="0" smtClean="0"/>
              <a:t>Infix notation for arithmetic expressions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67200" y="5226784"/>
            <a:ext cx="1101584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sz="2000" dirty="0" smtClean="0">
                <a:latin typeface="Comic Sans MS" pitchFamily="66" charset="0"/>
              </a:rPr>
              <a:t>()</a:t>
            </a:r>
          </a:p>
          <a:p>
            <a:pPr algn="ctr"/>
            <a:r>
              <a:rPr lang="en-IN" sz="2000" dirty="0" smtClean="0">
                <a:latin typeface="Comic Sans MS" pitchFamily="66" charset="0"/>
              </a:rPr>
              <a:t> unary -</a:t>
            </a:r>
          </a:p>
          <a:p>
            <a:pPr algn="ctr"/>
            <a:r>
              <a:rPr lang="en-IN" sz="2000" dirty="0" smtClean="0">
                <a:latin typeface="Comic Sans MS" pitchFamily="66" charset="0"/>
              </a:rPr>
              <a:t> /</a:t>
            </a:r>
          </a:p>
          <a:p>
            <a:pPr algn="ctr"/>
            <a:r>
              <a:rPr lang="en-IN" sz="2000" dirty="0" smtClean="0">
                <a:latin typeface="Comic Sans MS" pitchFamily="66" charset="0"/>
              </a:rPr>
              <a:t> *</a:t>
            </a:r>
          </a:p>
          <a:p>
            <a:pPr algn="ctr"/>
            <a:r>
              <a:rPr lang="en-IN" sz="2000" dirty="0" smtClean="0">
                <a:latin typeface="Comic Sans MS" pitchFamily="66" charset="0"/>
              </a:rPr>
              <a:t> + -</a:t>
            </a:r>
            <a:endParaRPr lang="en-IN" sz="2000" dirty="0">
              <a:latin typeface="Comic Sans MS" pitchFamily="66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114800" y="56388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600" y="5715000"/>
            <a:ext cx="962123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dirty="0" err="1" smtClean="0">
                <a:latin typeface="Comic Sans MS" pitchFamily="66" charset="0"/>
              </a:rPr>
              <a:t>Prece</a:t>
            </a:r>
            <a:r>
              <a:rPr lang="en-IN" sz="2000" dirty="0" smtClean="0">
                <a:latin typeface="Comic Sans MS" pitchFamily="66" charset="0"/>
              </a:rPr>
              <a:t>-</a:t>
            </a:r>
          </a:p>
          <a:p>
            <a:r>
              <a:rPr lang="en-IN" sz="2000" dirty="0" err="1" smtClean="0">
                <a:latin typeface="Comic Sans MS" pitchFamily="66" charset="0"/>
              </a:rPr>
              <a:t>dence</a:t>
            </a:r>
            <a:endParaRPr lang="en-IN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Postfix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/>
        </p:nvGraphicFramePr>
        <p:xfrm>
          <a:off x="228600" y="3352800"/>
          <a:ext cx="8229600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400"/>
                <a:gridCol w="2590800"/>
                <a:gridCol w="3581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Infix </a:t>
                      </a:r>
                      <a:endParaRPr lang="en-IN" sz="200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Postfix</a:t>
                      </a:r>
                      <a:endParaRPr lang="en-IN" sz="200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Comments</a:t>
                      </a:r>
                      <a:endParaRPr lang="en-IN" sz="2000" dirty="0">
                        <a:solidFill>
                          <a:srgbClr val="0000FF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2+5*3</a:t>
                      </a:r>
                      <a:endParaRPr lang="en-IN" sz="200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2</a:t>
                      </a:r>
                      <a:r>
                        <a:rPr lang="en-IN" sz="2000" baseline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 5 3* + </a:t>
                      </a:r>
                      <a:endParaRPr lang="en-IN" sz="200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+</a:t>
                      </a:r>
                      <a:r>
                        <a:rPr lang="en-IN" sz="2000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has higher precedence over +</a:t>
                      </a:r>
                      <a:endParaRPr lang="en-IN" sz="2000" dirty="0">
                        <a:solidFill>
                          <a:srgbClr val="0000FF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1+5*3/2</a:t>
                      </a:r>
                      <a:endParaRPr lang="en-IN" sz="200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1</a:t>
                      </a:r>
                      <a:r>
                        <a:rPr lang="en-IN" sz="2000" baseline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 5 3 2 / * +</a:t>
                      </a:r>
                      <a:endParaRPr lang="en-IN" sz="200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Precedence: / over * over +</a:t>
                      </a:r>
                      <a:endParaRPr lang="en-IN" sz="2000" dirty="0">
                        <a:solidFill>
                          <a:srgbClr val="0000FF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2*(3-5)</a:t>
                      </a:r>
                      <a:endParaRPr lang="en-IN" sz="200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aseline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2 3 5 - * </a:t>
                      </a:r>
                      <a:endParaRPr lang="en-IN" sz="200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Precedence: () over *</a:t>
                      </a:r>
                      <a:endParaRPr lang="en-IN" sz="2000" dirty="0">
                        <a:solidFill>
                          <a:srgbClr val="0000FF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(1+5)*(2*(3-5))</a:t>
                      </a:r>
                      <a:endParaRPr lang="en-IN" sz="200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1</a:t>
                      </a:r>
                      <a:r>
                        <a:rPr lang="en-IN" sz="2000" baseline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 5 + 2 3 5 - * *</a:t>
                      </a:r>
                      <a:endParaRPr lang="en-IN" sz="200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Precedence: () over *</a:t>
                      </a:r>
                      <a:endParaRPr lang="en-IN" sz="2000" dirty="0">
                        <a:solidFill>
                          <a:srgbClr val="0000FF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14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1981200"/>
          </a:xfr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/>
          <a:lstStyle/>
          <a:p>
            <a:r>
              <a:rPr lang="en-IN" dirty="0" smtClean="0"/>
              <a:t>Postfix notation: Operator comes </a:t>
            </a:r>
            <a:r>
              <a:rPr lang="en-IN" dirty="0" smtClean="0">
                <a:solidFill>
                  <a:srgbClr val="C00000"/>
                </a:solidFill>
              </a:rPr>
              <a:t>immediately  after </a:t>
            </a:r>
            <a:r>
              <a:rPr lang="en-IN" dirty="0" smtClean="0"/>
              <a:t>the operands.</a:t>
            </a:r>
          </a:p>
          <a:p>
            <a:r>
              <a:rPr lang="en-IN" dirty="0" smtClean="0"/>
              <a:t>There is no need for brackets or assumptions of precedence or left/right </a:t>
            </a:r>
            <a:r>
              <a:rPr lang="en-IN" dirty="0" err="1" smtClean="0"/>
              <a:t>associativity</a:t>
            </a:r>
            <a:r>
              <a:rPr lang="en-IN" dirty="0" smtClean="0"/>
              <a:t>.</a:t>
            </a:r>
          </a:p>
          <a:p>
            <a:r>
              <a:rPr lang="en-IN" dirty="0" smtClean="0"/>
              <a:t>Postfix expressions are unambiguous.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029200" y="6019800"/>
            <a:ext cx="1417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And so on </a:t>
            </a:r>
            <a:endParaRPr lang="en-IN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Advantages of  postfix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2362200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IN" dirty="0" smtClean="0"/>
              <a:t>Unambiguous expression. No need for any assumption for precedence, </a:t>
            </a:r>
            <a:r>
              <a:rPr lang="en-IN" dirty="0" err="1" smtClean="0"/>
              <a:t>associativity</a:t>
            </a:r>
            <a:r>
              <a:rPr lang="en-IN" dirty="0" smtClean="0"/>
              <a:t>.</a:t>
            </a:r>
          </a:p>
          <a:p>
            <a:r>
              <a:rPr lang="en-IN" dirty="0" smtClean="0"/>
              <a:t>Guiding rule: Operator is available immediately after its operands.</a:t>
            </a:r>
          </a:p>
          <a:p>
            <a:r>
              <a:rPr lang="en-IN" dirty="0" smtClean="0"/>
              <a:t>Easy to evaluate (we will do this). Some compilers transform infix to postfix and then evaluate.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429000"/>
            <a:ext cx="3632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Evaluate postfix expression.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4419600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Example: 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3886200"/>
            <a:ext cx="52068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Keep a </a:t>
            </a:r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stack for operands. </a:t>
            </a:r>
            <a:r>
              <a:rPr lang="en-IN" sz="2000" dirty="0" smtClean="0">
                <a:latin typeface="Comic Sans MS" pitchFamily="66" charset="0"/>
              </a:rPr>
              <a:t>Initially empty</a:t>
            </a:r>
            <a:endParaRPr lang="en-IN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8229600" cy="1143000"/>
          </a:xfrm>
        </p:spPr>
        <p:txBody>
          <a:bodyPr/>
          <a:lstStyle/>
          <a:p>
            <a:r>
              <a:rPr lang="en-IN" dirty="0" smtClean="0"/>
              <a:t>Evaluating Postfix Expression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4267200" cy="33528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dirty="0" smtClean="0"/>
              <a:t>Keep a stack for (pending) operands. </a:t>
            </a:r>
          </a:p>
          <a:p>
            <a:r>
              <a:rPr lang="en-IN" dirty="0" smtClean="0"/>
              <a:t>Read next token from input. </a:t>
            </a:r>
          </a:p>
          <a:p>
            <a:r>
              <a:rPr lang="en-IN" dirty="0" smtClean="0"/>
              <a:t>If token is  operand, push on stack.</a:t>
            </a:r>
          </a:p>
          <a:p>
            <a:r>
              <a:rPr lang="en-IN" dirty="0" smtClean="0"/>
              <a:t>If token is an operator, pop the required number of operands from stack, apply operator, and push 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3400" y="6492875"/>
            <a:ext cx="2133600" cy="365125"/>
          </a:xfrm>
        </p:spPr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93943" y="1295400"/>
            <a:ext cx="12843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000" dirty="0" smtClean="0">
                <a:solidFill>
                  <a:srgbClr val="C00000"/>
                </a:solidFill>
                <a:latin typeface="Comic Sans MS" pitchFamily="66" charset="0"/>
              </a:rPr>
              <a:t>2 5 3 * - </a:t>
            </a:r>
            <a:endParaRPr lang="en-IN" sz="20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876800" y="1600200"/>
            <a:ext cx="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4572000" y="1905000"/>
            <a:ext cx="762000" cy="1707416"/>
            <a:chOff x="4572000" y="1905000"/>
            <a:chExt cx="762000" cy="1707416"/>
          </a:xfrm>
        </p:grpSpPr>
        <p:sp>
          <p:nvSpPr>
            <p:cNvPr id="7" name="Rectangle 6"/>
            <p:cNvSpPr/>
            <p:nvPr/>
          </p:nvSpPr>
          <p:spPr>
            <a:xfrm>
              <a:off x="4953000" y="3200400"/>
              <a:ext cx="3810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3000" y="2895600"/>
              <a:ext cx="3810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2590800"/>
              <a:ext cx="3810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2286000"/>
              <a:ext cx="3810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4953000" y="19050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334000" y="19050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572000" y="1981200"/>
              <a:ext cx="37221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latin typeface="Comic Sans MS" pitchFamily="66" charset="0"/>
                </a:rPr>
                <a:t>S</a:t>
              </a:r>
            </a:p>
            <a:p>
              <a:r>
                <a:rPr lang="en-IN" sz="2000" dirty="0" smtClean="0">
                  <a:latin typeface="Comic Sans MS" pitchFamily="66" charset="0"/>
                </a:rPr>
                <a:t>T</a:t>
              </a:r>
            </a:p>
            <a:p>
              <a:r>
                <a:rPr lang="en-IN" sz="2000" dirty="0" smtClean="0">
                  <a:latin typeface="Comic Sans MS" pitchFamily="66" charset="0"/>
                </a:rPr>
                <a:t>A</a:t>
              </a:r>
            </a:p>
            <a:p>
              <a:r>
                <a:rPr lang="en-IN" sz="2000" dirty="0" smtClean="0">
                  <a:latin typeface="Comic Sans MS" pitchFamily="66" charset="0"/>
                </a:rPr>
                <a:t>C</a:t>
              </a:r>
            </a:p>
            <a:p>
              <a:r>
                <a:rPr lang="en-IN" sz="2000" dirty="0" smtClean="0">
                  <a:latin typeface="Comic Sans MS" pitchFamily="66" charset="0"/>
                </a:rPr>
                <a:t>K</a:t>
              </a:r>
              <a:endParaRPr lang="en-IN" sz="2000" dirty="0">
                <a:latin typeface="Comic Sans MS" pitchFamily="66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294143" y="1295400"/>
            <a:ext cx="1284326" cy="533400"/>
            <a:chOff x="6294143" y="1295400"/>
            <a:chExt cx="1284326" cy="533400"/>
          </a:xfrm>
        </p:grpSpPr>
        <p:sp>
          <p:nvSpPr>
            <p:cNvPr id="14" name="Rectangle 13"/>
            <p:cNvSpPr/>
            <p:nvPr/>
          </p:nvSpPr>
          <p:spPr>
            <a:xfrm>
              <a:off x="6294143" y="1295400"/>
              <a:ext cx="12843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2000" dirty="0" smtClean="0">
                  <a:solidFill>
                    <a:srgbClr val="C00000"/>
                  </a:solidFill>
                  <a:latin typeface="Comic Sans MS" pitchFamily="66" charset="0"/>
                </a:rPr>
                <a:t>2 5 3 * - </a:t>
              </a:r>
              <a:endParaRPr lang="en-IN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6705600" y="1600200"/>
              <a:ext cx="0" cy="228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6553200" y="1905000"/>
            <a:ext cx="381000" cy="1695510"/>
            <a:chOff x="6553200" y="1905000"/>
            <a:chExt cx="381000" cy="1695510"/>
          </a:xfrm>
        </p:grpSpPr>
        <p:sp>
          <p:nvSpPr>
            <p:cNvPr id="16" name="Rectangle 15"/>
            <p:cNvSpPr/>
            <p:nvPr/>
          </p:nvSpPr>
          <p:spPr>
            <a:xfrm>
              <a:off x="6553200" y="3200400"/>
              <a:ext cx="3810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53200" y="2895600"/>
              <a:ext cx="3810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53200" y="2590800"/>
              <a:ext cx="3810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553200" y="2286000"/>
              <a:ext cx="3810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6553200" y="19050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6934200" y="19050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553200" y="3200400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solidFill>
                    <a:srgbClr val="C00000"/>
                  </a:solidFill>
                  <a:latin typeface="Comic Sans MS" pitchFamily="66" charset="0"/>
                </a:rPr>
                <a:t>2</a:t>
              </a:r>
              <a:endParaRPr lang="en-IN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620000" y="1295400"/>
            <a:ext cx="1284326" cy="533400"/>
            <a:chOff x="7620000" y="1295400"/>
            <a:chExt cx="1284326" cy="533400"/>
          </a:xfrm>
        </p:grpSpPr>
        <p:sp>
          <p:nvSpPr>
            <p:cNvPr id="24" name="Rectangle 23"/>
            <p:cNvSpPr/>
            <p:nvPr/>
          </p:nvSpPr>
          <p:spPr>
            <a:xfrm>
              <a:off x="7620000" y="1295400"/>
              <a:ext cx="12843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2000" dirty="0" smtClean="0">
                  <a:solidFill>
                    <a:srgbClr val="C00000"/>
                  </a:solidFill>
                  <a:latin typeface="Comic Sans MS" pitchFamily="66" charset="0"/>
                </a:rPr>
                <a:t>2 5 3 * - </a:t>
              </a:r>
              <a:endParaRPr lang="en-IN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8260057" y="1600200"/>
              <a:ext cx="0" cy="228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229600" y="1905000"/>
            <a:ext cx="381000" cy="1695510"/>
            <a:chOff x="8229600" y="1905000"/>
            <a:chExt cx="381000" cy="1695510"/>
          </a:xfrm>
        </p:grpSpPr>
        <p:sp>
          <p:nvSpPr>
            <p:cNvPr id="26" name="Rectangle 25"/>
            <p:cNvSpPr/>
            <p:nvPr/>
          </p:nvSpPr>
          <p:spPr>
            <a:xfrm>
              <a:off x="8229600" y="3200400"/>
              <a:ext cx="3810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229600" y="2895600"/>
              <a:ext cx="3810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229600" y="2590800"/>
              <a:ext cx="3810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29600" y="2286000"/>
              <a:ext cx="3810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8229600" y="19050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610600" y="19050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229600" y="3200400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solidFill>
                    <a:srgbClr val="C00000"/>
                  </a:solidFill>
                  <a:latin typeface="Comic Sans MS" pitchFamily="66" charset="0"/>
                </a:rPr>
                <a:t>2</a:t>
              </a:r>
              <a:endParaRPr lang="en-IN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229600" y="2819400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solidFill>
                    <a:srgbClr val="C00000"/>
                  </a:solidFill>
                  <a:latin typeface="Comic Sans MS" pitchFamily="66" charset="0"/>
                </a:rPr>
                <a:t>5</a:t>
              </a:r>
              <a:endParaRPr lang="en-IN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143000" y="4267200"/>
            <a:ext cx="1284326" cy="457200"/>
            <a:chOff x="1143000" y="4267200"/>
            <a:chExt cx="1284326" cy="457200"/>
          </a:xfrm>
        </p:grpSpPr>
        <p:sp>
          <p:nvSpPr>
            <p:cNvPr id="45" name="Rectangle 44"/>
            <p:cNvSpPr/>
            <p:nvPr/>
          </p:nvSpPr>
          <p:spPr>
            <a:xfrm>
              <a:off x="1143000" y="4267200"/>
              <a:ext cx="12843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2000" dirty="0" smtClean="0">
                  <a:solidFill>
                    <a:srgbClr val="C00000"/>
                  </a:solidFill>
                  <a:latin typeface="Comic Sans MS" pitchFamily="66" charset="0"/>
                </a:rPr>
                <a:t>2 5 3 * - </a:t>
              </a:r>
              <a:endParaRPr lang="en-IN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1981200" y="4495800"/>
              <a:ext cx="0" cy="228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1478257" y="4876800"/>
            <a:ext cx="381000" cy="1695510"/>
            <a:chOff x="1478257" y="4876800"/>
            <a:chExt cx="381000" cy="1695510"/>
          </a:xfrm>
        </p:grpSpPr>
        <p:sp>
          <p:nvSpPr>
            <p:cNvPr id="47" name="Rectangle 46"/>
            <p:cNvSpPr/>
            <p:nvPr/>
          </p:nvSpPr>
          <p:spPr>
            <a:xfrm>
              <a:off x="1478257" y="6172200"/>
              <a:ext cx="3810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478257" y="5867400"/>
              <a:ext cx="3810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478257" y="5562600"/>
              <a:ext cx="3810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478257" y="5257800"/>
              <a:ext cx="3810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V="1">
              <a:off x="1478257" y="48768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1859257" y="48768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478257" y="6172200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solidFill>
                    <a:srgbClr val="C00000"/>
                  </a:solidFill>
                  <a:latin typeface="Comic Sans MS" pitchFamily="66" charset="0"/>
                </a:rPr>
                <a:t>2</a:t>
              </a:r>
              <a:endParaRPr lang="en-IN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78257" y="5791200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solidFill>
                    <a:srgbClr val="C00000"/>
                  </a:solidFill>
                  <a:latin typeface="Comic Sans MS" pitchFamily="66" charset="0"/>
                </a:rPr>
                <a:t>5</a:t>
              </a:r>
              <a:endParaRPr lang="en-IN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86272" y="5486400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solidFill>
                    <a:srgbClr val="C00000"/>
                  </a:solidFill>
                  <a:latin typeface="Comic Sans MS" pitchFamily="66" charset="0"/>
                </a:rPr>
                <a:t>3</a:t>
              </a:r>
              <a:endParaRPr lang="en-IN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267200" y="4876800"/>
            <a:ext cx="457176" cy="1695510"/>
            <a:chOff x="4267200" y="4876800"/>
            <a:chExt cx="457176" cy="1695510"/>
          </a:xfrm>
        </p:grpSpPr>
        <p:sp>
          <p:nvSpPr>
            <p:cNvPr id="57" name="Rectangle 56"/>
            <p:cNvSpPr/>
            <p:nvPr/>
          </p:nvSpPr>
          <p:spPr>
            <a:xfrm>
              <a:off x="4267200" y="6172200"/>
              <a:ext cx="3810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267200" y="5867400"/>
              <a:ext cx="3810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67200" y="5562600"/>
              <a:ext cx="3810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267200" y="5257800"/>
              <a:ext cx="3810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V="1">
              <a:off x="4267200" y="48768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648200" y="48768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267200" y="6172200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solidFill>
                    <a:srgbClr val="C00000"/>
                  </a:solidFill>
                  <a:latin typeface="Comic Sans MS" pitchFamily="66" charset="0"/>
                </a:rPr>
                <a:t>2</a:t>
              </a:r>
              <a:endParaRPr lang="en-IN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67200" y="5791200"/>
              <a:ext cx="457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solidFill>
                    <a:srgbClr val="C00000"/>
                  </a:solidFill>
                  <a:latin typeface="Comic Sans MS" pitchFamily="66" charset="0"/>
                </a:rPr>
                <a:t>15</a:t>
              </a:r>
              <a:endParaRPr lang="en-IN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276600" y="4267200"/>
            <a:ext cx="1284326" cy="533400"/>
            <a:chOff x="3276600" y="4267200"/>
            <a:chExt cx="1284326" cy="533400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4343400" y="4572000"/>
              <a:ext cx="0" cy="228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3276600" y="4267200"/>
              <a:ext cx="12843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2000" dirty="0" smtClean="0">
                  <a:solidFill>
                    <a:srgbClr val="C00000"/>
                  </a:solidFill>
                  <a:latin typeface="Comic Sans MS" pitchFamily="66" charset="0"/>
                </a:rPr>
                <a:t>2 5 3 * - </a:t>
              </a:r>
              <a:endParaRPr lang="en-IN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486400" y="2133600"/>
            <a:ext cx="100380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Read 2</a:t>
            </a:r>
          </a:p>
          <a:p>
            <a:r>
              <a:rPr lang="en-IN" sz="2000" dirty="0" smtClean="0">
                <a:latin typeface="Comic Sans MS" pitchFamily="66" charset="0"/>
              </a:rPr>
              <a:t>Push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86600" y="2133600"/>
            <a:ext cx="100380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Read 5</a:t>
            </a:r>
          </a:p>
          <a:p>
            <a:r>
              <a:rPr lang="en-IN" sz="2000" dirty="0" smtClean="0">
                <a:latin typeface="Comic Sans MS" pitchFamily="66" charset="0"/>
              </a:rPr>
              <a:t>Push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3272" y="5257800"/>
            <a:ext cx="100380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Read 3</a:t>
            </a:r>
          </a:p>
          <a:p>
            <a:r>
              <a:rPr lang="en-IN" sz="2000" dirty="0" smtClean="0">
                <a:latin typeface="Comic Sans MS" pitchFamily="66" charset="0"/>
              </a:rPr>
              <a:t>Push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43200" y="4876800"/>
            <a:ext cx="1371600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Read *</a:t>
            </a:r>
          </a:p>
          <a:p>
            <a:r>
              <a:rPr lang="en-IN" sz="2000" dirty="0" smtClean="0">
                <a:latin typeface="Comic Sans MS" pitchFamily="66" charset="0"/>
              </a:rPr>
              <a:t>Pop 2 operands. Multiply and push</a:t>
            </a:r>
            <a:endParaRPr lang="en-IN" sz="2000" dirty="0">
              <a:latin typeface="Comic Sans MS" pitchFamily="66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6172200" y="4267200"/>
            <a:ext cx="1295400" cy="457200"/>
            <a:chOff x="6172200" y="4267200"/>
            <a:chExt cx="1295400" cy="457200"/>
          </a:xfrm>
        </p:grpSpPr>
        <p:cxnSp>
          <p:nvCxnSpPr>
            <p:cNvPr id="72" name="Straight Arrow Connector 71"/>
            <p:cNvCxnSpPr/>
            <p:nvPr/>
          </p:nvCxnSpPr>
          <p:spPr>
            <a:xfrm flipV="1">
              <a:off x="7467600" y="4495800"/>
              <a:ext cx="0" cy="228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6172200" y="4267200"/>
              <a:ext cx="12843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2000" dirty="0" smtClean="0">
                  <a:solidFill>
                    <a:srgbClr val="C00000"/>
                  </a:solidFill>
                  <a:latin typeface="Comic Sans MS" pitchFamily="66" charset="0"/>
                </a:rPr>
                <a:t>2 5 3 * - </a:t>
              </a:r>
              <a:endParaRPr lang="en-IN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553200" y="4876800"/>
            <a:ext cx="564578" cy="1695510"/>
            <a:chOff x="6553200" y="4876800"/>
            <a:chExt cx="564578" cy="1695510"/>
          </a:xfrm>
        </p:grpSpPr>
        <p:sp>
          <p:nvSpPr>
            <p:cNvPr id="74" name="Rectangle 73"/>
            <p:cNvSpPr/>
            <p:nvPr/>
          </p:nvSpPr>
          <p:spPr>
            <a:xfrm>
              <a:off x="6705600" y="6172200"/>
              <a:ext cx="3810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705600" y="5867400"/>
              <a:ext cx="3810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705600" y="5562600"/>
              <a:ext cx="3810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705600" y="5257800"/>
              <a:ext cx="3810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8" name="Straight Connector 77"/>
            <p:cNvCxnSpPr/>
            <p:nvPr/>
          </p:nvCxnSpPr>
          <p:spPr>
            <a:xfrm flipV="1">
              <a:off x="6705600" y="48768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7086600" y="48768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553200" y="6172200"/>
              <a:ext cx="5645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solidFill>
                    <a:srgbClr val="C00000"/>
                  </a:solidFill>
                  <a:latin typeface="Comic Sans MS" pitchFamily="66" charset="0"/>
                </a:rPr>
                <a:t>-13</a:t>
              </a:r>
              <a:endParaRPr lang="en-IN" sz="20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5181600" y="4876800"/>
            <a:ext cx="1371600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Read *</a:t>
            </a:r>
          </a:p>
          <a:p>
            <a:r>
              <a:rPr lang="en-IN" sz="2000" dirty="0" smtClean="0">
                <a:latin typeface="Comic Sans MS" pitchFamily="66" charset="0"/>
              </a:rPr>
              <a:t>Pop 2 operands. Multiply and push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391400" y="4876800"/>
            <a:ext cx="1524000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0000FF"/>
                </a:solidFill>
                <a:latin typeface="Comic Sans MS" pitchFamily="66" charset="0"/>
              </a:rPr>
              <a:t>Result is at the top (bottom) of the stack</a:t>
            </a:r>
            <a:endParaRPr lang="en-IN" sz="20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82" grpId="0" animBg="1"/>
      <p:bldP spid="8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Converting Infix to Postfix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077200" cy="914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914400"/>
            <a:ext cx="81534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IN" sz="2200" dirty="0" smtClean="0">
              <a:latin typeface="Comic Sans MS" pitchFamily="66" charset="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IN" sz="2200" dirty="0" smtClean="0">
                <a:latin typeface="Comic Sans MS" pitchFamily="66" charset="0"/>
                <a:cs typeface="+mn-cs"/>
              </a:rPr>
              <a:t>When an operand is seen, output it immediately.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IN" sz="2200" dirty="0" smtClean="0">
                <a:latin typeface="Comic Sans MS" pitchFamily="66" charset="0"/>
                <a:cs typeface="+mn-cs"/>
              </a:rPr>
              <a:t>If </a:t>
            </a: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  <a:cs typeface="+mn-cs"/>
              </a:rPr>
              <a:t>‘(‘ </a:t>
            </a:r>
            <a:r>
              <a:rPr lang="en-IN" sz="2200" dirty="0" smtClean="0">
                <a:latin typeface="Comic Sans MS" pitchFamily="66" charset="0"/>
                <a:cs typeface="+mn-cs"/>
              </a:rPr>
              <a:t>is seen, push it  on stack. 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</a:rPr>
              <a:t>If current operator is ‘</a:t>
            </a: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IN" sz="2200" dirty="0" smtClean="0">
                <a:latin typeface="Comic Sans MS" pitchFamily="66" charset="0"/>
              </a:rPr>
              <a:t>’ then  pop operators and output until the matching </a:t>
            </a: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‘(</a:t>
            </a:r>
            <a:r>
              <a:rPr lang="en-IN" sz="2200" dirty="0" smtClean="0">
                <a:latin typeface="Comic Sans MS" pitchFamily="66" charset="0"/>
              </a:rPr>
              <a:t>‘ is seen. Pop this ‘(‘.</a:t>
            </a:r>
            <a:endParaRPr lang="en-IN" sz="2200" dirty="0" smtClean="0">
              <a:latin typeface="Comic Sans MS" pitchFamily="66" charset="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If</a:t>
            </a:r>
            <a:r>
              <a:rPr kumimoji="0" lang="en-IN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current  operator </a:t>
            </a:r>
            <a:r>
              <a:rPr kumimoji="0" lang="en-IN" sz="22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op</a:t>
            </a:r>
            <a:r>
              <a:rPr kumimoji="0" lang="en-IN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is seen:</a:t>
            </a: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  <a:cs typeface="+mn-cs"/>
              </a:rPr>
              <a:t>Pop  operators from stack (and output) that has higher precedence than </a:t>
            </a: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  <a:cs typeface="+mn-cs"/>
              </a:rPr>
              <a:t>op.</a:t>
            </a: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0" lang="en-IN" sz="2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This continues till either stack is empty or the current operator on top of stack has lower precedence than </a:t>
            </a:r>
            <a:r>
              <a:rPr kumimoji="0" lang="en-IN" sz="22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op.</a:t>
            </a: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  <a:cs typeface="+mn-cs"/>
              </a:rPr>
              <a:t>Now push </a:t>
            </a: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  <a:cs typeface="+mn-cs"/>
              </a:rPr>
              <a:t>op</a:t>
            </a:r>
            <a:r>
              <a:rPr lang="en-IN" sz="2200" dirty="0" smtClean="0">
                <a:latin typeface="Comic Sans MS" pitchFamily="66" charset="0"/>
                <a:cs typeface="+mn-cs"/>
              </a:rPr>
              <a:t> on stack.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200" dirty="0" smtClean="0">
                <a:latin typeface="Comic Sans MS" pitchFamily="66" charset="0"/>
                <a:cs typeface="+mn-cs"/>
              </a:rPr>
              <a:t>Pop operators from stack and output until stack </a:t>
            </a:r>
            <a:r>
              <a:rPr lang="en-IN" sz="2200" smtClean="0">
                <a:latin typeface="Comic Sans MS" pitchFamily="66" charset="0"/>
                <a:cs typeface="+mn-cs"/>
              </a:rPr>
              <a:t>is empty.</a:t>
            </a:r>
            <a:endParaRPr lang="en-IN" sz="2200" dirty="0" smtClean="0">
              <a:latin typeface="Comic Sans MS" pitchFamily="66" charset="0"/>
              <a:cs typeface="+mn-cs"/>
            </a:endParaRP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</a:pPr>
            <a:endParaRPr kumimoji="0" lang="en-IN" sz="22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304800"/>
            <a:ext cx="1544012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IN" dirty="0" smtClean="0"/>
              <a:t> </a:t>
            </a: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2*(3-5*6)</a:t>
            </a:r>
            <a:endParaRPr lang="en-IN" sz="22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304800"/>
            <a:ext cx="1002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latin typeface="Comic Sans MS" pitchFamily="66" charset="0"/>
              </a:rPr>
              <a:t>Input:</a:t>
            </a:r>
            <a:endParaRPr lang="en-IN" sz="2200" dirty="0">
              <a:latin typeface="Comic Sans MS" pitchFamily="66" charset="0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447800" y="609600"/>
            <a:ext cx="152400" cy="304800"/>
          </a:xfrm>
          <a:prstGeom prst="triangl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990600" y="990600"/>
            <a:ext cx="914400" cy="1707416"/>
            <a:chOff x="4572000" y="1905000"/>
            <a:chExt cx="914400" cy="1707416"/>
          </a:xfrm>
        </p:grpSpPr>
        <p:sp>
          <p:nvSpPr>
            <p:cNvPr id="9" name="Rectangle 8"/>
            <p:cNvSpPr/>
            <p:nvPr/>
          </p:nvSpPr>
          <p:spPr>
            <a:xfrm>
              <a:off x="4953000" y="3200400"/>
              <a:ext cx="5334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2895600"/>
              <a:ext cx="5334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2590800"/>
              <a:ext cx="5334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2286000"/>
              <a:ext cx="5334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4953000" y="19050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486400" y="19050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572000" y="1981200"/>
              <a:ext cx="37221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latin typeface="Comic Sans MS" pitchFamily="66" charset="0"/>
                </a:rPr>
                <a:t>S</a:t>
              </a:r>
            </a:p>
            <a:p>
              <a:r>
                <a:rPr lang="en-IN" sz="2000" dirty="0" smtClean="0">
                  <a:latin typeface="Comic Sans MS" pitchFamily="66" charset="0"/>
                </a:rPr>
                <a:t>T</a:t>
              </a:r>
            </a:p>
            <a:p>
              <a:r>
                <a:rPr lang="en-IN" sz="2000" dirty="0" smtClean="0">
                  <a:latin typeface="Comic Sans MS" pitchFamily="66" charset="0"/>
                </a:rPr>
                <a:t>A</a:t>
              </a:r>
            </a:p>
            <a:p>
              <a:r>
                <a:rPr lang="en-IN" sz="2000" dirty="0" smtClean="0">
                  <a:latin typeface="Comic Sans MS" pitchFamily="66" charset="0"/>
                </a:rPr>
                <a:t>C</a:t>
              </a:r>
            </a:p>
            <a:p>
              <a:r>
                <a:rPr lang="en-IN" sz="2000" dirty="0" smtClean="0">
                  <a:latin typeface="Comic Sans MS" pitchFamily="66" charset="0"/>
                </a:rPr>
                <a:t>K</a:t>
              </a:r>
              <a:endParaRPr lang="en-IN" sz="2000" dirty="0">
                <a:latin typeface="Comic Sans MS" pitchFamily="66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400" y="2743200"/>
            <a:ext cx="12073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C00000"/>
                </a:solidFill>
                <a:latin typeface="Comic Sans MS" pitchFamily="66" charset="0"/>
              </a:rPr>
              <a:t>Output</a:t>
            </a:r>
            <a:r>
              <a:rPr lang="en-IN" sz="2200" dirty="0" smtClean="0">
                <a:latin typeface="Comic Sans MS" pitchFamily="66" charset="0"/>
              </a:rPr>
              <a:t>:</a:t>
            </a:r>
            <a:endParaRPr lang="en-IN" sz="2200" dirty="0">
              <a:latin typeface="Comic Sans MS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38600" y="304800"/>
            <a:ext cx="1544012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IN" dirty="0" smtClean="0"/>
              <a:t> </a:t>
            </a: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2*(3-5*6)</a:t>
            </a:r>
            <a:endParaRPr lang="en-IN" sz="2200" dirty="0">
              <a:latin typeface="Comic Sans MS" pitchFamily="66" charset="0"/>
            </a:endParaRPr>
          </a:p>
        </p:txBody>
      </p:sp>
      <p:sp>
        <p:nvSpPr>
          <p:cNvPr id="19" name="Isosceles Triangle 18"/>
          <p:cNvSpPr/>
          <p:nvPr/>
        </p:nvSpPr>
        <p:spPr>
          <a:xfrm>
            <a:off x="4343400" y="609600"/>
            <a:ext cx="152400" cy="304800"/>
          </a:xfrm>
          <a:prstGeom prst="triangl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/>
          <p:cNvGrpSpPr/>
          <p:nvPr/>
        </p:nvGrpSpPr>
        <p:grpSpPr>
          <a:xfrm>
            <a:off x="4191000" y="990600"/>
            <a:ext cx="914400" cy="1707416"/>
            <a:chOff x="4572000" y="1905000"/>
            <a:chExt cx="914400" cy="1707416"/>
          </a:xfrm>
        </p:grpSpPr>
        <p:sp>
          <p:nvSpPr>
            <p:cNvPr id="21" name="Rectangle 20"/>
            <p:cNvSpPr/>
            <p:nvPr/>
          </p:nvSpPr>
          <p:spPr>
            <a:xfrm>
              <a:off x="4953000" y="3200400"/>
              <a:ext cx="5334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953000" y="2895600"/>
              <a:ext cx="5334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53000" y="2590800"/>
              <a:ext cx="5334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53000" y="2286000"/>
              <a:ext cx="5334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4953000" y="19050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486400" y="19050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572000" y="1981200"/>
              <a:ext cx="37221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latin typeface="Comic Sans MS" pitchFamily="66" charset="0"/>
                </a:rPr>
                <a:t>S</a:t>
              </a:r>
            </a:p>
            <a:p>
              <a:r>
                <a:rPr lang="en-IN" sz="2000" dirty="0" smtClean="0">
                  <a:latin typeface="Comic Sans MS" pitchFamily="66" charset="0"/>
                </a:rPr>
                <a:t>T</a:t>
              </a:r>
            </a:p>
            <a:p>
              <a:r>
                <a:rPr lang="en-IN" sz="2000" dirty="0" smtClean="0">
                  <a:latin typeface="Comic Sans MS" pitchFamily="66" charset="0"/>
                </a:rPr>
                <a:t>A</a:t>
              </a:r>
            </a:p>
            <a:p>
              <a:r>
                <a:rPr lang="en-IN" sz="2000" dirty="0" smtClean="0">
                  <a:latin typeface="Comic Sans MS" pitchFamily="66" charset="0"/>
                </a:rPr>
                <a:t>C</a:t>
              </a:r>
            </a:p>
            <a:p>
              <a:r>
                <a:rPr lang="en-IN" sz="2000" dirty="0" smtClean="0">
                  <a:latin typeface="Comic Sans MS" pitchFamily="66" charset="0"/>
                </a:rPr>
                <a:t>K</a:t>
              </a:r>
              <a:endParaRPr lang="en-IN" sz="2000" dirty="0">
                <a:latin typeface="Comic Sans MS" pitchFamily="66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505200" y="2743200"/>
            <a:ext cx="14638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C00000"/>
                </a:solidFill>
                <a:latin typeface="Comic Sans MS" pitchFamily="66" charset="0"/>
              </a:rPr>
              <a:t>Output</a:t>
            </a:r>
            <a:r>
              <a:rPr lang="en-IN" sz="2200" dirty="0" smtClean="0">
                <a:latin typeface="Comic Sans MS" pitchFamily="66" charset="0"/>
              </a:rPr>
              <a:t>: </a:t>
            </a:r>
            <a:r>
              <a:rPr lang="en-IN" sz="2200" dirty="0" smtClean="0">
                <a:solidFill>
                  <a:srgbClr val="C00000"/>
                </a:solidFill>
                <a:latin typeface="Comic Sans MS" pitchFamily="66" charset="0"/>
              </a:rPr>
              <a:t>2</a:t>
            </a:r>
            <a:endParaRPr lang="en-IN" sz="22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29400" y="304800"/>
            <a:ext cx="1544012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IN" dirty="0" smtClean="0"/>
              <a:t> </a:t>
            </a: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2*(3-5*6)</a:t>
            </a:r>
            <a:endParaRPr lang="en-IN" sz="2200" dirty="0">
              <a:latin typeface="Comic Sans MS" pitchFamily="66" charset="0"/>
            </a:endParaRPr>
          </a:p>
        </p:txBody>
      </p:sp>
      <p:sp>
        <p:nvSpPr>
          <p:cNvPr id="30" name="Isosceles Triangle 29"/>
          <p:cNvSpPr/>
          <p:nvPr/>
        </p:nvSpPr>
        <p:spPr>
          <a:xfrm>
            <a:off x="7086600" y="609600"/>
            <a:ext cx="152400" cy="304800"/>
          </a:xfrm>
          <a:prstGeom prst="triangl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1" name="Group 30"/>
          <p:cNvGrpSpPr/>
          <p:nvPr/>
        </p:nvGrpSpPr>
        <p:grpSpPr>
          <a:xfrm>
            <a:off x="6781800" y="990600"/>
            <a:ext cx="914400" cy="1707416"/>
            <a:chOff x="4572000" y="1905000"/>
            <a:chExt cx="914400" cy="1707416"/>
          </a:xfrm>
        </p:grpSpPr>
        <p:sp>
          <p:nvSpPr>
            <p:cNvPr id="32" name="Rectangle 31"/>
            <p:cNvSpPr/>
            <p:nvPr/>
          </p:nvSpPr>
          <p:spPr>
            <a:xfrm>
              <a:off x="4953000" y="3200400"/>
              <a:ext cx="5334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953000" y="2895600"/>
              <a:ext cx="5334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953000" y="2590800"/>
              <a:ext cx="5334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53000" y="2286000"/>
              <a:ext cx="5334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V="1">
              <a:off x="4953000" y="19050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486400" y="19050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572000" y="1981200"/>
              <a:ext cx="37221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latin typeface="Comic Sans MS" pitchFamily="66" charset="0"/>
                </a:rPr>
                <a:t>S</a:t>
              </a:r>
            </a:p>
            <a:p>
              <a:r>
                <a:rPr lang="en-IN" sz="2000" dirty="0" smtClean="0">
                  <a:latin typeface="Comic Sans MS" pitchFamily="66" charset="0"/>
                </a:rPr>
                <a:t>T</a:t>
              </a:r>
            </a:p>
            <a:p>
              <a:r>
                <a:rPr lang="en-IN" sz="2000" dirty="0" smtClean="0">
                  <a:latin typeface="Comic Sans MS" pitchFamily="66" charset="0"/>
                </a:rPr>
                <a:t>A</a:t>
              </a:r>
            </a:p>
            <a:p>
              <a:r>
                <a:rPr lang="en-IN" sz="2000" dirty="0" smtClean="0">
                  <a:latin typeface="Comic Sans MS" pitchFamily="66" charset="0"/>
                </a:rPr>
                <a:t>C</a:t>
              </a:r>
            </a:p>
            <a:p>
              <a:r>
                <a:rPr lang="en-IN" sz="2000" dirty="0" smtClean="0">
                  <a:latin typeface="Comic Sans MS" pitchFamily="66" charset="0"/>
                </a:rPr>
                <a:t>K</a:t>
              </a:r>
              <a:endParaRPr lang="en-IN" sz="2000" dirty="0">
                <a:latin typeface="Comic Sans MS" pitchFamily="66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629400" y="2743200"/>
            <a:ext cx="14638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C00000"/>
                </a:solidFill>
                <a:latin typeface="Comic Sans MS" pitchFamily="66" charset="0"/>
              </a:rPr>
              <a:t>Output</a:t>
            </a:r>
            <a:r>
              <a:rPr lang="en-IN" sz="2200" dirty="0" smtClean="0">
                <a:latin typeface="Comic Sans MS" pitchFamily="66" charset="0"/>
              </a:rPr>
              <a:t>: </a:t>
            </a:r>
            <a:r>
              <a:rPr lang="en-IN" sz="2200" dirty="0" smtClean="0">
                <a:solidFill>
                  <a:srgbClr val="C00000"/>
                </a:solidFill>
                <a:latin typeface="Comic Sans MS" pitchFamily="66" charset="0"/>
              </a:rPr>
              <a:t>2</a:t>
            </a:r>
            <a:endParaRPr lang="en-IN" sz="22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39000" y="2286000"/>
            <a:ext cx="32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0000FF"/>
                </a:solidFill>
                <a:latin typeface="Comic Sans MS" pitchFamily="66" charset="0"/>
              </a:rPr>
              <a:t>*</a:t>
            </a:r>
            <a:endParaRPr lang="en-IN" sz="2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43000" y="3581400"/>
            <a:ext cx="1544012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IN" dirty="0" smtClean="0"/>
              <a:t> </a:t>
            </a: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2*(3-5*6)</a:t>
            </a:r>
            <a:endParaRPr lang="en-IN" sz="2200" dirty="0">
              <a:latin typeface="Comic Sans MS" pitchFamily="66" charset="0"/>
            </a:endParaRPr>
          </a:p>
        </p:txBody>
      </p:sp>
      <p:sp>
        <p:nvSpPr>
          <p:cNvPr id="42" name="Isosceles Triangle 41"/>
          <p:cNvSpPr/>
          <p:nvPr/>
        </p:nvSpPr>
        <p:spPr>
          <a:xfrm>
            <a:off x="1676400" y="3886200"/>
            <a:ext cx="152400" cy="304800"/>
          </a:xfrm>
          <a:prstGeom prst="triangl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4267200"/>
            <a:ext cx="914400" cy="1707416"/>
            <a:chOff x="4572000" y="1905000"/>
            <a:chExt cx="914400" cy="1707416"/>
          </a:xfrm>
        </p:grpSpPr>
        <p:sp>
          <p:nvSpPr>
            <p:cNvPr id="44" name="Rectangle 43"/>
            <p:cNvSpPr/>
            <p:nvPr/>
          </p:nvSpPr>
          <p:spPr>
            <a:xfrm>
              <a:off x="4953000" y="3200400"/>
              <a:ext cx="5334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53000" y="2895600"/>
              <a:ext cx="5334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solidFill>
                    <a:srgbClr val="0000FF"/>
                  </a:solidFill>
                  <a:latin typeface="Comic Sans MS" pitchFamily="66" charset="0"/>
                </a:rPr>
                <a:t>(</a:t>
              </a:r>
              <a:endParaRPr lang="en-IN" sz="20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953000" y="2590800"/>
              <a:ext cx="5334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953000" y="2286000"/>
              <a:ext cx="5334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4953000" y="19050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5486400" y="19050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572000" y="1981200"/>
              <a:ext cx="37221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latin typeface="Comic Sans MS" pitchFamily="66" charset="0"/>
                </a:rPr>
                <a:t>S</a:t>
              </a:r>
            </a:p>
            <a:p>
              <a:r>
                <a:rPr lang="en-IN" sz="2000" dirty="0" smtClean="0">
                  <a:latin typeface="Comic Sans MS" pitchFamily="66" charset="0"/>
                </a:rPr>
                <a:t>T</a:t>
              </a:r>
            </a:p>
            <a:p>
              <a:r>
                <a:rPr lang="en-IN" sz="2000" dirty="0" smtClean="0">
                  <a:latin typeface="Comic Sans MS" pitchFamily="66" charset="0"/>
                </a:rPr>
                <a:t>A</a:t>
              </a:r>
            </a:p>
            <a:p>
              <a:r>
                <a:rPr lang="en-IN" sz="2000" dirty="0" smtClean="0">
                  <a:latin typeface="Comic Sans MS" pitchFamily="66" charset="0"/>
                </a:rPr>
                <a:t>C</a:t>
              </a:r>
            </a:p>
            <a:p>
              <a:r>
                <a:rPr lang="en-IN" sz="2000" dirty="0" smtClean="0">
                  <a:latin typeface="Comic Sans MS" pitchFamily="66" charset="0"/>
                </a:rPr>
                <a:t>K</a:t>
              </a:r>
              <a:endParaRPr lang="en-IN" sz="2000" dirty="0">
                <a:latin typeface="Comic Sans MS" pitchFamily="66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752600" y="5562600"/>
            <a:ext cx="32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0000FF"/>
                </a:solidFill>
                <a:latin typeface="Comic Sans MS" pitchFamily="66" charset="0"/>
              </a:rPr>
              <a:t>*</a:t>
            </a:r>
            <a:endParaRPr lang="en-IN" sz="2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38200" y="6096000"/>
            <a:ext cx="14638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C00000"/>
                </a:solidFill>
                <a:latin typeface="Comic Sans MS" pitchFamily="66" charset="0"/>
              </a:rPr>
              <a:t>Output</a:t>
            </a:r>
            <a:r>
              <a:rPr lang="en-IN" sz="2200" dirty="0" smtClean="0">
                <a:latin typeface="Comic Sans MS" pitchFamily="66" charset="0"/>
              </a:rPr>
              <a:t>: </a:t>
            </a:r>
            <a:r>
              <a:rPr lang="en-IN" sz="2200" dirty="0" smtClean="0">
                <a:solidFill>
                  <a:srgbClr val="C00000"/>
                </a:solidFill>
                <a:latin typeface="Comic Sans MS" pitchFamily="66" charset="0"/>
              </a:rPr>
              <a:t>2</a:t>
            </a:r>
            <a:endParaRPr lang="en-IN" sz="22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24200" y="1600200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rgbClr val="0000FF"/>
                </a:solidFill>
                <a:latin typeface="Comic Sans MS" pitchFamily="66" charset="0"/>
              </a:rPr>
              <a:t>Read 2</a:t>
            </a:r>
          </a:p>
          <a:p>
            <a:pPr algn="ctr"/>
            <a:r>
              <a:rPr lang="en-IN" sz="2000" dirty="0" smtClean="0">
                <a:solidFill>
                  <a:srgbClr val="0000FF"/>
                </a:solidFill>
                <a:latin typeface="Comic Sans MS" pitchFamily="66" charset="0"/>
              </a:rPr>
              <a:t>Output</a:t>
            </a:r>
            <a:endParaRPr lang="en-IN" sz="2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62600" y="1524000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rgbClr val="0000FF"/>
                </a:solidFill>
                <a:latin typeface="Comic Sans MS" pitchFamily="66" charset="0"/>
              </a:rPr>
              <a:t>Read *</a:t>
            </a:r>
          </a:p>
          <a:p>
            <a:pPr algn="ctr"/>
            <a:r>
              <a:rPr lang="en-IN" sz="2000" dirty="0" smtClean="0">
                <a:solidFill>
                  <a:srgbClr val="0000FF"/>
                </a:solidFill>
                <a:latin typeface="Comic Sans MS" pitchFamily="66" charset="0"/>
              </a:rPr>
              <a:t>Push</a:t>
            </a:r>
            <a:endParaRPr lang="en-IN" sz="2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2400" y="4800600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rgbClr val="0000FF"/>
                </a:solidFill>
                <a:latin typeface="Comic Sans MS" pitchFamily="66" charset="0"/>
              </a:rPr>
              <a:t>Read (</a:t>
            </a:r>
          </a:p>
          <a:p>
            <a:pPr algn="ctr"/>
            <a:r>
              <a:rPr lang="en-IN" sz="2000" dirty="0" smtClean="0">
                <a:solidFill>
                  <a:srgbClr val="0000FF"/>
                </a:solidFill>
                <a:latin typeface="Comic Sans MS" pitchFamily="66" charset="0"/>
              </a:rPr>
              <a:t>Push</a:t>
            </a:r>
            <a:endParaRPr lang="en-IN" sz="2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886200" y="3429000"/>
            <a:ext cx="1544012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IN" dirty="0" smtClean="0"/>
              <a:t> </a:t>
            </a:r>
            <a:r>
              <a:rPr lang="en-IN" sz="2200" dirty="0" smtClean="0">
                <a:solidFill>
                  <a:srgbClr val="0000FF"/>
                </a:solidFill>
                <a:latin typeface="Comic Sans MS" pitchFamily="66" charset="0"/>
              </a:rPr>
              <a:t>2*(3-5*6)</a:t>
            </a:r>
            <a:endParaRPr lang="en-IN" sz="2200" dirty="0">
              <a:latin typeface="Comic Sans MS" pitchFamily="66" charset="0"/>
            </a:endParaRPr>
          </a:p>
        </p:txBody>
      </p:sp>
      <p:sp>
        <p:nvSpPr>
          <p:cNvPr id="58" name="Isosceles Triangle 57"/>
          <p:cNvSpPr/>
          <p:nvPr/>
        </p:nvSpPr>
        <p:spPr>
          <a:xfrm>
            <a:off x="4572000" y="3657600"/>
            <a:ext cx="152400" cy="304800"/>
          </a:xfrm>
          <a:prstGeom prst="triangl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9" name="Group 58"/>
          <p:cNvGrpSpPr/>
          <p:nvPr/>
        </p:nvGrpSpPr>
        <p:grpSpPr>
          <a:xfrm>
            <a:off x="4038600" y="4114800"/>
            <a:ext cx="914400" cy="1707416"/>
            <a:chOff x="4572000" y="1905000"/>
            <a:chExt cx="914400" cy="1707416"/>
          </a:xfrm>
        </p:grpSpPr>
        <p:sp>
          <p:nvSpPr>
            <p:cNvPr id="60" name="Rectangle 59"/>
            <p:cNvSpPr/>
            <p:nvPr/>
          </p:nvSpPr>
          <p:spPr>
            <a:xfrm>
              <a:off x="4953000" y="3200400"/>
              <a:ext cx="5334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953000" y="2895600"/>
              <a:ext cx="5334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solidFill>
                    <a:srgbClr val="0000FF"/>
                  </a:solidFill>
                  <a:latin typeface="Comic Sans MS" pitchFamily="66" charset="0"/>
                </a:rPr>
                <a:t>(</a:t>
              </a:r>
              <a:endParaRPr lang="en-IN" sz="20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953000" y="2590800"/>
              <a:ext cx="5334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953000" y="2286000"/>
              <a:ext cx="533400" cy="304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V="1">
              <a:off x="4953000" y="19050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486400" y="19050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572000" y="1981200"/>
              <a:ext cx="37221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latin typeface="Comic Sans MS" pitchFamily="66" charset="0"/>
                </a:rPr>
                <a:t>S</a:t>
              </a:r>
            </a:p>
            <a:p>
              <a:r>
                <a:rPr lang="en-IN" sz="2000" dirty="0" smtClean="0">
                  <a:latin typeface="Comic Sans MS" pitchFamily="66" charset="0"/>
                </a:rPr>
                <a:t>T</a:t>
              </a:r>
            </a:p>
            <a:p>
              <a:r>
                <a:rPr lang="en-IN" sz="2000" dirty="0" smtClean="0">
                  <a:latin typeface="Comic Sans MS" pitchFamily="66" charset="0"/>
                </a:rPr>
                <a:t>A</a:t>
              </a:r>
            </a:p>
            <a:p>
              <a:r>
                <a:rPr lang="en-IN" sz="2000" dirty="0" smtClean="0">
                  <a:latin typeface="Comic Sans MS" pitchFamily="66" charset="0"/>
                </a:rPr>
                <a:t>C</a:t>
              </a:r>
            </a:p>
            <a:p>
              <a:r>
                <a:rPr lang="en-IN" sz="2000" dirty="0" smtClean="0">
                  <a:latin typeface="Comic Sans MS" pitchFamily="66" charset="0"/>
                </a:rPr>
                <a:t>K</a:t>
              </a:r>
              <a:endParaRPr lang="en-IN" sz="2000" dirty="0">
                <a:latin typeface="Comic Sans MS" pitchFamily="66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495800" y="5410200"/>
            <a:ext cx="32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0000FF"/>
                </a:solidFill>
                <a:latin typeface="Comic Sans MS" pitchFamily="66" charset="0"/>
              </a:rPr>
              <a:t>*</a:t>
            </a:r>
            <a:endParaRPr lang="en-IN" sz="2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81400" y="5943600"/>
            <a:ext cx="17203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>
                <a:solidFill>
                  <a:srgbClr val="C00000"/>
                </a:solidFill>
                <a:latin typeface="Comic Sans MS" pitchFamily="66" charset="0"/>
              </a:rPr>
              <a:t>Output</a:t>
            </a:r>
            <a:r>
              <a:rPr lang="en-IN" sz="2200" dirty="0" smtClean="0">
                <a:latin typeface="Comic Sans MS" pitchFamily="66" charset="0"/>
              </a:rPr>
              <a:t>: </a:t>
            </a:r>
            <a:r>
              <a:rPr lang="en-IN" sz="2200" dirty="0" smtClean="0">
                <a:solidFill>
                  <a:srgbClr val="C00000"/>
                </a:solidFill>
                <a:latin typeface="Comic Sans MS" pitchFamily="66" charset="0"/>
              </a:rPr>
              <a:t>2 3</a:t>
            </a:r>
            <a:endParaRPr lang="en-IN" sz="22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95600" y="4648200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solidFill>
                  <a:srgbClr val="0000FF"/>
                </a:solidFill>
                <a:latin typeface="Comic Sans MS" pitchFamily="66" charset="0"/>
              </a:rPr>
              <a:t>Read 3</a:t>
            </a:r>
          </a:p>
          <a:p>
            <a:pPr algn="ctr"/>
            <a:r>
              <a:rPr lang="en-IN" sz="2000" dirty="0" smtClean="0">
                <a:solidFill>
                  <a:srgbClr val="0000FF"/>
                </a:solidFill>
                <a:latin typeface="Comic Sans MS" pitchFamily="66" charset="0"/>
              </a:rPr>
              <a:t>Output</a:t>
            </a:r>
            <a:endParaRPr lang="en-IN" sz="20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1600200" cy="487362"/>
          </a:xfrm>
        </p:spPr>
        <p:txBody>
          <a:bodyPr>
            <a:normAutofit/>
          </a:bodyPr>
          <a:lstStyle/>
          <a:p>
            <a:r>
              <a:rPr lang="en-IN" sz="2400" b="0" dirty="0" smtClean="0"/>
              <a:t>Check</a:t>
            </a:r>
            <a:endParaRPr lang="en-IN" sz="24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924800" cy="1904999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IN" dirty="0" smtClean="0"/>
              <a:t>Upon reaching end of input, the stack is popped until it becomes empty.</a:t>
            </a:r>
          </a:p>
          <a:p>
            <a:r>
              <a:rPr lang="en-IN" dirty="0" smtClean="0"/>
              <a:t>In this process, one should not encounter a </a:t>
            </a:r>
            <a:r>
              <a:rPr lang="en-IN" dirty="0" smtClean="0">
                <a:solidFill>
                  <a:srgbClr val="0000FF"/>
                </a:solidFill>
              </a:rPr>
              <a:t>‘(</a:t>
            </a:r>
            <a:r>
              <a:rPr lang="en-IN" dirty="0" smtClean="0"/>
              <a:t>‘, it would mean that its matching </a:t>
            </a:r>
            <a:r>
              <a:rPr lang="en-IN" dirty="0" smtClean="0">
                <a:solidFill>
                  <a:srgbClr val="0000FF"/>
                </a:solidFill>
              </a:rPr>
              <a:t>‘)’ </a:t>
            </a:r>
            <a:r>
              <a:rPr lang="en-IN" dirty="0" smtClean="0"/>
              <a:t>did not occur, that is, the infix expression was not legal.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3581400"/>
            <a:ext cx="7924800" cy="1142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Design</a:t>
            </a:r>
            <a:r>
              <a:rPr kumimoji="0" lang="en-IN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an algorithm that makes a single pass over an infix </a:t>
            </a:r>
            <a:r>
              <a:rPr lang="en-IN" sz="2200" dirty="0" smtClean="0">
                <a:latin typeface="Comic Sans MS" pitchFamily="66" charset="0"/>
                <a:cs typeface="+mn-cs"/>
              </a:rPr>
              <a:t>expression and evaluates it, without explicitly first converting it to postfix.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048000"/>
            <a:ext cx="16002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Problem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Stacks and Queues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502920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IN" dirty="0" smtClean="0"/>
              <a:t>We will look at two classical data structures, </a:t>
            </a:r>
            <a:r>
              <a:rPr lang="en-IN" dirty="0" smtClean="0">
                <a:solidFill>
                  <a:srgbClr val="C00000"/>
                </a:solidFill>
              </a:rPr>
              <a:t>Stacks</a:t>
            </a:r>
            <a:r>
              <a:rPr lang="en-IN" dirty="0" smtClean="0"/>
              <a:t> and </a:t>
            </a:r>
            <a:r>
              <a:rPr lang="en-IN" dirty="0" smtClean="0">
                <a:solidFill>
                  <a:srgbClr val="C00000"/>
                </a:solidFill>
              </a:rPr>
              <a:t>Queues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Both model </a:t>
            </a:r>
            <a:r>
              <a:rPr lang="en-IN" dirty="0" smtClean="0">
                <a:solidFill>
                  <a:srgbClr val="0000FF"/>
                </a:solidFill>
              </a:rPr>
              <a:t>dynamic set </a:t>
            </a:r>
            <a:r>
              <a:rPr lang="en-IN" dirty="0" smtClean="0"/>
              <a:t>of elements, that is, set of elements where elements are inserted and/or deleted in some </a:t>
            </a:r>
            <a:r>
              <a:rPr lang="en-IN" dirty="0" smtClean="0">
                <a:solidFill>
                  <a:srgbClr val="0000FF"/>
                </a:solidFill>
              </a:rPr>
              <a:t>arbitrary</a:t>
            </a:r>
            <a:r>
              <a:rPr lang="en-IN" dirty="0" smtClean="0"/>
              <a:t> sequence.</a:t>
            </a:r>
          </a:p>
          <a:p>
            <a:r>
              <a:rPr lang="en-IN" dirty="0" smtClean="0"/>
              <a:t>Stack implements </a:t>
            </a:r>
            <a:r>
              <a:rPr lang="en-IN" dirty="0" smtClean="0">
                <a:solidFill>
                  <a:srgbClr val="C00000"/>
                </a:solidFill>
              </a:rPr>
              <a:t>Last-In-First-Out  (LIFO) policy</a:t>
            </a:r>
            <a:r>
              <a:rPr lang="en-IN" dirty="0" smtClean="0"/>
              <a:t>: the element deleted is the one that was inserted most recently.</a:t>
            </a:r>
          </a:p>
          <a:p>
            <a:r>
              <a:rPr lang="en-IN" dirty="0" smtClean="0"/>
              <a:t>Queue implements </a:t>
            </a:r>
            <a:r>
              <a:rPr lang="en-IN" dirty="0" smtClean="0">
                <a:solidFill>
                  <a:srgbClr val="C00000"/>
                </a:solidFill>
              </a:rPr>
              <a:t>First-In-First-Out (FIFO) </a:t>
            </a:r>
            <a:r>
              <a:rPr lang="en-IN" dirty="0" smtClean="0"/>
              <a:t>policy: the element deleted is the one that has been in the set for the longest time (i.e., among the elements currently in the set, it arrived first).</a:t>
            </a:r>
          </a:p>
          <a:p>
            <a:pPr>
              <a:buNone/>
            </a:pPr>
            <a:r>
              <a:rPr lang="en-IN" dirty="0" smtClean="0"/>
              <a:t>	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Illustrating a stack</a:t>
            </a:r>
            <a:endParaRPr lang="en-IN" dirty="0"/>
          </a:p>
        </p:txBody>
      </p:sp>
      <p:pic>
        <p:nvPicPr>
          <p:cNvPr id="5" name="Content Placeholder 4" descr="stack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2209800"/>
            <a:ext cx="5155500" cy="246522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Stack Data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/>
          <a:lstStyle/>
          <a:p>
            <a:r>
              <a:rPr lang="en-IN" dirty="0" smtClean="0"/>
              <a:t>Stack as a data structure supports the following operations. Here S is a stack.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C00000"/>
                </a:solidFill>
              </a:rPr>
              <a:t>Push(</a:t>
            </a:r>
            <a:r>
              <a:rPr lang="en-IN" dirty="0" err="1" smtClean="0">
                <a:solidFill>
                  <a:srgbClr val="C00000"/>
                </a:solidFill>
              </a:rPr>
              <a:t>S,x</a:t>
            </a:r>
            <a:r>
              <a:rPr lang="en-IN" dirty="0" smtClean="0">
                <a:solidFill>
                  <a:srgbClr val="C00000"/>
                </a:solidFill>
              </a:rPr>
              <a:t>) </a:t>
            </a:r>
            <a:r>
              <a:rPr lang="en-IN" dirty="0" smtClean="0"/>
              <a:t>: Insert the element x into the Stack 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 smtClean="0">
                <a:solidFill>
                  <a:srgbClr val="C00000"/>
                </a:solidFill>
              </a:rPr>
              <a:t>IsStackEmpty</a:t>
            </a:r>
            <a:r>
              <a:rPr lang="en-IN" dirty="0" smtClean="0">
                <a:solidFill>
                  <a:srgbClr val="C00000"/>
                </a:solidFill>
              </a:rPr>
              <a:t>(S)</a:t>
            </a:r>
            <a:r>
              <a:rPr lang="en-IN" dirty="0" smtClean="0"/>
              <a:t>: True if Stack S is empty and false otherwise.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C00000"/>
                </a:solidFill>
              </a:rPr>
              <a:t>Pop(S)</a:t>
            </a:r>
            <a:r>
              <a:rPr lang="en-IN" dirty="0" smtClean="0"/>
              <a:t>: Deletes the element in the stack that was the latest to be inserted, and returns this element.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C00000"/>
                </a:solidFill>
              </a:rPr>
              <a:t>Top(S)</a:t>
            </a:r>
            <a:r>
              <a:rPr lang="en-IN" dirty="0" smtClean="0"/>
              <a:t>: Returns the element on the top of the stack S, that is, the latest element in 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C00000"/>
                </a:solidFill>
              </a:rPr>
              <a:t>Size(S)</a:t>
            </a:r>
            <a:r>
              <a:rPr lang="en-IN" dirty="0" smtClean="0"/>
              <a:t>: Returns the number of elements in the stack 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IN" dirty="0" smtClean="0"/>
              <a:t>Implementing Stacks using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696200" cy="5791200"/>
          </a:xfrm>
        </p:spPr>
        <p:txBody>
          <a:bodyPr>
            <a:normAutofit/>
          </a:bodyPr>
          <a:lstStyle/>
          <a:p>
            <a:r>
              <a:rPr lang="en-IN" dirty="0" smtClean="0"/>
              <a:t>We can implement a stack using an array of n elements S[1..n].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Push(S,1)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Push(S,10)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2514600" y="1524000"/>
            <a:ext cx="3923904" cy="1466910"/>
            <a:chOff x="2743200" y="2362200"/>
            <a:chExt cx="3923904" cy="1466910"/>
          </a:xfrm>
        </p:grpSpPr>
        <p:sp>
          <p:nvSpPr>
            <p:cNvPr id="5" name="TextBox 4"/>
            <p:cNvSpPr txBox="1"/>
            <p:nvPr/>
          </p:nvSpPr>
          <p:spPr>
            <a:xfrm>
              <a:off x="3200400" y="2743200"/>
              <a:ext cx="32573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4</a:t>
              </a:r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05200" y="2743200"/>
              <a:ext cx="46679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25</a:t>
              </a:r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62400" y="2743200"/>
              <a:ext cx="32573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8</a:t>
              </a:r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67200" y="2743200"/>
              <a:ext cx="429926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19</a:t>
              </a:r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24400" y="2743200"/>
              <a:ext cx="32573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9</a:t>
              </a:r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29200" y="2743200"/>
              <a:ext cx="32573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9</a:t>
              </a:r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34000" y="2743200"/>
              <a:ext cx="304800" cy="381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38800" y="2743200"/>
              <a:ext cx="304800" cy="381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43600" y="2743200"/>
              <a:ext cx="304800" cy="381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48400" y="2743200"/>
              <a:ext cx="304800" cy="381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00400" y="2362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81400" y="2362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62400" y="2362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3400" y="2362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4</a:t>
              </a:r>
              <a:endParaRPr lang="en-IN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24400" y="2362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5</a:t>
              </a:r>
              <a:endParaRPr lang="en-IN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29200" y="2362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6</a:t>
              </a:r>
              <a:endParaRPr lang="en-IN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34000" y="2362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7</a:t>
              </a:r>
              <a:endParaRPr lang="en-IN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38800" y="2362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8</a:t>
              </a:r>
              <a:endParaRPr lang="en-IN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43600" y="2362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9</a:t>
              </a:r>
              <a:endParaRPr lang="en-IN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48400" y="2362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10</a:t>
              </a:r>
              <a:endParaRPr lang="en-IN" dirty="0"/>
            </a:p>
          </p:txBody>
        </p:sp>
        <p:cxnSp>
          <p:nvCxnSpPr>
            <p:cNvPr id="31" name="Straight Arrow Connector 30"/>
            <p:cNvCxnSpPr>
              <a:endCxn id="10" idx="2"/>
            </p:cNvCxnSpPr>
            <p:nvPr/>
          </p:nvCxnSpPr>
          <p:spPr>
            <a:xfrm flipV="1">
              <a:off x="5181600" y="3112532"/>
              <a:ext cx="10465" cy="316468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572000" y="3429000"/>
              <a:ext cx="1316386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sz="2000" dirty="0" err="1" smtClean="0">
                  <a:latin typeface="Comic Sans MS" pitchFamily="66" charset="0"/>
                </a:rPr>
                <a:t>S.Top</a:t>
              </a:r>
              <a:r>
                <a:rPr lang="en-IN" sz="2000" dirty="0" smtClean="0">
                  <a:latin typeface="Comic Sans MS" pitchFamily="66" charset="0"/>
                </a:rPr>
                <a:t> = 6</a:t>
              </a:r>
              <a:endParaRPr lang="en-IN" sz="2000" dirty="0">
                <a:latin typeface="Comic Sans MS" pitchFamily="66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43200" y="2743200"/>
              <a:ext cx="362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latin typeface="Comic Sans MS" pitchFamily="66" charset="0"/>
                </a:rPr>
                <a:t>S</a:t>
              </a:r>
              <a:endParaRPr lang="en-IN" sz="2000" dirty="0">
                <a:latin typeface="Comic Sans MS" pitchFamily="66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590800" y="3429000"/>
            <a:ext cx="3923904" cy="1466910"/>
            <a:chOff x="2667000" y="4495800"/>
            <a:chExt cx="3923904" cy="1466910"/>
          </a:xfrm>
        </p:grpSpPr>
        <p:sp>
          <p:nvSpPr>
            <p:cNvPr id="35" name="TextBox 34"/>
            <p:cNvSpPr txBox="1"/>
            <p:nvPr/>
          </p:nvSpPr>
          <p:spPr>
            <a:xfrm>
              <a:off x="3124200" y="4876800"/>
              <a:ext cx="32573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4</a:t>
              </a:r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4876800"/>
              <a:ext cx="46679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25</a:t>
              </a:r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86200" y="4876800"/>
              <a:ext cx="32573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8</a:t>
              </a:r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91000" y="4876800"/>
              <a:ext cx="429926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19</a:t>
              </a:r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48200" y="4876800"/>
              <a:ext cx="32573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9</a:t>
              </a:r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53000" y="4876800"/>
              <a:ext cx="32573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9</a:t>
              </a:r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800" y="4876800"/>
              <a:ext cx="30480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1</a:t>
              </a:r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62600" y="4876800"/>
              <a:ext cx="304800" cy="381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7400" y="4876800"/>
              <a:ext cx="304800" cy="381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72200" y="4876800"/>
              <a:ext cx="304800" cy="381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242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052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862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672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4</a:t>
              </a:r>
              <a:endParaRPr lang="en-IN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6482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5</a:t>
              </a:r>
              <a:endParaRPr lang="en-IN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530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6</a:t>
              </a:r>
              <a:endParaRPr lang="en-IN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2578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7</a:t>
              </a:r>
              <a:endParaRPr lang="en-IN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626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8</a:t>
              </a:r>
              <a:endParaRPr lang="en-IN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8674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9</a:t>
              </a:r>
              <a:endParaRPr lang="en-IN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172200" y="4495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10</a:t>
              </a:r>
              <a:endParaRPr lang="en-IN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5410200" y="5246132"/>
              <a:ext cx="10465" cy="316468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800600" y="5562600"/>
              <a:ext cx="1316386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sz="2000" dirty="0" err="1" smtClean="0">
                  <a:latin typeface="Comic Sans MS" pitchFamily="66" charset="0"/>
                </a:rPr>
                <a:t>S.Top</a:t>
              </a:r>
              <a:r>
                <a:rPr lang="en-IN" sz="2000" dirty="0" smtClean="0">
                  <a:latin typeface="Comic Sans MS" pitchFamily="66" charset="0"/>
                </a:rPr>
                <a:t> = 7</a:t>
              </a:r>
              <a:endParaRPr lang="en-IN" sz="2000" dirty="0">
                <a:latin typeface="Comic Sans MS" pitchFamily="66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67000" y="4876800"/>
              <a:ext cx="362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latin typeface="Comic Sans MS" pitchFamily="66" charset="0"/>
                </a:rPr>
                <a:t>S</a:t>
              </a:r>
              <a:endParaRPr lang="en-IN" sz="2000" dirty="0">
                <a:latin typeface="Comic Sans MS" pitchFamily="66" charset="0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200400" y="55626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4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05200" y="5562600"/>
            <a:ext cx="46679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25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62400" y="55626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8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67200" y="5562600"/>
            <a:ext cx="42992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19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24400" y="55626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9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029200" y="5562600"/>
            <a:ext cx="3257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9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34000" y="5562600"/>
            <a:ext cx="3048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1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38800" y="5562600"/>
            <a:ext cx="4572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mic Sans MS" pitchFamily="66" charset="0"/>
              </a:rPr>
              <a:t>10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19800" y="5562600"/>
            <a:ext cx="304800" cy="381000"/>
          </a:xfrm>
          <a:prstGeom prst="rect">
            <a:avLst/>
          </a:prstGeom>
          <a:solidFill>
            <a:schemeClr val="bg1"/>
          </a:solidFill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IN" dirty="0">
              <a:latin typeface="Comic Sans MS" pitchFamily="66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324600" y="5562600"/>
            <a:ext cx="304800" cy="381000"/>
          </a:xfrm>
          <a:prstGeom prst="rect">
            <a:avLst/>
          </a:prstGeom>
          <a:solidFill>
            <a:schemeClr val="bg1"/>
          </a:solidFill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IN" dirty="0">
              <a:latin typeface="Comic Sans MS" pitchFamily="66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00400" y="518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2" name="TextBox 71"/>
          <p:cNvSpPr txBox="1"/>
          <p:nvPr/>
        </p:nvSpPr>
        <p:spPr>
          <a:xfrm>
            <a:off x="3581400" y="518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3" name="TextBox 72"/>
          <p:cNvSpPr txBox="1"/>
          <p:nvPr/>
        </p:nvSpPr>
        <p:spPr>
          <a:xfrm>
            <a:off x="3962400" y="518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74" name="TextBox 73"/>
          <p:cNvSpPr txBox="1"/>
          <p:nvPr/>
        </p:nvSpPr>
        <p:spPr>
          <a:xfrm>
            <a:off x="4343400" y="518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4724400" y="518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76" name="TextBox 75"/>
          <p:cNvSpPr txBox="1"/>
          <p:nvPr/>
        </p:nvSpPr>
        <p:spPr>
          <a:xfrm>
            <a:off x="5029200" y="518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5334000" y="518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78" name="TextBox 77"/>
          <p:cNvSpPr txBox="1"/>
          <p:nvPr/>
        </p:nvSpPr>
        <p:spPr>
          <a:xfrm>
            <a:off x="5638800" y="518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79" name="TextBox 78"/>
          <p:cNvSpPr txBox="1"/>
          <p:nvPr/>
        </p:nvSpPr>
        <p:spPr>
          <a:xfrm>
            <a:off x="5943600" y="518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9</a:t>
            </a:r>
            <a:endParaRPr lang="en-IN" dirty="0"/>
          </a:p>
        </p:txBody>
      </p:sp>
      <p:sp>
        <p:nvSpPr>
          <p:cNvPr id="80" name="TextBox 79"/>
          <p:cNvSpPr txBox="1"/>
          <p:nvPr/>
        </p:nvSpPr>
        <p:spPr>
          <a:xfrm>
            <a:off x="6248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5791200" y="5931932"/>
            <a:ext cx="10465" cy="316468"/>
          </a:xfrm>
          <a:prstGeom prst="straightConnector1">
            <a:avLst/>
          </a:prstGeom>
          <a:ln>
            <a:solidFill>
              <a:srgbClr val="0000FF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181600" y="6248400"/>
            <a:ext cx="131638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dirty="0" err="1" smtClean="0">
                <a:latin typeface="Comic Sans MS" pitchFamily="66" charset="0"/>
              </a:rPr>
              <a:t>S.Top</a:t>
            </a:r>
            <a:r>
              <a:rPr lang="en-IN" sz="2000" dirty="0" smtClean="0">
                <a:latin typeface="Comic Sans MS" pitchFamily="66" charset="0"/>
              </a:rPr>
              <a:t> = 8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43200" y="5562600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S</a:t>
            </a:r>
            <a:endParaRPr lang="en-IN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4495800" cy="4495800"/>
          </a:xfrm>
        </p:spPr>
        <p:txBody>
          <a:bodyPr/>
          <a:lstStyle/>
          <a:p>
            <a:r>
              <a:rPr lang="en-IN" dirty="0" smtClean="0"/>
              <a:t>Pop(S) deletes the current element on the top of the stack and returns it.</a:t>
            </a:r>
          </a:p>
          <a:p>
            <a:pPr>
              <a:buNone/>
            </a:pPr>
            <a:r>
              <a:rPr lang="en-IN" dirty="0" smtClean="0"/>
              <a:t>    Here </a:t>
            </a:r>
            <a:r>
              <a:rPr lang="en-IN" dirty="0" smtClean="0">
                <a:solidFill>
                  <a:srgbClr val="C00000"/>
                </a:solidFill>
              </a:rPr>
              <a:t>10</a:t>
            </a:r>
            <a:r>
              <a:rPr lang="en-IN" dirty="0" smtClean="0"/>
              <a:t> is deleted and  returned.</a:t>
            </a:r>
          </a:p>
          <a:p>
            <a:endParaRPr lang="en-IN" dirty="0" smtClean="0"/>
          </a:p>
          <a:p>
            <a:r>
              <a:rPr lang="en-IN" dirty="0" smtClean="0"/>
              <a:t>Top(S)  returns </a:t>
            </a:r>
            <a:r>
              <a:rPr lang="en-IN" dirty="0" smtClean="0">
                <a:solidFill>
                  <a:srgbClr val="C00000"/>
                </a:solidFill>
              </a:rPr>
              <a:t>1</a:t>
            </a:r>
            <a:r>
              <a:rPr lang="en-IN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343400" y="304800"/>
            <a:ext cx="3923904" cy="1466910"/>
            <a:chOff x="3124200" y="304800"/>
            <a:chExt cx="3923904" cy="1466910"/>
          </a:xfrm>
        </p:grpSpPr>
        <p:sp>
          <p:nvSpPr>
            <p:cNvPr id="5" name="TextBox 4"/>
            <p:cNvSpPr txBox="1"/>
            <p:nvPr/>
          </p:nvSpPr>
          <p:spPr>
            <a:xfrm>
              <a:off x="3581400" y="685800"/>
              <a:ext cx="32573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4</a:t>
              </a:r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86200" y="685800"/>
              <a:ext cx="46679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25</a:t>
              </a:r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3400" y="685800"/>
              <a:ext cx="32573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8</a:t>
              </a:r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8200" y="685800"/>
              <a:ext cx="429926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19</a:t>
              </a:r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685800"/>
              <a:ext cx="32573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9</a:t>
              </a:r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10200" y="685800"/>
              <a:ext cx="32573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9</a:t>
              </a:r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15000" y="685800"/>
              <a:ext cx="30480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1</a:t>
              </a:r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19800" y="685800"/>
              <a:ext cx="45720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10</a:t>
              </a:r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00800" y="685800"/>
              <a:ext cx="304800" cy="381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05600" y="685800"/>
              <a:ext cx="304800" cy="381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81400" y="304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62400" y="304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43400" y="304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24400" y="304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4</a:t>
              </a:r>
              <a:endParaRPr lang="en-IN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04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5</a:t>
              </a:r>
              <a:endParaRPr lang="en-IN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0200" y="304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6</a:t>
              </a:r>
              <a:endParaRPr lang="en-IN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15000" y="304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7</a:t>
              </a:r>
              <a:endParaRPr lang="en-IN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19800" y="304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8</a:t>
              </a:r>
              <a:endParaRPr lang="en-IN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24600" y="304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9</a:t>
              </a:r>
              <a:endParaRPr lang="en-IN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29400" y="304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10</a:t>
              </a:r>
              <a:endParaRPr lang="en-IN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6172200" y="1055132"/>
              <a:ext cx="10465" cy="316468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562600" y="1371600"/>
              <a:ext cx="1316386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sz="2000" dirty="0" err="1" smtClean="0">
                  <a:latin typeface="Comic Sans MS" pitchFamily="66" charset="0"/>
                </a:rPr>
                <a:t>S.Top</a:t>
              </a:r>
              <a:r>
                <a:rPr lang="en-IN" sz="2000" dirty="0" smtClean="0">
                  <a:latin typeface="Comic Sans MS" pitchFamily="66" charset="0"/>
                </a:rPr>
                <a:t> = 8</a:t>
              </a:r>
              <a:endParaRPr lang="en-IN" sz="2000" dirty="0">
                <a:latin typeface="Comic Sans MS" pitchFamily="66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24200" y="685800"/>
              <a:ext cx="362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latin typeface="Comic Sans MS" pitchFamily="66" charset="0"/>
                </a:rPr>
                <a:t>S</a:t>
              </a:r>
              <a:endParaRPr lang="en-IN" sz="2000" dirty="0">
                <a:latin typeface="Comic Sans MS" pitchFamily="66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447800" y="533400"/>
            <a:ext cx="2362200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Comic Sans MS" pitchFamily="66" charset="0"/>
              </a:rPr>
              <a:t>Current state of the stack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4724400" y="2057400"/>
            <a:ext cx="3923904" cy="1466910"/>
            <a:chOff x="2667000" y="4495800"/>
            <a:chExt cx="3923904" cy="1466910"/>
          </a:xfrm>
        </p:grpSpPr>
        <p:sp>
          <p:nvSpPr>
            <p:cNvPr id="56" name="TextBox 55"/>
            <p:cNvSpPr txBox="1"/>
            <p:nvPr/>
          </p:nvSpPr>
          <p:spPr>
            <a:xfrm>
              <a:off x="3124200" y="4876800"/>
              <a:ext cx="32573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4</a:t>
              </a:r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29000" y="4876800"/>
              <a:ext cx="466794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25</a:t>
              </a:r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86200" y="4876800"/>
              <a:ext cx="32573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8</a:t>
              </a:r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191000" y="4876800"/>
              <a:ext cx="429926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19</a:t>
              </a:r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48200" y="4876800"/>
              <a:ext cx="32573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9</a:t>
              </a:r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53000" y="4876800"/>
              <a:ext cx="32573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9</a:t>
              </a:r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257800" y="4876800"/>
              <a:ext cx="30480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latin typeface="Comic Sans MS" pitchFamily="66" charset="0"/>
                </a:rPr>
                <a:t>1</a:t>
              </a:r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562600" y="4876800"/>
              <a:ext cx="304800" cy="381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7400" y="4876800"/>
              <a:ext cx="304800" cy="381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172200" y="4876800"/>
              <a:ext cx="304800" cy="381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IN" dirty="0">
                <a:latin typeface="Comic Sans MS" pitchFamily="66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1242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052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</a:t>
              </a:r>
              <a:endParaRPr lang="en-IN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862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3</a:t>
              </a:r>
              <a:endParaRPr lang="en-IN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2672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4</a:t>
              </a:r>
              <a:endParaRPr lang="en-IN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482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5</a:t>
              </a:r>
              <a:endParaRPr lang="en-IN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530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6</a:t>
              </a:r>
              <a:endParaRPr lang="en-IN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2578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7</a:t>
              </a:r>
              <a:endParaRPr lang="en-IN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626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8</a:t>
              </a:r>
              <a:endParaRPr lang="en-IN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867400" y="4495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9</a:t>
              </a:r>
              <a:endParaRPr lang="en-IN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172200" y="4495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10</a:t>
              </a:r>
              <a:endParaRPr lang="en-IN" dirty="0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5410200" y="5246132"/>
              <a:ext cx="10465" cy="316468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800600" y="5562600"/>
              <a:ext cx="1316386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sz="2000" dirty="0" err="1" smtClean="0">
                  <a:latin typeface="Comic Sans MS" pitchFamily="66" charset="0"/>
                </a:rPr>
                <a:t>S.Top</a:t>
              </a:r>
              <a:r>
                <a:rPr lang="en-IN" sz="2000" dirty="0" smtClean="0">
                  <a:latin typeface="Comic Sans MS" pitchFamily="66" charset="0"/>
                </a:rPr>
                <a:t> = 7</a:t>
              </a:r>
              <a:endParaRPr lang="en-IN" sz="2000" dirty="0">
                <a:latin typeface="Comic Sans MS" pitchFamily="66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667000" y="4876800"/>
              <a:ext cx="362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latin typeface="Comic Sans MS" pitchFamily="66" charset="0"/>
                </a:rPr>
                <a:t>S</a:t>
              </a:r>
              <a:endParaRPr lang="en-IN" sz="2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IN" dirty="0" smtClean="0"/>
              <a:t>Stack implementation using array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609600"/>
            <a:ext cx="8001000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dirty="0" err="1" smtClean="0">
                <a:latin typeface="Comic Sans MS" pitchFamily="66" charset="0"/>
              </a:rPr>
              <a:t>typedef</a:t>
            </a:r>
            <a:r>
              <a:rPr lang="en-IN" sz="2200" dirty="0" smtClean="0">
                <a:latin typeface="Comic Sans MS" pitchFamily="66" charset="0"/>
              </a:rPr>
              <a:t> stack {</a:t>
            </a:r>
          </a:p>
          <a:p>
            <a:r>
              <a:rPr lang="en-IN" sz="2200" dirty="0" smtClean="0">
                <a:latin typeface="Comic Sans MS" pitchFamily="66" charset="0"/>
              </a:rPr>
              <a:t>     Data S[N];  // S is an array of type Data and of size N</a:t>
            </a:r>
          </a:p>
          <a:p>
            <a:r>
              <a:rPr lang="en-IN" sz="2200" dirty="0" smtClean="0">
                <a:latin typeface="Comic Sans MS" pitchFamily="66" charset="0"/>
              </a:rPr>
              <a:t>     </a:t>
            </a:r>
            <a:r>
              <a:rPr lang="en-IN" sz="2200" dirty="0" err="1" smtClean="0">
                <a:latin typeface="Comic Sans MS" pitchFamily="66" charset="0"/>
              </a:rPr>
              <a:t>int</a:t>
            </a:r>
            <a:r>
              <a:rPr lang="en-IN" sz="2200" dirty="0" smtClean="0">
                <a:latin typeface="Comic Sans MS" pitchFamily="66" charset="0"/>
              </a:rPr>
              <a:t> top;</a:t>
            </a:r>
          </a:p>
          <a:p>
            <a:r>
              <a:rPr lang="en-IN" sz="2200" dirty="0" smtClean="0">
                <a:latin typeface="Comic Sans MS" pitchFamily="66" charset="0"/>
              </a:rPr>
              <a:t>}</a:t>
            </a:r>
            <a:endParaRPr lang="en-IN" sz="22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676400"/>
            <a:ext cx="77724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Comic Sans MS" pitchFamily="66" charset="0"/>
              </a:rPr>
              <a:t>// Data can be </a:t>
            </a:r>
            <a:r>
              <a:rPr lang="en-IN" sz="2000" dirty="0" err="1" smtClean="0">
                <a:latin typeface="Comic Sans MS" pitchFamily="66" charset="0"/>
              </a:rPr>
              <a:t>int</a:t>
            </a:r>
            <a:r>
              <a:rPr lang="en-IN" sz="2000" dirty="0" smtClean="0">
                <a:latin typeface="Comic Sans MS" pitchFamily="66" charset="0"/>
              </a:rPr>
              <a:t>, float, string, or complex structures.</a:t>
            </a:r>
            <a:endParaRPr lang="en-IN" sz="2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2228433"/>
            <a:ext cx="4038600" cy="1785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dirty="0" err="1" smtClean="0">
                <a:latin typeface="Comic Sans MS" pitchFamily="66" charset="0"/>
              </a:rPr>
              <a:t>IsStackEmpty</a:t>
            </a:r>
            <a:r>
              <a:rPr lang="en-IN" sz="2200" dirty="0" smtClean="0">
                <a:latin typeface="Comic Sans MS" pitchFamily="66" charset="0"/>
              </a:rPr>
              <a:t>(stack S) {</a:t>
            </a:r>
          </a:p>
          <a:p>
            <a:r>
              <a:rPr lang="en-IN" sz="2200" dirty="0" smtClean="0">
                <a:latin typeface="Comic Sans MS" pitchFamily="66" charset="0"/>
              </a:rPr>
              <a:t>        if </a:t>
            </a:r>
            <a:r>
              <a:rPr lang="en-IN" sz="2200" dirty="0" err="1" smtClean="0">
                <a:latin typeface="Comic Sans MS" pitchFamily="66" charset="0"/>
              </a:rPr>
              <a:t>S.top</a:t>
            </a:r>
            <a:r>
              <a:rPr lang="en-IN" sz="2200" dirty="0" smtClean="0">
                <a:latin typeface="Comic Sans MS" pitchFamily="66" charset="0"/>
              </a:rPr>
              <a:t> == 0  </a:t>
            </a:r>
          </a:p>
          <a:p>
            <a:r>
              <a:rPr lang="en-IN" sz="2200" dirty="0" smtClean="0">
                <a:latin typeface="Comic Sans MS" pitchFamily="66" charset="0"/>
              </a:rPr>
              <a:t>              return TRUE</a:t>
            </a:r>
          </a:p>
          <a:p>
            <a:r>
              <a:rPr lang="en-IN" sz="2200" dirty="0" smtClean="0">
                <a:latin typeface="Comic Sans MS" pitchFamily="66" charset="0"/>
              </a:rPr>
              <a:t>        else return FALSE</a:t>
            </a:r>
          </a:p>
          <a:p>
            <a:r>
              <a:rPr lang="en-IN" sz="2200" dirty="0" smtClean="0">
                <a:latin typeface="Comic Sans MS" pitchFamily="66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4057233"/>
            <a:ext cx="4060727" cy="28007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dirty="0" smtClean="0">
                <a:latin typeface="Comic Sans MS" pitchFamily="66" charset="0"/>
              </a:rPr>
              <a:t>Push (stack S, Data x) {</a:t>
            </a:r>
          </a:p>
          <a:p>
            <a:r>
              <a:rPr lang="en-IN" sz="2200" dirty="0" smtClean="0">
                <a:latin typeface="Comic Sans MS" pitchFamily="66" charset="0"/>
              </a:rPr>
              <a:t>     if </a:t>
            </a:r>
            <a:r>
              <a:rPr lang="en-IN" sz="2200" dirty="0" err="1" smtClean="0">
                <a:latin typeface="Comic Sans MS" pitchFamily="66" charset="0"/>
              </a:rPr>
              <a:t>S.top</a:t>
            </a:r>
            <a:r>
              <a:rPr lang="en-IN" sz="2200" dirty="0" smtClean="0">
                <a:latin typeface="Comic Sans MS" pitchFamily="66" charset="0"/>
              </a:rPr>
              <a:t> == N </a:t>
            </a:r>
          </a:p>
          <a:p>
            <a:r>
              <a:rPr lang="en-IN" sz="2200" dirty="0" smtClean="0">
                <a:latin typeface="Comic Sans MS" pitchFamily="66" charset="0"/>
              </a:rPr>
              <a:t>	error “stack overflow”</a:t>
            </a:r>
          </a:p>
          <a:p>
            <a:r>
              <a:rPr lang="en-IN" sz="2200" dirty="0" smtClean="0">
                <a:latin typeface="Comic Sans MS" pitchFamily="66" charset="0"/>
              </a:rPr>
              <a:t>        else { </a:t>
            </a:r>
          </a:p>
          <a:p>
            <a:r>
              <a:rPr lang="en-IN" sz="2200" dirty="0" smtClean="0">
                <a:latin typeface="Comic Sans MS" pitchFamily="66" charset="0"/>
              </a:rPr>
              <a:t>	  </a:t>
            </a:r>
            <a:r>
              <a:rPr lang="en-IN" sz="2200" dirty="0" err="1" smtClean="0">
                <a:latin typeface="Comic Sans MS" pitchFamily="66" charset="0"/>
              </a:rPr>
              <a:t>S.top</a:t>
            </a:r>
            <a:r>
              <a:rPr lang="en-IN" sz="2200" dirty="0" smtClean="0">
                <a:latin typeface="Comic Sans MS" pitchFamily="66" charset="0"/>
              </a:rPr>
              <a:t> = </a:t>
            </a:r>
            <a:r>
              <a:rPr lang="en-IN" sz="2200" dirty="0" err="1" smtClean="0">
                <a:latin typeface="Comic Sans MS" pitchFamily="66" charset="0"/>
              </a:rPr>
              <a:t>S.top</a:t>
            </a:r>
            <a:r>
              <a:rPr lang="en-IN" sz="2200" dirty="0" smtClean="0">
                <a:latin typeface="Comic Sans MS" pitchFamily="66" charset="0"/>
              </a:rPr>
              <a:t> + 1</a:t>
            </a:r>
          </a:p>
          <a:p>
            <a:r>
              <a:rPr lang="en-IN" sz="2200" dirty="0" smtClean="0">
                <a:latin typeface="Comic Sans MS" pitchFamily="66" charset="0"/>
              </a:rPr>
              <a:t>	  S[</a:t>
            </a:r>
            <a:r>
              <a:rPr lang="en-IN" sz="2200" dirty="0" err="1" smtClean="0">
                <a:latin typeface="Comic Sans MS" pitchFamily="66" charset="0"/>
              </a:rPr>
              <a:t>S.top</a:t>
            </a:r>
            <a:r>
              <a:rPr lang="en-IN" sz="2200" dirty="0" smtClean="0">
                <a:latin typeface="Comic Sans MS" pitchFamily="66" charset="0"/>
              </a:rPr>
              <a:t>] = x</a:t>
            </a:r>
          </a:p>
          <a:p>
            <a:r>
              <a:rPr lang="en-IN" sz="2200" dirty="0" smtClean="0">
                <a:latin typeface="Comic Sans MS" pitchFamily="66" charset="0"/>
              </a:rPr>
              <a:t>        }</a:t>
            </a:r>
          </a:p>
          <a:p>
            <a:r>
              <a:rPr lang="en-IN" sz="2200" dirty="0" smtClean="0">
                <a:latin typeface="Comic Sans MS" pitchFamily="66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6800" y="2438400"/>
            <a:ext cx="3733800" cy="1785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200" dirty="0" smtClean="0">
                <a:latin typeface="Comic Sans MS" pitchFamily="66" charset="0"/>
              </a:rPr>
              <a:t> </a:t>
            </a:r>
            <a:r>
              <a:rPr lang="en-IN" sz="2200" dirty="0" err="1" smtClean="0">
                <a:latin typeface="Comic Sans MS" pitchFamily="66" charset="0"/>
              </a:rPr>
              <a:t>IsEmptyStack</a:t>
            </a:r>
            <a:r>
              <a:rPr lang="en-IN" sz="2200" dirty="0" smtClean="0">
                <a:latin typeface="Comic Sans MS" pitchFamily="66" charset="0"/>
              </a:rPr>
              <a:t> checks if the value of top of stack is 0 or not. </a:t>
            </a:r>
          </a:p>
          <a:p>
            <a:pPr>
              <a:buFont typeface="Arial" pitchFamily="34" charset="0"/>
              <a:buChar char="•"/>
            </a:pPr>
            <a:r>
              <a:rPr lang="en-IN" sz="2200" dirty="0" smtClean="0">
                <a:latin typeface="Comic Sans MS" pitchFamily="66" charset="0"/>
              </a:rPr>
              <a:t> Value of top = number of  elements in data.</a:t>
            </a:r>
            <a:endParaRPr lang="en-IN" sz="2200" dirty="0"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6800" y="4495800"/>
            <a:ext cx="3733800" cy="1785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200" dirty="0" smtClean="0">
                <a:latin typeface="Comic Sans MS" pitchFamily="66" charset="0"/>
              </a:rPr>
              <a:t> Push(</a:t>
            </a:r>
            <a:r>
              <a:rPr lang="en-IN" sz="2200" dirty="0" err="1" smtClean="0">
                <a:latin typeface="Comic Sans MS" pitchFamily="66" charset="0"/>
              </a:rPr>
              <a:t>S,x</a:t>
            </a:r>
            <a:r>
              <a:rPr lang="en-IN" sz="2200" dirty="0" smtClean="0">
                <a:latin typeface="Comic Sans MS" pitchFamily="66" charset="0"/>
              </a:rPr>
              <a:t>) checks if there is space for 1 more item. If not, report error.</a:t>
            </a:r>
          </a:p>
          <a:p>
            <a:pPr>
              <a:buFont typeface="Arial" pitchFamily="34" charset="0"/>
              <a:buChar char="•"/>
            </a:pPr>
            <a:r>
              <a:rPr lang="en-IN" sz="2200" dirty="0" smtClean="0">
                <a:latin typeface="Comic Sans MS" pitchFamily="66" charset="0"/>
              </a:rPr>
              <a:t> </a:t>
            </a:r>
            <a:r>
              <a:rPr lang="en-IN" sz="2200" dirty="0" err="1" smtClean="0">
                <a:latin typeface="Comic Sans MS" pitchFamily="66" charset="0"/>
              </a:rPr>
              <a:t>S.top</a:t>
            </a:r>
            <a:r>
              <a:rPr lang="en-IN" sz="2200" dirty="0" smtClean="0">
                <a:latin typeface="Comic Sans MS" pitchFamily="66" charset="0"/>
              </a:rPr>
              <a:t> is incremented. Insert x at position </a:t>
            </a:r>
            <a:r>
              <a:rPr lang="en-IN" sz="2200" dirty="0" err="1" smtClean="0">
                <a:latin typeface="Comic Sans MS" pitchFamily="66" charset="0"/>
              </a:rPr>
              <a:t>S.top</a:t>
            </a:r>
            <a:r>
              <a:rPr lang="en-IN" sz="2200" dirty="0" smtClean="0">
                <a:latin typeface="Comic Sans MS" pitchFamily="66" charset="0"/>
              </a:rPr>
              <a:t>.</a:t>
            </a:r>
            <a:endParaRPr lang="en-IN" sz="2200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24400" y="6427113"/>
            <a:ext cx="3943708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dirty="0" smtClean="0">
                <a:latin typeface="Comic Sans MS" pitchFamily="66" charset="0"/>
              </a:rPr>
              <a:t>O(1) time for each operation</a:t>
            </a:r>
            <a:endParaRPr lang="en-IN" sz="22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229600" cy="45259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"/>
            <a:ext cx="4233851" cy="28007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dirty="0" smtClean="0">
                <a:latin typeface="Comic Sans MS" pitchFamily="66" charset="0"/>
              </a:rPr>
              <a:t>Data Pop(stack S) {</a:t>
            </a:r>
          </a:p>
          <a:p>
            <a:r>
              <a:rPr lang="en-IN" sz="2200" dirty="0" smtClean="0">
                <a:latin typeface="Comic Sans MS" pitchFamily="66" charset="0"/>
              </a:rPr>
              <a:t>    if </a:t>
            </a:r>
            <a:r>
              <a:rPr lang="en-IN" sz="2200" dirty="0" err="1" smtClean="0">
                <a:latin typeface="Comic Sans MS" pitchFamily="66" charset="0"/>
              </a:rPr>
              <a:t>S.top</a:t>
            </a:r>
            <a:r>
              <a:rPr lang="en-IN" sz="2200" dirty="0" smtClean="0">
                <a:latin typeface="Comic Sans MS" pitchFamily="66" charset="0"/>
              </a:rPr>
              <a:t> == 0</a:t>
            </a:r>
          </a:p>
          <a:p>
            <a:r>
              <a:rPr lang="en-IN" sz="2200" dirty="0" smtClean="0">
                <a:latin typeface="Comic Sans MS" pitchFamily="66" charset="0"/>
              </a:rPr>
              <a:t>	error “stack underflow”</a:t>
            </a:r>
          </a:p>
          <a:p>
            <a:r>
              <a:rPr lang="en-IN" sz="2200" dirty="0" smtClean="0">
                <a:latin typeface="Comic Sans MS" pitchFamily="66" charset="0"/>
              </a:rPr>
              <a:t>        else { </a:t>
            </a:r>
          </a:p>
          <a:p>
            <a:r>
              <a:rPr lang="en-IN" sz="2200" dirty="0" smtClean="0">
                <a:latin typeface="Comic Sans MS" pitchFamily="66" charset="0"/>
              </a:rPr>
              <a:t>	  </a:t>
            </a:r>
            <a:r>
              <a:rPr lang="en-IN" sz="2200" dirty="0" err="1" smtClean="0">
                <a:latin typeface="Comic Sans MS" pitchFamily="66" charset="0"/>
              </a:rPr>
              <a:t>S.top</a:t>
            </a:r>
            <a:r>
              <a:rPr lang="en-IN" sz="2200" dirty="0" smtClean="0">
                <a:latin typeface="Comic Sans MS" pitchFamily="66" charset="0"/>
              </a:rPr>
              <a:t> = </a:t>
            </a:r>
            <a:r>
              <a:rPr lang="en-IN" sz="2200" dirty="0" err="1" smtClean="0">
                <a:latin typeface="Comic Sans MS" pitchFamily="66" charset="0"/>
              </a:rPr>
              <a:t>S.top</a:t>
            </a:r>
            <a:r>
              <a:rPr lang="en-IN" sz="2200" dirty="0" smtClean="0">
                <a:latin typeface="Comic Sans MS" pitchFamily="66" charset="0"/>
              </a:rPr>
              <a:t> - 1</a:t>
            </a:r>
          </a:p>
          <a:p>
            <a:r>
              <a:rPr lang="en-IN" sz="2200" dirty="0" smtClean="0">
                <a:latin typeface="Comic Sans MS" pitchFamily="66" charset="0"/>
              </a:rPr>
              <a:t>	  return S[S.top+1] </a:t>
            </a:r>
          </a:p>
          <a:p>
            <a:r>
              <a:rPr lang="en-IN" sz="2200" dirty="0" smtClean="0">
                <a:latin typeface="Comic Sans MS" pitchFamily="66" charset="0"/>
              </a:rPr>
              <a:t>        }</a:t>
            </a:r>
          </a:p>
          <a:p>
            <a:r>
              <a:rPr lang="en-IN" sz="2200" dirty="0" smtClean="0">
                <a:latin typeface="Comic Sans MS" pitchFamily="66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152400"/>
            <a:ext cx="3733800" cy="1785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200" dirty="0" smtClean="0">
                <a:latin typeface="Comic Sans MS" pitchFamily="66" charset="0"/>
              </a:rPr>
              <a:t> Pop(S) checks if the stack is empty. If so report underflow error.</a:t>
            </a:r>
          </a:p>
          <a:p>
            <a:pPr>
              <a:buFont typeface="Arial" pitchFamily="34" charset="0"/>
              <a:buChar char="•"/>
            </a:pPr>
            <a:r>
              <a:rPr lang="en-IN" sz="2200" dirty="0" smtClean="0">
                <a:latin typeface="Comic Sans MS" pitchFamily="66" charset="0"/>
              </a:rPr>
              <a:t> </a:t>
            </a:r>
            <a:r>
              <a:rPr lang="en-IN" sz="2200" dirty="0" err="1" smtClean="0">
                <a:latin typeface="Comic Sans MS" pitchFamily="66" charset="0"/>
              </a:rPr>
              <a:t>S.top</a:t>
            </a:r>
            <a:r>
              <a:rPr lang="en-IN" sz="2200" dirty="0" smtClean="0">
                <a:latin typeface="Comic Sans MS" pitchFamily="66" charset="0"/>
              </a:rPr>
              <a:t> is decremented. Return item at S.top+1.</a:t>
            </a:r>
            <a:endParaRPr lang="en-IN" sz="22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3048000"/>
            <a:ext cx="4233851" cy="24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IN" sz="2200" dirty="0" smtClean="0">
                <a:latin typeface="Comic Sans MS" pitchFamily="66" charset="0"/>
              </a:rPr>
              <a:t>Data Top(stack S) {</a:t>
            </a:r>
          </a:p>
          <a:p>
            <a:r>
              <a:rPr lang="en-IN" sz="2200" dirty="0" smtClean="0">
                <a:latin typeface="Comic Sans MS" pitchFamily="66" charset="0"/>
              </a:rPr>
              <a:t>    if </a:t>
            </a:r>
            <a:r>
              <a:rPr lang="en-IN" sz="2200" dirty="0" err="1" smtClean="0">
                <a:latin typeface="Comic Sans MS" pitchFamily="66" charset="0"/>
              </a:rPr>
              <a:t>S.top</a:t>
            </a:r>
            <a:r>
              <a:rPr lang="en-IN" sz="2200" dirty="0" smtClean="0">
                <a:latin typeface="Comic Sans MS" pitchFamily="66" charset="0"/>
              </a:rPr>
              <a:t> == 0</a:t>
            </a:r>
          </a:p>
          <a:p>
            <a:r>
              <a:rPr lang="en-IN" sz="2200" dirty="0" smtClean="0">
                <a:latin typeface="Comic Sans MS" pitchFamily="66" charset="0"/>
              </a:rPr>
              <a:t>	error “stack underflow”</a:t>
            </a:r>
          </a:p>
          <a:p>
            <a:r>
              <a:rPr lang="en-IN" sz="2200" dirty="0" smtClean="0">
                <a:latin typeface="Comic Sans MS" pitchFamily="66" charset="0"/>
              </a:rPr>
              <a:t>        else { </a:t>
            </a:r>
          </a:p>
          <a:p>
            <a:r>
              <a:rPr lang="en-IN" sz="2200" dirty="0" smtClean="0">
                <a:latin typeface="Comic Sans MS" pitchFamily="66" charset="0"/>
              </a:rPr>
              <a:t>	  return S[</a:t>
            </a:r>
            <a:r>
              <a:rPr lang="en-IN" sz="2200" dirty="0" err="1" smtClean="0">
                <a:latin typeface="Comic Sans MS" pitchFamily="66" charset="0"/>
              </a:rPr>
              <a:t>S.top</a:t>
            </a:r>
            <a:r>
              <a:rPr lang="en-IN" sz="2200" dirty="0" smtClean="0">
                <a:latin typeface="Comic Sans MS" pitchFamily="66" charset="0"/>
              </a:rPr>
              <a:t>] </a:t>
            </a:r>
          </a:p>
          <a:p>
            <a:r>
              <a:rPr lang="en-IN" sz="2200" dirty="0" smtClean="0">
                <a:latin typeface="Comic Sans MS" pitchFamily="66" charset="0"/>
              </a:rPr>
              <a:t>        }</a:t>
            </a:r>
          </a:p>
          <a:p>
            <a:r>
              <a:rPr lang="en-IN" sz="2200" dirty="0" smtClean="0">
                <a:latin typeface="Comic Sans MS" pitchFamily="66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562600"/>
            <a:ext cx="4267200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dirty="0" err="1" smtClean="0">
                <a:latin typeface="Comic Sans MS" pitchFamily="66" charset="0"/>
              </a:rPr>
              <a:t>int</a:t>
            </a:r>
            <a:r>
              <a:rPr lang="en-IN" sz="2200" dirty="0" smtClean="0">
                <a:latin typeface="Comic Sans MS" pitchFamily="66" charset="0"/>
              </a:rPr>
              <a:t> Size(stack S) {</a:t>
            </a:r>
          </a:p>
          <a:p>
            <a:r>
              <a:rPr lang="en-IN" sz="2200" dirty="0" smtClean="0">
                <a:latin typeface="Comic Sans MS" pitchFamily="66" charset="0"/>
              </a:rPr>
              <a:t>    return </a:t>
            </a:r>
            <a:r>
              <a:rPr lang="en-IN" sz="2200" dirty="0" err="1" smtClean="0">
                <a:latin typeface="Comic Sans MS" pitchFamily="66" charset="0"/>
              </a:rPr>
              <a:t>S.top</a:t>
            </a:r>
            <a:endParaRPr lang="en-IN" sz="2200" dirty="0" smtClean="0">
              <a:latin typeface="Comic Sans MS" pitchFamily="66" charset="0"/>
            </a:endParaRPr>
          </a:p>
          <a:p>
            <a:r>
              <a:rPr lang="en-IN" sz="2200" dirty="0" smtClean="0">
                <a:latin typeface="Comic Sans MS" pitchFamily="66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3276600"/>
            <a:ext cx="3733800" cy="1446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200" dirty="0" smtClean="0">
                <a:latin typeface="Comic Sans MS" pitchFamily="66" charset="0"/>
              </a:rPr>
              <a:t> Top(S) returns element on the top of the stack. If </a:t>
            </a:r>
            <a:r>
              <a:rPr lang="en-IN" sz="2200" dirty="0" err="1" smtClean="0">
                <a:latin typeface="Comic Sans MS" pitchFamily="66" charset="0"/>
              </a:rPr>
              <a:t>S.top</a:t>
            </a:r>
            <a:r>
              <a:rPr lang="en-IN" sz="2200" dirty="0" smtClean="0">
                <a:latin typeface="Comic Sans MS" pitchFamily="66" charset="0"/>
              </a:rPr>
              <a:t> is 0, then underflow error occurs.</a:t>
            </a:r>
            <a:endParaRPr lang="en-IN" sz="22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4400" y="5562600"/>
            <a:ext cx="3733800" cy="11079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200" dirty="0" smtClean="0">
                <a:latin typeface="Comic Sans MS" pitchFamily="66" charset="0"/>
              </a:rPr>
              <a:t> Size(S) returns the number of elements in a stack.</a:t>
            </a:r>
            <a:endParaRPr lang="en-IN" sz="22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304800"/>
            <a:ext cx="4267200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dirty="0" smtClean="0">
                <a:latin typeface="Comic Sans MS" pitchFamily="66" charset="0"/>
              </a:rPr>
              <a:t> </a:t>
            </a:r>
            <a:r>
              <a:rPr lang="en-IN" sz="2200" dirty="0" err="1" smtClean="0">
                <a:latin typeface="Comic Sans MS" pitchFamily="66" charset="0"/>
              </a:rPr>
              <a:t>MakeEmpty</a:t>
            </a:r>
            <a:r>
              <a:rPr lang="en-IN" sz="2200" dirty="0" smtClean="0">
                <a:latin typeface="Comic Sans MS" pitchFamily="66" charset="0"/>
              </a:rPr>
              <a:t>(stack S) {</a:t>
            </a:r>
          </a:p>
          <a:p>
            <a:r>
              <a:rPr lang="en-IN" sz="2200" dirty="0" smtClean="0">
                <a:latin typeface="Comic Sans MS" pitchFamily="66" charset="0"/>
              </a:rPr>
              <a:t>      </a:t>
            </a:r>
            <a:r>
              <a:rPr lang="en-IN" sz="2200" dirty="0" err="1" smtClean="0">
                <a:latin typeface="Comic Sans MS" pitchFamily="66" charset="0"/>
              </a:rPr>
              <a:t>S.top</a:t>
            </a:r>
            <a:r>
              <a:rPr lang="en-IN" sz="2200" dirty="0" smtClean="0">
                <a:latin typeface="Comic Sans MS" pitchFamily="66" charset="0"/>
              </a:rPr>
              <a:t>=0</a:t>
            </a:r>
          </a:p>
          <a:p>
            <a:r>
              <a:rPr lang="en-IN" sz="2200" dirty="0" smtClean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5800" y="457200"/>
            <a:ext cx="3733800" cy="769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200" dirty="0" smtClean="0">
                <a:latin typeface="Comic Sans MS" pitchFamily="66" charset="0"/>
              </a:rPr>
              <a:t> </a:t>
            </a:r>
            <a:r>
              <a:rPr lang="en-IN" sz="2200" dirty="0" err="1" smtClean="0">
                <a:latin typeface="Comic Sans MS" pitchFamily="66" charset="0"/>
              </a:rPr>
              <a:t>MakeEmpty</a:t>
            </a:r>
            <a:r>
              <a:rPr lang="en-IN" sz="2200" dirty="0" smtClean="0">
                <a:latin typeface="Comic Sans MS" pitchFamily="66" charset="0"/>
              </a:rPr>
              <a:t>(S) makes S to be an empty stack</a:t>
            </a:r>
            <a:endParaRPr lang="en-IN" sz="2200" dirty="0">
              <a:latin typeface="Comic Sans MS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1828800"/>
            <a:ext cx="8763000" cy="1143000"/>
          </a:xfrm>
        </p:spPr>
        <p:txBody>
          <a:bodyPr/>
          <a:lstStyle/>
          <a:p>
            <a:r>
              <a:rPr lang="en-IN" dirty="0" smtClean="0"/>
              <a:t>Stack Examples</a:t>
            </a:r>
            <a:endParaRPr lang="en-IN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3124200"/>
            <a:ext cx="8153400" cy="1676400"/>
          </a:xfrm>
        </p:spPr>
        <p:txBody>
          <a:bodyPr/>
          <a:lstStyle/>
          <a:p>
            <a:r>
              <a:rPr lang="en-IN" dirty="0" smtClean="0"/>
              <a:t>We will consider two classic problems, namely,</a:t>
            </a:r>
          </a:p>
          <a:p>
            <a:pPr lvl="1"/>
            <a:r>
              <a:rPr lang="en-IN" dirty="0" smtClean="0"/>
              <a:t> </a:t>
            </a:r>
            <a:r>
              <a:rPr lang="en-IN" dirty="0" smtClean="0">
                <a:solidFill>
                  <a:srgbClr val="C00000"/>
                </a:solidFill>
              </a:rPr>
              <a:t>convert arithmetic expressions in infix notation to postfix notation</a:t>
            </a:r>
            <a:r>
              <a:rPr lang="en-IN" dirty="0" smtClean="0"/>
              <a:t>, and 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evaluating a postfix expression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13292</TotalTime>
  <Words>1311</Words>
  <Application>Microsoft Office PowerPoint</Application>
  <PresentationFormat>On-screen Show (4:3)</PresentationFormat>
  <Paragraphs>343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Data Structures and Algorithms (ESO207A/ESO211) </vt:lpstr>
      <vt:lpstr>Stacks and Queues</vt:lpstr>
      <vt:lpstr>Illustrating a stack</vt:lpstr>
      <vt:lpstr>The Stack Data Structure</vt:lpstr>
      <vt:lpstr>Implementing Stacks using array</vt:lpstr>
      <vt:lpstr>Slide 6</vt:lpstr>
      <vt:lpstr>Stack implementation using array</vt:lpstr>
      <vt:lpstr>Slide 8</vt:lpstr>
      <vt:lpstr>Stack Examples</vt:lpstr>
      <vt:lpstr>Infix notation for arithmetic expressions</vt:lpstr>
      <vt:lpstr>Postfix</vt:lpstr>
      <vt:lpstr>Advantages of  postfix</vt:lpstr>
      <vt:lpstr>Evaluating Postfix Expression</vt:lpstr>
      <vt:lpstr>Converting Infix to Postfix</vt:lpstr>
      <vt:lpstr>Slide 15</vt:lpstr>
      <vt:lpstr>Check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sumitg</cp:lastModifiedBy>
  <cp:revision>518</cp:revision>
  <dcterms:created xsi:type="dcterms:W3CDTF">2011-12-03T04:13:03Z</dcterms:created>
  <dcterms:modified xsi:type="dcterms:W3CDTF">2014-08-06T03:57:23Z</dcterms:modified>
</cp:coreProperties>
</file>