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1"/>
  </p:notes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 id="289" r:id="rId15"/>
    <p:sldId id="287" r:id="rId16"/>
    <p:sldId id="288" r:id="rId17"/>
    <p:sldId id="290" r:id="rId18"/>
    <p:sldId id="291" r:id="rId19"/>
    <p:sldId id="29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B0000"/>
    <a:srgbClr val="0000FF"/>
    <a:srgbClr val="FFF6E1"/>
    <a:srgbClr val="2F9208"/>
    <a:srgbClr val="15B53B"/>
    <a:srgbClr val="00B500"/>
    <a:srgbClr val="006C3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8" autoAdjust="0"/>
    <p:restoredTop sz="94676" autoAdjust="0"/>
  </p:normalViewPr>
  <p:slideViewPr>
    <p:cSldViewPr>
      <p:cViewPr>
        <p:scale>
          <a:sx n="66" d="100"/>
          <a:sy n="66" d="100"/>
        </p:scale>
        <p:origin x="-235" y="-41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8/8/2014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200">
                <a:latin typeface="Comic Sans MS" pitchFamily="66" charset="0"/>
              </a:defRPr>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IN" dirty="0"/>
          </a:p>
        </p:txBody>
      </p:sp>
      <p:sp>
        <p:nvSpPr>
          <p:cNvPr id="4" name="Date Placeholder 3"/>
          <p:cNvSpPr>
            <a:spLocks noGrp="1"/>
          </p:cNvSpPr>
          <p:nvPr>
            <p:ph type="dt" sz="half" idx="10"/>
          </p:nvPr>
        </p:nvSpPr>
        <p:spPr/>
        <p:txBody>
          <a:bodyPr/>
          <a:lstStyle/>
          <a:p>
            <a:pPr>
              <a:defRPr/>
            </a:pPr>
            <a:fld id="{841E3B87-0EAF-4D3F-A8FE-4D644E3BA938}" type="datetime1">
              <a:rPr lang="en-US" smtClean="0"/>
              <a:pPr>
                <a:defRPr/>
              </a:pPr>
              <a:t>8/8/2014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177C87-4399-4169-8EAA-A2FF838D2DB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8311F363-266E-4B39-9664-0E5F96917999}" type="datetime1">
              <a:rPr lang="en-US" smtClean="0"/>
              <a:pPr>
                <a:defRPr/>
              </a:pPr>
              <a:t>8/8/2014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F8759C-6D63-4A5B-8A92-29BD5C9DCC8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84A32EBB-5C32-49A2-ADCD-F3C86202F8FA}" type="datetime1">
              <a:rPr lang="en-US" smtClean="0"/>
              <a:pPr>
                <a:defRPr/>
              </a:pPr>
              <a:t>8/8/2014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E4E1702-FB5B-4ADB-8DA9-1EFEE2FCFD17}"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latin typeface="Comic Sans MS" pitchFamily="66"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normAutofit/>
          </a:bodyPr>
          <a:lstStyle>
            <a:lvl1pPr>
              <a:defRPr sz="2200">
                <a:latin typeface="Comic Sans MS" pitchFamily="66" charset="0"/>
              </a:defRPr>
            </a:lvl1pPr>
            <a:lvl2pPr>
              <a:defRPr sz="2200">
                <a:latin typeface="Comic Sans MS" pitchFamily="66" charset="0"/>
              </a:defRPr>
            </a:lvl2pPr>
            <a:lvl3pPr>
              <a:defRPr sz="2200">
                <a:latin typeface="Comic Sans MS" pitchFamily="66" charset="0"/>
              </a:defRPr>
            </a:lvl3pPr>
            <a:lvl4pPr>
              <a:defRPr sz="2200">
                <a:latin typeface="Comic Sans MS" pitchFamily="66" charset="0"/>
              </a:defRPr>
            </a:lvl4pPr>
            <a:lvl5pPr>
              <a:defRPr sz="2200">
                <a:latin typeface="Comic Sans MS" pitchFamily="66"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pPr>
              <a:defRPr/>
            </a:pPr>
            <a:fld id="{68E9C23F-070E-4955-A2E9-D262826D12BE}" type="datetime1">
              <a:rPr lang="en-US" smtClean="0"/>
              <a:pPr>
                <a:defRPr/>
              </a:pPr>
              <a:t>8/8/2014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47D3F34-CCFE-4664-990B-25D48250FF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D811857-66C0-437E-ACBA-BF7BCE55233B}" type="datetime1">
              <a:rPr lang="en-US" smtClean="0"/>
              <a:pPr>
                <a:defRPr/>
              </a:pPr>
              <a:t>8/8/2014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2E9ED8-BBDD-47A1-9C62-8C7F2ACFBD7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fld id="{0257FB79-49E0-495C-87BE-B2A1C6E0B2F0}" type="datetime1">
              <a:rPr lang="en-US" smtClean="0"/>
              <a:pPr>
                <a:defRPr/>
              </a:pPr>
              <a:t>8/8/2014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2327573-F1C1-4830-B7EC-9EBDAFC3F16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15E181FA-412A-4421-9246-D21324FE2C44}" type="datetime1">
              <a:rPr lang="en-US" smtClean="0"/>
              <a:pPr>
                <a:defRPr/>
              </a:pPr>
              <a:t>8/8/2014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18461BB-7A72-48FB-85BD-B2543F198267}"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8A86A6B7-3376-42F2-8702-2D1FCF5FB182}" type="datetime1">
              <a:rPr lang="en-US" smtClean="0"/>
              <a:pPr>
                <a:defRPr/>
              </a:pPr>
              <a:t>8/8/2014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A696056-B04C-48AB-8C53-BBF1FF11CC1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B036330-39E0-4348-93D8-084D75D931AB}" type="datetime1">
              <a:rPr lang="en-US" smtClean="0"/>
              <a:pPr>
                <a:defRPr/>
              </a:pPr>
              <a:t>8/8/2014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A7131A-5F98-4DE9-B58E-5AC46F8F2B7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EEE380A-2B94-4740-AAA2-00B55E91136B}" type="datetime1">
              <a:rPr lang="en-US" smtClean="0"/>
              <a:pPr>
                <a:defRPr/>
              </a:pPr>
              <a:t>8/8/2014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02E9EF9-6F51-43C7-88C5-01DDD3A549F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21CF8B-C8E2-441C-9E33-F2F799897A47}" type="datetime1">
              <a:rPr lang="en-US" smtClean="0"/>
              <a:pPr>
                <a:defRPr/>
              </a:pPr>
              <a:t>8/8/2014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104CFE0-7502-4E07-8F32-3833EEC262E1}"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224DF6E-159B-4851-B8CD-5F6A63451708}" type="datetime1">
              <a:rPr lang="en-US" smtClean="0"/>
              <a:pPr>
                <a:defRPr/>
              </a:pPr>
              <a:t>8/8/2014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3B7F3E5-79B2-43C4-81B5-7811AF1609B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smtClean="0">
                <a:effectLst>
                  <a:outerShdw blurRad="38100" dist="38100" dir="2700000" algn="tl">
                    <a:srgbClr val="000000">
                      <a:alpha val="43137"/>
                    </a:srgbClr>
                  </a:outerShdw>
                </a:effectLst>
                <a:latin typeface="Comic Sans MS" pitchFamily="66" charset="0"/>
              </a:rPr>
              <a:t>Data Structures and Algorithms</a:t>
            </a:r>
            <a:br>
              <a:rPr lang="en-US" b="1" dirty="0" smtClean="0">
                <a:effectLst>
                  <a:outerShdw blurRad="38100" dist="38100" dir="2700000" algn="tl">
                    <a:srgbClr val="000000">
                      <a:alpha val="43137"/>
                    </a:srgbClr>
                  </a:outerShdw>
                </a:effectLst>
                <a:latin typeface="Comic Sans MS" pitchFamily="66" charset="0"/>
              </a:rPr>
            </a:br>
            <a:r>
              <a:rPr lang="en-US" sz="2700" dirty="0" smtClean="0">
                <a:solidFill>
                  <a:srgbClr val="002060"/>
                </a:solidFill>
                <a:latin typeface="Comic Sans MS" pitchFamily="66" charset="0"/>
              </a:rPr>
              <a:t>(ESO207A/ESO211</a:t>
            </a:r>
            <a:r>
              <a:rPr lang="en-US" sz="2700" dirty="0">
                <a:solidFill>
                  <a:srgbClr val="002060"/>
                </a:solidFill>
                <a:latin typeface="Comic Sans MS" pitchFamily="66" charset="0"/>
              </a:rPr>
              <a:t>)</a:t>
            </a:r>
            <a:r>
              <a:rPr lang="en-US" sz="3200" b="1" dirty="0" smtClean="0">
                <a:solidFill>
                  <a:srgbClr val="C00000"/>
                </a:solidFill>
                <a:latin typeface="Comic Sans MS" pitchFamily="66" charset="0"/>
              </a:rPr>
              <a:t> </a:t>
            </a:r>
            <a:endParaRPr lang="en-US" b="1" dirty="0">
              <a:solidFill>
                <a:srgbClr val="C00000"/>
              </a:solidFill>
              <a:latin typeface="Comic Sans MS" pitchFamily="66" charset="0"/>
            </a:endParaRPr>
          </a:p>
        </p:txBody>
      </p:sp>
      <p:sp>
        <p:nvSpPr>
          <p:cNvPr id="3" name="Subtitle 2"/>
          <p:cNvSpPr>
            <a:spLocks noGrp="1"/>
          </p:cNvSpPr>
          <p:nvPr>
            <p:ph type="subTitle" idx="1"/>
          </p:nvPr>
        </p:nvSpPr>
        <p:spPr>
          <a:xfrm>
            <a:off x="1371600" y="4191000"/>
            <a:ext cx="6324600" cy="10668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dirty="0" smtClean="0">
                <a:solidFill>
                  <a:srgbClr val="C00000"/>
                </a:solidFill>
                <a:latin typeface="Comic Sans MS" pitchFamily="66" charset="0"/>
              </a:rPr>
              <a:t>Lecture </a:t>
            </a:r>
            <a:r>
              <a:rPr lang="en-US" sz="2400" b="1" dirty="0" smtClean="0">
                <a:solidFill>
                  <a:srgbClr val="C00000"/>
                </a:solidFill>
              </a:rPr>
              <a:t>7</a:t>
            </a:r>
            <a:endParaRPr lang="en-US" sz="2400" b="1" dirty="0" smtClean="0">
              <a:solidFill>
                <a:srgbClr val="C00000"/>
              </a:solidFill>
              <a:latin typeface="Comic Sans MS" pitchFamily="66" charset="0"/>
            </a:endParaRPr>
          </a:p>
          <a:p>
            <a:pPr fontAlgn="auto">
              <a:spcAft>
                <a:spcPts val="0"/>
              </a:spcAft>
              <a:buFont typeface="Arial" pitchFamily="34" charset="0"/>
              <a:buNone/>
              <a:defRPr/>
            </a:pPr>
            <a:r>
              <a:rPr lang="en-US" sz="2400" b="1" dirty="0" smtClean="0">
                <a:solidFill>
                  <a:srgbClr val="C00000"/>
                </a:solidFill>
              </a:rPr>
              <a:t>Linked Lists</a:t>
            </a:r>
            <a:endParaRPr lang="en-US" sz="2000" b="1" dirty="0" smtClean="0">
              <a:solidFill>
                <a:srgbClr val="C00000"/>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pSp>
        <p:nvGrpSpPr>
          <p:cNvPr id="5" name="Group 4"/>
          <p:cNvGrpSpPr/>
          <p:nvPr/>
        </p:nvGrpSpPr>
        <p:grpSpPr>
          <a:xfrm>
            <a:off x="1371600" y="1600200"/>
            <a:ext cx="1143000" cy="533400"/>
            <a:chOff x="1447800" y="4419600"/>
            <a:chExt cx="1143000" cy="533400"/>
          </a:xfrm>
        </p:grpSpPr>
        <p:sp>
          <p:nvSpPr>
            <p:cNvPr id="6" name="Rectangle 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9" name="Rectangle 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2819400" y="1600200"/>
            <a:ext cx="1143000" cy="533400"/>
            <a:chOff x="1447800" y="4419600"/>
            <a:chExt cx="1143000" cy="533400"/>
          </a:xfrm>
        </p:grpSpPr>
        <p:sp>
          <p:nvSpPr>
            <p:cNvPr id="11" name="Rectangle 1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14" name="Rectangle 1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p:cNvGrpSpPr/>
          <p:nvPr/>
        </p:nvGrpSpPr>
        <p:grpSpPr>
          <a:xfrm>
            <a:off x="4191000" y="1600200"/>
            <a:ext cx="1143000" cy="533400"/>
            <a:chOff x="1447800" y="4419600"/>
            <a:chExt cx="1143000" cy="533400"/>
          </a:xfrm>
        </p:grpSpPr>
        <p:sp>
          <p:nvSpPr>
            <p:cNvPr id="16" name="Rectangle 1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19" name="Rectangle 1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20" name="Group 19"/>
          <p:cNvGrpSpPr/>
          <p:nvPr/>
        </p:nvGrpSpPr>
        <p:grpSpPr>
          <a:xfrm>
            <a:off x="5638800" y="1600200"/>
            <a:ext cx="1143000" cy="533400"/>
            <a:chOff x="1447800" y="4419600"/>
            <a:chExt cx="1143000" cy="533400"/>
          </a:xfrm>
        </p:grpSpPr>
        <p:sp>
          <p:nvSpPr>
            <p:cNvPr id="21" name="Rectangle 2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1828800" y="4495800"/>
              <a:ext cx="457176" cy="400110"/>
            </a:xfrm>
            <a:prstGeom prst="rect">
              <a:avLst/>
            </a:prstGeom>
            <a:noFill/>
          </p:spPr>
          <p:txBody>
            <a:bodyPr wrap="none" rtlCol="0">
              <a:spAutoFit/>
            </a:bodyPr>
            <a:lstStyle/>
            <a:p>
              <a:r>
                <a:rPr lang="en-IN" sz="2000" dirty="0" smtClean="0">
                  <a:latin typeface="Comic Sans MS" pitchFamily="66" charset="0"/>
                </a:rPr>
                <a:t>15</a:t>
              </a:r>
              <a:endParaRPr lang="en-IN" sz="2000" dirty="0">
                <a:latin typeface="Comic Sans MS" pitchFamily="66" charset="0"/>
              </a:endParaRPr>
            </a:p>
          </p:txBody>
        </p:sp>
        <p:sp>
          <p:nvSpPr>
            <p:cNvPr id="24" name="Rectangle 2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 name="Group 24"/>
          <p:cNvGrpSpPr/>
          <p:nvPr/>
        </p:nvGrpSpPr>
        <p:grpSpPr>
          <a:xfrm>
            <a:off x="7010400" y="1600200"/>
            <a:ext cx="1143000" cy="533400"/>
            <a:chOff x="1447800" y="4419600"/>
            <a:chExt cx="1143000" cy="533400"/>
          </a:xfrm>
        </p:grpSpPr>
        <p:sp>
          <p:nvSpPr>
            <p:cNvPr id="26" name="Rectangle 2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29" name="Rectangle 2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TextBox 29"/>
          <p:cNvSpPr txBox="1"/>
          <p:nvPr/>
        </p:nvSpPr>
        <p:spPr>
          <a:xfrm>
            <a:off x="0" y="1447800"/>
            <a:ext cx="960519" cy="400110"/>
          </a:xfrm>
          <a:prstGeom prst="rect">
            <a:avLst/>
          </a:prstGeom>
          <a:noFill/>
        </p:spPr>
        <p:txBody>
          <a:bodyPr wrap="none" rtlCol="0">
            <a:spAutoFit/>
          </a:bodyPr>
          <a:lstStyle/>
          <a:p>
            <a:r>
              <a:rPr lang="en-IN" sz="2000" dirty="0" err="1" smtClean="0">
                <a:latin typeface="Comic Sans MS" pitchFamily="66" charset="0"/>
              </a:rPr>
              <a:t>L.head</a:t>
            </a:r>
            <a:endParaRPr lang="en-IN" sz="2000" dirty="0">
              <a:latin typeface="Comic Sans MS" pitchFamily="66" charset="0"/>
            </a:endParaRPr>
          </a:p>
        </p:txBody>
      </p:sp>
      <p:cxnSp>
        <p:nvCxnSpPr>
          <p:cNvPr id="31" name="Straight Arrow Connector 30"/>
          <p:cNvCxnSpPr/>
          <p:nvPr/>
        </p:nvCxnSpPr>
        <p:spPr>
          <a:xfrm flipV="1">
            <a:off x="838200" y="18288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438400" y="18288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0" y="18288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257800" y="18288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9400" y="18288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514600" y="19812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962400" y="19812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334000" y="19812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781800" y="19812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48600" y="1676400"/>
            <a:ext cx="489236" cy="369332"/>
          </a:xfrm>
          <a:prstGeom prst="rect">
            <a:avLst/>
          </a:prstGeom>
          <a:noFill/>
        </p:spPr>
        <p:txBody>
          <a:bodyPr wrap="none" rtlCol="0">
            <a:spAutoFit/>
          </a:bodyPr>
          <a:lstStyle/>
          <a:p>
            <a:r>
              <a:rPr lang="en-IN" dirty="0" smtClean="0"/>
              <a:t>NIL</a:t>
            </a:r>
            <a:endParaRPr lang="en-IN" dirty="0"/>
          </a:p>
        </p:txBody>
      </p:sp>
      <p:sp>
        <p:nvSpPr>
          <p:cNvPr id="41" name="TextBox 40"/>
          <p:cNvSpPr txBox="1"/>
          <p:nvPr/>
        </p:nvSpPr>
        <p:spPr>
          <a:xfrm>
            <a:off x="1219200" y="1676400"/>
            <a:ext cx="489236" cy="369332"/>
          </a:xfrm>
          <a:prstGeom prst="rect">
            <a:avLst/>
          </a:prstGeom>
          <a:noFill/>
        </p:spPr>
        <p:txBody>
          <a:bodyPr wrap="none" rtlCol="0">
            <a:spAutoFit/>
          </a:bodyPr>
          <a:lstStyle/>
          <a:p>
            <a:r>
              <a:rPr lang="en-IN" dirty="0" smtClean="0"/>
              <a:t>NIL</a:t>
            </a:r>
            <a:endParaRPr lang="en-IN" dirty="0"/>
          </a:p>
        </p:txBody>
      </p:sp>
      <p:sp>
        <p:nvSpPr>
          <p:cNvPr id="42" name="TextBox 41"/>
          <p:cNvSpPr txBox="1"/>
          <p:nvPr/>
        </p:nvSpPr>
        <p:spPr>
          <a:xfrm>
            <a:off x="2057400" y="1219200"/>
            <a:ext cx="641586" cy="400110"/>
          </a:xfrm>
          <a:prstGeom prst="rect">
            <a:avLst/>
          </a:prstGeom>
          <a:noFill/>
        </p:spPr>
        <p:txBody>
          <a:bodyPr wrap="none" rtlCol="0">
            <a:spAutoFit/>
          </a:bodyPr>
          <a:lstStyle/>
          <a:p>
            <a:r>
              <a:rPr lang="en-IN" sz="2000" dirty="0" smtClean="0"/>
              <a:t>next</a:t>
            </a:r>
            <a:endParaRPr lang="en-IN" sz="2000" dirty="0"/>
          </a:p>
        </p:txBody>
      </p:sp>
      <p:sp>
        <p:nvSpPr>
          <p:cNvPr id="43" name="TextBox 42"/>
          <p:cNvSpPr txBox="1"/>
          <p:nvPr/>
        </p:nvSpPr>
        <p:spPr>
          <a:xfrm>
            <a:off x="3429000" y="1219200"/>
            <a:ext cx="641586" cy="400110"/>
          </a:xfrm>
          <a:prstGeom prst="rect">
            <a:avLst/>
          </a:prstGeom>
          <a:noFill/>
        </p:spPr>
        <p:txBody>
          <a:bodyPr wrap="none" rtlCol="0">
            <a:spAutoFit/>
          </a:bodyPr>
          <a:lstStyle/>
          <a:p>
            <a:r>
              <a:rPr lang="en-IN" sz="2000" dirty="0" smtClean="0"/>
              <a:t>next</a:t>
            </a:r>
            <a:endParaRPr lang="en-IN" sz="2000" dirty="0"/>
          </a:p>
        </p:txBody>
      </p:sp>
      <p:sp>
        <p:nvSpPr>
          <p:cNvPr id="44" name="TextBox 43"/>
          <p:cNvSpPr txBox="1"/>
          <p:nvPr/>
        </p:nvSpPr>
        <p:spPr>
          <a:xfrm>
            <a:off x="4953000" y="1219200"/>
            <a:ext cx="641586" cy="400110"/>
          </a:xfrm>
          <a:prstGeom prst="rect">
            <a:avLst/>
          </a:prstGeom>
          <a:noFill/>
        </p:spPr>
        <p:txBody>
          <a:bodyPr wrap="none" rtlCol="0">
            <a:spAutoFit/>
          </a:bodyPr>
          <a:lstStyle/>
          <a:p>
            <a:r>
              <a:rPr lang="en-IN" sz="2000" dirty="0" smtClean="0"/>
              <a:t>next</a:t>
            </a:r>
            <a:endParaRPr lang="en-IN" sz="2000" dirty="0"/>
          </a:p>
        </p:txBody>
      </p:sp>
      <p:sp>
        <p:nvSpPr>
          <p:cNvPr id="45" name="TextBox 44"/>
          <p:cNvSpPr txBox="1"/>
          <p:nvPr/>
        </p:nvSpPr>
        <p:spPr>
          <a:xfrm>
            <a:off x="6324600" y="1219200"/>
            <a:ext cx="641586" cy="400110"/>
          </a:xfrm>
          <a:prstGeom prst="rect">
            <a:avLst/>
          </a:prstGeom>
          <a:noFill/>
        </p:spPr>
        <p:txBody>
          <a:bodyPr wrap="none" rtlCol="0">
            <a:spAutoFit/>
          </a:bodyPr>
          <a:lstStyle/>
          <a:p>
            <a:r>
              <a:rPr lang="en-IN" sz="2000" dirty="0" smtClean="0"/>
              <a:t>next</a:t>
            </a:r>
            <a:endParaRPr lang="en-IN" sz="2000" dirty="0"/>
          </a:p>
        </p:txBody>
      </p:sp>
      <p:sp>
        <p:nvSpPr>
          <p:cNvPr id="46" name="TextBox 45"/>
          <p:cNvSpPr txBox="1"/>
          <p:nvPr/>
        </p:nvSpPr>
        <p:spPr>
          <a:xfrm>
            <a:off x="2743200" y="2133600"/>
            <a:ext cx="648063" cy="400110"/>
          </a:xfrm>
          <a:prstGeom prst="rect">
            <a:avLst/>
          </a:prstGeom>
          <a:noFill/>
        </p:spPr>
        <p:txBody>
          <a:bodyPr wrap="none" rtlCol="0">
            <a:spAutoFit/>
          </a:bodyPr>
          <a:lstStyle/>
          <a:p>
            <a:r>
              <a:rPr lang="en-IN" sz="2000" dirty="0" err="1" smtClean="0"/>
              <a:t>prev</a:t>
            </a:r>
            <a:endParaRPr lang="en-IN" sz="2000" dirty="0"/>
          </a:p>
        </p:txBody>
      </p:sp>
      <p:sp>
        <p:nvSpPr>
          <p:cNvPr id="47" name="TextBox 46"/>
          <p:cNvSpPr txBox="1"/>
          <p:nvPr/>
        </p:nvSpPr>
        <p:spPr>
          <a:xfrm>
            <a:off x="4114800" y="2133600"/>
            <a:ext cx="648063" cy="400110"/>
          </a:xfrm>
          <a:prstGeom prst="rect">
            <a:avLst/>
          </a:prstGeom>
          <a:noFill/>
        </p:spPr>
        <p:txBody>
          <a:bodyPr wrap="none" rtlCol="0">
            <a:spAutoFit/>
          </a:bodyPr>
          <a:lstStyle/>
          <a:p>
            <a:r>
              <a:rPr lang="en-IN" sz="2000" dirty="0" err="1" smtClean="0"/>
              <a:t>prev</a:t>
            </a:r>
            <a:endParaRPr lang="en-IN" sz="2000" dirty="0"/>
          </a:p>
        </p:txBody>
      </p:sp>
      <p:sp>
        <p:nvSpPr>
          <p:cNvPr id="48" name="TextBox 47"/>
          <p:cNvSpPr txBox="1"/>
          <p:nvPr/>
        </p:nvSpPr>
        <p:spPr>
          <a:xfrm>
            <a:off x="5410200" y="2133600"/>
            <a:ext cx="648063" cy="400110"/>
          </a:xfrm>
          <a:prstGeom prst="rect">
            <a:avLst/>
          </a:prstGeom>
          <a:noFill/>
        </p:spPr>
        <p:txBody>
          <a:bodyPr wrap="none" rtlCol="0">
            <a:spAutoFit/>
          </a:bodyPr>
          <a:lstStyle/>
          <a:p>
            <a:r>
              <a:rPr lang="en-IN" sz="2000" dirty="0" err="1" smtClean="0"/>
              <a:t>prev</a:t>
            </a:r>
            <a:endParaRPr lang="en-IN" sz="2000" dirty="0"/>
          </a:p>
        </p:txBody>
      </p:sp>
      <p:sp>
        <p:nvSpPr>
          <p:cNvPr id="49" name="TextBox 48"/>
          <p:cNvSpPr txBox="1"/>
          <p:nvPr/>
        </p:nvSpPr>
        <p:spPr>
          <a:xfrm>
            <a:off x="6858000" y="2133600"/>
            <a:ext cx="648063" cy="400110"/>
          </a:xfrm>
          <a:prstGeom prst="rect">
            <a:avLst/>
          </a:prstGeom>
          <a:noFill/>
        </p:spPr>
        <p:txBody>
          <a:bodyPr wrap="none" rtlCol="0">
            <a:spAutoFit/>
          </a:bodyPr>
          <a:lstStyle/>
          <a:p>
            <a:r>
              <a:rPr lang="en-IN" sz="2000" dirty="0" err="1" smtClean="0"/>
              <a:t>prev</a:t>
            </a:r>
            <a:endParaRPr lang="en-IN" sz="2000" dirty="0"/>
          </a:p>
        </p:txBody>
      </p:sp>
      <p:sp>
        <p:nvSpPr>
          <p:cNvPr id="50" name="TextBox 49"/>
          <p:cNvSpPr txBox="1"/>
          <p:nvPr/>
        </p:nvSpPr>
        <p:spPr>
          <a:xfrm>
            <a:off x="7848600" y="1219200"/>
            <a:ext cx="641586" cy="400110"/>
          </a:xfrm>
          <a:prstGeom prst="rect">
            <a:avLst/>
          </a:prstGeom>
          <a:noFill/>
        </p:spPr>
        <p:txBody>
          <a:bodyPr wrap="none" rtlCol="0">
            <a:spAutoFit/>
          </a:bodyPr>
          <a:lstStyle/>
          <a:p>
            <a:r>
              <a:rPr lang="en-IN" sz="2000" dirty="0" smtClean="0"/>
              <a:t>next</a:t>
            </a:r>
            <a:endParaRPr lang="en-IN" sz="2000" dirty="0"/>
          </a:p>
        </p:txBody>
      </p:sp>
      <p:sp>
        <p:nvSpPr>
          <p:cNvPr id="51" name="TextBox 50"/>
          <p:cNvSpPr txBox="1"/>
          <p:nvPr/>
        </p:nvSpPr>
        <p:spPr>
          <a:xfrm>
            <a:off x="1143000" y="2133600"/>
            <a:ext cx="648063" cy="400110"/>
          </a:xfrm>
          <a:prstGeom prst="rect">
            <a:avLst/>
          </a:prstGeom>
          <a:noFill/>
        </p:spPr>
        <p:txBody>
          <a:bodyPr wrap="none" rtlCol="0">
            <a:spAutoFit/>
          </a:bodyPr>
          <a:lstStyle/>
          <a:p>
            <a:r>
              <a:rPr lang="en-IN" sz="2000" dirty="0" err="1" smtClean="0"/>
              <a:t>prev</a:t>
            </a:r>
            <a:endParaRPr lang="en-IN" sz="2000" dirty="0"/>
          </a:p>
        </p:txBody>
      </p:sp>
      <p:sp>
        <p:nvSpPr>
          <p:cNvPr id="52" name="Title 1"/>
          <p:cNvSpPr>
            <a:spLocks noGrp="1"/>
          </p:cNvSpPr>
          <p:nvPr>
            <p:ph idx="1"/>
          </p:nvPr>
        </p:nvSpPr>
        <p:spPr>
          <a:xfrm>
            <a:off x="4267200" y="2590801"/>
            <a:ext cx="4495800" cy="3733799"/>
          </a:xfrm>
        </p:spPr>
        <p:txBody>
          <a:bodyPr>
            <a:normAutofit/>
          </a:bodyPr>
          <a:lstStyle/>
          <a:p>
            <a:r>
              <a:rPr lang="en-IN" sz="2000" dirty="0" smtClean="0"/>
              <a:t>A node of a doubly linked list has a pointer </a:t>
            </a:r>
            <a:r>
              <a:rPr lang="en-IN" sz="2000" dirty="0" err="1" smtClean="0">
                <a:solidFill>
                  <a:srgbClr val="C00000"/>
                </a:solidFill>
              </a:rPr>
              <a:t>prev</a:t>
            </a:r>
            <a:r>
              <a:rPr lang="en-IN" sz="2000" dirty="0" smtClean="0"/>
              <a:t> to the previous node (NIL in case of head)  and a pointer </a:t>
            </a:r>
            <a:r>
              <a:rPr lang="en-IN" sz="2000" dirty="0" smtClean="0">
                <a:solidFill>
                  <a:srgbClr val="C00000"/>
                </a:solidFill>
              </a:rPr>
              <a:t>next</a:t>
            </a:r>
            <a:r>
              <a:rPr lang="en-IN" sz="2000" dirty="0" smtClean="0"/>
              <a:t> to the next node.</a:t>
            </a:r>
          </a:p>
          <a:p>
            <a:r>
              <a:rPr lang="en-IN" sz="2000" dirty="0" smtClean="0"/>
              <a:t>A node may be deleted (</a:t>
            </a:r>
            <a:r>
              <a:rPr lang="en-IN" sz="2000" dirty="0" smtClean="0">
                <a:solidFill>
                  <a:srgbClr val="C00000"/>
                </a:solidFill>
              </a:rPr>
              <a:t>spliced</a:t>
            </a:r>
            <a:r>
              <a:rPr lang="en-IN" sz="2000" dirty="0" smtClean="0"/>
              <a:t>) in O(1) time by correctly setting one </a:t>
            </a:r>
            <a:r>
              <a:rPr lang="en-IN" sz="2000" dirty="0" err="1" smtClean="0"/>
              <a:t>prev</a:t>
            </a:r>
            <a:r>
              <a:rPr lang="en-IN" sz="2000" dirty="0" smtClean="0"/>
              <a:t> and one next pointer.</a:t>
            </a:r>
          </a:p>
          <a:p>
            <a:r>
              <a:rPr lang="en-IN" sz="2000" dirty="0" smtClean="0"/>
              <a:t>A doubly linked list may be defined by keeping a pointer to the head. One can also keep a pointer to the tail.</a:t>
            </a:r>
          </a:p>
          <a:p>
            <a:endParaRPr lang="en-IN" sz="2000" dirty="0"/>
          </a:p>
        </p:txBody>
      </p:sp>
      <p:sp>
        <p:nvSpPr>
          <p:cNvPr id="53" name="Title 1"/>
          <p:cNvSpPr>
            <a:spLocks noGrp="1"/>
          </p:cNvSpPr>
          <p:nvPr>
            <p:ph type="title"/>
          </p:nvPr>
        </p:nvSpPr>
        <p:spPr>
          <a:xfrm>
            <a:off x="457200" y="274638"/>
            <a:ext cx="8229600" cy="1143000"/>
          </a:xfrm>
        </p:spPr>
        <p:txBody>
          <a:bodyPr/>
          <a:lstStyle/>
          <a:p>
            <a:r>
              <a:rPr lang="en-IN" dirty="0" smtClean="0"/>
              <a:t>Doubly linked lists</a:t>
            </a:r>
            <a:endParaRPr lang="en-IN" dirty="0"/>
          </a:p>
        </p:txBody>
      </p:sp>
      <p:sp>
        <p:nvSpPr>
          <p:cNvPr id="54" name="TextBox 53"/>
          <p:cNvSpPr txBox="1"/>
          <p:nvPr/>
        </p:nvSpPr>
        <p:spPr>
          <a:xfrm>
            <a:off x="1143000" y="3352800"/>
            <a:ext cx="2911374" cy="2862322"/>
          </a:xfrm>
          <a:prstGeom prst="rect">
            <a:avLst/>
          </a:prstGeom>
          <a:solidFill>
            <a:schemeClr val="accent4">
              <a:lumMod val="20000"/>
              <a:lumOff val="80000"/>
            </a:schemeClr>
          </a:solidFill>
          <a:ln>
            <a:solidFill>
              <a:srgbClr val="C00000"/>
            </a:solidFill>
          </a:ln>
        </p:spPr>
        <p:txBody>
          <a:bodyPr wrap="none" rtlCol="0">
            <a:spAutoFit/>
          </a:bodyPr>
          <a:lstStyle/>
          <a:p>
            <a:r>
              <a:rPr lang="en-IN" sz="2000" dirty="0" err="1" smtClean="0">
                <a:latin typeface="Comic Sans MS" pitchFamily="66" charset="0"/>
              </a:rPr>
              <a:t>s</a:t>
            </a:r>
            <a:r>
              <a:rPr lang="en-IN" sz="2000" dirty="0" err="1" smtClean="0">
                <a:latin typeface="Comic Sans MS" pitchFamily="66" charset="0"/>
              </a:rPr>
              <a:t>truct</a:t>
            </a:r>
            <a:r>
              <a:rPr lang="en-IN" sz="2000" dirty="0" smtClean="0">
                <a:latin typeface="Comic Sans MS" pitchFamily="66" charset="0"/>
              </a:rPr>
              <a:t> </a:t>
            </a:r>
            <a:r>
              <a:rPr lang="en-IN" sz="2000" dirty="0" err="1" smtClean="0">
                <a:latin typeface="Comic Sans MS" pitchFamily="66" charset="0"/>
              </a:rPr>
              <a:t>Dlist</a:t>
            </a:r>
            <a:r>
              <a:rPr lang="en-IN" sz="2000" dirty="0" smtClean="0">
                <a:latin typeface="Comic Sans MS" pitchFamily="66" charset="0"/>
              </a:rPr>
              <a:t>-node {</a:t>
            </a:r>
          </a:p>
          <a:p>
            <a:r>
              <a:rPr lang="en-IN" sz="2000" dirty="0" smtClean="0">
                <a:latin typeface="Comic Sans MS" pitchFamily="66" charset="0"/>
              </a:rPr>
              <a:t>  </a:t>
            </a:r>
            <a:r>
              <a:rPr lang="en-IN" sz="2000" dirty="0" smtClean="0">
                <a:latin typeface="Comic Sans MS" pitchFamily="66" charset="0"/>
              </a:rPr>
              <a:t>    Data key</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Dlist</a:t>
            </a:r>
            <a:r>
              <a:rPr lang="en-IN" sz="2000" dirty="0" smtClean="0">
                <a:latin typeface="Comic Sans MS" pitchFamily="66" charset="0"/>
              </a:rPr>
              <a:t>-node *next</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Dlist</a:t>
            </a:r>
            <a:r>
              <a:rPr lang="en-IN" sz="2000" dirty="0" smtClean="0">
                <a:latin typeface="Comic Sans MS" pitchFamily="66" charset="0"/>
              </a:rPr>
              <a:t>-node *</a:t>
            </a:r>
            <a:r>
              <a:rPr lang="en-IN" sz="2000" dirty="0" err="1" smtClean="0">
                <a:latin typeface="Comic Sans MS" pitchFamily="66" charset="0"/>
              </a:rPr>
              <a:t>prev</a:t>
            </a:r>
            <a:endParaRPr lang="en-IN" sz="2000" dirty="0" smtClean="0">
              <a:latin typeface="Comic Sans MS" pitchFamily="66" charset="0"/>
            </a:endParaRPr>
          </a:p>
          <a:p>
            <a:r>
              <a:rPr lang="en-IN" sz="2000" dirty="0" smtClean="0">
                <a:latin typeface="Comic Sans MS" pitchFamily="66" charset="0"/>
              </a:rPr>
              <a:t>}</a:t>
            </a:r>
          </a:p>
          <a:p>
            <a:r>
              <a:rPr lang="en-IN" sz="2000" dirty="0" err="1" smtClean="0">
                <a:latin typeface="Comic Sans MS" pitchFamily="66" charset="0"/>
              </a:rPr>
              <a:t>s</a:t>
            </a:r>
            <a:r>
              <a:rPr lang="en-IN" sz="2000" dirty="0" err="1" smtClean="0">
                <a:latin typeface="Comic Sans MS" pitchFamily="66" charset="0"/>
              </a:rPr>
              <a:t>truct</a:t>
            </a:r>
            <a:r>
              <a:rPr lang="en-IN" sz="2000" dirty="0" smtClean="0">
                <a:latin typeface="Comic Sans MS" pitchFamily="66" charset="0"/>
              </a:rPr>
              <a:t> </a:t>
            </a:r>
            <a:r>
              <a:rPr lang="en-IN" sz="2000" dirty="0" err="1" smtClean="0">
                <a:latin typeface="Comic Sans MS" pitchFamily="66" charset="0"/>
              </a:rPr>
              <a:t>Dlist</a:t>
            </a:r>
            <a:r>
              <a:rPr lang="en-IN" sz="2000" dirty="0" smtClean="0">
                <a:latin typeface="Comic Sans MS" pitchFamily="66" charset="0"/>
              </a:rPr>
              <a:t> {</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Dlist</a:t>
            </a:r>
            <a:r>
              <a:rPr lang="en-IN" sz="2000" dirty="0" smtClean="0">
                <a:latin typeface="Comic Sans MS" pitchFamily="66" charset="0"/>
              </a:rPr>
              <a:t>-node *head;</a:t>
            </a:r>
          </a:p>
          <a:p>
            <a:r>
              <a:rPr lang="en-IN" sz="2000" dirty="0" smtClean="0">
                <a:latin typeface="Comic Sans MS" pitchFamily="66" charset="0"/>
              </a:rPr>
              <a:t> </a:t>
            </a:r>
            <a:r>
              <a:rPr lang="en-IN" sz="2000" dirty="0" smtClean="0">
                <a:latin typeface="Comic Sans MS" pitchFamily="66" charset="0"/>
              </a:rPr>
              <a:t>     // </a:t>
            </a:r>
            <a:r>
              <a:rPr lang="en-IN" sz="2000" dirty="0" err="1" smtClean="0">
                <a:latin typeface="Comic Sans MS" pitchFamily="66" charset="0"/>
              </a:rPr>
              <a:t>Dlist</a:t>
            </a:r>
            <a:r>
              <a:rPr lang="en-IN" sz="2000" dirty="0" smtClean="0">
                <a:latin typeface="Comic Sans MS" pitchFamily="66" charset="0"/>
              </a:rPr>
              <a:t>-node *tail;</a:t>
            </a:r>
          </a:p>
          <a:p>
            <a:r>
              <a:rPr lang="en-IN" sz="2000" dirty="0" smtClean="0">
                <a:latin typeface="Comic Sans MS" pitchFamily="66" charset="0"/>
              </a:rPr>
              <a:t>}  L;</a:t>
            </a:r>
          </a:p>
        </p:txBody>
      </p:sp>
      <p:sp>
        <p:nvSpPr>
          <p:cNvPr id="55" name="TextBox 54"/>
          <p:cNvSpPr txBox="1"/>
          <p:nvPr/>
        </p:nvSpPr>
        <p:spPr>
          <a:xfrm>
            <a:off x="1143000" y="2590800"/>
            <a:ext cx="2895600" cy="707886"/>
          </a:xfrm>
          <a:prstGeom prst="rect">
            <a:avLst/>
          </a:prstGeom>
          <a:noFill/>
        </p:spPr>
        <p:txBody>
          <a:bodyPr wrap="square" rtlCol="0">
            <a:spAutoFit/>
          </a:bodyPr>
          <a:lstStyle/>
          <a:p>
            <a:r>
              <a:rPr lang="en-IN" sz="2000" dirty="0" smtClean="0">
                <a:latin typeface="Comic Sans MS" pitchFamily="66" charset="0"/>
              </a:rPr>
              <a:t>Node structure of a doubly linked list</a:t>
            </a:r>
            <a:endParaRPr lang="en-IN" sz="2000" dirty="0">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dirty="0" smtClean="0"/>
              <a:t>Deletion in doubly linked list</a:t>
            </a:r>
            <a:endParaRPr lang="en-IN" dirty="0"/>
          </a:p>
        </p:txBody>
      </p:sp>
      <p:sp>
        <p:nvSpPr>
          <p:cNvPr id="4" name="Slide Number Placeholder 3"/>
          <p:cNvSpPr>
            <a:spLocks noGrp="1"/>
          </p:cNvSpPr>
          <p:nvPr>
            <p:ph type="sldNum" sz="quarter" idx="12"/>
          </p:nvPr>
        </p:nvSpPr>
        <p:spPr>
          <a:xfrm>
            <a:off x="7010400" y="6492875"/>
            <a:ext cx="2133600" cy="365125"/>
          </a:xfrm>
        </p:spPr>
        <p:txBody>
          <a:bodyPr/>
          <a:lstStyle/>
          <a:p>
            <a:pPr>
              <a:defRPr/>
            </a:pPr>
            <a:fld id="{147D3F34-CCFE-4664-990B-25D48250FF76}" type="slidenum">
              <a:rPr lang="en-US" smtClean="0"/>
              <a:pPr>
                <a:defRPr/>
              </a:pPr>
              <a:t>11</a:t>
            </a:fld>
            <a:endParaRPr lang="en-US" dirty="0"/>
          </a:p>
        </p:txBody>
      </p:sp>
      <p:grpSp>
        <p:nvGrpSpPr>
          <p:cNvPr id="5" name="Group 4"/>
          <p:cNvGrpSpPr/>
          <p:nvPr/>
        </p:nvGrpSpPr>
        <p:grpSpPr>
          <a:xfrm>
            <a:off x="1371600" y="1143000"/>
            <a:ext cx="1143000" cy="533400"/>
            <a:chOff x="1447800" y="4419600"/>
            <a:chExt cx="1143000" cy="533400"/>
          </a:xfrm>
        </p:grpSpPr>
        <p:sp>
          <p:nvSpPr>
            <p:cNvPr id="6" name="Rectangle 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9" name="Rectangle 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2819400" y="1143000"/>
            <a:ext cx="1143000" cy="533400"/>
            <a:chOff x="1447800" y="4419600"/>
            <a:chExt cx="1143000" cy="533400"/>
          </a:xfrm>
        </p:grpSpPr>
        <p:sp>
          <p:nvSpPr>
            <p:cNvPr id="11" name="Rectangle 1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14" name="Rectangle 1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p:cNvGrpSpPr/>
          <p:nvPr/>
        </p:nvGrpSpPr>
        <p:grpSpPr>
          <a:xfrm>
            <a:off x="4191000" y="1143000"/>
            <a:ext cx="1143000" cy="533400"/>
            <a:chOff x="1447800" y="4419600"/>
            <a:chExt cx="1143000" cy="533400"/>
          </a:xfrm>
        </p:grpSpPr>
        <p:sp>
          <p:nvSpPr>
            <p:cNvPr id="16" name="Rectangle 1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19" name="Rectangle 1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20" name="Group 19"/>
          <p:cNvGrpSpPr/>
          <p:nvPr/>
        </p:nvGrpSpPr>
        <p:grpSpPr>
          <a:xfrm>
            <a:off x="5638800" y="1143000"/>
            <a:ext cx="1143000" cy="533400"/>
            <a:chOff x="1447800" y="4419600"/>
            <a:chExt cx="1143000" cy="533400"/>
          </a:xfrm>
        </p:grpSpPr>
        <p:sp>
          <p:nvSpPr>
            <p:cNvPr id="21" name="Rectangle 2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1828800" y="4495800"/>
              <a:ext cx="457176" cy="400110"/>
            </a:xfrm>
            <a:prstGeom prst="rect">
              <a:avLst/>
            </a:prstGeom>
            <a:noFill/>
          </p:spPr>
          <p:txBody>
            <a:bodyPr wrap="none" rtlCol="0">
              <a:spAutoFit/>
            </a:bodyPr>
            <a:lstStyle/>
            <a:p>
              <a:r>
                <a:rPr lang="en-IN" sz="2000" dirty="0" smtClean="0">
                  <a:latin typeface="Comic Sans MS" pitchFamily="66" charset="0"/>
                </a:rPr>
                <a:t>15</a:t>
              </a:r>
              <a:endParaRPr lang="en-IN" sz="2000" dirty="0">
                <a:latin typeface="Comic Sans MS" pitchFamily="66" charset="0"/>
              </a:endParaRPr>
            </a:p>
          </p:txBody>
        </p:sp>
        <p:sp>
          <p:nvSpPr>
            <p:cNvPr id="24" name="Rectangle 2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 name="Group 24"/>
          <p:cNvGrpSpPr/>
          <p:nvPr/>
        </p:nvGrpSpPr>
        <p:grpSpPr>
          <a:xfrm>
            <a:off x="7010400" y="1143000"/>
            <a:ext cx="1143000" cy="533400"/>
            <a:chOff x="1447800" y="4419600"/>
            <a:chExt cx="1143000" cy="533400"/>
          </a:xfrm>
        </p:grpSpPr>
        <p:sp>
          <p:nvSpPr>
            <p:cNvPr id="26" name="Rectangle 2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29" name="Rectangle 2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TextBox 29"/>
          <p:cNvSpPr txBox="1"/>
          <p:nvPr/>
        </p:nvSpPr>
        <p:spPr>
          <a:xfrm>
            <a:off x="0" y="990600"/>
            <a:ext cx="960519" cy="400110"/>
          </a:xfrm>
          <a:prstGeom prst="rect">
            <a:avLst/>
          </a:prstGeom>
          <a:noFill/>
        </p:spPr>
        <p:txBody>
          <a:bodyPr wrap="none" rtlCol="0">
            <a:spAutoFit/>
          </a:bodyPr>
          <a:lstStyle/>
          <a:p>
            <a:r>
              <a:rPr lang="en-IN" sz="2000" dirty="0" err="1" smtClean="0">
                <a:latin typeface="Comic Sans MS" pitchFamily="66" charset="0"/>
              </a:rPr>
              <a:t>L.head</a:t>
            </a:r>
            <a:endParaRPr lang="en-IN" sz="2000" dirty="0">
              <a:latin typeface="Comic Sans MS" pitchFamily="66" charset="0"/>
            </a:endParaRPr>
          </a:p>
        </p:txBody>
      </p:sp>
      <p:cxnSp>
        <p:nvCxnSpPr>
          <p:cNvPr id="31" name="Straight Arrow Connector 30"/>
          <p:cNvCxnSpPr/>
          <p:nvPr/>
        </p:nvCxnSpPr>
        <p:spPr>
          <a:xfrm flipV="1">
            <a:off x="838200" y="13716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438400" y="1371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0" y="1371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257800" y="1371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9400" y="1371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514600" y="1524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962400" y="1524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334000" y="1524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781800" y="1524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48600" y="1219200"/>
            <a:ext cx="489236" cy="369332"/>
          </a:xfrm>
          <a:prstGeom prst="rect">
            <a:avLst/>
          </a:prstGeom>
          <a:noFill/>
        </p:spPr>
        <p:txBody>
          <a:bodyPr wrap="none" rtlCol="0">
            <a:spAutoFit/>
          </a:bodyPr>
          <a:lstStyle/>
          <a:p>
            <a:r>
              <a:rPr lang="en-IN" dirty="0" smtClean="0"/>
              <a:t>NIL</a:t>
            </a:r>
            <a:endParaRPr lang="en-IN" dirty="0"/>
          </a:p>
        </p:txBody>
      </p:sp>
      <p:sp>
        <p:nvSpPr>
          <p:cNvPr id="41" name="TextBox 40"/>
          <p:cNvSpPr txBox="1"/>
          <p:nvPr/>
        </p:nvSpPr>
        <p:spPr>
          <a:xfrm>
            <a:off x="1219200" y="1219200"/>
            <a:ext cx="489236" cy="369332"/>
          </a:xfrm>
          <a:prstGeom prst="rect">
            <a:avLst/>
          </a:prstGeom>
          <a:noFill/>
        </p:spPr>
        <p:txBody>
          <a:bodyPr wrap="none" rtlCol="0">
            <a:spAutoFit/>
          </a:bodyPr>
          <a:lstStyle/>
          <a:p>
            <a:r>
              <a:rPr lang="en-IN" dirty="0" smtClean="0"/>
              <a:t>NIL</a:t>
            </a:r>
            <a:endParaRPr lang="en-IN" dirty="0"/>
          </a:p>
        </p:txBody>
      </p:sp>
      <p:sp>
        <p:nvSpPr>
          <p:cNvPr id="43" name="TextBox 42"/>
          <p:cNvSpPr txBox="1"/>
          <p:nvPr/>
        </p:nvSpPr>
        <p:spPr>
          <a:xfrm>
            <a:off x="3429000" y="762000"/>
            <a:ext cx="641586" cy="400110"/>
          </a:xfrm>
          <a:prstGeom prst="rect">
            <a:avLst/>
          </a:prstGeom>
          <a:noFill/>
        </p:spPr>
        <p:txBody>
          <a:bodyPr wrap="none" rtlCol="0">
            <a:spAutoFit/>
          </a:bodyPr>
          <a:lstStyle/>
          <a:p>
            <a:r>
              <a:rPr lang="en-IN" sz="2000" dirty="0" smtClean="0"/>
              <a:t>next</a:t>
            </a:r>
            <a:endParaRPr lang="en-IN" sz="2000" dirty="0"/>
          </a:p>
        </p:txBody>
      </p:sp>
      <p:sp>
        <p:nvSpPr>
          <p:cNvPr id="44" name="TextBox 43"/>
          <p:cNvSpPr txBox="1"/>
          <p:nvPr/>
        </p:nvSpPr>
        <p:spPr>
          <a:xfrm>
            <a:off x="4953000" y="762000"/>
            <a:ext cx="641586" cy="400110"/>
          </a:xfrm>
          <a:prstGeom prst="rect">
            <a:avLst/>
          </a:prstGeom>
          <a:noFill/>
        </p:spPr>
        <p:txBody>
          <a:bodyPr wrap="none" rtlCol="0">
            <a:spAutoFit/>
          </a:bodyPr>
          <a:lstStyle/>
          <a:p>
            <a:r>
              <a:rPr lang="en-IN" sz="2000" dirty="0" smtClean="0"/>
              <a:t>next</a:t>
            </a:r>
            <a:endParaRPr lang="en-IN" sz="2000" dirty="0"/>
          </a:p>
        </p:txBody>
      </p:sp>
      <p:sp>
        <p:nvSpPr>
          <p:cNvPr id="48" name="TextBox 47"/>
          <p:cNvSpPr txBox="1"/>
          <p:nvPr/>
        </p:nvSpPr>
        <p:spPr>
          <a:xfrm>
            <a:off x="5486400" y="1600200"/>
            <a:ext cx="648063" cy="400110"/>
          </a:xfrm>
          <a:prstGeom prst="rect">
            <a:avLst/>
          </a:prstGeom>
          <a:noFill/>
        </p:spPr>
        <p:txBody>
          <a:bodyPr wrap="none" rtlCol="0">
            <a:spAutoFit/>
          </a:bodyPr>
          <a:lstStyle/>
          <a:p>
            <a:r>
              <a:rPr lang="en-IN" sz="2000" dirty="0" err="1" smtClean="0"/>
              <a:t>prev</a:t>
            </a:r>
            <a:endParaRPr lang="en-IN" sz="2000" dirty="0"/>
          </a:p>
        </p:txBody>
      </p:sp>
      <p:sp>
        <p:nvSpPr>
          <p:cNvPr id="52" name="TextBox 51"/>
          <p:cNvSpPr txBox="1"/>
          <p:nvPr/>
        </p:nvSpPr>
        <p:spPr>
          <a:xfrm>
            <a:off x="152400" y="3995678"/>
            <a:ext cx="3461204" cy="2862322"/>
          </a:xfrm>
          <a:prstGeom prst="rect">
            <a:avLst/>
          </a:prstGeom>
          <a:solidFill>
            <a:schemeClr val="accent4">
              <a:lumMod val="20000"/>
              <a:lumOff val="80000"/>
            </a:schemeClr>
          </a:solidFill>
          <a:ln>
            <a:solidFill>
              <a:srgbClr val="C00000"/>
            </a:solidFill>
          </a:ln>
        </p:spPr>
        <p:txBody>
          <a:bodyPr wrap="none" rtlCol="0">
            <a:spAutoFit/>
          </a:bodyPr>
          <a:lstStyle/>
          <a:p>
            <a:r>
              <a:rPr lang="en-IN" sz="2000" dirty="0" err="1" smtClean="0">
                <a:latin typeface="Comic Sans MS" pitchFamily="66" charset="0"/>
              </a:rPr>
              <a:t>Dlist</a:t>
            </a:r>
            <a:r>
              <a:rPr lang="en-IN" sz="2000" dirty="0" smtClean="0">
                <a:latin typeface="Comic Sans MS" pitchFamily="66" charset="0"/>
              </a:rPr>
              <a:t>-Delete(L, x) {</a:t>
            </a:r>
          </a:p>
          <a:p>
            <a:r>
              <a:rPr lang="en-IN" sz="2000" dirty="0" smtClean="0">
                <a:latin typeface="Comic Sans MS" pitchFamily="66" charset="0"/>
              </a:rPr>
              <a:t>  // </a:t>
            </a:r>
            <a:r>
              <a:rPr lang="en-IN" sz="2000" dirty="0" smtClean="0">
                <a:solidFill>
                  <a:srgbClr val="0000FF"/>
                </a:solidFill>
                <a:latin typeface="Comic Sans MS" pitchFamily="66" charset="0"/>
              </a:rPr>
              <a:t>Delete node from list L</a:t>
            </a:r>
          </a:p>
          <a:p>
            <a:r>
              <a:rPr lang="en-IN" sz="2000" dirty="0" smtClean="0">
                <a:latin typeface="Comic Sans MS" pitchFamily="66" charset="0"/>
              </a:rPr>
              <a:t> </a:t>
            </a:r>
            <a:r>
              <a:rPr lang="en-IN" sz="2000" dirty="0" smtClean="0">
                <a:latin typeface="Comic Sans MS" pitchFamily="66" charset="0"/>
              </a:rPr>
              <a:t>  if </a:t>
            </a:r>
            <a:r>
              <a:rPr lang="en-IN" sz="2000" dirty="0" err="1" smtClean="0">
                <a:latin typeface="Comic Sans MS" pitchFamily="66" charset="0"/>
              </a:rPr>
              <a:t>x.prev</a:t>
            </a:r>
            <a:r>
              <a:rPr lang="en-IN" sz="2000" dirty="0" smtClean="0">
                <a:latin typeface="Comic Sans MS" pitchFamily="66" charset="0"/>
              </a:rPr>
              <a:t> ! = NIL </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x.prev.next</a:t>
            </a:r>
            <a:r>
              <a:rPr lang="en-IN" sz="2000" dirty="0" smtClean="0">
                <a:latin typeface="Comic Sans MS" pitchFamily="66" charset="0"/>
              </a:rPr>
              <a:t> = </a:t>
            </a:r>
            <a:r>
              <a:rPr lang="en-IN" sz="2000" dirty="0" err="1" smtClean="0">
                <a:latin typeface="Comic Sans MS" pitchFamily="66" charset="0"/>
              </a:rPr>
              <a:t>x.next</a:t>
            </a:r>
            <a:endParaRPr lang="en-IN" sz="2000" dirty="0" smtClean="0">
              <a:latin typeface="Comic Sans MS" pitchFamily="66" charset="0"/>
            </a:endParaRPr>
          </a:p>
          <a:p>
            <a:r>
              <a:rPr lang="en-IN" sz="2000" dirty="0" smtClean="0">
                <a:latin typeface="Comic Sans MS" pitchFamily="66" charset="0"/>
              </a:rPr>
              <a:t> </a:t>
            </a:r>
            <a:r>
              <a:rPr lang="en-IN" sz="2000" dirty="0" smtClean="0">
                <a:latin typeface="Comic Sans MS" pitchFamily="66" charset="0"/>
              </a:rPr>
              <a:t>  else </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L.head</a:t>
            </a:r>
            <a:r>
              <a:rPr lang="en-IN" sz="2000" dirty="0" smtClean="0">
                <a:latin typeface="Comic Sans MS" pitchFamily="66" charset="0"/>
              </a:rPr>
              <a:t> = </a:t>
            </a:r>
            <a:r>
              <a:rPr lang="en-IN" sz="2000" dirty="0" err="1" smtClean="0">
                <a:latin typeface="Comic Sans MS" pitchFamily="66" charset="0"/>
              </a:rPr>
              <a:t>x.next</a:t>
            </a:r>
            <a:endParaRPr lang="en-IN" sz="2000" dirty="0" smtClean="0">
              <a:latin typeface="Comic Sans MS" pitchFamily="66" charset="0"/>
            </a:endParaRPr>
          </a:p>
          <a:p>
            <a:r>
              <a:rPr lang="en-IN" sz="2000" dirty="0" smtClean="0">
                <a:latin typeface="Comic Sans MS" pitchFamily="66" charset="0"/>
              </a:rPr>
              <a:t> </a:t>
            </a:r>
            <a:r>
              <a:rPr lang="en-IN" sz="2000" dirty="0" smtClean="0">
                <a:latin typeface="Comic Sans MS" pitchFamily="66" charset="0"/>
              </a:rPr>
              <a:t>  if </a:t>
            </a:r>
            <a:r>
              <a:rPr lang="en-IN" sz="2000" dirty="0" err="1" smtClean="0">
                <a:latin typeface="Comic Sans MS" pitchFamily="66" charset="0"/>
              </a:rPr>
              <a:t>x.next</a:t>
            </a:r>
            <a:r>
              <a:rPr lang="en-IN" sz="2000" dirty="0" smtClean="0">
                <a:latin typeface="Comic Sans MS" pitchFamily="66" charset="0"/>
              </a:rPr>
              <a:t> != NIL</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x.next.prev</a:t>
            </a:r>
            <a:r>
              <a:rPr lang="en-IN" sz="2000" dirty="0" smtClean="0">
                <a:latin typeface="Comic Sans MS" pitchFamily="66" charset="0"/>
              </a:rPr>
              <a:t> = </a:t>
            </a:r>
            <a:r>
              <a:rPr lang="en-IN" sz="2000" dirty="0" err="1" smtClean="0">
                <a:latin typeface="Comic Sans MS" pitchFamily="66" charset="0"/>
              </a:rPr>
              <a:t>x.prev</a:t>
            </a:r>
            <a:endParaRPr lang="en-IN" sz="2000" dirty="0" smtClean="0">
              <a:latin typeface="Comic Sans MS" pitchFamily="66" charset="0"/>
            </a:endParaRPr>
          </a:p>
          <a:p>
            <a:r>
              <a:rPr lang="en-IN" sz="2000" dirty="0" smtClean="0">
                <a:latin typeface="Comic Sans MS" pitchFamily="66" charset="0"/>
              </a:rPr>
              <a:t>}    </a:t>
            </a:r>
            <a:endParaRPr lang="en-IN" sz="2000" dirty="0">
              <a:latin typeface="Comic Sans MS" pitchFamily="66" charset="0"/>
            </a:endParaRPr>
          </a:p>
        </p:txBody>
      </p:sp>
      <p:cxnSp>
        <p:nvCxnSpPr>
          <p:cNvPr id="54" name="Straight Arrow Connector 53"/>
          <p:cNvCxnSpPr/>
          <p:nvPr/>
        </p:nvCxnSpPr>
        <p:spPr>
          <a:xfrm flipV="1">
            <a:off x="4800600" y="1676400"/>
            <a:ext cx="0" cy="609600"/>
          </a:xfrm>
          <a:prstGeom prst="straightConnector1">
            <a:avLst/>
          </a:prstGeom>
          <a:ln w="952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00600" y="1676400"/>
            <a:ext cx="335348" cy="400110"/>
          </a:xfrm>
          <a:prstGeom prst="rect">
            <a:avLst/>
          </a:prstGeom>
          <a:noFill/>
        </p:spPr>
        <p:txBody>
          <a:bodyPr wrap="none" rtlCol="0">
            <a:spAutoFit/>
          </a:bodyPr>
          <a:lstStyle/>
          <a:p>
            <a:r>
              <a:rPr lang="en-IN" sz="2000" dirty="0" smtClean="0">
                <a:latin typeface="Comic Sans MS" pitchFamily="66" charset="0"/>
              </a:rPr>
              <a:t>x</a:t>
            </a:r>
            <a:endParaRPr lang="en-IN" sz="2000" dirty="0">
              <a:latin typeface="Comic Sans MS" pitchFamily="66" charset="0"/>
            </a:endParaRPr>
          </a:p>
        </p:txBody>
      </p:sp>
      <p:grpSp>
        <p:nvGrpSpPr>
          <p:cNvPr id="57" name="Group 56"/>
          <p:cNvGrpSpPr/>
          <p:nvPr/>
        </p:nvGrpSpPr>
        <p:grpSpPr>
          <a:xfrm>
            <a:off x="1524000" y="2667000"/>
            <a:ext cx="1143000" cy="533400"/>
            <a:chOff x="1447800" y="4419600"/>
            <a:chExt cx="1143000" cy="533400"/>
          </a:xfrm>
        </p:grpSpPr>
        <p:sp>
          <p:nvSpPr>
            <p:cNvPr id="58" name="Rectangle 57"/>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61" name="Rectangle 60"/>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2" name="Group 61"/>
          <p:cNvGrpSpPr/>
          <p:nvPr/>
        </p:nvGrpSpPr>
        <p:grpSpPr>
          <a:xfrm>
            <a:off x="2971800" y="2667000"/>
            <a:ext cx="1143000" cy="533400"/>
            <a:chOff x="1447800" y="4419600"/>
            <a:chExt cx="1143000" cy="533400"/>
          </a:xfrm>
        </p:grpSpPr>
        <p:sp>
          <p:nvSpPr>
            <p:cNvPr id="63" name="Rectangle 62"/>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66" name="Rectangle 65"/>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7" name="Group 66"/>
          <p:cNvGrpSpPr/>
          <p:nvPr/>
        </p:nvGrpSpPr>
        <p:grpSpPr>
          <a:xfrm>
            <a:off x="4419600" y="3810000"/>
            <a:ext cx="1143000" cy="533400"/>
            <a:chOff x="1447800" y="4419600"/>
            <a:chExt cx="1143000" cy="533400"/>
          </a:xfrm>
        </p:grpSpPr>
        <p:sp>
          <p:nvSpPr>
            <p:cNvPr id="68" name="Rectangle 67"/>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71" name="Rectangle 70"/>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72" name="Group 71"/>
          <p:cNvGrpSpPr/>
          <p:nvPr/>
        </p:nvGrpSpPr>
        <p:grpSpPr>
          <a:xfrm>
            <a:off x="5791200" y="2667000"/>
            <a:ext cx="1143000" cy="533400"/>
            <a:chOff x="1447800" y="4419600"/>
            <a:chExt cx="1143000" cy="533400"/>
          </a:xfrm>
        </p:grpSpPr>
        <p:sp>
          <p:nvSpPr>
            <p:cNvPr id="73" name="Rectangle 72"/>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74"/>
            <p:cNvSpPr txBox="1"/>
            <p:nvPr/>
          </p:nvSpPr>
          <p:spPr>
            <a:xfrm>
              <a:off x="1828800" y="4495800"/>
              <a:ext cx="457176" cy="400110"/>
            </a:xfrm>
            <a:prstGeom prst="rect">
              <a:avLst/>
            </a:prstGeom>
            <a:noFill/>
          </p:spPr>
          <p:txBody>
            <a:bodyPr wrap="none" rtlCol="0">
              <a:spAutoFit/>
            </a:bodyPr>
            <a:lstStyle/>
            <a:p>
              <a:r>
                <a:rPr lang="en-IN" sz="2000" dirty="0" smtClean="0">
                  <a:latin typeface="Comic Sans MS" pitchFamily="66" charset="0"/>
                </a:rPr>
                <a:t>15</a:t>
              </a:r>
              <a:endParaRPr lang="en-IN" sz="2000" dirty="0">
                <a:latin typeface="Comic Sans MS" pitchFamily="66" charset="0"/>
              </a:endParaRPr>
            </a:p>
          </p:txBody>
        </p:sp>
        <p:sp>
          <p:nvSpPr>
            <p:cNvPr id="76" name="Rectangle 75"/>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76"/>
          <p:cNvGrpSpPr/>
          <p:nvPr/>
        </p:nvGrpSpPr>
        <p:grpSpPr>
          <a:xfrm>
            <a:off x="7162800" y="2667000"/>
            <a:ext cx="1143000" cy="533400"/>
            <a:chOff x="1447800" y="4419600"/>
            <a:chExt cx="1143000" cy="533400"/>
          </a:xfrm>
        </p:grpSpPr>
        <p:sp>
          <p:nvSpPr>
            <p:cNvPr id="78" name="Rectangle 77"/>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TextBox 79"/>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81" name="Rectangle 80"/>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2" name="TextBox 81"/>
          <p:cNvSpPr txBox="1"/>
          <p:nvPr/>
        </p:nvSpPr>
        <p:spPr>
          <a:xfrm>
            <a:off x="152400" y="2514600"/>
            <a:ext cx="960519" cy="400110"/>
          </a:xfrm>
          <a:prstGeom prst="rect">
            <a:avLst/>
          </a:prstGeom>
          <a:noFill/>
        </p:spPr>
        <p:txBody>
          <a:bodyPr wrap="none" rtlCol="0">
            <a:spAutoFit/>
          </a:bodyPr>
          <a:lstStyle/>
          <a:p>
            <a:r>
              <a:rPr lang="en-IN" sz="2000" dirty="0" err="1" smtClean="0">
                <a:latin typeface="Comic Sans MS" pitchFamily="66" charset="0"/>
              </a:rPr>
              <a:t>L.head</a:t>
            </a:r>
            <a:endParaRPr lang="en-IN" sz="2000" dirty="0">
              <a:latin typeface="Comic Sans MS" pitchFamily="66" charset="0"/>
            </a:endParaRPr>
          </a:p>
        </p:txBody>
      </p:sp>
      <p:cxnSp>
        <p:nvCxnSpPr>
          <p:cNvPr id="83" name="Straight Arrow Connector 82"/>
          <p:cNvCxnSpPr/>
          <p:nvPr/>
        </p:nvCxnSpPr>
        <p:spPr>
          <a:xfrm flipV="1">
            <a:off x="990600" y="28956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2590800" y="2895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962400" y="2819400"/>
            <a:ext cx="18288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3"/>
          </p:cNvCxnSpPr>
          <p:nvPr/>
        </p:nvCxnSpPr>
        <p:spPr>
          <a:xfrm flipV="1">
            <a:off x="5562600" y="3200400"/>
            <a:ext cx="304800" cy="876300"/>
          </a:xfrm>
          <a:prstGeom prst="straightConnector1">
            <a:avLst/>
          </a:prstGeom>
          <a:ln w="31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781800" y="2895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2667000" y="3048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4" idx="2"/>
          </p:cNvCxnSpPr>
          <p:nvPr/>
        </p:nvCxnSpPr>
        <p:spPr>
          <a:xfrm flipH="1" flipV="1">
            <a:off x="3962400" y="3200400"/>
            <a:ext cx="609600" cy="990600"/>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4114800" y="3048000"/>
            <a:ext cx="17526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6934200" y="3048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001000" y="2743200"/>
            <a:ext cx="489236" cy="369332"/>
          </a:xfrm>
          <a:prstGeom prst="rect">
            <a:avLst/>
          </a:prstGeom>
          <a:noFill/>
        </p:spPr>
        <p:txBody>
          <a:bodyPr wrap="none" rtlCol="0">
            <a:spAutoFit/>
          </a:bodyPr>
          <a:lstStyle/>
          <a:p>
            <a:r>
              <a:rPr lang="en-IN" dirty="0" smtClean="0"/>
              <a:t>NIL</a:t>
            </a:r>
            <a:endParaRPr lang="en-IN" dirty="0"/>
          </a:p>
        </p:txBody>
      </p:sp>
      <p:sp>
        <p:nvSpPr>
          <p:cNvPr id="93" name="TextBox 92"/>
          <p:cNvSpPr txBox="1"/>
          <p:nvPr/>
        </p:nvSpPr>
        <p:spPr>
          <a:xfrm>
            <a:off x="1371600" y="2743200"/>
            <a:ext cx="489236" cy="369332"/>
          </a:xfrm>
          <a:prstGeom prst="rect">
            <a:avLst/>
          </a:prstGeom>
          <a:noFill/>
        </p:spPr>
        <p:txBody>
          <a:bodyPr wrap="none" rtlCol="0">
            <a:spAutoFit/>
          </a:bodyPr>
          <a:lstStyle/>
          <a:p>
            <a:r>
              <a:rPr lang="en-IN" dirty="0" smtClean="0"/>
              <a:t>NIL</a:t>
            </a:r>
            <a:endParaRPr lang="en-IN" dirty="0"/>
          </a:p>
        </p:txBody>
      </p:sp>
      <p:sp>
        <p:nvSpPr>
          <p:cNvPr id="95" name="TextBox 94"/>
          <p:cNvSpPr txBox="1"/>
          <p:nvPr/>
        </p:nvSpPr>
        <p:spPr>
          <a:xfrm>
            <a:off x="3581400" y="2286000"/>
            <a:ext cx="641586" cy="400110"/>
          </a:xfrm>
          <a:prstGeom prst="rect">
            <a:avLst/>
          </a:prstGeom>
          <a:noFill/>
        </p:spPr>
        <p:txBody>
          <a:bodyPr wrap="none" rtlCol="0">
            <a:spAutoFit/>
          </a:bodyPr>
          <a:lstStyle/>
          <a:p>
            <a:r>
              <a:rPr lang="en-IN" sz="2000" dirty="0" smtClean="0"/>
              <a:t>next</a:t>
            </a:r>
            <a:endParaRPr lang="en-IN" sz="2000" dirty="0"/>
          </a:p>
        </p:txBody>
      </p:sp>
      <p:sp>
        <p:nvSpPr>
          <p:cNvPr id="96" name="TextBox 95"/>
          <p:cNvSpPr txBox="1"/>
          <p:nvPr/>
        </p:nvSpPr>
        <p:spPr>
          <a:xfrm>
            <a:off x="5334000" y="4267200"/>
            <a:ext cx="641586" cy="400110"/>
          </a:xfrm>
          <a:prstGeom prst="rect">
            <a:avLst/>
          </a:prstGeom>
          <a:noFill/>
        </p:spPr>
        <p:txBody>
          <a:bodyPr wrap="none" rtlCol="0">
            <a:spAutoFit/>
          </a:bodyPr>
          <a:lstStyle/>
          <a:p>
            <a:r>
              <a:rPr lang="en-IN" sz="2000" dirty="0" smtClean="0"/>
              <a:t>next</a:t>
            </a:r>
            <a:endParaRPr lang="en-IN" sz="2000" dirty="0"/>
          </a:p>
        </p:txBody>
      </p:sp>
      <p:sp>
        <p:nvSpPr>
          <p:cNvPr id="98" name="TextBox 97"/>
          <p:cNvSpPr txBox="1"/>
          <p:nvPr/>
        </p:nvSpPr>
        <p:spPr>
          <a:xfrm>
            <a:off x="2895600" y="3200400"/>
            <a:ext cx="648063" cy="400110"/>
          </a:xfrm>
          <a:prstGeom prst="rect">
            <a:avLst/>
          </a:prstGeom>
          <a:noFill/>
        </p:spPr>
        <p:txBody>
          <a:bodyPr wrap="none" rtlCol="0">
            <a:spAutoFit/>
          </a:bodyPr>
          <a:lstStyle/>
          <a:p>
            <a:r>
              <a:rPr lang="en-IN" sz="2000" dirty="0" err="1" smtClean="0"/>
              <a:t>prev</a:t>
            </a:r>
            <a:endParaRPr lang="en-IN" sz="2000" dirty="0"/>
          </a:p>
        </p:txBody>
      </p:sp>
      <p:sp>
        <p:nvSpPr>
          <p:cNvPr id="99" name="TextBox 98"/>
          <p:cNvSpPr txBox="1"/>
          <p:nvPr/>
        </p:nvSpPr>
        <p:spPr>
          <a:xfrm>
            <a:off x="4343400" y="4343400"/>
            <a:ext cx="648063" cy="400110"/>
          </a:xfrm>
          <a:prstGeom prst="rect">
            <a:avLst/>
          </a:prstGeom>
          <a:noFill/>
        </p:spPr>
        <p:txBody>
          <a:bodyPr wrap="none" rtlCol="0">
            <a:spAutoFit/>
          </a:bodyPr>
          <a:lstStyle/>
          <a:p>
            <a:r>
              <a:rPr lang="en-IN" sz="2000" dirty="0" err="1" smtClean="0"/>
              <a:t>prev</a:t>
            </a:r>
            <a:endParaRPr lang="en-IN" sz="2000" dirty="0"/>
          </a:p>
        </p:txBody>
      </p:sp>
      <p:sp>
        <p:nvSpPr>
          <p:cNvPr id="100" name="TextBox 99"/>
          <p:cNvSpPr txBox="1"/>
          <p:nvPr/>
        </p:nvSpPr>
        <p:spPr>
          <a:xfrm>
            <a:off x="5791200" y="3200400"/>
            <a:ext cx="648063" cy="400110"/>
          </a:xfrm>
          <a:prstGeom prst="rect">
            <a:avLst/>
          </a:prstGeom>
          <a:noFill/>
        </p:spPr>
        <p:txBody>
          <a:bodyPr wrap="none" rtlCol="0">
            <a:spAutoFit/>
          </a:bodyPr>
          <a:lstStyle/>
          <a:p>
            <a:r>
              <a:rPr lang="en-IN" sz="2000" dirty="0" err="1" smtClean="0"/>
              <a:t>prev</a:t>
            </a:r>
            <a:endParaRPr lang="en-IN" sz="2000" dirty="0"/>
          </a:p>
        </p:txBody>
      </p:sp>
      <p:cxnSp>
        <p:nvCxnSpPr>
          <p:cNvPr id="104" name="Straight Arrow Connector 103"/>
          <p:cNvCxnSpPr/>
          <p:nvPr/>
        </p:nvCxnSpPr>
        <p:spPr>
          <a:xfrm flipV="1">
            <a:off x="5029200" y="4343400"/>
            <a:ext cx="0" cy="609600"/>
          </a:xfrm>
          <a:prstGeom prst="straightConnector1">
            <a:avLst/>
          </a:prstGeom>
          <a:ln w="952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029200" y="4343400"/>
            <a:ext cx="335348" cy="400110"/>
          </a:xfrm>
          <a:prstGeom prst="rect">
            <a:avLst/>
          </a:prstGeom>
          <a:noFill/>
        </p:spPr>
        <p:txBody>
          <a:bodyPr wrap="none" rtlCol="0">
            <a:spAutoFit/>
          </a:bodyPr>
          <a:lstStyle/>
          <a:p>
            <a:r>
              <a:rPr lang="en-IN" sz="2000" dirty="0" smtClean="0">
                <a:latin typeface="Comic Sans MS" pitchFamily="66" charset="0"/>
              </a:rPr>
              <a:t>x</a:t>
            </a:r>
            <a:endParaRPr lang="en-IN" sz="2000" dirty="0">
              <a:latin typeface="Comic Sans MS" pitchFamily="66" charset="0"/>
            </a:endParaRPr>
          </a:p>
        </p:txBody>
      </p:sp>
      <p:sp>
        <p:nvSpPr>
          <p:cNvPr id="124" name="Rectangle 123"/>
          <p:cNvSpPr/>
          <p:nvPr/>
        </p:nvSpPr>
        <p:spPr>
          <a:xfrm>
            <a:off x="4114800" y="1066800"/>
            <a:ext cx="1295400" cy="6858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TextBox 124"/>
          <p:cNvSpPr txBox="1"/>
          <p:nvPr/>
        </p:nvSpPr>
        <p:spPr>
          <a:xfrm>
            <a:off x="3810000" y="1981200"/>
            <a:ext cx="2278188" cy="369332"/>
          </a:xfrm>
          <a:prstGeom prst="rect">
            <a:avLst/>
          </a:prstGeom>
          <a:noFill/>
        </p:spPr>
        <p:txBody>
          <a:bodyPr wrap="none" rtlCol="0">
            <a:spAutoFit/>
          </a:bodyPr>
          <a:lstStyle/>
          <a:p>
            <a:r>
              <a:rPr lang="en-IN" dirty="0" smtClean="0">
                <a:latin typeface="Comic Sans MS" pitchFamily="66" charset="0"/>
              </a:rPr>
              <a:t>Node to be deleted</a:t>
            </a:r>
            <a:endParaRPr lang="en-IN" dirty="0">
              <a:latin typeface="Comic Sans MS" pitchFamily="66" charset="0"/>
            </a:endParaRPr>
          </a:p>
        </p:txBody>
      </p:sp>
      <p:sp>
        <p:nvSpPr>
          <p:cNvPr id="130" name="TextBox 129"/>
          <p:cNvSpPr txBox="1"/>
          <p:nvPr/>
        </p:nvSpPr>
        <p:spPr>
          <a:xfrm>
            <a:off x="5943601" y="3886200"/>
            <a:ext cx="2971800" cy="646331"/>
          </a:xfrm>
          <a:prstGeom prst="rect">
            <a:avLst/>
          </a:prstGeom>
          <a:noFill/>
        </p:spPr>
        <p:txBody>
          <a:bodyPr wrap="square" rtlCol="0">
            <a:spAutoFit/>
          </a:bodyPr>
          <a:lstStyle/>
          <a:p>
            <a:r>
              <a:rPr lang="en-IN" dirty="0" smtClean="0">
                <a:latin typeface="Comic Sans MS" pitchFamily="66" charset="0"/>
              </a:rPr>
              <a:t>x</a:t>
            </a:r>
            <a:r>
              <a:rPr lang="en-IN" dirty="0" smtClean="0">
                <a:latin typeface="Comic Sans MS" pitchFamily="66" charset="0"/>
              </a:rPr>
              <a:t> is deleted (spliced) from list</a:t>
            </a:r>
            <a:endParaRPr lang="en-IN" dirty="0">
              <a:latin typeface="Comic Sans MS" pitchFamily="66" charset="0"/>
            </a:endParaRPr>
          </a:p>
        </p:txBody>
      </p:sp>
      <p:sp>
        <p:nvSpPr>
          <p:cNvPr id="132" name="TextBox 131"/>
          <p:cNvSpPr txBox="1"/>
          <p:nvPr/>
        </p:nvSpPr>
        <p:spPr>
          <a:xfrm>
            <a:off x="4495800" y="5410200"/>
            <a:ext cx="2584362" cy="707886"/>
          </a:xfrm>
          <a:prstGeom prst="rect">
            <a:avLst/>
          </a:prstGeom>
          <a:noFill/>
          <a:ln>
            <a:solidFill>
              <a:srgbClr val="C00000"/>
            </a:solidFill>
          </a:ln>
        </p:spPr>
        <p:txBody>
          <a:bodyPr wrap="none" rtlCol="0">
            <a:spAutoFit/>
          </a:bodyPr>
          <a:lstStyle/>
          <a:p>
            <a:r>
              <a:rPr lang="en-IN" sz="2000" dirty="0" err="1" smtClean="0">
                <a:latin typeface="Comic Sans MS" pitchFamily="66" charset="0"/>
              </a:rPr>
              <a:t>x.prev.next</a:t>
            </a:r>
            <a:r>
              <a:rPr lang="en-IN" sz="2000" dirty="0" smtClean="0">
                <a:latin typeface="Comic Sans MS" pitchFamily="66" charset="0"/>
              </a:rPr>
              <a:t> = </a:t>
            </a:r>
            <a:r>
              <a:rPr lang="en-IN" sz="2000" dirty="0" err="1" smtClean="0">
                <a:latin typeface="Comic Sans MS" pitchFamily="66" charset="0"/>
              </a:rPr>
              <a:t>x.next</a:t>
            </a:r>
            <a:endParaRPr lang="en-IN" sz="2000" dirty="0" smtClean="0">
              <a:latin typeface="Comic Sans MS" pitchFamily="66" charset="0"/>
            </a:endParaRPr>
          </a:p>
          <a:p>
            <a:r>
              <a:rPr lang="en-IN" sz="2000" dirty="0" err="1" smtClean="0">
                <a:latin typeface="Comic Sans MS" pitchFamily="66" charset="0"/>
              </a:rPr>
              <a:t>x.next.prev</a:t>
            </a:r>
            <a:r>
              <a:rPr lang="en-IN" sz="2000" dirty="0" smtClean="0">
                <a:latin typeface="Comic Sans MS" pitchFamily="66" charset="0"/>
              </a:rPr>
              <a:t> = </a:t>
            </a:r>
            <a:r>
              <a:rPr lang="en-IN" sz="2000" dirty="0" err="1" smtClean="0">
                <a:latin typeface="Comic Sans MS" pitchFamily="66" charset="0"/>
              </a:rPr>
              <a:t>x.prev</a:t>
            </a:r>
            <a:endParaRPr lang="en-IN" sz="2000" dirty="0">
              <a:latin typeface="Comic Sans MS" pitchFamily="66" charset="0"/>
            </a:endParaRPr>
          </a:p>
        </p:txBody>
      </p:sp>
      <p:sp>
        <p:nvSpPr>
          <p:cNvPr id="133" name="TextBox 132"/>
          <p:cNvSpPr txBox="1"/>
          <p:nvPr/>
        </p:nvSpPr>
        <p:spPr>
          <a:xfrm>
            <a:off x="4419600" y="5029200"/>
            <a:ext cx="2787751" cy="430887"/>
          </a:xfrm>
          <a:prstGeom prst="rect">
            <a:avLst/>
          </a:prstGeom>
          <a:noFill/>
        </p:spPr>
        <p:txBody>
          <a:bodyPr wrap="none" rtlCol="0">
            <a:spAutoFit/>
          </a:bodyPr>
          <a:lstStyle/>
          <a:p>
            <a:r>
              <a:rPr lang="en-IN" sz="2200" dirty="0" smtClean="0"/>
              <a:t>Basic code for deletion</a:t>
            </a:r>
            <a:endParaRPr lang="en-IN" sz="2200" dirty="0"/>
          </a:p>
        </p:txBody>
      </p:sp>
      <p:sp>
        <p:nvSpPr>
          <p:cNvPr id="134" name="TextBox 133"/>
          <p:cNvSpPr txBox="1"/>
          <p:nvPr/>
        </p:nvSpPr>
        <p:spPr>
          <a:xfrm>
            <a:off x="3962400" y="6248400"/>
            <a:ext cx="3730508" cy="400110"/>
          </a:xfrm>
          <a:prstGeom prst="rect">
            <a:avLst/>
          </a:prstGeom>
          <a:noFill/>
        </p:spPr>
        <p:txBody>
          <a:bodyPr wrap="none" rtlCol="0">
            <a:spAutoFit/>
          </a:bodyPr>
          <a:lstStyle/>
          <a:p>
            <a:r>
              <a:rPr lang="en-IN" sz="2000" dirty="0" smtClean="0">
                <a:latin typeface="Comic Sans MS" pitchFamily="66" charset="0"/>
              </a:rPr>
              <a:t>Now add boundary conditions.</a:t>
            </a:r>
            <a:endParaRPr lang="en-IN" sz="20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par>
                                <p:cTn id="11" presetID="4" presetClass="entr" presetSubtype="16"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500"/>
                                        <p:tgtEl>
                                          <p:spTgt spid="20"/>
                                        </p:tgtEl>
                                      </p:cBhvr>
                                    </p:animEffect>
                                  </p:childTnLst>
                                </p:cTn>
                              </p:par>
                              <p:par>
                                <p:cTn id="17" presetID="4" presetClass="entr" presetSubtype="16"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ox(in)">
                                      <p:cBhvr>
                                        <p:cTn id="19" dur="500"/>
                                        <p:tgtEl>
                                          <p:spTgt spid="2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in)">
                                      <p:cBhvr>
                                        <p:cTn id="22" dur="500"/>
                                        <p:tgtEl>
                                          <p:spTgt spid="30"/>
                                        </p:tgtEl>
                                      </p:cBhvr>
                                    </p:animEffect>
                                  </p:childTnLst>
                                </p:cTn>
                              </p:par>
                              <p:par>
                                <p:cTn id="23" presetID="4" presetClass="entr" presetSubtype="16"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ox(in)">
                                      <p:cBhvr>
                                        <p:cTn id="25" dur="500"/>
                                        <p:tgtEl>
                                          <p:spTgt spid="31"/>
                                        </p:tgtEl>
                                      </p:cBhvr>
                                    </p:animEffect>
                                  </p:childTnLst>
                                </p:cTn>
                              </p:par>
                              <p:par>
                                <p:cTn id="26" presetID="4" presetClass="entr" presetSubtype="16"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ox(in)">
                                      <p:cBhvr>
                                        <p:cTn id="28" dur="500"/>
                                        <p:tgtEl>
                                          <p:spTgt spid="32"/>
                                        </p:tgtEl>
                                      </p:cBhvr>
                                    </p:animEffect>
                                  </p:childTnLst>
                                </p:cTn>
                              </p:par>
                              <p:par>
                                <p:cTn id="29" presetID="4" presetClass="entr" presetSubtype="16"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ox(in)">
                                      <p:cBhvr>
                                        <p:cTn id="31" dur="500"/>
                                        <p:tgtEl>
                                          <p:spTgt spid="33"/>
                                        </p:tgtEl>
                                      </p:cBhvr>
                                    </p:animEffect>
                                  </p:childTnLst>
                                </p:cTn>
                              </p:par>
                              <p:par>
                                <p:cTn id="32" presetID="4" presetClass="entr" presetSubtype="16"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ox(in)">
                                      <p:cBhvr>
                                        <p:cTn id="34" dur="500"/>
                                        <p:tgtEl>
                                          <p:spTgt spid="34"/>
                                        </p:tgtEl>
                                      </p:cBhvr>
                                    </p:animEffect>
                                  </p:childTnLst>
                                </p:cTn>
                              </p:par>
                              <p:par>
                                <p:cTn id="35" presetID="4" presetClass="entr" presetSubtype="16"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ox(in)">
                                      <p:cBhvr>
                                        <p:cTn id="37" dur="500"/>
                                        <p:tgtEl>
                                          <p:spTgt spid="35"/>
                                        </p:tgtEl>
                                      </p:cBhvr>
                                    </p:animEffect>
                                  </p:childTnLst>
                                </p:cTn>
                              </p:par>
                              <p:par>
                                <p:cTn id="38" presetID="4" presetClass="entr" presetSubtype="16"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ox(in)">
                                      <p:cBhvr>
                                        <p:cTn id="40" dur="500"/>
                                        <p:tgtEl>
                                          <p:spTgt spid="36"/>
                                        </p:tgtEl>
                                      </p:cBhvr>
                                    </p:animEffect>
                                  </p:childTnLst>
                                </p:cTn>
                              </p:par>
                              <p:par>
                                <p:cTn id="41" presetID="4" presetClass="entr" presetSubtype="16"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ox(in)">
                                      <p:cBhvr>
                                        <p:cTn id="43" dur="500"/>
                                        <p:tgtEl>
                                          <p:spTgt spid="37"/>
                                        </p:tgtEl>
                                      </p:cBhvr>
                                    </p:animEffect>
                                  </p:childTnLst>
                                </p:cTn>
                              </p:par>
                              <p:par>
                                <p:cTn id="44" presetID="4" presetClass="entr" presetSubtype="16"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box(in)">
                                      <p:cBhvr>
                                        <p:cTn id="46" dur="500"/>
                                        <p:tgtEl>
                                          <p:spTgt spid="38"/>
                                        </p:tgtEl>
                                      </p:cBhvr>
                                    </p:animEffect>
                                  </p:childTnLst>
                                </p:cTn>
                              </p:par>
                              <p:par>
                                <p:cTn id="47" presetID="4" presetClass="entr" presetSubtype="16"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box(in)">
                                      <p:cBhvr>
                                        <p:cTn id="49" dur="500"/>
                                        <p:tgtEl>
                                          <p:spTgt spid="39"/>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box(in)">
                                      <p:cBhvr>
                                        <p:cTn id="52" dur="500"/>
                                        <p:tgtEl>
                                          <p:spTgt spid="4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ox(in)">
                                      <p:cBhvr>
                                        <p:cTn id="55" dur="500"/>
                                        <p:tgtEl>
                                          <p:spTgt spid="4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box(in)">
                                      <p:cBhvr>
                                        <p:cTn id="58" dur="500"/>
                                        <p:tgtEl>
                                          <p:spTgt spid="43"/>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box(in)">
                                      <p:cBhvr>
                                        <p:cTn id="61" dur="500"/>
                                        <p:tgtEl>
                                          <p:spTgt spid="44"/>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box(in)">
                                      <p:cBhvr>
                                        <p:cTn id="64" dur="500"/>
                                        <p:tgtEl>
                                          <p:spTgt spid="48"/>
                                        </p:tgtEl>
                                      </p:cBhvr>
                                    </p:animEffect>
                                  </p:childTnLst>
                                </p:cTn>
                              </p:par>
                              <p:par>
                                <p:cTn id="65" presetID="4" presetClass="entr" presetSubtype="16"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box(in)">
                                      <p:cBhvr>
                                        <p:cTn id="67" dur="500"/>
                                        <p:tgtEl>
                                          <p:spTgt spid="54"/>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box(in)">
                                      <p:cBhvr>
                                        <p:cTn id="70" dur="500"/>
                                        <p:tgtEl>
                                          <p:spTgt spid="55"/>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box(in)">
                                      <p:cBhvr>
                                        <p:cTn id="73" dur="500"/>
                                        <p:tgtEl>
                                          <p:spTgt spid="124"/>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box(in)">
                                      <p:cBhvr>
                                        <p:cTn id="76" dur="500"/>
                                        <p:tgtEl>
                                          <p:spTgt spid="125"/>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box(in)">
                                      <p:cBhvr>
                                        <p:cTn id="81" dur="500"/>
                                        <p:tgtEl>
                                          <p:spTgt spid="57"/>
                                        </p:tgtEl>
                                      </p:cBhvr>
                                    </p:animEffect>
                                  </p:childTnLst>
                                </p:cTn>
                              </p:par>
                              <p:par>
                                <p:cTn id="82" presetID="4" presetClass="entr" presetSubtype="16" fill="hold"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box(in)">
                                      <p:cBhvr>
                                        <p:cTn id="84" dur="500"/>
                                        <p:tgtEl>
                                          <p:spTgt spid="62"/>
                                        </p:tgtEl>
                                      </p:cBhvr>
                                    </p:animEffect>
                                  </p:childTnLst>
                                </p:cTn>
                              </p:par>
                              <p:par>
                                <p:cTn id="85" presetID="4" presetClass="entr" presetSubtype="16"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box(in)">
                                      <p:cBhvr>
                                        <p:cTn id="87" dur="500"/>
                                        <p:tgtEl>
                                          <p:spTgt spid="67"/>
                                        </p:tgtEl>
                                      </p:cBhvr>
                                    </p:animEffect>
                                  </p:childTnLst>
                                </p:cTn>
                              </p:par>
                              <p:par>
                                <p:cTn id="88" presetID="4" presetClass="entr" presetSubtype="16" fill="hold" nodeType="with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box(in)">
                                      <p:cBhvr>
                                        <p:cTn id="90" dur="500"/>
                                        <p:tgtEl>
                                          <p:spTgt spid="72"/>
                                        </p:tgtEl>
                                      </p:cBhvr>
                                    </p:animEffect>
                                  </p:childTnLst>
                                </p:cTn>
                              </p:par>
                              <p:par>
                                <p:cTn id="91" presetID="4" presetClass="entr" presetSubtype="16"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box(in)">
                                      <p:cBhvr>
                                        <p:cTn id="93" dur="500"/>
                                        <p:tgtEl>
                                          <p:spTgt spid="77"/>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box(in)">
                                      <p:cBhvr>
                                        <p:cTn id="96" dur="500"/>
                                        <p:tgtEl>
                                          <p:spTgt spid="82"/>
                                        </p:tgtEl>
                                      </p:cBhvr>
                                    </p:animEffect>
                                  </p:childTnLst>
                                </p:cTn>
                              </p:par>
                              <p:par>
                                <p:cTn id="97" presetID="4" presetClass="entr" presetSubtype="16"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box(in)">
                                      <p:cBhvr>
                                        <p:cTn id="99" dur="500"/>
                                        <p:tgtEl>
                                          <p:spTgt spid="83"/>
                                        </p:tgtEl>
                                      </p:cBhvr>
                                    </p:animEffect>
                                  </p:childTnLst>
                                </p:cTn>
                              </p:par>
                              <p:par>
                                <p:cTn id="100" presetID="4" presetClass="entr" presetSubtype="16" fill="hold" nodeType="with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box(in)">
                                      <p:cBhvr>
                                        <p:cTn id="102" dur="500"/>
                                        <p:tgtEl>
                                          <p:spTgt spid="84"/>
                                        </p:tgtEl>
                                      </p:cBhvr>
                                    </p:animEffect>
                                  </p:childTnLst>
                                </p:cTn>
                              </p:par>
                              <p:par>
                                <p:cTn id="103" presetID="4" presetClass="entr" presetSubtype="16"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box(in)">
                                      <p:cBhvr>
                                        <p:cTn id="105" dur="500"/>
                                        <p:tgtEl>
                                          <p:spTgt spid="85"/>
                                        </p:tgtEl>
                                      </p:cBhvr>
                                    </p:animEffect>
                                  </p:childTnLst>
                                </p:cTn>
                              </p:par>
                              <p:par>
                                <p:cTn id="106" presetID="4" presetClass="entr" presetSubtype="16" fill="hold" nodeType="withEffect">
                                  <p:stCondLst>
                                    <p:cond delay="0"/>
                                  </p:stCondLst>
                                  <p:childTnLst>
                                    <p:set>
                                      <p:cBhvr>
                                        <p:cTn id="107" dur="1" fill="hold">
                                          <p:stCondLst>
                                            <p:cond delay="0"/>
                                          </p:stCondLst>
                                        </p:cTn>
                                        <p:tgtEl>
                                          <p:spTgt spid="86"/>
                                        </p:tgtEl>
                                        <p:attrNameLst>
                                          <p:attrName>style.visibility</p:attrName>
                                        </p:attrNameLst>
                                      </p:cBhvr>
                                      <p:to>
                                        <p:strVal val="visible"/>
                                      </p:to>
                                    </p:set>
                                    <p:animEffect transition="in" filter="box(in)">
                                      <p:cBhvr>
                                        <p:cTn id="108" dur="500"/>
                                        <p:tgtEl>
                                          <p:spTgt spid="86"/>
                                        </p:tgtEl>
                                      </p:cBhvr>
                                    </p:animEffect>
                                  </p:childTnLst>
                                </p:cTn>
                              </p:par>
                              <p:par>
                                <p:cTn id="109" presetID="4" presetClass="entr" presetSubtype="16" fill="hold" nodeType="withEffect">
                                  <p:stCondLst>
                                    <p:cond delay="0"/>
                                  </p:stCondLst>
                                  <p:childTnLst>
                                    <p:set>
                                      <p:cBhvr>
                                        <p:cTn id="110" dur="1" fill="hold">
                                          <p:stCondLst>
                                            <p:cond delay="0"/>
                                          </p:stCondLst>
                                        </p:cTn>
                                        <p:tgtEl>
                                          <p:spTgt spid="87"/>
                                        </p:tgtEl>
                                        <p:attrNameLst>
                                          <p:attrName>style.visibility</p:attrName>
                                        </p:attrNameLst>
                                      </p:cBhvr>
                                      <p:to>
                                        <p:strVal val="visible"/>
                                      </p:to>
                                    </p:set>
                                    <p:animEffect transition="in" filter="box(in)">
                                      <p:cBhvr>
                                        <p:cTn id="111" dur="500"/>
                                        <p:tgtEl>
                                          <p:spTgt spid="87"/>
                                        </p:tgtEl>
                                      </p:cBhvr>
                                    </p:animEffect>
                                  </p:childTnLst>
                                </p:cTn>
                              </p:par>
                              <p:par>
                                <p:cTn id="112" presetID="4" presetClass="entr" presetSubtype="16" fill="hold" nodeType="withEffect">
                                  <p:stCondLst>
                                    <p:cond delay="0"/>
                                  </p:stCondLst>
                                  <p:childTnLst>
                                    <p:set>
                                      <p:cBhvr>
                                        <p:cTn id="113" dur="1" fill="hold">
                                          <p:stCondLst>
                                            <p:cond delay="0"/>
                                          </p:stCondLst>
                                        </p:cTn>
                                        <p:tgtEl>
                                          <p:spTgt spid="88"/>
                                        </p:tgtEl>
                                        <p:attrNameLst>
                                          <p:attrName>style.visibility</p:attrName>
                                        </p:attrNameLst>
                                      </p:cBhvr>
                                      <p:to>
                                        <p:strVal val="visible"/>
                                      </p:to>
                                    </p:set>
                                    <p:animEffect transition="in" filter="box(in)">
                                      <p:cBhvr>
                                        <p:cTn id="114" dur="500"/>
                                        <p:tgtEl>
                                          <p:spTgt spid="88"/>
                                        </p:tgtEl>
                                      </p:cBhvr>
                                    </p:animEffect>
                                  </p:childTnLst>
                                </p:cTn>
                              </p:par>
                              <p:par>
                                <p:cTn id="115" presetID="4" presetClass="entr" presetSubtype="16" fill="hold" nodeType="withEffect">
                                  <p:stCondLst>
                                    <p:cond delay="0"/>
                                  </p:stCondLst>
                                  <p:childTnLst>
                                    <p:set>
                                      <p:cBhvr>
                                        <p:cTn id="116" dur="1" fill="hold">
                                          <p:stCondLst>
                                            <p:cond delay="0"/>
                                          </p:stCondLst>
                                        </p:cTn>
                                        <p:tgtEl>
                                          <p:spTgt spid="89"/>
                                        </p:tgtEl>
                                        <p:attrNameLst>
                                          <p:attrName>style.visibility</p:attrName>
                                        </p:attrNameLst>
                                      </p:cBhvr>
                                      <p:to>
                                        <p:strVal val="visible"/>
                                      </p:to>
                                    </p:set>
                                    <p:animEffect transition="in" filter="box(in)">
                                      <p:cBhvr>
                                        <p:cTn id="117" dur="500"/>
                                        <p:tgtEl>
                                          <p:spTgt spid="89"/>
                                        </p:tgtEl>
                                      </p:cBhvr>
                                    </p:animEffect>
                                  </p:childTnLst>
                                </p:cTn>
                              </p:par>
                              <p:par>
                                <p:cTn id="118" presetID="4" presetClass="entr" presetSubtype="16" fill="hold" nodeType="with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box(in)">
                                      <p:cBhvr>
                                        <p:cTn id="120" dur="500"/>
                                        <p:tgtEl>
                                          <p:spTgt spid="90"/>
                                        </p:tgtEl>
                                      </p:cBhvr>
                                    </p:animEffect>
                                  </p:childTnLst>
                                </p:cTn>
                              </p:par>
                              <p:par>
                                <p:cTn id="121" presetID="4" presetClass="entr" presetSubtype="16" fill="hold" nodeType="withEffect">
                                  <p:stCondLst>
                                    <p:cond delay="0"/>
                                  </p:stCondLst>
                                  <p:childTnLst>
                                    <p:set>
                                      <p:cBhvr>
                                        <p:cTn id="122" dur="1" fill="hold">
                                          <p:stCondLst>
                                            <p:cond delay="0"/>
                                          </p:stCondLst>
                                        </p:cTn>
                                        <p:tgtEl>
                                          <p:spTgt spid="91"/>
                                        </p:tgtEl>
                                        <p:attrNameLst>
                                          <p:attrName>style.visibility</p:attrName>
                                        </p:attrNameLst>
                                      </p:cBhvr>
                                      <p:to>
                                        <p:strVal val="visible"/>
                                      </p:to>
                                    </p:set>
                                    <p:animEffect transition="in" filter="box(in)">
                                      <p:cBhvr>
                                        <p:cTn id="123" dur="500"/>
                                        <p:tgtEl>
                                          <p:spTgt spid="91"/>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box(in)">
                                      <p:cBhvr>
                                        <p:cTn id="126" dur="500"/>
                                        <p:tgtEl>
                                          <p:spTgt spid="92"/>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box(in)">
                                      <p:cBhvr>
                                        <p:cTn id="129" dur="500"/>
                                        <p:tgtEl>
                                          <p:spTgt spid="93"/>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box(in)">
                                      <p:cBhvr>
                                        <p:cTn id="132" dur="500"/>
                                        <p:tgtEl>
                                          <p:spTgt spid="95"/>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96"/>
                                        </p:tgtEl>
                                        <p:attrNameLst>
                                          <p:attrName>style.visibility</p:attrName>
                                        </p:attrNameLst>
                                      </p:cBhvr>
                                      <p:to>
                                        <p:strVal val="visible"/>
                                      </p:to>
                                    </p:set>
                                    <p:animEffect transition="in" filter="box(in)">
                                      <p:cBhvr>
                                        <p:cTn id="135" dur="500"/>
                                        <p:tgtEl>
                                          <p:spTgt spid="96"/>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98"/>
                                        </p:tgtEl>
                                        <p:attrNameLst>
                                          <p:attrName>style.visibility</p:attrName>
                                        </p:attrNameLst>
                                      </p:cBhvr>
                                      <p:to>
                                        <p:strVal val="visible"/>
                                      </p:to>
                                    </p:set>
                                    <p:animEffect transition="in" filter="box(in)">
                                      <p:cBhvr>
                                        <p:cTn id="138" dur="500"/>
                                        <p:tgtEl>
                                          <p:spTgt spid="98"/>
                                        </p:tgtEl>
                                      </p:cBhvr>
                                    </p:animEffect>
                                  </p:childTnLst>
                                </p:cTn>
                              </p:par>
                              <p:par>
                                <p:cTn id="139" presetID="4" presetClass="entr" presetSubtype="16"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animEffect transition="in" filter="box(in)">
                                      <p:cBhvr>
                                        <p:cTn id="141" dur="500"/>
                                        <p:tgtEl>
                                          <p:spTgt spid="99"/>
                                        </p:tgtEl>
                                      </p:cBhvr>
                                    </p:animEffect>
                                  </p:childTnLst>
                                </p:cTn>
                              </p:par>
                              <p:par>
                                <p:cTn id="142" presetID="4" presetClass="entr" presetSubtype="16" fill="hold" grpId="0" nodeType="withEffect">
                                  <p:stCondLst>
                                    <p:cond delay="0"/>
                                  </p:stCondLst>
                                  <p:childTnLst>
                                    <p:set>
                                      <p:cBhvr>
                                        <p:cTn id="143" dur="1" fill="hold">
                                          <p:stCondLst>
                                            <p:cond delay="0"/>
                                          </p:stCondLst>
                                        </p:cTn>
                                        <p:tgtEl>
                                          <p:spTgt spid="100"/>
                                        </p:tgtEl>
                                        <p:attrNameLst>
                                          <p:attrName>style.visibility</p:attrName>
                                        </p:attrNameLst>
                                      </p:cBhvr>
                                      <p:to>
                                        <p:strVal val="visible"/>
                                      </p:to>
                                    </p:set>
                                    <p:animEffect transition="in" filter="box(in)">
                                      <p:cBhvr>
                                        <p:cTn id="144" dur="500"/>
                                        <p:tgtEl>
                                          <p:spTgt spid="100"/>
                                        </p:tgtEl>
                                      </p:cBhvr>
                                    </p:animEffect>
                                  </p:childTnLst>
                                </p:cTn>
                              </p:par>
                              <p:par>
                                <p:cTn id="145" presetID="4" presetClass="entr" presetSubtype="16" fill="hold" nodeType="withEffect">
                                  <p:stCondLst>
                                    <p:cond delay="0"/>
                                  </p:stCondLst>
                                  <p:childTnLst>
                                    <p:set>
                                      <p:cBhvr>
                                        <p:cTn id="146" dur="1" fill="hold">
                                          <p:stCondLst>
                                            <p:cond delay="0"/>
                                          </p:stCondLst>
                                        </p:cTn>
                                        <p:tgtEl>
                                          <p:spTgt spid="104"/>
                                        </p:tgtEl>
                                        <p:attrNameLst>
                                          <p:attrName>style.visibility</p:attrName>
                                        </p:attrNameLst>
                                      </p:cBhvr>
                                      <p:to>
                                        <p:strVal val="visible"/>
                                      </p:to>
                                    </p:set>
                                    <p:animEffect transition="in" filter="box(in)">
                                      <p:cBhvr>
                                        <p:cTn id="147" dur="500"/>
                                        <p:tgtEl>
                                          <p:spTgt spid="104"/>
                                        </p:tgtEl>
                                      </p:cBhvr>
                                    </p:animEffect>
                                  </p:childTnLst>
                                </p:cTn>
                              </p:par>
                              <p:par>
                                <p:cTn id="148" presetID="4" presetClass="entr" presetSubtype="16" fill="hold" grpId="0" nodeType="withEffect">
                                  <p:stCondLst>
                                    <p:cond delay="0"/>
                                  </p:stCondLst>
                                  <p:childTnLst>
                                    <p:set>
                                      <p:cBhvr>
                                        <p:cTn id="149" dur="1" fill="hold">
                                          <p:stCondLst>
                                            <p:cond delay="0"/>
                                          </p:stCondLst>
                                        </p:cTn>
                                        <p:tgtEl>
                                          <p:spTgt spid="105"/>
                                        </p:tgtEl>
                                        <p:attrNameLst>
                                          <p:attrName>style.visibility</p:attrName>
                                        </p:attrNameLst>
                                      </p:cBhvr>
                                      <p:to>
                                        <p:strVal val="visible"/>
                                      </p:to>
                                    </p:set>
                                    <p:animEffect transition="in" filter="box(in)">
                                      <p:cBhvr>
                                        <p:cTn id="150" dur="500"/>
                                        <p:tgtEl>
                                          <p:spTgt spid="105"/>
                                        </p:tgtEl>
                                      </p:cBhvr>
                                    </p:animEffect>
                                  </p:childTnLst>
                                </p:cTn>
                              </p:par>
                              <p:par>
                                <p:cTn id="151" presetID="4" presetClass="entr" presetSubtype="16" fill="hold" grpId="0" nodeType="withEffect">
                                  <p:stCondLst>
                                    <p:cond delay="0"/>
                                  </p:stCondLst>
                                  <p:childTnLst>
                                    <p:set>
                                      <p:cBhvr>
                                        <p:cTn id="152" dur="1" fill="hold">
                                          <p:stCondLst>
                                            <p:cond delay="0"/>
                                          </p:stCondLst>
                                        </p:cTn>
                                        <p:tgtEl>
                                          <p:spTgt spid="130"/>
                                        </p:tgtEl>
                                        <p:attrNameLst>
                                          <p:attrName>style.visibility</p:attrName>
                                        </p:attrNameLst>
                                      </p:cBhvr>
                                      <p:to>
                                        <p:strVal val="visible"/>
                                      </p:to>
                                    </p:set>
                                    <p:animEffect transition="in" filter="box(in)">
                                      <p:cBhvr>
                                        <p:cTn id="153" dur="500"/>
                                        <p:tgtEl>
                                          <p:spTgt spid="130"/>
                                        </p:tgtEl>
                                      </p:cBhvr>
                                    </p:animEffect>
                                  </p:childTnLst>
                                </p:cTn>
                              </p:par>
                            </p:childTnLst>
                          </p:cTn>
                        </p:par>
                      </p:childTnLst>
                    </p:cTn>
                  </p:par>
                  <p:par>
                    <p:cTn id="154" fill="hold">
                      <p:stCondLst>
                        <p:cond delay="indefinite"/>
                      </p:stCondLst>
                      <p:childTnLst>
                        <p:par>
                          <p:cTn id="155" fill="hold">
                            <p:stCondLst>
                              <p:cond delay="0"/>
                            </p:stCondLst>
                            <p:childTnLst>
                              <p:par>
                                <p:cTn id="156" presetID="4" presetClass="entr" presetSubtype="16" fill="hold" grpId="0" nodeType="clickEffect">
                                  <p:stCondLst>
                                    <p:cond delay="0"/>
                                  </p:stCondLst>
                                  <p:childTnLst>
                                    <p:set>
                                      <p:cBhvr>
                                        <p:cTn id="157" dur="1" fill="hold">
                                          <p:stCondLst>
                                            <p:cond delay="0"/>
                                          </p:stCondLst>
                                        </p:cTn>
                                        <p:tgtEl>
                                          <p:spTgt spid="132"/>
                                        </p:tgtEl>
                                        <p:attrNameLst>
                                          <p:attrName>style.visibility</p:attrName>
                                        </p:attrNameLst>
                                      </p:cBhvr>
                                      <p:to>
                                        <p:strVal val="visible"/>
                                      </p:to>
                                    </p:set>
                                    <p:animEffect transition="in" filter="box(in)">
                                      <p:cBhvr>
                                        <p:cTn id="158" dur="500"/>
                                        <p:tgtEl>
                                          <p:spTgt spid="132"/>
                                        </p:tgtEl>
                                      </p:cBhvr>
                                    </p:animEffect>
                                  </p:childTnLst>
                                </p:cTn>
                              </p:par>
                              <p:par>
                                <p:cTn id="159" presetID="4" presetClass="entr" presetSubtype="16" fill="hold" grpId="0" nodeType="withEffect">
                                  <p:stCondLst>
                                    <p:cond delay="0"/>
                                  </p:stCondLst>
                                  <p:childTnLst>
                                    <p:set>
                                      <p:cBhvr>
                                        <p:cTn id="160" dur="1" fill="hold">
                                          <p:stCondLst>
                                            <p:cond delay="0"/>
                                          </p:stCondLst>
                                        </p:cTn>
                                        <p:tgtEl>
                                          <p:spTgt spid="134"/>
                                        </p:tgtEl>
                                        <p:attrNameLst>
                                          <p:attrName>style.visibility</p:attrName>
                                        </p:attrNameLst>
                                      </p:cBhvr>
                                      <p:to>
                                        <p:strVal val="visible"/>
                                      </p:to>
                                    </p:set>
                                    <p:animEffect transition="in" filter="box(in)">
                                      <p:cBhvr>
                                        <p:cTn id="161" dur="500"/>
                                        <p:tgtEl>
                                          <p:spTgt spid="134"/>
                                        </p:tgtEl>
                                      </p:cBhvr>
                                    </p:animEffect>
                                  </p:childTnLst>
                                </p:cTn>
                              </p:par>
                            </p:childTnLst>
                          </p:cTn>
                        </p:par>
                      </p:childTnLst>
                    </p:cTn>
                  </p:par>
                  <p:par>
                    <p:cTn id="162" fill="hold">
                      <p:stCondLst>
                        <p:cond delay="indefinite"/>
                      </p:stCondLst>
                      <p:childTnLst>
                        <p:par>
                          <p:cTn id="163" fill="hold">
                            <p:stCondLst>
                              <p:cond delay="0"/>
                            </p:stCondLst>
                            <p:childTnLst>
                              <p:par>
                                <p:cTn id="164" presetID="4" presetClass="entr" presetSubtype="16" fill="hold" nodeType="clickEffect">
                                  <p:stCondLst>
                                    <p:cond delay="0"/>
                                  </p:stCondLst>
                                  <p:childTnLst>
                                    <p:set>
                                      <p:cBhvr>
                                        <p:cTn id="165" dur="1" fill="hold">
                                          <p:stCondLst>
                                            <p:cond delay="0"/>
                                          </p:stCondLst>
                                        </p:cTn>
                                        <p:tgtEl>
                                          <p:spTgt spid="52">
                                            <p:txEl>
                                              <p:pRg st="0" end="0"/>
                                            </p:txEl>
                                          </p:spTgt>
                                        </p:tgtEl>
                                        <p:attrNameLst>
                                          <p:attrName>style.visibility</p:attrName>
                                        </p:attrNameLst>
                                      </p:cBhvr>
                                      <p:to>
                                        <p:strVal val="visible"/>
                                      </p:to>
                                    </p:set>
                                    <p:animEffect transition="in" filter="box(in)">
                                      <p:cBhvr>
                                        <p:cTn id="166" dur="500"/>
                                        <p:tgtEl>
                                          <p:spTgt spid="52">
                                            <p:txEl>
                                              <p:pRg st="0" end="0"/>
                                            </p:txEl>
                                          </p:spTgt>
                                        </p:tgtEl>
                                      </p:cBhvr>
                                    </p:animEffect>
                                  </p:childTnLst>
                                </p:cTn>
                              </p:par>
                              <p:par>
                                <p:cTn id="167" presetID="4" presetClass="entr" presetSubtype="16" fill="hold" nodeType="withEffect">
                                  <p:stCondLst>
                                    <p:cond delay="0"/>
                                  </p:stCondLst>
                                  <p:childTnLst>
                                    <p:set>
                                      <p:cBhvr>
                                        <p:cTn id="168" dur="1" fill="hold">
                                          <p:stCondLst>
                                            <p:cond delay="0"/>
                                          </p:stCondLst>
                                        </p:cTn>
                                        <p:tgtEl>
                                          <p:spTgt spid="52">
                                            <p:txEl>
                                              <p:pRg st="1" end="1"/>
                                            </p:txEl>
                                          </p:spTgt>
                                        </p:tgtEl>
                                        <p:attrNameLst>
                                          <p:attrName>style.visibility</p:attrName>
                                        </p:attrNameLst>
                                      </p:cBhvr>
                                      <p:to>
                                        <p:strVal val="visible"/>
                                      </p:to>
                                    </p:set>
                                    <p:animEffect transition="in" filter="box(in)">
                                      <p:cBhvr>
                                        <p:cTn id="169" dur="500"/>
                                        <p:tgtEl>
                                          <p:spTgt spid="52">
                                            <p:txEl>
                                              <p:pRg st="1" end="1"/>
                                            </p:txEl>
                                          </p:spTgt>
                                        </p:tgtEl>
                                      </p:cBhvr>
                                    </p:animEffect>
                                  </p:childTnLst>
                                </p:cTn>
                              </p:par>
                              <p:par>
                                <p:cTn id="170" presetID="4" presetClass="entr" presetSubtype="16" fill="hold" nodeType="withEffect">
                                  <p:stCondLst>
                                    <p:cond delay="0"/>
                                  </p:stCondLst>
                                  <p:childTnLst>
                                    <p:set>
                                      <p:cBhvr>
                                        <p:cTn id="171" dur="1" fill="hold">
                                          <p:stCondLst>
                                            <p:cond delay="0"/>
                                          </p:stCondLst>
                                        </p:cTn>
                                        <p:tgtEl>
                                          <p:spTgt spid="52">
                                            <p:txEl>
                                              <p:pRg st="2" end="2"/>
                                            </p:txEl>
                                          </p:spTgt>
                                        </p:tgtEl>
                                        <p:attrNameLst>
                                          <p:attrName>style.visibility</p:attrName>
                                        </p:attrNameLst>
                                      </p:cBhvr>
                                      <p:to>
                                        <p:strVal val="visible"/>
                                      </p:to>
                                    </p:set>
                                    <p:animEffect transition="in" filter="box(in)">
                                      <p:cBhvr>
                                        <p:cTn id="172" dur="500"/>
                                        <p:tgtEl>
                                          <p:spTgt spid="52">
                                            <p:txEl>
                                              <p:pRg st="2" end="2"/>
                                            </p:txEl>
                                          </p:spTgt>
                                        </p:tgtEl>
                                      </p:cBhvr>
                                    </p:animEffect>
                                  </p:childTnLst>
                                </p:cTn>
                              </p:par>
                              <p:par>
                                <p:cTn id="173" presetID="4" presetClass="entr" presetSubtype="16" fill="hold" nodeType="withEffect">
                                  <p:stCondLst>
                                    <p:cond delay="0"/>
                                  </p:stCondLst>
                                  <p:childTnLst>
                                    <p:set>
                                      <p:cBhvr>
                                        <p:cTn id="174" dur="1" fill="hold">
                                          <p:stCondLst>
                                            <p:cond delay="0"/>
                                          </p:stCondLst>
                                        </p:cTn>
                                        <p:tgtEl>
                                          <p:spTgt spid="52">
                                            <p:txEl>
                                              <p:pRg st="3" end="3"/>
                                            </p:txEl>
                                          </p:spTgt>
                                        </p:tgtEl>
                                        <p:attrNameLst>
                                          <p:attrName>style.visibility</p:attrName>
                                        </p:attrNameLst>
                                      </p:cBhvr>
                                      <p:to>
                                        <p:strVal val="visible"/>
                                      </p:to>
                                    </p:set>
                                    <p:animEffect transition="in" filter="box(in)">
                                      <p:cBhvr>
                                        <p:cTn id="175" dur="500"/>
                                        <p:tgtEl>
                                          <p:spTgt spid="52">
                                            <p:txEl>
                                              <p:pRg st="3" end="3"/>
                                            </p:txEl>
                                          </p:spTgt>
                                        </p:tgtEl>
                                      </p:cBhvr>
                                    </p:animEffect>
                                  </p:childTnLst>
                                </p:cTn>
                              </p:par>
                              <p:par>
                                <p:cTn id="176" presetID="4" presetClass="entr" presetSubtype="16" fill="hold" nodeType="withEffect">
                                  <p:stCondLst>
                                    <p:cond delay="0"/>
                                  </p:stCondLst>
                                  <p:childTnLst>
                                    <p:set>
                                      <p:cBhvr>
                                        <p:cTn id="177" dur="1" fill="hold">
                                          <p:stCondLst>
                                            <p:cond delay="0"/>
                                          </p:stCondLst>
                                        </p:cTn>
                                        <p:tgtEl>
                                          <p:spTgt spid="52">
                                            <p:txEl>
                                              <p:pRg st="4" end="4"/>
                                            </p:txEl>
                                          </p:spTgt>
                                        </p:tgtEl>
                                        <p:attrNameLst>
                                          <p:attrName>style.visibility</p:attrName>
                                        </p:attrNameLst>
                                      </p:cBhvr>
                                      <p:to>
                                        <p:strVal val="visible"/>
                                      </p:to>
                                    </p:set>
                                    <p:animEffect transition="in" filter="box(in)">
                                      <p:cBhvr>
                                        <p:cTn id="178" dur="500"/>
                                        <p:tgtEl>
                                          <p:spTgt spid="52">
                                            <p:txEl>
                                              <p:pRg st="4" end="4"/>
                                            </p:txEl>
                                          </p:spTgt>
                                        </p:tgtEl>
                                      </p:cBhvr>
                                    </p:animEffect>
                                  </p:childTnLst>
                                </p:cTn>
                              </p:par>
                              <p:par>
                                <p:cTn id="179" presetID="4" presetClass="entr" presetSubtype="16" fill="hold" nodeType="withEffect">
                                  <p:stCondLst>
                                    <p:cond delay="0"/>
                                  </p:stCondLst>
                                  <p:childTnLst>
                                    <p:set>
                                      <p:cBhvr>
                                        <p:cTn id="180" dur="1" fill="hold">
                                          <p:stCondLst>
                                            <p:cond delay="0"/>
                                          </p:stCondLst>
                                        </p:cTn>
                                        <p:tgtEl>
                                          <p:spTgt spid="52">
                                            <p:txEl>
                                              <p:pRg st="5" end="5"/>
                                            </p:txEl>
                                          </p:spTgt>
                                        </p:tgtEl>
                                        <p:attrNameLst>
                                          <p:attrName>style.visibility</p:attrName>
                                        </p:attrNameLst>
                                      </p:cBhvr>
                                      <p:to>
                                        <p:strVal val="visible"/>
                                      </p:to>
                                    </p:set>
                                    <p:animEffect transition="in" filter="box(in)">
                                      <p:cBhvr>
                                        <p:cTn id="181" dur="500"/>
                                        <p:tgtEl>
                                          <p:spTgt spid="52">
                                            <p:txEl>
                                              <p:pRg st="5" end="5"/>
                                            </p:txEl>
                                          </p:spTgt>
                                        </p:tgtEl>
                                      </p:cBhvr>
                                    </p:animEffect>
                                  </p:childTnLst>
                                </p:cTn>
                              </p:par>
                              <p:par>
                                <p:cTn id="182" presetID="4" presetClass="entr" presetSubtype="16" fill="hold" nodeType="withEffect">
                                  <p:stCondLst>
                                    <p:cond delay="0"/>
                                  </p:stCondLst>
                                  <p:childTnLst>
                                    <p:set>
                                      <p:cBhvr>
                                        <p:cTn id="183" dur="1" fill="hold">
                                          <p:stCondLst>
                                            <p:cond delay="0"/>
                                          </p:stCondLst>
                                        </p:cTn>
                                        <p:tgtEl>
                                          <p:spTgt spid="52">
                                            <p:txEl>
                                              <p:pRg st="6" end="6"/>
                                            </p:txEl>
                                          </p:spTgt>
                                        </p:tgtEl>
                                        <p:attrNameLst>
                                          <p:attrName>style.visibility</p:attrName>
                                        </p:attrNameLst>
                                      </p:cBhvr>
                                      <p:to>
                                        <p:strVal val="visible"/>
                                      </p:to>
                                    </p:set>
                                    <p:animEffect transition="in" filter="box(in)">
                                      <p:cBhvr>
                                        <p:cTn id="184" dur="500"/>
                                        <p:tgtEl>
                                          <p:spTgt spid="52">
                                            <p:txEl>
                                              <p:pRg st="6" end="6"/>
                                            </p:txEl>
                                          </p:spTgt>
                                        </p:tgtEl>
                                      </p:cBhvr>
                                    </p:animEffect>
                                  </p:childTnLst>
                                </p:cTn>
                              </p:par>
                              <p:par>
                                <p:cTn id="185" presetID="4" presetClass="entr" presetSubtype="16" fill="hold" nodeType="withEffect">
                                  <p:stCondLst>
                                    <p:cond delay="0"/>
                                  </p:stCondLst>
                                  <p:childTnLst>
                                    <p:set>
                                      <p:cBhvr>
                                        <p:cTn id="186" dur="1" fill="hold">
                                          <p:stCondLst>
                                            <p:cond delay="0"/>
                                          </p:stCondLst>
                                        </p:cTn>
                                        <p:tgtEl>
                                          <p:spTgt spid="52">
                                            <p:txEl>
                                              <p:pRg st="7" end="7"/>
                                            </p:txEl>
                                          </p:spTgt>
                                        </p:tgtEl>
                                        <p:attrNameLst>
                                          <p:attrName>style.visibility</p:attrName>
                                        </p:attrNameLst>
                                      </p:cBhvr>
                                      <p:to>
                                        <p:strVal val="visible"/>
                                      </p:to>
                                    </p:set>
                                    <p:animEffect transition="in" filter="box(in)">
                                      <p:cBhvr>
                                        <p:cTn id="187" dur="500"/>
                                        <p:tgtEl>
                                          <p:spTgt spid="52">
                                            <p:txEl>
                                              <p:pRg st="7" end="7"/>
                                            </p:txEl>
                                          </p:spTgt>
                                        </p:tgtEl>
                                      </p:cBhvr>
                                    </p:animEffect>
                                  </p:childTnLst>
                                </p:cTn>
                              </p:par>
                              <p:par>
                                <p:cTn id="188" presetID="4" presetClass="entr" presetSubtype="16" fill="hold" nodeType="withEffect">
                                  <p:stCondLst>
                                    <p:cond delay="0"/>
                                  </p:stCondLst>
                                  <p:childTnLst>
                                    <p:set>
                                      <p:cBhvr>
                                        <p:cTn id="189" dur="1" fill="hold">
                                          <p:stCondLst>
                                            <p:cond delay="0"/>
                                          </p:stCondLst>
                                        </p:cTn>
                                        <p:tgtEl>
                                          <p:spTgt spid="52">
                                            <p:txEl>
                                              <p:pRg st="8" end="8"/>
                                            </p:txEl>
                                          </p:spTgt>
                                        </p:tgtEl>
                                        <p:attrNameLst>
                                          <p:attrName>style.visibility</p:attrName>
                                        </p:attrNameLst>
                                      </p:cBhvr>
                                      <p:to>
                                        <p:strVal val="visible"/>
                                      </p:to>
                                    </p:set>
                                    <p:animEffect transition="in" filter="box(in)">
                                      <p:cBhvr>
                                        <p:cTn id="190"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0" grpId="0"/>
      <p:bldP spid="41" grpId="0"/>
      <p:bldP spid="43" grpId="0"/>
      <p:bldP spid="44" grpId="0"/>
      <p:bldP spid="48" grpId="0"/>
      <p:bldP spid="55" grpId="0"/>
      <p:bldP spid="82" grpId="0"/>
      <p:bldP spid="92" grpId="0"/>
      <p:bldP spid="93" grpId="0"/>
      <p:bldP spid="95" grpId="0"/>
      <p:bldP spid="96" grpId="0"/>
      <p:bldP spid="98" grpId="0"/>
      <p:bldP spid="99" grpId="0"/>
      <p:bldP spid="100" grpId="0"/>
      <p:bldP spid="105" grpId="0"/>
      <p:bldP spid="124" grpId="0" animBg="1"/>
      <p:bldP spid="125" grpId="0"/>
      <p:bldP spid="130" grpId="0"/>
      <p:bldP spid="132" grpId="0" animBg="1"/>
      <p:bldP spid="1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Insertion at head of a doubly linked list</a:t>
            </a:r>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5" name="Group 4"/>
          <p:cNvGrpSpPr/>
          <p:nvPr/>
        </p:nvGrpSpPr>
        <p:grpSpPr>
          <a:xfrm>
            <a:off x="2895600" y="1143000"/>
            <a:ext cx="1143000" cy="533400"/>
            <a:chOff x="1447800" y="4419600"/>
            <a:chExt cx="1143000" cy="533400"/>
          </a:xfrm>
        </p:grpSpPr>
        <p:sp>
          <p:nvSpPr>
            <p:cNvPr id="6" name="Rectangle 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9" name="Rectangle 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4343400" y="1143000"/>
            <a:ext cx="1143000" cy="533400"/>
            <a:chOff x="1447800" y="4419600"/>
            <a:chExt cx="1143000" cy="533400"/>
          </a:xfrm>
        </p:grpSpPr>
        <p:sp>
          <p:nvSpPr>
            <p:cNvPr id="11" name="Rectangle 1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14" name="Rectangle 1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p:cNvGrpSpPr/>
          <p:nvPr/>
        </p:nvGrpSpPr>
        <p:grpSpPr>
          <a:xfrm>
            <a:off x="5791200" y="1143000"/>
            <a:ext cx="1143000" cy="533400"/>
            <a:chOff x="1447800" y="4419600"/>
            <a:chExt cx="1143000" cy="533400"/>
          </a:xfrm>
        </p:grpSpPr>
        <p:sp>
          <p:nvSpPr>
            <p:cNvPr id="16" name="Rectangle 1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1828800" y="4495800"/>
              <a:ext cx="457176" cy="400110"/>
            </a:xfrm>
            <a:prstGeom prst="rect">
              <a:avLst/>
            </a:prstGeom>
            <a:noFill/>
          </p:spPr>
          <p:txBody>
            <a:bodyPr wrap="none" rtlCol="0">
              <a:spAutoFit/>
            </a:bodyPr>
            <a:lstStyle/>
            <a:p>
              <a:r>
                <a:rPr lang="en-IN" sz="2000" dirty="0" smtClean="0">
                  <a:latin typeface="Comic Sans MS" pitchFamily="66" charset="0"/>
                </a:rPr>
                <a:t>15</a:t>
              </a:r>
              <a:endParaRPr lang="en-IN" sz="2000" dirty="0">
                <a:latin typeface="Comic Sans MS" pitchFamily="66" charset="0"/>
              </a:endParaRPr>
            </a:p>
          </p:txBody>
        </p:sp>
        <p:sp>
          <p:nvSpPr>
            <p:cNvPr id="19" name="Rectangle 1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p:cNvGrpSpPr/>
          <p:nvPr/>
        </p:nvGrpSpPr>
        <p:grpSpPr>
          <a:xfrm>
            <a:off x="7162800" y="1143000"/>
            <a:ext cx="1143000" cy="533400"/>
            <a:chOff x="1447800" y="4419600"/>
            <a:chExt cx="1143000" cy="533400"/>
          </a:xfrm>
        </p:grpSpPr>
        <p:sp>
          <p:nvSpPr>
            <p:cNvPr id="21" name="Rectangle 2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24" name="Rectangle 2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p:cNvSpPr txBox="1"/>
          <p:nvPr/>
        </p:nvSpPr>
        <p:spPr>
          <a:xfrm>
            <a:off x="1524000" y="990600"/>
            <a:ext cx="960519" cy="400110"/>
          </a:xfrm>
          <a:prstGeom prst="rect">
            <a:avLst/>
          </a:prstGeom>
          <a:noFill/>
        </p:spPr>
        <p:txBody>
          <a:bodyPr wrap="none" rtlCol="0">
            <a:spAutoFit/>
          </a:bodyPr>
          <a:lstStyle/>
          <a:p>
            <a:r>
              <a:rPr lang="en-IN" sz="2000" dirty="0" err="1" smtClean="0">
                <a:latin typeface="Comic Sans MS" pitchFamily="66" charset="0"/>
              </a:rPr>
              <a:t>L.head</a:t>
            </a:r>
            <a:endParaRPr lang="en-IN" sz="2000" dirty="0">
              <a:latin typeface="Comic Sans MS" pitchFamily="66" charset="0"/>
            </a:endParaRPr>
          </a:p>
        </p:txBody>
      </p:sp>
      <p:cxnSp>
        <p:nvCxnSpPr>
          <p:cNvPr id="26" name="Straight Arrow Connector 25"/>
          <p:cNvCxnSpPr/>
          <p:nvPr/>
        </p:nvCxnSpPr>
        <p:spPr>
          <a:xfrm flipV="1">
            <a:off x="2286000" y="14478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62400" y="1371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334000" y="1295400"/>
            <a:ext cx="4572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781800" y="1371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38600" y="1524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486400" y="1524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934200" y="1524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001000" y="1219200"/>
            <a:ext cx="489236" cy="369332"/>
          </a:xfrm>
          <a:prstGeom prst="rect">
            <a:avLst/>
          </a:prstGeom>
          <a:noFill/>
        </p:spPr>
        <p:txBody>
          <a:bodyPr wrap="none" rtlCol="0">
            <a:spAutoFit/>
          </a:bodyPr>
          <a:lstStyle/>
          <a:p>
            <a:r>
              <a:rPr lang="en-IN" dirty="0" smtClean="0"/>
              <a:t>NIL</a:t>
            </a:r>
            <a:endParaRPr lang="en-IN" dirty="0"/>
          </a:p>
        </p:txBody>
      </p:sp>
      <p:sp>
        <p:nvSpPr>
          <p:cNvPr id="34" name="TextBox 33"/>
          <p:cNvSpPr txBox="1"/>
          <p:nvPr/>
        </p:nvSpPr>
        <p:spPr>
          <a:xfrm>
            <a:off x="2743200" y="1219200"/>
            <a:ext cx="489236" cy="369332"/>
          </a:xfrm>
          <a:prstGeom prst="rect">
            <a:avLst/>
          </a:prstGeom>
          <a:noFill/>
        </p:spPr>
        <p:txBody>
          <a:bodyPr wrap="none" rtlCol="0">
            <a:spAutoFit/>
          </a:bodyPr>
          <a:lstStyle/>
          <a:p>
            <a:r>
              <a:rPr lang="en-IN" dirty="0" smtClean="0"/>
              <a:t>NIL</a:t>
            </a:r>
            <a:endParaRPr lang="en-IN" dirty="0"/>
          </a:p>
        </p:txBody>
      </p:sp>
      <p:sp>
        <p:nvSpPr>
          <p:cNvPr id="35" name="TextBox 34"/>
          <p:cNvSpPr txBox="1"/>
          <p:nvPr/>
        </p:nvSpPr>
        <p:spPr>
          <a:xfrm>
            <a:off x="3581400" y="762000"/>
            <a:ext cx="641586" cy="400110"/>
          </a:xfrm>
          <a:prstGeom prst="rect">
            <a:avLst/>
          </a:prstGeom>
          <a:noFill/>
        </p:spPr>
        <p:txBody>
          <a:bodyPr wrap="none" rtlCol="0">
            <a:spAutoFit/>
          </a:bodyPr>
          <a:lstStyle/>
          <a:p>
            <a:r>
              <a:rPr lang="en-IN" sz="2000" dirty="0" smtClean="0"/>
              <a:t>next</a:t>
            </a:r>
            <a:endParaRPr lang="en-IN" sz="2000" dirty="0"/>
          </a:p>
        </p:txBody>
      </p:sp>
      <p:sp>
        <p:nvSpPr>
          <p:cNvPr id="36" name="TextBox 35"/>
          <p:cNvSpPr txBox="1"/>
          <p:nvPr/>
        </p:nvSpPr>
        <p:spPr>
          <a:xfrm>
            <a:off x="4267200" y="1676400"/>
            <a:ext cx="648063" cy="400110"/>
          </a:xfrm>
          <a:prstGeom prst="rect">
            <a:avLst/>
          </a:prstGeom>
          <a:noFill/>
        </p:spPr>
        <p:txBody>
          <a:bodyPr wrap="none" rtlCol="0">
            <a:spAutoFit/>
          </a:bodyPr>
          <a:lstStyle/>
          <a:p>
            <a:r>
              <a:rPr lang="en-IN" sz="2000" dirty="0" err="1" smtClean="0"/>
              <a:t>prev</a:t>
            </a:r>
            <a:endParaRPr lang="en-IN" sz="2000" dirty="0"/>
          </a:p>
        </p:txBody>
      </p:sp>
      <p:sp>
        <p:nvSpPr>
          <p:cNvPr id="37" name="TextBox 36"/>
          <p:cNvSpPr txBox="1"/>
          <p:nvPr/>
        </p:nvSpPr>
        <p:spPr>
          <a:xfrm>
            <a:off x="5791200" y="1676400"/>
            <a:ext cx="648063" cy="400110"/>
          </a:xfrm>
          <a:prstGeom prst="rect">
            <a:avLst/>
          </a:prstGeom>
          <a:noFill/>
        </p:spPr>
        <p:txBody>
          <a:bodyPr wrap="none" rtlCol="0">
            <a:spAutoFit/>
          </a:bodyPr>
          <a:lstStyle/>
          <a:p>
            <a:r>
              <a:rPr lang="en-IN" sz="2000" dirty="0" err="1" smtClean="0"/>
              <a:t>prev</a:t>
            </a:r>
            <a:endParaRPr lang="en-IN" sz="2000" dirty="0"/>
          </a:p>
        </p:txBody>
      </p:sp>
      <p:sp>
        <p:nvSpPr>
          <p:cNvPr id="41" name="Content Placeholder 2"/>
          <p:cNvSpPr>
            <a:spLocks noGrp="1"/>
          </p:cNvSpPr>
          <p:nvPr>
            <p:ph idx="1"/>
          </p:nvPr>
        </p:nvSpPr>
        <p:spPr>
          <a:xfrm>
            <a:off x="228600" y="2667000"/>
            <a:ext cx="8382000" cy="533400"/>
          </a:xfrm>
        </p:spPr>
        <p:txBody>
          <a:bodyPr>
            <a:normAutofit fontScale="92500"/>
          </a:bodyPr>
          <a:lstStyle/>
          <a:p>
            <a:r>
              <a:rPr lang="en-IN" dirty="0" smtClean="0"/>
              <a:t>Given a node x whose key  is set, insert at the head of the list.</a:t>
            </a:r>
            <a:endParaRPr lang="en-IN" dirty="0"/>
          </a:p>
        </p:txBody>
      </p:sp>
      <p:grpSp>
        <p:nvGrpSpPr>
          <p:cNvPr id="42" name="Group 41"/>
          <p:cNvGrpSpPr/>
          <p:nvPr/>
        </p:nvGrpSpPr>
        <p:grpSpPr>
          <a:xfrm>
            <a:off x="1295400" y="1752600"/>
            <a:ext cx="1143000" cy="533400"/>
            <a:chOff x="1447800" y="4419600"/>
            <a:chExt cx="1143000" cy="533400"/>
          </a:xfrm>
        </p:grpSpPr>
        <p:sp>
          <p:nvSpPr>
            <p:cNvPr id="43" name="Rectangle 42"/>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46" name="Rectangle 45"/>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sp>
        <p:nvSpPr>
          <p:cNvPr id="49" name="TextBox 48"/>
          <p:cNvSpPr txBox="1"/>
          <p:nvPr/>
        </p:nvSpPr>
        <p:spPr>
          <a:xfrm>
            <a:off x="1905000" y="2286000"/>
            <a:ext cx="335348" cy="400110"/>
          </a:xfrm>
          <a:prstGeom prst="rect">
            <a:avLst/>
          </a:prstGeom>
          <a:noFill/>
        </p:spPr>
        <p:txBody>
          <a:bodyPr wrap="none" rtlCol="0">
            <a:spAutoFit/>
          </a:bodyPr>
          <a:lstStyle/>
          <a:p>
            <a:r>
              <a:rPr lang="en-IN" sz="2000" dirty="0" smtClean="0">
                <a:latin typeface="Comic Sans MS" pitchFamily="66" charset="0"/>
              </a:rPr>
              <a:t>x</a:t>
            </a:r>
            <a:endParaRPr lang="en-IN" sz="2000" dirty="0">
              <a:latin typeface="Comic Sans MS" pitchFamily="66" charset="0"/>
            </a:endParaRPr>
          </a:p>
        </p:txBody>
      </p:sp>
      <p:cxnSp>
        <p:nvCxnSpPr>
          <p:cNvPr id="55" name="Straight Arrow Connector 54"/>
          <p:cNvCxnSpPr/>
          <p:nvPr/>
        </p:nvCxnSpPr>
        <p:spPr>
          <a:xfrm flipH="1">
            <a:off x="762000" y="2057400"/>
            <a:ext cx="762000" cy="0"/>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209800" y="2057400"/>
            <a:ext cx="685800"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124200" y="2209800"/>
            <a:ext cx="4905510" cy="400110"/>
          </a:xfrm>
          <a:prstGeom prst="rect">
            <a:avLst/>
          </a:prstGeom>
          <a:noFill/>
        </p:spPr>
        <p:txBody>
          <a:bodyPr wrap="none" rtlCol="0">
            <a:spAutoFit/>
          </a:bodyPr>
          <a:lstStyle/>
          <a:p>
            <a:r>
              <a:rPr lang="en-IN" sz="2000" dirty="0" err="1" smtClean="0">
                <a:latin typeface="Comic Sans MS" pitchFamily="66" charset="0"/>
              </a:rPr>
              <a:t>x.next</a:t>
            </a:r>
            <a:r>
              <a:rPr lang="en-IN" sz="2000" dirty="0" smtClean="0">
                <a:latin typeface="Comic Sans MS" pitchFamily="66" charset="0"/>
              </a:rPr>
              <a:t>, </a:t>
            </a:r>
            <a:r>
              <a:rPr lang="en-IN" sz="2000" dirty="0" err="1" smtClean="0">
                <a:latin typeface="Comic Sans MS" pitchFamily="66" charset="0"/>
              </a:rPr>
              <a:t>x.prev</a:t>
            </a:r>
            <a:r>
              <a:rPr lang="en-IN" sz="2000" dirty="0" smtClean="0">
                <a:latin typeface="Comic Sans MS" pitchFamily="66" charset="0"/>
              </a:rPr>
              <a:t> may be garbage pointers.</a:t>
            </a:r>
            <a:endParaRPr lang="en-IN" sz="2000" dirty="0">
              <a:latin typeface="Comic Sans MS" pitchFamily="66" charset="0"/>
            </a:endParaRPr>
          </a:p>
        </p:txBody>
      </p:sp>
      <p:grpSp>
        <p:nvGrpSpPr>
          <p:cNvPr id="60" name="Group 59"/>
          <p:cNvGrpSpPr/>
          <p:nvPr/>
        </p:nvGrpSpPr>
        <p:grpSpPr>
          <a:xfrm>
            <a:off x="2743200" y="3429000"/>
            <a:ext cx="1143000" cy="533400"/>
            <a:chOff x="1447800" y="4419600"/>
            <a:chExt cx="1143000" cy="533400"/>
          </a:xfrm>
        </p:grpSpPr>
        <p:sp>
          <p:nvSpPr>
            <p:cNvPr id="61" name="Rectangle 6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64" name="Rectangle 6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p:cNvGrpSpPr/>
          <p:nvPr/>
        </p:nvGrpSpPr>
        <p:grpSpPr>
          <a:xfrm>
            <a:off x="4191000" y="3429000"/>
            <a:ext cx="1143000" cy="533400"/>
            <a:chOff x="1447800" y="4419600"/>
            <a:chExt cx="1143000" cy="533400"/>
          </a:xfrm>
        </p:grpSpPr>
        <p:sp>
          <p:nvSpPr>
            <p:cNvPr id="66" name="Rectangle 6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69" name="Rectangle 6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0" name="Group 69"/>
          <p:cNvGrpSpPr/>
          <p:nvPr/>
        </p:nvGrpSpPr>
        <p:grpSpPr>
          <a:xfrm>
            <a:off x="5638800" y="3429000"/>
            <a:ext cx="1143000" cy="533400"/>
            <a:chOff x="1447800" y="4419600"/>
            <a:chExt cx="1143000" cy="533400"/>
          </a:xfrm>
        </p:grpSpPr>
        <p:sp>
          <p:nvSpPr>
            <p:cNvPr id="71" name="Rectangle 7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p:cNvSpPr txBox="1"/>
            <p:nvPr/>
          </p:nvSpPr>
          <p:spPr>
            <a:xfrm>
              <a:off x="1828800" y="4495800"/>
              <a:ext cx="457176" cy="400110"/>
            </a:xfrm>
            <a:prstGeom prst="rect">
              <a:avLst/>
            </a:prstGeom>
            <a:noFill/>
          </p:spPr>
          <p:txBody>
            <a:bodyPr wrap="none" rtlCol="0">
              <a:spAutoFit/>
            </a:bodyPr>
            <a:lstStyle/>
            <a:p>
              <a:r>
                <a:rPr lang="en-IN" sz="2000" dirty="0" smtClean="0">
                  <a:latin typeface="Comic Sans MS" pitchFamily="66" charset="0"/>
                </a:rPr>
                <a:t>15</a:t>
              </a:r>
              <a:endParaRPr lang="en-IN" sz="2000" dirty="0">
                <a:latin typeface="Comic Sans MS" pitchFamily="66" charset="0"/>
              </a:endParaRPr>
            </a:p>
          </p:txBody>
        </p:sp>
        <p:sp>
          <p:nvSpPr>
            <p:cNvPr id="74" name="Rectangle 7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74"/>
          <p:cNvGrpSpPr/>
          <p:nvPr/>
        </p:nvGrpSpPr>
        <p:grpSpPr>
          <a:xfrm>
            <a:off x="7010400" y="3429000"/>
            <a:ext cx="1143000" cy="533400"/>
            <a:chOff x="1447800" y="4419600"/>
            <a:chExt cx="1143000" cy="533400"/>
          </a:xfrm>
        </p:grpSpPr>
        <p:sp>
          <p:nvSpPr>
            <p:cNvPr id="76" name="Rectangle 7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TextBox 7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79" name="Rectangle 7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0" name="TextBox 79"/>
          <p:cNvSpPr txBox="1"/>
          <p:nvPr/>
        </p:nvSpPr>
        <p:spPr>
          <a:xfrm>
            <a:off x="0" y="3352800"/>
            <a:ext cx="960519" cy="400110"/>
          </a:xfrm>
          <a:prstGeom prst="rect">
            <a:avLst/>
          </a:prstGeom>
          <a:noFill/>
        </p:spPr>
        <p:txBody>
          <a:bodyPr wrap="none" rtlCol="0">
            <a:spAutoFit/>
          </a:bodyPr>
          <a:lstStyle/>
          <a:p>
            <a:r>
              <a:rPr lang="en-IN" sz="2000" dirty="0" err="1" smtClean="0">
                <a:latin typeface="Comic Sans MS" pitchFamily="66" charset="0"/>
              </a:rPr>
              <a:t>L.head</a:t>
            </a:r>
            <a:endParaRPr lang="en-IN" sz="2000" dirty="0">
              <a:latin typeface="Comic Sans MS" pitchFamily="66" charset="0"/>
            </a:endParaRPr>
          </a:p>
        </p:txBody>
      </p:sp>
      <p:cxnSp>
        <p:nvCxnSpPr>
          <p:cNvPr id="81" name="Straight Arrow Connector 80"/>
          <p:cNvCxnSpPr/>
          <p:nvPr/>
        </p:nvCxnSpPr>
        <p:spPr>
          <a:xfrm flipV="1">
            <a:off x="762000" y="38100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810000" y="3657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581400"/>
            <a:ext cx="4572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629400" y="36576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3886200" y="3810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5334000" y="3810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6781800" y="3810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7848600" y="3505200"/>
            <a:ext cx="489236" cy="369332"/>
          </a:xfrm>
          <a:prstGeom prst="rect">
            <a:avLst/>
          </a:prstGeom>
          <a:noFill/>
        </p:spPr>
        <p:txBody>
          <a:bodyPr wrap="none" rtlCol="0">
            <a:spAutoFit/>
          </a:bodyPr>
          <a:lstStyle/>
          <a:p>
            <a:r>
              <a:rPr lang="en-IN" dirty="0" smtClean="0"/>
              <a:t>NIL</a:t>
            </a:r>
            <a:endParaRPr lang="en-IN" dirty="0"/>
          </a:p>
        </p:txBody>
      </p:sp>
      <p:sp>
        <p:nvSpPr>
          <p:cNvPr id="90" name="TextBox 89"/>
          <p:cNvSpPr txBox="1"/>
          <p:nvPr/>
        </p:nvSpPr>
        <p:spPr>
          <a:xfrm>
            <a:off x="3429000" y="3048000"/>
            <a:ext cx="641586" cy="400110"/>
          </a:xfrm>
          <a:prstGeom prst="rect">
            <a:avLst/>
          </a:prstGeom>
          <a:noFill/>
        </p:spPr>
        <p:txBody>
          <a:bodyPr wrap="none" rtlCol="0">
            <a:spAutoFit/>
          </a:bodyPr>
          <a:lstStyle/>
          <a:p>
            <a:r>
              <a:rPr lang="en-IN" sz="2000" dirty="0" smtClean="0"/>
              <a:t>next</a:t>
            </a:r>
            <a:endParaRPr lang="en-IN" sz="2000" dirty="0"/>
          </a:p>
        </p:txBody>
      </p:sp>
      <p:sp>
        <p:nvSpPr>
          <p:cNvPr id="91" name="TextBox 90"/>
          <p:cNvSpPr txBox="1"/>
          <p:nvPr/>
        </p:nvSpPr>
        <p:spPr>
          <a:xfrm>
            <a:off x="4114800" y="3962400"/>
            <a:ext cx="648063" cy="400110"/>
          </a:xfrm>
          <a:prstGeom prst="rect">
            <a:avLst/>
          </a:prstGeom>
          <a:noFill/>
        </p:spPr>
        <p:txBody>
          <a:bodyPr wrap="none" rtlCol="0">
            <a:spAutoFit/>
          </a:bodyPr>
          <a:lstStyle/>
          <a:p>
            <a:r>
              <a:rPr lang="en-IN" sz="2000" dirty="0" err="1" smtClean="0"/>
              <a:t>prev</a:t>
            </a:r>
            <a:endParaRPr lang="en-IN" sz="2000" dirty="0"/>
          </a:p>
        </p:txBody>
      </p:sp>
      <p:sp>
        <p:nvSpPr>
          <p:cNvPr id="92" name="TextBox 91"/>
          <p:cNvSpPr txBox="1"/>
          <p:nvPr/>
        </p:nvSpPr>
        <p:spPr>
          <a:xfrm>
            <a:off x="5638800" y="3962400"/>
            <a:ext cx="648063" cy="400110"/>
          </a:xfrm>
          <a:prstGeom prst="rect">
            <a:avLst/>
          </a:prstGeom>
          <a:noFill/>
        </p:spPr>
        <p:txBody>
          <a:bodyPr wrap="none" rtlCol="0">
            <a:spAutoFit/>
          </a:bodyPr>
          <a:lstStyle/>
          <a:p>
            <a:r>
              <a:rPr lang="en-IN" sz="2000" dirty="0" err="1" smtClean="0"/>
              <a:t>prev</a:t>
            </a:r>
            <a:endParaRPr lang="en-IN" sz="2000" dirty="0"/>
          </a:p>
        </p:txBody>
      </p:sp>
      <p:grpSp>
        <p:nvGrpSpPr>
          <p:cNvPr id="93" name="Group 92"/>
          <p:cNvGrpSpPr/>
          <p:nvPr/>
        </p:nvGrpSpPr>
        <p:grpSpPr>
          <a:xfrm>
            <a:off x="1295400" y="3429000"/>
            <a:ext cx="1143000" cy="533400"/>
            <a:chOff x="1447800" y="4419600"/>
            <a:chExt cx="1143000" cy="533400"/>
          </a:xfrm>
        </p:grpSpPr>
        <p:sp>
          <p:nvSpPr>
            <p:cNvPr id="94" name="Rectangle 93"/>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TextBox 95"/>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97" name="Rectangle 96"/>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sp>
        <p:nvSpPr>
          <p:cNvPr id="98" name="TextBox 97"/>
          <p:cNvSpPr txBox="1"/>
          <p:nvPr/>
        </p:nvSpPr>
        <p:spPr>
          <a:xfrm>
            <a:off x="1905000" y="3962400"/>
            <a:ext cx="335348" cy="400110"/>
          </a:xfrm>
          <a:prstGeom prst="rect">
            <a:avLst/>
          </a:prstGeom>
          <a:noFill/>
        </p:spPr>
        <p:txBody>
          <a:bodyPr wrap="square" rtlCol="0">
            <a:spAutoFit/>
          </a:bodyPr>
          <a:lstStyle/>
          <a:p>
            <a:r>
              <a:rPr lang="en-IN" sz="2000" dirty="0" smtClean="0">
                <a:latin typeface="Comic Sans MS" pitchFamily="66" charset="0"/>
              </a:rPr>
              <a:t>x</a:t>
            </a:r>
            <a:endParaRPr lang="en-IN" sz="2000" dirty="0">
              <a:latin typeface="Comic Sans MS" pitchFamily="66" charset="0"/>
            </a:endParaRPr>
          </a:p>
        </p:txBody>
      </p:sp>
      <p:cxnSp>
        <p:nvCxnSpPr>
          <p:cNvPr id="100" name="Straight Arrow Connector 99"/>
          <p:cNvCxnSpPr/>
          <p:nvPr/>
        </p:nvCxnSpPr>
        <p:spPr>
          <a:xfrm>
            <a:off x="2209800" y="3581400"/>
            <a:ext cx="533400" cy="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2438400" y="38100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143000" y="3505200"/>
            <a:ext cx="489236" cy="369332"/>
          </a:xfrm>
          <a:prstGeom prst="rect">
            <a:avLst/>
          </a:prstGeom>
          <a:noFill/>
        </p:spPr>
        <p:txBody>
          <a:bodyPr wrap="none" rtlCol="0">
            <a:spAutoFit/>
          </a:bodyPr>
          <a:lstStyle/>
          <a:p>
            <a:r>
              <a:rPr lang="en-IN" dirty="0" smtClean="0"/>
              <a:t>NIL</a:t>
            </a:r>
            <a:endParaRPr lang="en-IN" dirty="0"/>
          </a:p>
        </p:txBody>
      </p:sp>
      <p:sp>
        <p:nvSpPr>
          <p:cNvPr id="109" name="TextBox 108"/>
          <p:cNvSpPr txBox="1"/>
          <p:nvPr/>
        </p:nvSpPr>
        <p:spPr>
          <a:xfrm>
            <a:off x="685800" y="4267200"/>
            <a:ext cx="3429000" cy="2431435"/>
          </a:xfrm>
          <a:prstGeom prst="rect">
            <a:avLst/>
          </a:prstGeom>
          <a:solidFill>
            <a:schemeClr val="accent4">
              <a:lumMod val="20000"/>
              <a:lumOff val="80000"/>
            </a:schemeClr>
          </a:solidFill>
          <a:ln>
            <a:solidFill>
              <a:srgbClr val="C00000"/>
            </a:solidFill>
          </a:ln>
        </p:spPr>
        <p:txBody>
          <a:bodyPr wrap="square" rtlCol="0">
            <a:spAutoFit/>
          </a:bodyPr>
          <a:lstStyle/>
          <a:p>
            <a:r>
              <a:rPr lang="en-IN" sz="1900" dirty="0" err="1" smtClean="0">
                <a:latin typeface="Comic Sans MS" pitchFamily="66" charset="0"/>
              </a:rPr>
              <a:t>Dlist</a:t>
            </a:r>
            <a:r>
              <a:rPr lang="en-IN" sz="1900" dirty="0" smtClean="0">
                <a:latin typeface="Comic Sans MS" pitchFamily="66" charset="0"/>
              </a:rPr>
              <a:t>-Insert-Head(L, x) {</a:t>
            </a:r>
            <a:endParaRPr lang="en-IN" sz="1900" dirty="0" smtClean="0">
              <a:solidFill>
                <a:srgbClr val="0000FF"/>
              </a:solidFill>
              <a:latin typeface="Comic Sans MS" pitchFamily="66" charset="0"/>
            </a:endParaRPr>
          </a:p>
          <a:p>
            <a:pPr marL="457200" indent="-457200">
              <a:buFont typeface="+mj-lt"/>
              <a:buAutoNum type="arabicPeriod"/>
            </a:pPr>
            <a:r>
              <a:rPr lang="en-IN" sz="1900" dirty="0" smtClean="0">
                <a:latin typeface="Comic Sans MS" pitchFamily="66" charset="0"/>
              </a:rPr>
              <a:t> </a:t>
            </a:r>
            <a:r>
              <a:rPr lang="en-IN" sz="1900" dirty="0" smtClean="0">
                <a:latin typeface="Comic Sans MS" pitchFamily="66" charset="0"/>
              </a:rPr>
              <a:t>  </a:t>
            </a:r>
            <a:r>
              <a:rPr lang="en-IN" sz="1900" dirty="0" err="1" smtClean="0">
                <a:latin typeface="Comic Sans MS" pitchFamily="66" charset="0"/>
              </a:rPr>
              <a:t>x.next</a:t>
            </a:r>
            <a:r>
              <a:rPr lang="en-IN" sz="1900" dirty="0" smtClean="0">
                <a:latin typeface="Comic Sans MS" pitchFamily="66" charset="0"/>
              </a:rPr>
              <a:t> =</a:t>
            </a:r>
            <a:r>
              <a:rPr lang="en-IN" sz="1900" dirty="0" err="1" smtClean="0">
                <a:latin typeface="Comic Sans MS" pitchFamily="66" charset="0"/>
              </a:rPr>
              <a:t>L.head</a:t>
            </a:r>
            <a:r>
              <a:rPr lang="en-IN" sz="1900" dirty="0" smtClean="0">
                <a:latin typeface="Comic Sans MS" pitchFamily="66" charset="0"/>
              </a:rPr>
              <a:t> </a:t>
            </a:r>
          </a:p>
          <a:p>
            <a:pPr marL="457200" indent="-457200">
              <a:buFont typeface="+mj-lt"/>
              <a:buAutoNum type="arabicPeriod"/>
            </a:pPr>
            <a:r>
              <a:rPr lang="en-IN" sz="1900" dirty="0" smtClean="0">
                <a:latin typeface="Comic Sans MS" pitchFamily="66" charset="0"/>
              </a:rPr>
              <a:t> </a:t>
            </a:r>
            <a:r>
              <a:rPr lang="en-IN" sz="1900" dirty="0" smtClean="0">
                <a:latin typeface="Comic Sans MS" pitchFamily="66" charset="0"/>
              </a:rPr>
              <a:t>  if </a:t>
            </a:r>
            <a:r>
              <a:rPr lang="en-IN" sz="1900" dirty="0" err="1" smtClean="0">
                <a:latin typeface="Comic Sans MS" pitchFamily="66" charset="0"/>
              </a:rPr>
              <a:t>L.head</a:t>
            </a:r>
            <a:r>
              <a:rPr lang="en-IN" sz="1900" dirty="0" smtClean="0">
                <a:latin typeface="Comic Sans MS" pitchFamily="66" charset="0"/>
              </a:rPr>
              <a:t> </a:t>
            </a:r>
            <a:r>
              <a:rPr lang="en-IN" sz="1900" dirty="0" smtClean="0">
                <a:latin typeface="Comic Sans MS" pitchFamily="66" charset="0"/>
              </a:rPr>
              <a:t>!= NIL  {</a:t>
            </a:r>
          </a:p>
          <a:p>
            <a:pPr marL="457200" indent="-457200">
              <a:buFont typeface="+mj-lt"/>
              <a:buAutoNum type="arabicPeriod"/>
            </a:pPr>
            <a:r>
              <a:rPr lang="en-IN" sz="1900" dirty="0" smtClean="0">
                <a:latin typeface="Comic Sans MS" pitchFamily="66" charset="0"/>
              </a:rPr>
              <a:t> </a:t>
            </a:r>
            <a:r>
              <a:rPr lang="en-IN" sz="1900" dirty="0" smtClean="0">
                <a:latin typeface="Comic Sans MS" pitchFamily="66" charset="0"/>
              </a:rPr>
              <a:t>        </a:t>
            </a:r>
            <a:r>
              <a:rPr lang="en-IN" sz="1900" dirty="0" err="1" smtClean="0">
                <a:latin typeface="Comic Sans MS" pitchFamily="66" charset="0"/>
              </a:rPr>
              <a:t>L.head.prev</a:t>
            </a:r>
            <a:r>
              <a:rPr lang="en-IN" sz="1900" dirty="0" smtClean="0">
                <a:latin typeface="Comic Sans MS" pitchFamily="66" charset="0"/>
              </a:rPr>
              <a:t> = x </a:t>
            </a:r>
          </a:p>
          <a:p>
            <a:pPr marL="457200" indent="-457200">
              <a:buFont typeface="+mj-lt"/>
              <a:buAutoNum type="arabicPeriod"/>
            </a:pPr>
            <a:r>
              <a:rPr lang="en-IN" sz="1900" dirty="0" smtClean="0">
                <a:latin typeface="Comic Sans MS" pitchFamily="66" charset="0"/>
              </a:rPr>
              <a:t> </a:t>
            </a:r>
            <a:r>
              <a:rPr lang="en-IN" sz="1900" dirty="0" smtClean="0">
                <a:latin typeface="Comic Sans MS" pitchFamily="66" charset="0"/>
              </a:rPr>
              <a:t>  }</a:t>
            </a:r>
          </a:p>
          <a:p>
            <a:pPr marL="457200" indent="-457200">
              <a:buFont typeface="+mj-lt"/>
              <a:buAutoNum type="arabicPeriod"/>
            </a:pPr>
            <a:r>
              <a:rPr lang="en-IN" sz="1900" dirty="0" smtClean="0">
                <a:latin typeface="Comic Sans MS" pitchFamily="66" charset="0"/>
              </a:rPr>
              <a:t> </a:t>
            </a:r>
            <a:r>
              <a:rPr lang="en-IN" sz="1900" dirty="0" smtClean="0">
                <a:latin typeface="Comic Sans MS" pitchFamily="66" charset="0"/>
              </a:rPr>
              <a:t>  </a:t>
            </a:r>
            <a:r>
              <a:rPr lang="en-IN" sz="1900" dirty="0" err="1" smtClean="0">
                <a:latin typeface="Comic Sans MS" pitchFamily="66" charset="0"/>
              </a:rPr>
              <a:t>L.head</a:t>
            </a:r>
            <a:r>
              <a:rPr lang="en-IN" sz="1900" dirty="0" smtClean="0">
                <a:latin typeface="Comic Sans MS" pitchFamily="66" charset="0"/>
              </a:rPr>
              <a:t> =x</a:t>
            </a:r>
            <a:endParaRPr lang="en-IN" sz="1900" dirty="0" smtClean="0">
              <a:latin typeface="Comic Sans MS" pitchFamily="66" charset="0"/>
            </a:endParaRPr>
          </a:p>
          <a:p>
            <a:pPr marL="457200" indent="-457200">
              <a:buFont typeface="+mj-lt"/>
              <a:buAutoNum type="arabicPeriod"/>
            </a:pPr>
            <a:r>
              <a:rPr lang="en-IN" sz="1900" dirty="0" smtClean="0">
                <a:latin typeface="Comic Sans MS" pitchFamily="66" charset="0"/>
              </a:rPr>
              <a:t>   </a:t>
            </a:r>
            <a:r>
              <a:rPr lang="en-IN" sz="1900" dirty="0" err="1" smtClean="0">
                <a:latin typeface="Comic Sans MS" pitchFamily="66" charset="0"/>
              </a:rPr>
              <a:t>x.prev</a:t>
            </a:r>
            <a:r>
              <a:rPr lang="en-IN" sz="1900" dirty="0" smtClean="0">
                <a:latin typeface="Comic Sans MS" pitchFamily="66" charset="0"/>
              </a:rPr>
              <a:t>  = NIL</a:t>
            </a:r>
          </a:p>
          <a:p>
            <a:pPr marL="457200" indent="-457200"/>
            <a:r>
              <a:rPr lang="en-IN" sz="1900" dirty="0" smtClean="0">
                <a:latin typeface="Comic Sans MS" pitchFamily="66" charset="0"/>
              </a:rPr>
              <a:t>}</a:t>
            </a:r>
            <a:endParaRPr lang="en-IN" sz="1900" dirty="0" smtClean="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ox(in)">
                                      <p:cBhvr>
                                        <p:cTn id="7" dur="500"/>
                                        <p:tgtEl>
                                          <p:spTgt spid="4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box(in)">
                                      <p:cBhvr>
                                        <p:cTn id="10" dur="500"/>
                                        <p:tgtEl>
                                          <p:spTgt spid="49"/>
                                        </p:tgtEl>
                                      </p:cBhvr>
                                    </p:animEffect>
                                  </p:childTnLst>
                                </p:cTn>
                              </p:par>
                              <p:par>
                                <p:cTn id="11" presetID="4" presetClass="entr" presetSubtype="16" fill="hold"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box(in)">
                                      <p:cBhvr>
                                        <p:cTn id="13" dur="500"/>
                                        <p:tgtEl>
                                          <p:spTgt spid="9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box(in)">
                                      <p:cBhvr>
                                        <p:cTn id="1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for key  in a list</a:t>
            </a:r>
            <a:endParaRPr lang="en-IN" dirty="0"/>
          </a:p>
        </p:txBody>
      </p:sp>
      <p:sp>
        <p:nvSpPr>
          <p:cNvPr id="3" name="Content Placeholder 2"/>
          <p:cNvSpPr>
            <a:spLocks noGrp="1"/>
          </p:cNvSpPr>
          <p:nvPr>
            <p:ph idx="1"/>
          </p:nvPr>
        </p:nvSpPr>
        <p:spPr>
          <a:xfrm>
            <a:off x="381000" y="2286000"/>
            <a:ext cx="8305800" cy="838200"/>
          </a:xfrm>
          <a:solidFill>
            <a:schemeClr val="accent1">
              <a:lumMod val="20000"/>
              <a:lumOff val="80000"/>
            </a:schemeClr>
          </a:solidFill>
          <a:ln>
            <a:solidFill>
              <a:srgbClr val="C00000"/>
            </a:solidFill>
          </a:ln>
        </p:spPr>
        <p:txBody>
          <a:bodyPr/>
          <a:lstStyle/>
          <a:p>
            <a:r>
              <a:rPr lang="en-IN" dirty="0" smtClean="0"/>
              <a:t>This is a sequential process. Start at </a:t>
            </a:r>
            <a:r>
              <a:rPr lang="en-IN" dirty="0" err="1" smtClean="0"/>
              <a:t>L.head</a:t>
            </a:r>
            <a:r>
              <a:rPr lang="en-IN" dirty="0" smtClean="0"/>
              <a:t> and check each key until it is found or end of list is reached.</a:t>
            </a:r>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pSp>
        <p:nvGrpSpPr>
          <p:cNvPr id="5" name="Group 4"/>
          <p:cNvGrpSpPr/>
          <p:nvPr/>
        </p:nvGrpSpPr>
        <p:grpSpPr>
          <a:xfrm>
            <a:off x="2743200" y="1295400"/>
            <a:ext cx="1143000" cy="533400"/>
            <a:chOff x="1447800" y="4419600"/>
            <a:chExt cx="1143000" cy="533400"/>
          </a:xfrm>
        </p:grpSpPr>
        <p:sp>
          <p:nvSpPr>
            <p:cNvPr id="6" name="Rectangle 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9" name="Rectangle 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4191000" y="1295400"/>
            <a:ext cx="1143000" cy="533400"/>
            <a:chOff x="1447800" y="4419600"/>
            <a:chExt cx="1143000" cy="533400"/>
          </a:xfrm>
        </p:grpSpPr>
        <p:sp>
          <p:nvSpPr>
            <p:cNvPr id="11" name="Rectangle 1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14" name="Rectangle 1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p:cNvGrpSpPr/>
          <p:nvPr/>
        </p:nvGrpSpPr>
        <p:grpSpPr>
          <a:xfrm>
            <a:off x="5638800" y="1295400"/>
            <a:ext cx="1143000" cy="533400"/>
            <a:chOff x="1447800" y="4419600"/>
            <a:chExt cx="1143000" cy="533400"/>
          </a:xfrm>
        </p:grpSpPr>
        <p:sp>
          <p:nvSpPr>
            <p:cNvPr id="16" name="Rectangle 15"/>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1828800" y="4495800"/>
              <a:ext cx="457176" cy="400110"/>
            </a:xfrm>
            <a:prstGeom prst="rect">
              <a:avLst/>
            </a:prstGeom>
            <a:noFill/>
          </p:spPr>
          <p:txBody>
            <a:bodyPr wrap="none" rtlCol="0">
              <a:spAutoFit/>
            </a:bodyPr>
            <a:lstStyle/>
            <a:p>
              <a:r>
                <a:rPr lang="en-IN" sz="2000" dirty="0" smtClean="0">
                  <a:latin typeface="Comic Sans MS" pitchFamily="66" charset="0"/>
                </a:rPr>
                <a:t>15</a:t>
              </a:r>
              <a:endParaRPr lang="en-IN" sz="2000" dirty="0">
                <a:latin typeface="Comic Sans MS" pitchFamily="66" charset="0"/>
              </a:endParaRPr>
            </a:p>
          </p:txBody>
        </p:sp>
        <p:sp>
          <p:nvSpPr>
            <p:cNvPr id="19" name="Rectangle 18"/>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p:cNvGrpSpPr/>
          <p:nvPr/>
        </p:nvGrpSpPr>
        <p:grpSpPr>
          <a:xfrm>
            <a:off x="7010400" y="1295400"/>
            <a:ext cx="1143000" cy="533400"/>
            <a:chOff x="1447800" y="4419600"/>
            <a:chExt cx="1143000" cy="533400"/>
          </a:xfrm>
        </p:grpSpPr>
        <p:sp>
          <p:nvSpPr>
            <p:cNvPr id="21" name="Rectangle 2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24" name="Rectangle 23"/>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p:cNvSpPr txBox="1"/>
          <p:nvPr/>
        </p:nvSpPr>
        <p:spPr>
          <a:xfrm>
            <a:off x="0" y="1219200"/>
            <a:ext cx="960519" cy="400110"/>
          </a:xfrm>
          <a:prstGeom prst="rect">
            <a:avLst/>
          </a:prstGeom>
          <a:noFill/>
        </p:spPr>
        <p:txBody>
          <a:bodyPr wrap="none" rtlCol="0">
            <a:spAutoFit/>
          </a:bodyPr>
          <a:lstStyle/>
          <a:p>
            <a:r>
              <a:rPr lang="en-IN" sz="2000" dirty="0" err="1" smtClean="0">
                <a:latin typeface="Comic Sans MS" pitchFamily="66" charset="0"/>
              </a:rPr>
              <a:t>L.head</a:t>
            </a:r>
            <a:endParaRPr lang="en-IN" sz="2000" dirty="0">
              <a:latin typeface="Comic Sans MS" pitchFamily="66" charset="0"/>
            </a:endParaRPr>
          </a:p>
        </p:txBody>
      </p:sp>
      <p:cxnSp>
        <p:nvCxnSpPr>
          <p:cNvPr id="26" name="Straight Arrow Connector 25"/>
          <p:cNvCxnSpPr/>
          <p:nvPr/>
        </p:nvCxnSpPr>
        <p:spPr>
          <a:xfrm flipV="1">
            <a:off x="762000" y="16764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810000" y="15240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181600" y="1447800"/>
            <a:ext cx="4572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629400" y="15240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86200" y="16764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34000" y="16764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781800" y="16764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48600" y="1371600"/>
            <a:ext cx="489236" cy="369332"/>
          </a:xfrm>
          <a:prstGeom prst="rect">
            <a:avLst/>
          </a:prstGeom>
          <a:noFill/>
        </p:spPr>
        <p:txBody>
          <a:bodyPr wrap="none" rtlCol="0">
            <a:spAutoFit/>
          </a:bodyPr>
          <a:lstStyle/>
          <a:p>
            <a:r>
              <a:rPr lang="en-IN" dirty="0" smtClean="0"/>
              <a:t>NIL</a:t>
            </a:r>
            <a:endParaRPr lang="en-IN" dirty="0"/>
          </a:p>
        </p:txBody>
      </p:sp>
      <p:sp>
        <p:nvSpPr>
          <p:cNvPr id="34" name="TextBox 33"/>
          <p:cNvSpPr txBox="1"/>
          <p:nvPr/>
        </p:nvSpPr>
        <p:spPr>
          <a:xfrm>
            <a:off x="990600" y="1828800"/>
            <a:ext cx="648063" cy="400110"/>
          </a:xfrm>
          <a:prstGeom prst="rect">
            <a:avLst/>
          </a:prstGeom>
          <a:noFill/>
        </p:spPr>
        <p:txBody>
          <a:bodyPr wrap="none" rtlCol="0">
            <a:spAutoFit/>
          </a:bodyPr>
          <a:lstStyle/>
          <a:p>
            <a:r>
              <a:rPr lang="en-IN" sz="2000" dirty="0" err="1" smtClean="0"/>
              <a:t>prev</a:t>
            </a:r>
            <a:endParaRPr lang="en-IN" sz="2000" dirty="0"/>
          </a:p>
        </p:txBody>
      </p:sp>
      <p:sp>
        <p:nvSpPr>
          <p:cNvPr id="35" name="TextBox 34"/>
          <p:cNvSpPr txBox="1"/>
          <p:nvPr/>
        </p:nvSpPr>
        <p:spPr>
          <a:xfrm>
            <a:off x="1905000" y="990600"/>
            <a:ext cx="641586" cy="400110"/>
          </a:xfrm>
          <a:prstGeom prst="rect">
            <a:avLst/>
          </a:prstGeom>
          <a:noFill/>
        </p:spPr>
        <p:txBody>
          <a:bodyPr wrap="none" rtlCol="0">
            <a:spAutoFit/>
          </a:bodyPr>
          <a:lstStyle/>
          <a:p>
            <a:r>
              <a:rPr lang="en-IN" sz="2000" dirty="0" smtClean="0"/>
              <a:t>next</a:t>
            </a:r>
            <a:endParaRPr lang="en-IN" sz="2000" dirty="0"/>
          </a:p>
        </p:txBody>
      </p:sp>
      <p:grpSp>
        <p:nvGrpSpPr>
          <p:cNvPr id="36" name="Group 35"/>
          <p:cNvGrpSpPr/>
          <p:nvPr/>
        </p:nvGrpSpPr>
        <p:grpSpPr>
          <a:xfrm>
            <a:off x="1295400" y="1295400"/>
            <a:ext cx="1143000" cy="533400"/>
            <a:chOff x="1447800" y="4419600"/>
            <a:chExt cx="1143000" cy="533400"/>
          </a:xfrm>
        </p:grpSpPr>
        <p:sp>
          <p:nvSpPr>
            <p:cNvPr id="37" name="Rectangle 36"/>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40" name="Rectangle 39"/>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sp>
        <p:nvSpPr>
          <p:cNvPr id="41" name="TextBox 40"/>
          <p:cNvSpPr txBox="1"/>
          <p:nvPr/>
        </p:nvSpPr>
        <p:spPr>
          <a:xfrm>
            <a:off x="1905000" y="1828800"/>
            <a:ext cx="335348" cy="400110"/>
          </a:xfrm>
          <a:prstGeom prst="rect">
            <a:avLst/>
          </a:prstGeom>
          <a:noFill/>
        </p:spPr>
        <p:txBody>
          <a:bodyPr wrap="square" rtlCol="0">
            <a:spAutoFit/>
          </a:bodyPr>
          <a:lstStyle/>
          <a:p>
            <a:r>
              <a:rPr lang="en-IN" sz="2000" dirty="0" smtClean="0">
                <a:latin typeface="Comic Sans MS" pitchFamily="66" charset="0"/>
              </a:rPr>
              <a:t>x</a:t>
            </a:r>
            <a:endParaRPr lang="en-IN" sz="2000" dirty="0">
              <a:latin typeface="Comic Sans MS" pitchFamily="66" charset="0"/>
            </a:endParaRPr>
          </a:p>
        </p:txBody>
      </p:sp>
      <p:cxnSp>
        <p:nvCxnSpPr>
          <p:cNvPr id="42" name="Straight Arrow Connector 41"/>
          <p:cNvCxnSpPr/>
          <p:nvPr/>
        </p:nvCxnSpPr>
        <p:spPr>
          <a:xfrm>
            <a:off x="2209800" y="1447800"/>
            <a:ext cx="533400" cy="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438400" y="16764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43000" y="1371600"/>
            <a:ext cx="489236" cy="369332"/>
          </a:xfrm>
          <a:prstGeom prst="rect">
            <a:avLst/>
          </a:prstGeom>
          <a:noFill/>
        </p:spPr>
        <p:txBody>
          <a:bodyPr wrap="none" rtlCol="0">
            <a:spAutoFit/>
          </a:bodyPr>
          <a:lstStyle/>
          <a:p>
            <a:r>
              <a:rPr lang="en-IN" dirty="0" smtClean="0"/>
              <a:t>NIL</a:t>
            </a:r>
            <a:endParaRPr lang="en-IN" dirty="0"/>
          </a:p>
        </p:txBody>
      </p:sp>
      <p:sp>
        <p:nvSpPr>
          <p:cNvPr id="46" name="TextBox 45"/>
          <p:cNvSpPr txBox="1"/>
          <p:nvPr/>
        </p:nvSpPr>
        <p:spPr>
          <a:xfrm>
            <a:off x="685800" y="3276600"/>
            <a:ext cx="4233851" cy="1938992"/>
          </a:xfrm>
          <a:prstGeom prst="rect">
            <a:avLst/>
          </a:prstGeom>
          <a:solidFill>
            <a:schemeClr val="accent4">
              <a:lumMod val="20000"/>
              <a:lumOff val="80000"/>
            </a:schemeClr>
          </a:solidFill>
          <a:ln>
            <a:solidFill>
              <a:srgbClr val="C00000"/>
            </a:solidFill>
          </a:ln>
        </p:spPr>
        <p:txBody>
          <a:bodyPr wrap="none" rtlCol="0">
            <a:spAutoFit/>
          </a:bodyPr>
          <a:lstStyle/>
          <a:p>
            <a:r>
              <a:rPr lang="en-IN" sz="2000" dirty="0" err="1" smtClean="0">
                <a:latin typeface="Comic Sans MS" pitchFamily="66" charset="0"/>
              </a:rPr>
              <a:t>Dlist</a:t>
            </a:r>
            <a:r>
              <a:rPr lang="en-IN" sz="2000" dirty="0" smtClean="0">
                <a:latin typeface="Comic Sans MS" pitchFamily="66" charset="0"/>
              </a:rPr>
              <a:t>-Search(L, k) {</a:t>
            </a:r>
          </a:p>
          <a:p>
            <a:pPr marL="457200" indent="-457200">
              <a:buFont typeface="+mj-lt"/>
              <a:buAutoNum type="arabicPeriod"/>
            </a:pPr>
            <a:r>
              <a:rPr lang="en-IN" sz="2000" dirty="0" smtClean="0">
                <a:latin typeface="Comic Sans MS" pitchFamily="66" charset="0"/>
              </a:rPr>
              <a:t> </a:t>
            </a:r>
            <a:r>
              <a:rPr lang="en-IN" sz="2000" dirty="0" smtClean="0">
                <a:latin typeface="Comic Sans MS" pitchFamily="66" charset="0"/>
              </a:rPr>
              <a:t>p = </a:t>
            </a:r>
            <a:r>
              <a:rPr lang="en-IN" sz="2000" dirty="0" err="1" smtClean="0">
                <a:latin typeface="Comic Sans MS" pitchFamily="66" charset="0"/>
              </a:rPr>
              <a:t>L.head</a:t>
            </a:r>
            <a:endParaRPr lang="en-IN" sz="2000" dirty="0" smtClean="0">
              <a:latin typeface="Comic Sans MS" pitchFamily="66" charset="0"/>
            </a:endParaRPr>
          </a:p>
          <a:p>
            <a:pPr marL="457200" indent="-457200">
              <a:buFont typeface="+mj-lt"/>
              <a:buAutoNum type="arabicPeriod"/>
            </a:pPr>
            <a:r>
              <a:rPr lang="en-IN" sz="2000" dirty="0" smtClean="0">
                <a:latin typeface="Comic Sans MS" pitchFamily="66" charset="0"/>
              </a:rPr>
              <a:t> </a:t>
            </a:r>
            <a:r>
              <a:rPr lang="en-IN" sz="2000" dirty="0" smtClean="0">
                <a:latin typeface="Comic Sans MS" pitchFamily="66" charset="0"/>
              </a:rPr>
              <a:t>while (p != NIL and </a:t>
            </a:r>
            <a:r>
              <a:rPr lang="en-IN" sz="2000" dirty="0" err="1" smtClean="0">
                <a:latin typeface="Comic Sans MS" pitchFamily="66" charset="0"/>
              </a:rPr>
              <a:t>p.key</a:t>
            </a:r>
            <a:r>
              <a:rPr lang="en-IN" sz="2000" dirty="0" smtClean="0">
                <a:latin typeface="Comic Sans MS" pitchFamily="66" charset="0"/>
              </a:rPr>
              <a:t> != k)</a:t>
            </a:r>
          </a:p>
          <a:p>
            <a:pPr marL="457200" indent="-457200">
              <a:buFont typeface="+mj-lt"/>
              <a:buAutoNum type="arabicPeriod"/>
            </a:pPr>
            <a:r>
              <a:rPr lang="en-IN" sz="2000" dirty="0" smtClean="0">
                <a:latin typeface="Comic Sans MS" pitchFamily="66" charset="0"/>
              </a:rPr>
              <a:t> </a:t>
            </a:r>
            <a:r>
              <a:rPr lang="en-IN" sz="2000" dirty="0" smtClean="0">
                <a:latin typeface="Comic Sans MS" pitchFamily="66" charset="0"/>
              </a:rPr>
              <a:t>      p = </a:t>
            </a:r>
            <a:r>
              <a:rPr lang="en-IN" sz="2000" dirty="0" err="1" smtClean="0">
                <a:latin typeface="Comic Sans MS" pitchFamily="66" charset="0"/>
              </a:rPr>
              <a:t>p.next</a:t>
            </a:r>
            <a:endParaRPr lang="en-IN" sz="2000" dirty="0" smtClean="0">
              <a:latin typeface="Comic Sans MS" pitchFamily="66" charset="0"/>
            </a:endParaRPr>
          </a:p>
          <a:p>
            <a:pPr marL="457200" indent="-457200">
              <a:buFont typeface="+mj-lt"/>
              <a:buAutoNum type="arabicPeriod"/>
            </a:pPr>
            <a:r>
              <a:rPr lang="en-IN" sz="2000" dirty="0" smtClean="0">
                <a:latin typeface="Comic Sans MS" pitchFamily="66" charset="0"/>
              </a:rPr>
              <a:t> </a:t>
            </a:r>
            <a:r>
              <a:rPr lang="en-IN" sz="2000" dirty="0" smtClean="0">
                <a:latin typeface="Comic Sans MS" pitchFamily="66" charset="0"/>
              </a:rPr>
              <a:t>return p</a:t>
            </a:r>
          </a:p>
          <a:p>
            <a:r>
              <a:rPr lang="en-IN" sz="2000" dirty="0" smtClean="0">
                <a:latin typeface="Comic Sans MS" pitchFamily="66" charset="0"/>
              </a:rPr>
              <a:t>}</a:t>
            </a:r>
            <a:r>
              <a:rPr lang="en-IN" sz="2000" dirty="0" smtClean="0">
                <a:latin typeface="Comic Sans MS" pitchFamily="66" charset="0"/>
              </a:rPr>
              <a:t> </a:t>
            </a:r>
            <a:endParaRPr lang="en-IN" sz="2000" dirty="0" smtClean="0">
              <a:latin typeface="Comic Sans MS" pitchFamily="66" charset="0"/>
            </a:endParaRPr>
          </a:p>
        </p:txBody>
      </p:sp>
      <p:sp>
        <p:nvSpPr>
          <p:cNvPr id="47" name="TextBox 46"/>
          <p:cNvSpPr txBox="1"/>
          <p:nvPr/>
        </p:nvSpPr>
        <p:spPr>
          <a:xfrm>
            <a:off x="5105401" y="3505200"/>
            <a:ext cx="3581400" cy="2554545"/>
          </a:xfrm>
          <a:prstGeom prst="rect">
            <a:avLst/>
          </a:prstGeom>
          <a:solidFill>
            <a:schemeClr val="accent3">
              <a:lumMod val="20000"/>
              <a:lumOff val="80000"/>
            </a:schemeClr>
          </a:solidFill>
          <a:ln>
            <a:solidFill>
              <a:srgbClr val="C00000"/>
            </a:solidFill>
          </a:ln>
        </p:spPr>
        <p:txBody>
          <a:bodyPr wrap="square" rtlCol="0">
            <a:spAutoFit/>
          </a:bodyPr>
          <a:lstStyle/>
          <a:p>
            <a:pPr>
              <a:buFont typeface="Arial" pitchFamily="34" charset="0"/>
              <a:buChar char="•"/>
            </a:pPr>
            <a:r>
              <a:rPr lang="en-IN" sz="2000" dirty="0" smtClean="0">
                <a:latin typeface="Comic Sans MS" pitchFamily="66" charset="0"/>
              </a:rPr>
              <a:t>  The </a:t>
            </a:r>
            <a:r>
              <a:rPr lang="en-IN" sz="2000" dirty="0" err="1" smtClean="0">
                <a:solidFill>
                  <a:srgbClr val="C00000"/>
                </a:solidFill>
                <a:latin typeface="Comic Sans MS" pitchFamily="66" charset="0"/>
              </a:rPr>
              <a:t>prev</a:t>
            </a:r>
            <a:r>
              <a:rPr lang="en-IN" sz="2000" dirty="0" smtClean="0">
                <a:latin typeface="Comic Sans MS" pitchFamily="66" charset="0"/>
              </a:rPr>
              <a:t> pointer is not used here.</a:t>
            </a:r>
          </a:p>
          <a:p>
            <a:pPr>
              <a:buFont typeface="Arial" pitchFamily="34" charset="0"/>
              <a:buChar char="•"/>
            </a:pPr>
            <a:r>
              <a:rPr lang="en-IN" sz="2000" dirty="0" smtClean="0">
                <a:latin typeface="Comic Sans MS" pitchFamily="66" charset="0"/>
              </a:rPr>
              <a:t> </a:t>
            </a:r>
            <a:r>
              <a:rPr lang="en-IN" sz="2000" dirty="0" smtClean="0">
                <a:latin typeface="Comic Sans MS" pitchFamily="66" charset="0"/>
              </a:rPr>
              <a:t> If the structure for List contained a tail pointer also, then a backward search starting at </a:t>
            </a:r>
            <a:r>
              <a:rPr lang="en-IN" sz="2000" dirty="0" smtClean="0">
                <a:solidFill>
                  <a:srgbClr val="C00000"/>
                </a:solidFill>
                <a:latin typeface="Comic Sans MS" pitchFamily="66" charset="0"/>
              </a:rPr>
              <a:t>tail </a:t>
            </a:r>
            <a:r>
              <a:rPr lang="en-IN" sz="2000" dirty="0" smtClean="0">
                <a:latin typeface="Comic Sans MS" pitchFamily="66" charset="0"/>
              </a:rPr>
              <a:t>and using the </a:t>
            </a:r>
            <a:r>
              <a:rPr lang="en-IN" sz="2000" dirty="0" err="1" smtClean="0">
                <a:solidFill>
                  <a:srgbClr val="C00000"/>
                </a:solidFill>
                <a:latin typeface="Comic Sans MS" pitchFamily="66" charset="0"/>
              </a:rPr>
              <a:t>prev</a:t>
            </a:r>
            <a:r>
              <a:rPr lang="en-IN" sz="2000" dirty="0" smtClean="0">
                <a:latin typeface="Comic Sans MS" pitchFamily="66" charset="0"/>
              </a:rPr>
              <a:t> link to navigate forward would also work.</a:t>
            </a:r>
            <a:endParaRPr lang="en-IN" sz="20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ox(in)">
                                      <p:cBhvr>
                                        <p:cTn id="7" dur="500"/>
                                        <p:tgtEl>
                                          <p:spTgt spid="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ox(in)">
                                      <p:cBhvr>
                                        <p:cTn id="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of Lists</a:t>
            </a:r>
            <a:endParaRPr lang="en-IN" dirty="0"/>
          </a:p>
        </p:txBody>
      </p:sp>
      <p:sp>
        <p:nvSpPr>
          <p:cNvPr id="3" name="Content Placeholder 2"/>
          <p:cNvSpPr>
            <a:spLocks noGrp="1"/>
          </p:cNvSpPr>
          <p:nvPr>
            <p:ph idx="1"/>
          </p:nvPr>
        </p:nvSpPr>
        <p:spPr>
          <a:xfrm>
            <a:off x="457200" y="1600201"/>
            <a:ext cx="8229600" cy="3657600"/>
          </a:xfrm>
          <a:solidFill>
            <a:schemeClr val="accent3">
              <a:lumMod val="20000"/>
              <a:lumOff val="80000"/>
            </a:schemeClr>
          </a:solidFill>
          <a:ln>
            <a:solidFill>
              <a:srgbClr val="C00000"/>
            </a:solidFill>
          </a:ln>
        </p:spPr>
        <p:txBody>
          <a:bodyPr/>
          <a:lstStyle/>
          <a:p>
            <a:r>
              <a:rPr lang="en-IN" dirty="0" smtClean="0"/>
              <a:t>Pointer based data structure.</a:t>
            </a:r>
          </a:p>
          <a:p>
            <a:r>
              <a:rPr lang="en-IN" dirty="0" smtClean="0"/>
              <a:t>Flexible: insertions and deletions are O(1) (easy).</a:t>
            </a:r>
          </a:p>
          <a:p>
            <a:r>
              <a:rPr lang="en-IN" dirty="0" smtClean="0"/>
              <a:t>Searching is linear time.</a:t>
            </a:r>
          </a:p>
          <a:p>
            <a:r>
              <a:rPr lang="en-IN" dirty="0" smtClean="0"/>
              <a:t>Widely used for</a:t>
            </a:r>
          </a:p>
          <a:p>
            <a:pPr lvl="1"/>
            <a:r>
              <a:rPr lang="en-IN" dirty="0" smtClean="0"/>
              <a:t>Storing a collection of objects that arrive in some order.</a:t>
            </a:r>
          </a:p>
          <a:p>
            <a:pPr lvl="1"/>
            <a:r>
              <a:rPr lang="en-IN" dirty="0" smtClean="0"/>
              <a:t>Searching the collection does not happen frequently.</a:t>
            </a:r>
          </a:p>
          <a:p>
            <a:pPr lvl="1"/>
            <a:r>
              <a:rPr lang="en-IN" dirty="0" smtClean="0"/>
              <a:t>As an implementation of queue by keeping a pointer to the tail of the list.</a:t>
            </a:r>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sp>
        <p:nvSpPr>
          <p:cNvPr id="57" name="Title 56"/>
          <p:cNvSpPr>
            <a:spLocks noGrp="1"/>
          </p:cNvSpPr>
          <p:nvPr>
            <p:ph type="title"/>
          </p:nvPr>
        </p:nvSpPr>
        <p:spPr>
          <a:xfrm>
            <a:off x="228600" y="304800"/>
            <a:ext cx="8229600" cy="1143000"/>
          </a:xfrm>
        </p:spPr>
        <p:txBody>
          <a:bodyPr/>
          <a:lstStyle/>
          <a:p>
            <a:r>
              <a:rPr lang="en-IN" dirty="0" smtClean="0"/>
              <a:t>Representing Trees </a:t>
            </a:r>
            <a:endParaRPr lang="en-IN" dirty="0"/>
          </a:p>
        </p:txBody>
      </p:sp>
      <p:sp>
        <p:nvSpPr>
          <p:cNvPr id="59" name="Title 1"/>
          <p:cNvSpPr>
            <a:spLocks noGrp="1"/>
          </p:cNvSpPr>
          <p:nvPr>
            <p:ph idx="1"/>
          </p:nvPr>
        </p:nvSpPr>
        <p:spPr>
          <a:xfrm>
            <a:off x="304800" y="1524001"/>
            <a:ext cx="8305800" cy="1904999"/>
          </a:xfrm>
        </p:spPr>
        <p:txBody>
          <a:bodyPr>
            <a:noAutofit/>
          </a:bodyPr>
          <a:lstStyle/>
          <a:p>
            <a:r>
              <a:rPr lang="en-IN" sz="2000" dirty="0" smtClean="0"/>
              <a:t> </a:t>
            </a:r>
            <a:r>
              <a:rPr lang="en-IN" dirty="0" smtClean="0"/>
              <a:t>Pointer-based  techniques used for lists are very general and result in flexible data structures.</a:t>
            </a:r>
          </a:p>
          <a:p>
            <a:pPr>
              <a:buNone/>
            </a:pPr>
            <a:endParaRPr lang="en-IN" dirty="0" smtClean="0"/>
          </a:p>
          <a:p>
            <a:r>
              <a:rPr lang="en-IN" dirty="0" smtClean="0"/>
              <a:t>We will see structures for representing trees based on pointers.</a:t>
            </a:r>
          </a:p>
          <a:p>
            <a:r>
              <a:rPr lang="en-IN" dirty="0" smtClean="0"/>
              <a:t>Inherits the advantages of flexibility, easy insertion, deletion (also rotations). </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8229600" cy="1143000"/>
          </a:xfrm>
        </p:spPr>
        <p:txBody>
          <a:bodyPr/>
          <a:lstStyle/>
          <a:p>
            <a:r>
              <a:rPr lang="en-IN" dirty="0" smtClean="0"/>
              <a:t>Binary tree representation</a:t>
            </a:r>
            <a:endParaRPr lang="en-IN" dirty="0"/>
          </a:p>
        </p:txBody>
      </p:sp>
      <p:sp>
        <p:nvSpPr>
          <p:cNvPr id="4" name="Slide Number Placeholder 3"/>
          <p:cNvSpPr>
            <a:spLocks noGrp="1"/>
          </p:cNvSpPr>
          <p:nvPr>
            <p:ph type="sldNum" sz="quarter" idx="12"/>
          </p:nvPr>
        </p:nvSpPr>
        <p:spPr>
          <a:xfrm>
            <a:off x="7010400" y="5975350"/>
            <a:ext cx="2133600" cy="365125"/>
          </a:xfrm>
        </p:spPr>
        <p:txBody>
          <a:bodyPr/>
          <a:lstStyle/>
          <a:p>
            <a:pPr>
              <a:defRPr/>
            </a:pPr>
            <a:fld id="{147D3F34-CCFE-4664-990B-25D48250FF76}" type="slidenum">
              <a:rPr lang="en-US" smtClean="0"/>
              <a:pPr>
                <a:defRPr/>
              </a:pPr>
              <a:t>16</a:t>
            </a:fld>
            <a:endParaRPr lang="en-US"/>
          </a:p>
        </p:txBody>
      </p:sp>
      <p:grpSp>
        <p:nvGrpSpPr>
          <p:cNvPr id="8" name="Group 7"/>
          <p:cNvGrpSpPr/>
          <p:nvPr/>
        </p:nvGrpSpPr>
        <p:grpSpPr>
          <a:xfrm>
            <a:off x="5105400" y="1066800"/>
            <a:ext cx="685800" cy="609600"/>
            <a:chOff x="4114800" y="1447800"/>
            <a:chExt cx="685800" cy="609600"/>
          </a:xfrm>
        </p:grpSpPr>
        <p:sp>
          <p:nvSpPr>
            <p:cNvPr id="5" name="Rectangle 4"/>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NIL</a:t>
              </a:r>
              <a:endParaRPr lang="en-IN" dirty="0">
                <a:solidFill>
                  <a:srgbClr val="C00000"/>
                </a:solidFill>
              </a:endParaRPr>
            </a:p>
          </p:txBody>
        </p:sp>
        <p:sp>
          <p:nvSpPr>
            <p:cNvPr id="6" name="Rectangle 5"/>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p:cNvGrpSpPr/>
          <p:nvPr/>
        </p:nvGrpSpPr>
        <p:grpSpPr>
          <a:xfrm>
            <a:off x="3505200" y="1981200"/>
            <a:ext cx="685800" cy="609600"/>
            <a:chOff x="4114800" y="1447800"/>
            <a:chExt cx="685800" cy="609600"/>
          </a:xfrm>
        </p:grpSpPr>
        <p:sp>
          <p:nvSpPr>
            <p:cNvPr id="10" name="Rectangle 9"/>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1" name="Rectangle 10"/>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grpSp>
      <p:grpSp>
        <p:nvGrpSpPr>
          <p:cNvPr id="13" name="Group 12"/>
          <p:cNvGrpSpPr/>
          <p:nvPr/>
        </p:nvGrpSpPr>
        <p:grpSpPr>
          <a:xfrm>
            <a:off x="6629400" y="1905000"/>
            <a:ext cx="685800" cy="609600"/>
            <a:chOff x="4114800" y="1447800"/>
            <a:chExt cx="685800" cy="609600"/>
          </a:xfrm>
        </p:grpSpPr>
        <p:sp>
          <p:nvSpPr>
            <p:cNvPr id="14" name="Rectangle 13"/>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5" name="Rectangle 14"/>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8" name="Straight Arrow Connector 17"/>
          <p:cNvCxnSpPr/>
          <p:nvPr/>
        </p:nvCxnSpPr>
        <p:spPr>
          <a:xfrm flipV="1">
            <a:off x="3962400" y="1676400"/>
            <a:ext cx="1143000" cy="4572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3"/>
          </p:cNvCxnSpPr>
          <p:nvPr/>
        </p:nvCxnSpPr>
        <p:spPr>
          <a:xfrm flipH="1" flipV="1">
            <a:off x="5791200" y="1219200"/>
            <a:ext cx="990600" cy="8382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8" idx="3"/>
          </p:cNvCxnSpPr>
          <p:nvPr/>
        </p:nvCxnSpPr>
        <p:spPr>
          <a:xfrm flipH="1">
            <a:off x="4191000" y="1447800"/>
            <a:ext cx="990600" cy="381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638800" y="1524000"/>
            <a:ext cx="990600" cy="6096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105400" y="7620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15</a:t>
            </a:r>
            <a:endParaRPr lang="en-IN" dirty="0">
              <a:solidFill>
                <a:srgbClr val="C00000"/>
              </a:solidFill>
            </a:endParaRPr>
          </a:p>
        </p:txBody>
      </p:sp>
      <p:sp>
        <p:nvSpPr>
          <p:cNvPr id="28" name="Rectangle 27"/>
          <p:cNvSpPr/>
          <p:nvPr/>
        </p:nvSpPr>
        <p:spPr>
          <a:xfrm>
            <a:off x="3505200" y="16764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10</a:t>
            </a:r>
            <a:endParaRPr lang="en-IN" dirty="0">
              <a:solidFill>
                <a:srgbClr val="C00000"/>
              </a:solidFill>
            </a:endParaRPr>
          </a:p>
        </p:txBody>
      </p:sp>
      <p:sp>
        <p:nvSpPr>
          <p:cNvPr id="29" name="Rectangle 28"/>
          <p:cNvSpPr/>
          <p:nvPr/>
        </p:nvSpPr>
        <p:spPr>
          <a:xfrm>
            <a:off x="6629400" y="16002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25</a:t>
            </a:r>
            <a:endParaRPr lang="en-IN" dirty="0">
              <a:solidFill>
                <a:srgbClr val="C00000"/>
              </a:solidFill>
            </a:endParaRPr>
          </a:p>
        </p:txBody>
      </p:sp>
      <p:grpSp>
        <p:nvGrpSpPr>
          <p:cNvPr id="47" name="Group 46"/>
          <p:cNvGrpSpPr/>
          <p:nvPr/>
        </p:nvGrpSpPr>
        <p:grpSpPr>
          <a:xfrm>
            <a:off x="2438400" y="2971800"/>
            <a:ext cx="685800" cy="609600"/>
            <a:chOff x="4114800" y="1447800"/>
            <a:chExt cx="685800" cy="609600"/>
          </a:xfrm>
        </p:grpSpPr>
        <p:sp>
          <p:nvSpPr>
            <p:cNvPr id="48" name="Rectangle 47"/>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49" name="Rectangle 48"/>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1" name="Straight Arrow Connector 50"/>
          <p:cNvCxnSpPr>
            <a:endCxn id="11" idx="1"/>
          </p:cNvCxnSpPr>
          <p:nvPr/>
        </p:nvCxnSpPr>
        <p:spPr>
          <a:xfrm flipV="1">
            <a:off x="2971800" y="2438400"/>
            <a:ext cx="533400" cy="6858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438400" y="26670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8</a:t>
            </a:r>
            <a:endParaRPr lang="en-IN" dirty="0">
              <a:solidFill>
                <a:srgbClr val="C00000"/>
              </a:solidFill>
            </a:endParaRPr>
          </a:p>
        </p:txBody>
      </p:sp>
      <p:cxnSp>
        <p:nvCxnSpPr>
          <p:cNvPr id="54" name="Straight Arrow Connector 53"/>
          <p:cNvCxnSpPr/>
          <p:nvPr/>
        </p:nvCxnSpPr>
        <p:spPr>
          <a:xfrm flipH="1">
            <a:off x="3124200" y="2438400"/>
            <a:ext cx="609600" cy="762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038600" y="2438400"/>
            <a:ext cx="381000" cy="1524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343400" y="2362200"/>
            <a:ext cx="489236" cy="369332"/>
          </a:xfrm>
          <a:prstGeom prst="rect">
            <a:avLst/>
          </a:prstGeom>
          <a:noFill/>
        </p:spPr>
        <p:txBody>
          <a:bodyPr wrap="none" rtlCol="0">
            <a:spAutoFit/>
          </a:bodyPr>
          <a:lstStyle/>
          <a:p>
            <a:r>
              <a:rPr lang="en-IN" dirty="0" smtClean="0"/>
              <a:t>NIL</a:t>
            </a:r>
            <a:endParaRPr lang="en-IN" dirty="0"/>
          </a:p>
        </p:txBody>
      </p:sp>
      <p:grpSp>
        <p:nvGrpSpPr>
          <p:cNvPr id="91" name="Group 90"/>
          <p:cNvGrpSpPr/>
          <p:nvPr/>
        </p:nvGrpSpPr>
        <p:grpSpPr>
          <a:xfrm>
            <a:off x="3505200" y="4038600"/>
            <a:ext cx="685800" cy="609600"/>
            <a:chOff x="4114800" y="1447800"/>
            <a:chExt cx="685800" cy="609600"/>
          </a:xfrm>
        </p:grpSpPr>
        <p:sp>
          <p:nvSpPr>
            <p:cNvPr id="92" name="Rectangle 91"/>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93" name="Rectangle 92"/>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93"/>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6" name="Rectangle 95"/>
          <p:cNvSpPr/>
          <p:nvPr/>
        </p:nvSpPr>
        <p:spPr>
          <a:xfrm>
            <a:off x="3505200" y="37338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9</a:t>
            </a:r>
            <a:endParaRPr lang="en-IN" dirty="0">
              <a:solidFill>
                <a:srgbClr val="C00000"/>
              </a:solidFill>
            </a:endParaRPr>
          </a:p>
        </p:txBody>
      </p:sp>
      <p:cxnSp>
        <p:nvCxnSpPr>
          <p:cNvPr id="97" name="Straight Arrow Connector 96"/>
          <p:cNvCxnSpPr/>
          <p:nvPr/>
        </p:nvCxnSpPr>
        <p:spPr>
          <a:xfrm flipH="1" flipV="1">
            <a:off x="3048000" y="3581400"/>
            <a:ext cx="609600" cy="6096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3048000" y="3352800"/>
            <a:ext cx="457200" cy="381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2438400" y="5257800"/>
            <a:ext cx="685800" cy="609600"/>
            <a:chOff x="4114800" y="1447800"/>
            <a:chExt cx="685800" cy="609600"/>
          </a:xfrm>
        </p:grpSpPr>
        <p:sp>
          <p:nvSpPr>
            <p:cNvPr id="101" name="Rectangle 100"/>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02" name="Rectangle 101"/>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4" name="Rectangle 103"/>
          <p:cNvSpPr/>
          <p:nvPr/>
        </p:nvSpPr>
        <p:spPr>
          <a:xfrm>
            <a:off x="2438400" y="49530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9</a:t>
            </a:r>
            <a:endParaRPr lang="en-IN" dirty="0">
              <a:solidFill>
                <a:srgbClr val="C00000"/>
              </a:solidFill>
            </a:endParaRPr>
          </a:p>
        </p:txBody>
      </p:sp>
      <p:cxnSp>
        <p:nvCxnSpPr>
          <p:cNvPr id="105" name="Straight Arrow Connector 104"/>
          <p:cNvCxnSpPr/>
          <p:nvPr/>
        </p:nvCxnSpPr>
        <p:spPr>
          <a:xfrm flipV="1">
            <a:off x="2971800" y="4648200"/>
            <a:ext cx="533400" cy="7620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3124200" y="4419600"/>
            <a:ext cx="457200" cy="5334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4572000" y="5181600"/>
            <a:ext cx="685800" cy="609600"/>
            <a:chOff x="4114800" y="1447800"/>
            <a:chExt cx="685800" cy="609600"/>
          </a:xfrm>
        </p:grpSpPr>
        <p:sp>
          <p:nvSpPr>
            <p:cNvPr id="114" name="Rectangle 113"/>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15" name="Rectangle 114"/>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7" name="Straight Arrow Connector 116"/>
          <p:cNvCxnSpPr>
            <a:endCxn id="94" idx="2"/>
          </p:cNvCxnSpPr>
          <p:nvPr/>
        </p:nvCxnSpPr>
        <p:spPr>
          <a:xfrm flipH="1" flipV="1">
            <a:off x="4038600" y="4648200"/>
            <a:ext cx="685800" cy="6858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572000" y="48768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10</a:t>
            </a:r>
            <a:endParaRPr lang="en-IN" dirty="0">
              <a:solidFill>
                <a:srgbClr val="C00000"/>
              </a:solidFill>
            </a:endParaRPr>
          </a:p>
        </p:txBody>
      </p:sp>
      <p:cxnSp>
        <p:nvCxnSpPr>
          <p:cNvPr id="119" name="Straight Arrow Connector 118"/>
          <p:cNvCxnSpPr/>
          <p:nvPr/>
        </p:nvCxnSpPr>
        <p:spPr>
          <a:xfrm>
            <a:off x="5181600" y="5562600"/>
            <a:ext cx="304800" cy="2286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118" idx="1"/>
          </p:cNvCxnSpPr>
          <p:nvPr/>
        </p:nvCxnSpPr>
        <p:spPr>
          <a:xfrm>
            <a:off x="4038600" y="4495800"/>
            <a:ext cx="533400" cy="5334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5410200" y="5715000"/>
            <a:ext cx="489236" cy="369332"/>
          </a:xfrm>
          <a:prstGeom prst="rect">
            <a:avLst/>
          </a:prstGeom>
          <a:noFill/>
        </p:spPr>
        <p:txBody>
          <a:bodyPr wrap="none" rtlCol="0">
            <a:spAutoFit/>
          </a:bodyPr>
          <a:lstStyle/>
          <a:p>
            <a:r>
              <a:rPr lang="en-IN" dirty="0" smtClean="0"/>
              <a:t>NIL</a:t>
            </a:r>
            <a:endParaRPr lang="en-IN" dirty="0"/>
          </a:p>
        </p:txBody>
      </p:sp>
      <p:sp>
        <p:nvSpPr>
          <p:cNvPr id="128" name="TextBox 127"/>
          <p:cNvSpPr txBox="1"/>
          <p:nvPr/>
        </p:nvSpPr>
        <p:spPr>
          <a:xfrm>
            <a:off x="4038600" y="5715000"/>
            <a:ext cx="489236" cy="369332"/>
          </a:xfrm>
          <a:prstGeom prst="rect">
            <a:avLst/>
          </a:prstGeom>
          <a:noFill/>
        </p:spPr>
        <p:txBody>
          <a:bodyPr wrap="none" rtlCol="0">
            <a:spAutoFit/>
          </a:bodyPr>
          <a:lstStyle/>
          <a:p>
            <a:r>
              <a:rPr lang="en-IN" dirty="0" smtClean="0"/>
              <a:t>NIL</a:t>
            </a:r>
            <a:endParaRPr lang="en-IN" dirty="0"/>
          </a:p>
        </p:txBody>
      </p:sp>
      <p:cxnSp>
        <p:nvCxnSpPr>
          <p:cNvPr id="130" name="Straight Arrow Connector 129"/>
          <p:cNvCxnSpPr/>
          <p:nvPr/>
        </p:nvCxnSpPr>
        <p:spPr>
          <a:xfrm flipH="1">
            <a:off x="4419600" y="5638800"/>
            <a:ext cx="381000" cy="1524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971800" y="5715000"/>
            <a:ext cx="304800" cy="2286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3200400" y="5867400"/>
            <a:ext cx="489236" cy="369332"/>
          </a:xfrm>
          <a:prstGeom prst="rect">
            <a:avLst/>
          </a:prstGeom>
          <a:noFill/>
        </p:spPr>
        <p:txBody>
          <a:bodyPr wrap="none" rtlCol="0">
            <a:spAutoFit/>
          </a:bodyPr>
          <a:lstStyle/>
          <a:p>
            <a:r>
              <a:rPr lang="en-IN" dirty="0" smtClean="0"/>
              <a:t>NIL</a:t>
            </a:r>
            <a:endParaRPr lang="en-IN" dirty="0"/>
          </a:p>
        </p:txBody>
      </p:sp>
      <p:sp>
        <p:nvSpPr>
          <p:cNvPr id="133" name="TextBox 132"/>
          <p:cNvSpPr txBox="1"/>
          <p:nvPr/>
        </p:nvSpPr>
        <p:spPr>
          <a:xfrm>
            <a:off x="1828800" y="5867400"/>
            <a:ext cx="489236" cy="369332"/>
          </a:xfrm>
          <a:prstGeom prst="rect">
            <a:avLst/>
          </a:prstGeom>
          <a:noFill/>
        </p:spPr>
        <p:txBody>
          <a:bodyPr wrap="none" rtlCol="0">
            <a:spAutoFit/>
          </a:bodyPr>
          <a:lstStyle/>
          <a:p>
            <a:r>
              <a:rPr lang="en-IN" dirty="0" smtClean="0"/>
              <a:t>NIL</a:t>
            </a:r>
            <a:endParaRPr lang="en-IN" dirty="0"/>
          </a:p>
        </p:txBody>
      </p:sp>
      <p:cxnSp>
        <p:nvCxnSpPr>
          <p:cNvPr id="134" name="Straight Arrow Connector 133"/>
          <p:cNvCxnSpPr/>
          <p:nvPr/>
        </p:nvCxnSpPr>
        <p:spPr>
          <a:xfrm flipH="1">
            <a:off x="2209800" y="5791200"/>
            <a:ext cx="381000" cy="1524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5410200" y="2971800"/>
            <a:ext cx="685800" cy="609600"/>
            <a:chOff x="4114800" y="1447800"/>
            <a:chExt cx="685800" cy="609600"/>
          </a:xfrm>
        </p:grpSpPr>
        <p:sp>
          <p:nvSpPr>
            <p:cNvPr id="136" name="Rectangle 135"/>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37" name="Rectangle 136"/>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9" name="Rectangle 138"/>
          <p:cNvSpPr/>
          <p:nvPr/>
        </p:nvSpPr>
        <p:spPr>
          <a:xfrm>
            <a:off x="5410200" y="26670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18</a:t>
            </a:r>
            <a:endParaRPr lang="en-IN" dirty="0">
              <a:solidFill>
                <a:srgbClr val="C00000"/>
              </a:solidFill>
            </a:endParaRPr>
          </a:p>
        </p:txBody>
      </p:sp>
      <p:cxnSp>
        <p:nvCxnSpPr>
          <p:cNvPr id="140" name="Straight Arrow Connector 139"/>
          <p:cNvCxnSpPr/>
          <p:nvPr/>
        </p:nvCxnSpPr>
        <p:spPr>
          <a:xfrm flipV="1">
            <a:off x="5943600" y="2209800"/>
            <a:ext cx="685800" cy="9144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36" idx="3"/>
          </p:cNvCxnSpPr>
          <p:nvPr/>
        </p:nvCxnSpPr>
        <p:spPr>
          <a:xfrm flipH="1">
            <a:off x="6096000" y="2362200"/>
            <a:ext cx="762000" cy="762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696200" y="3276600"/>
            <a:ext cx="685800" cy="609600"/>
            <a:chOff x="4114800" y="1447800"/>
            <a:chExt cx="685800" cy="609600"/>
          </a:xfrm>
        </p:grpSpPr>
        <p:sp>
          <p:nvSpPr>
            <p:cNvPr id="143" name="Rectangle 142"/>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44" name="Rectangle 143"/>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6" name="Straight Arrow Connector 145"/>
          <p:cNvCxnSpPr/>
          <p:nvPr/>
        </p:nvCxnSpPr>
        <p:spPr>
          <a:xfrm flipH="1" flipV="1">
            <a:off x="7239000" y="2514600"/>
            <a:ext cx="533400" cy="8382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696200" y="29718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40</a:t>
            </a:r>
            <a:endParaRPr lang="en-IN" dirty="0">
              <a:solidFill>
                <a:srgbClr val="C00000"/>
              </a:solidFill>
            </a:endParaRPr>
          </a:p>
        </p:txBody>
      </p:sp>
      <p:cxnSp>
        <p:nvCxnSpPr>
          <p:cNvPr id="148" name="Straight Arrow Connector 147"/>
          <p:cNvCxnSpPr/>
          <p:nvPr/>
        </p:nvCxnSpPr>
        <p:spPr>
          <a:xfrm>
            <a:off x="8305800" y="3657600"/>
            <a:ext cx="304800" cy="2286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endCxn id="147" idx="0"/>
          </p:cNvCxnSpPr>
          <p:nvPr/>
        </p:nvCxnSpPr>
        <p:spPr>
          <a:xfrm>
            <a:off x="7239000" y="2286000"/>
            <a:ext cx="800100" cy="685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8534400" y="3810000"/>
            <a:ext cx="489236" cy="369332"/>
          </a:xfrm>
          <a:prstGeom prst="rect">
            <a:avLst/>
          </a:prstGeom>
          <a:noFill/>
        </p:spPr>
        <p:txBody>
          <a:bodyPr wrap="none" rtlCol="0">
            <a:spAutoFit/>
          </a:bodyPr>
          <a:lstStyle/>
          <a:p>
            <a:r>
              <a:rPr lang="en-IN" dirty="0" smtClean="0"/>
              <a:t>NIL</a:t>
            </a:r>
            <a:endParaRPr lang="en-IN" dirty="0"/>
          </a:p>
        </p:txBody>
      </p:sp>
      <p:sp>
        <p:nvSpPr>
          <p:cNvPr id="151" name="TextBox 150"/>
          <p:cNvSpPr txBox="1"/>
          <p:nvPr/>
        </p:nvSpPr>
        <p:spPr>
          <a:xfrm>
            <a:off x="7162800" y="3810000"/>
            <a:ext cx="489236" cy="369332"/>
          </a:xfrm>
          <a:prstGeom prst="rect">
            <a:avLst/>
          </a:prstGeom>
          <a:noFill/>
        </p:spPr>
        <p:txBody>
          <a:bodyPr wrap="none" rtlCol="0">
            <a:spAutoFit/>
          </a:bodyPr>
          <a:lstStyle/>
          <a:p>
            <a:r>
              <a:rPr lang="en-IN" dirty="0" smtClean="0"/>
              <a:t>NIL</a:t>
            </a:r>
            <a:endParaRPr lang="en-IN" dirty="0"/>
          </a:p>
        </p:txBody>
      </p:sp>
      <p:cxnSp>
        <p:nvCxnSpPr>
          <p:cNvPr id="152" name="Straight Arrow Connector 151"/>
          <p:cNvCxnSpPr/>
          <p:nvPr/>
        </p:nvCxnSpPr>
        <p:spPr>
          <a:xfrm flipH="1">
            <a:off x="7543800" y="3733800"/>
            <a:ext cx="381000" cy="1524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5943600" y="3429000"/>
            <a:ext cx="304800" cy="2286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6172200" y="3581400"/>
            <a:ext cx="489236" cy="369332"/>
          </a:xfrm>
          <a:prstGeom prst="rect">
            <a:avLst/>
          </a:prstGeom>
          <a:noFill/>
        </p:spPr>
        <p:txBody>
          <a:bodyPr wrap="none" rtlCol="0">
            <a:spAutoFit/>
          </a:bodyPr>
          <a:lstStyle/>
          <a:p>
            <a:r>
              <a:rPr lang="en-IN" dirty="0" smtClean="0"/>
              <a:t>NIL</a:t>
            </a:r>
            <a:endParaRPr lang="en-IN" dirty="0"/>
          </a:p>
        </p:txBody>
      </p:sp>
      <p:sp>
        <p:nvSpPr>
          <p:cNvPr id="155" name="TextBox 154"/>
          <p:cNvSpPr txBox="1"/>
          <p:nvPr/>
        </p:nvSpPr>
        <p:spPr>
          <a:xfrm>
            <a:off x="4800600" y="3581400"/>
            <a:ext cx="489236" cy="369332"/>
          </a:xfrm>
          <a:prstGeom prst="rect">
            <a:avLst/>
          </a:prstGeom>
          <a:noFill/>
        </p:spPr>
        <p:txBody>
          <a:bodyPr wrap="none" rtlCol="0">
            <a:spAutoFit/>
          </a:bodyPr>
          <a:lstStyle/>
          <a:p>
            <a:r>
              <a:rPr lang="en-IN" dirty="0" smtClean="0"/>
              <a:t>NIL</a:t>
            </a:r>
            <a:endParaRPr lang="en-IN" dirty="0"/>
          </a:p>
        </p:txBody>
      </p:sp>
      <p:cxnSp>
        <p:nvCxnSpPr>
          <p:cNvPr id="156" name="Straight Arrow Connector 155"/>
          <p:cNvCxnSpPr/>
          <p:nvPr/>
        </p:nvCxnSpPr>
        <p:spPr>
          <a:xfrm flipH="1">
            <a:off x="5181600" y="3505200"/>
            <a:ext cx="381000" cy="1524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03" name="Group 202"/>
          <p:cNvGrpSpPr/>
          <p:nvPr/>
        </p:nvGrpSpPr>
        <p:grpSpPr>
          <a:xfrm>
            <a:off x="0" y="1066800"/>
            <a:ext cx="2371794" cy="3905310"/>
            <a:chOff x="0" y="1219200"/>
            <a:chExt cx="2371794" cy="3905310"/>
          </a:xfrm>
        </p:grpSpPr>
        <p:sp>
          <p:nvSpPr>
            <p:cNvPr id="166" name="TextBox 165"/>
            <p:cNvSpPr txBox="1"/>
            <p:nvPr/>
          </p:nvSpPr>
          <p:spPr>
            <a:xfrm>
              <a:off x="990600" y="1219200"/>
              <a:ext cx="429926" cy="369332"/>
            </a:xfrm>
            <a:prstGeom prst="rect">
              <a:avLst/>
            </a:prstGeom>
            <a:noFill/>
          </p:spPr>
          <p:txBody>
            <a:bodyPr wrap="none" rtlCol="0">
              <a:spAutoFit/>
            </a:bodyPr>
            <a:lstStyle/>
            <a:p>
              <a:r>
                <a:rPr lang="en-IN" dirty="0" smtClean="0">
                  <a:latin typeface="Comic Sans MS" pitchFamily="66" charset="0"/>
                </a:rPr>
                <a:t>15</a:t>
              </a:r>
              <a:endParaRPr lang="en-IN" dirty="0">
                <a:latin typeface="Comic Sans MS" pitchFamily="66" charset="0"/>
              </a:endParaRPr>
            </a:p>
          </p:txBody>
        </p:sp>
        <p:cxnSp>
          <p:nvCxnSpPr>
            <p:cNvPr id="168" name="Straight Connector 167"/>
            <p:cNvCxnSpPr/>
            <p:nvPr/>
          </p:nvCxnSpPr>
          <p:spPr>
            <a:xfrm flipH="1">
              <a:off x="685800" y="1524000"/>
              <a:ext cx="3810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295400" y="1524000"/>
              <a:ext cx="3048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57200" y="2057400"/>
              <a:ext cx="429926" cy="369332"/>
            </a:xfrm>
            <a:prstGeom prst="rect">
              <a:avLst/>
            </a:prstGeom>
            <a:noFill/>
          </p:spPr>
          <p:txBody>
            <a:bodyPr wrap="none" rtlCol="0">
              <a:spAutoFit/>
            </a:bodyPr>
            <a:lstStyle/>
            <a:p>
              <a:r>
                <a:rPr lang="en-IN" dirty="0" smtClean="0">
                  <a:latin typeface="Comic Sans MS" pitchFamily="66" charset="0"/>
                </a:rPr>
                <a:t>10</a:t>
              </a:r>
              <a:endParaRPr lang="en-IN" dirty="0">
                <a:latin typeface="Comic Sans MS" pitchFamily="66" charset="0"/>
              </a:endParaRPr>
            </a:p>
          </p:txBody>
        </p:sp>
        <p:sp>
          <p:nvSpPr>
            <p:cNvPr id="175" name="TextBox 174"/>
            <p:cNvSpPr txBox="1"/>
            <p:nvPr/>
          </p:nvSpPr>
          <p:spPr>
            <a:xfrm>
              <a:off x="1447800" y="2057400"/>
              <a:ext cx="466794" cy="369332"/>
            </a:xfrm>
            <a:prstGeom prst="rect">
              <a:avLst/>
            </a:prstGeom>
            <a:noFill/>
          </p:spPr>
          <p:txBody>
            <a:bodyPr wrap="none" rtlCol="0">
              <a:spAutoFit/>
            </a:bodyPr>
            <a:lstStyle/>
            <a:p>
              <a:r>
                <a:rPr lang="en-IN" dirty="0" smtClean="0">
                  <a:latin typeface="Comic Sans MS" pitchFamily="66" charset="0"/>
                </a:rPr>
                <a:t>2</a:t>
              </a:r>
              <a:r>
                <a:rPr lang="en-IN" dirty="0" smtClean="0">
                  <a:latin typeface="Comic Sans MS" pitchFamily="66" charset="0"/>
                </a:rPr>
                <a:t>5</a:t>
              </a:r>
              <a:endParaRPr lang="en-IN" dirty="0">
                <a:latin typeface="Comic Sans MS" pitchFamily="66" charset="0"/>
              </a:endParaRPr>
            </a:p>
          </p:txBody>
        </p:sp>
        <p:sp>
          <p:nvSpPr>
            <p:cNvPr id="176" name="TextBox 175"/>
            <p:cNvSpPr txBox="1"/>
            <p:nvPr/>
          </p:nvSpPr>
          <p:spPr>
            <a:xfrm>
              <a:off x="0" y="2743200"/>
              <a:ext cx="325730" cy="369332"/>
            </a:xfrm>
            <a:prstGeom prst="rect">
              <a:avLst/>
            </a:prstGeom>
            <a:noFill/>
          </p:spPr>
          <p:txBody>
            <a:bodyPr wrap="none" rtlCol="0">
              <a:spAutoFit/>
            </a:bodyPr>
            <a:lstStyle/>
            <a:p>
              <a:r>
                <a:rPr lang="en-IN" dirty="0" smtClean="0">
                  <a:latin typeface="Comic Sans MS" pitchFamily="66" charset="0"/>
                </a:rPr>
                <a:t>8</a:t>
              </a:r>
              <a:endParaRPr lang="en-IN" dirty="0">
                <a:latin typeface="Comic Sans MS" pitchFamily="66" charset="0"/>
              </a:endParaRPr>
            </a:p>
          </p:txBody>
        </p:sp>
        <p:sp>
          <p:nvSpPr>
            <p:cNvPr id="177" name="TextBox 176"/>
            <p:cNvSpPr txBox="1"/>
            <p:nvPr/>
          </p:nvSpPr>
          <p:spPr>
            <a:xfrm>
              <a:off x="533400" y="3429000"/>
              <a:ext cx="325730" cy="369332"/>
            </a:xfrm>
            <a:prstGeom prst="rect">
              <a:avLst/>
            </a:prstGeom>
            <a:noFill/>
          </p:spPr>
          <p:txBody>
            <a:bodyPr wrap="none" rtlCol="0">
              <a:spAutoFit/>
            </a:bodyPr>
            <a:lstStyle/>
            <a:p>
              <a:r>
                <a:rPr lang="en-IN" dirty="0" smtClean="0">
                  <a:latin typeface="Comic Sans MS" pitchFamily="66" charset="0"/>
                </a:rPr>
                <a:t>9</a:t>
              </a:r>
              <a:endParaRPr lang="en-IN" dirty="0">
                <a:latin typeface="Comic Sans MS" pitchFamily="66" charset="0"/>
              </a:endParaRPr>
            </a:p>
          </p:txBody>
        </p:sp>
        <p:sp>
          <p:nvSpPr>
            <p:cNvPr id="178" name="TextBox 177"/>
            <p:cNvSpPr txBox="1"/>
            <p:nvPr/>
          </p:nvSpPr>
          <p:spPr>
            <a:xfrm>
              <a:off x="152400" y="4267200"/>
              <a:ext cx="325730" cy="369332"/>
            </a:xfrm>
            <a:prstGeom prst="rect">
              <a:avLst/>
            </a:prstGeom>
            <a:noFill/>
          </p:spPr>
          <p:txBody>
            <a:bodyPr wrap="none" rtlCol="0">
              <a:spAutoFit/>
            </a:bodyPr>
            <a:lstStyle/>
            <a:p>
              <a:r>
                <a:rPr lang="en-IN" dirty="0" smtClean="0">
                  <a:latin typeface="Comic Sans MS" pitchFamily="66" charset="0"/>
                </a:rPr>
                <a:t>9</a:t>
              </a:r>
              <a:endParaRPr lang="en-IN" dirty="0">
                <a:latin typeface="Comic Sans MS" pitchFamily="66" charset="0"/>
              </a:endParaRPr>
            </a:p>
          </p:txBody>
        </p:sp>
        <p:sp>
          <p:nvSpPr>
            <p:cNvPr id="179" name="TextBox 178"/>
            <p:cNvSpPr txBox="1"/>
            <p:nvPr/>
          </p:nvSpPr>
          <p:spPr>
            <a:xfrm>
              <a:off x="990600" y="4267200"/>
              <a:ext cx="429926" cy="369332"/>
            </a:xfrm>
            <a:prstGeom prst="rect">
              <a:avLst/>
            </a:prstGeom>
            <a:noFill/>
          </p:spPr>
          <p:txBody>
            <a:bodyPr wrap="none" rtlCol="0">
              <a:spAutoFit/>
            </a:bodyPr>
            <a:lstStyle/>
            <a:p>
              <a:r>
                <a:rPr lang="en-IN" dirty="0" smtClean="0">
                  <a:latin typeface="Comic Sans MS" pitchFamily="66" charset="0"/>
                </a:rPr>
                <a:t>10</a:t>
              </a:r>
              <a:endParaRPr lang="en-IN" dirty="0">
                <a:latin typeface="Comic Sans MS" pitchFamily="66" charset="0"/>
              </a:endParaRPr>
            </a:p>
          </p:txBody>
        </p:sp>
        <p:sp>
          <p:nvSpPr>
            <p:cNvPr id="180" name="TextBox 179"/>
            <p:cNvSpPr txBox="1"/>
            <p:nvPr/>
          </p:nvSpPr>
          <p:spPr>
            <a:xfrm>
              <a:off x="914400" y="2819400"/>
              <a:ext cx="429926" cy="369332"/>
            </a:xfrm>
            <a:prstGeom prst="rect">
              <a:avLst/>
            </a:prstGeom>
            <a:noFill/>
          </p:spPr>
          <p:txBody>
            <a:bodyPr wrap="none" rtlCol="0">
              <a:spAutoFit/>
            </a:bodyPr>
            <a:lstStyle/>
            <a:p>
              <a:r>
                <a:rPr lang="en-IN" dirty="0" smtClean="0">
                  <a:latin typeface="Comic Sans MS" pitchFamily="66" charset="0"/>
                </a:rPr>
                <a:t>18</a:t>
              </a:r>
              <a:endParaRPr lang="en-IN" dirty="0">
                <a:latin typeface="Comic Sans MS" pitchFamily="66" charset="0"/>
              </a:endParaRPr>
            </a:p>
          </p:txBody>
        </p:sp>
        <p:sp>
          <p:nvSpPr>
            <p:cNvPr id="181" name="TextBox 180"/>
            <p:cNvSpPr txBox="1"/>
            <p:nvPr/>
          </p:nvSpPr>
          <p:spPr>
            <a:xfrm>
              <a:off x="1905000" y="2819400"/>
              <a:ext cx="466794" cy="369332"/>
            </a:xfrm>
            <a:prstGeom prst="rect">
              <a:avLst/>
            </a:prstGeom>
            <a:noFill/>
          </p:spPr>
          <p:txBody>
            <a:bodyPr wrap="none" rtlCol="0">
              <a:spAutoFit/>
            </a:bodyPr>
            <a:lstStyle/>
            <a:p>
              <a:r>
                <a:rPr lang="en-IN" dirty="0" smtClean="0">
                  <a:latin typeface="Comic Sans MS" pitchFamily="66" charset="0"/>
                </a:rPr>
                <a:t>40</a:t>
              </a:r>
              <a:endParaRPr lang="en-IN" dirty="0">
                <a:latin typeface="Comic Sans MS" pitchFamily="66" charset="0"/>
              </a:endParaRPr>
            </a:p>
          </p:txBody>
        </p:sp>
        <p:cxnSp>
          <p:nvCxnSpPr>
            <p:cNvPr id="183" name="Straight Connector 182"/>
            <p:cNvCxnSpPr/>
            <p:nvPr/>
          </p:nvCxnSpPr>
          <p:spPr>
            <a:xfrm flipH="1">
              <a:off x="228600" y="2362200"/>
              <a:ext cx="3048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1219200" y="2362200"/>
              <a:ext cx="3048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828800" y="2362200"/>
              <a:ext cx="3048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28600" y="3048000"/>
              <a:ext cx="4572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304800" y="3733800"/>
              <a:ext cx="304800" cy="533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62000" y="3733800"/>
              <a:ext cx="381000" cy="6096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0" y="4724400"/>
              <a:ext cx="2133600" cy="400110"/>
            </a:xfrm>
            <a:prstGeom prst="rect">
              <a:avLst/>
            </a:prstGeom>
            <a:noFill/>
          </p:spPr>
          <p:txBody>
            <a:bodyPr wrap="square" rtlCol="0">
              <a:spAutoFit/>
            </a:bodyPr>
            <a:lstStyle/>
            <a:p>
              <a:pPr algn="ctr"/>
              <a:r>
                <a:rPr lang="en-IN" sz="2000" dirty="0" smtClean="0">
                  <a:latin typeface="Comic Sans MS" pitchFamily="66" charset="0"/>
                </a:rPr>
                <a:t>The logical tree</a:t>
              </a:r>
              <a:endParaRPr lang="en-IN" sz="2000" dirty="0">
                <a:latin typeface="Comic Sans MS" pitchFamily="66" charset="0"/>
              </a:endParaRPr>
            </a:p>
          </p:txBody>
        </p:sp>
      </p:grpSp>
      <p:sp>
        <p:nvSpPr>
          <p:cNvPr id="202" name="TextBox 201"/>
          <p:cNvSpPr txBox="1"/>
          <p:nvPr/>
        </p:nvSpPr>
        <p:spPr>
          <a:xfrm>
            <a:off x="5943600" y="4572000"/>
            <a:ext cx="2706190" cy="1938992"/>
          </a:xfrm>
          <a:prstGeom prst="rect">
            <a:avLst/>
          </a:prstGeom>
          <a:solidFill>
            <a:schemeClr val="accent4">
              <a:lumMod val="20000"/>
              <a:lumOff val="80000"/>
            </a:schemeClr>
          </a:solidFill>
          <a:ln>
            <a:solidFill>
              <a:srgbClr val="C00000"/>
            </a:solidFill>
          </a:ln>
        </p:spPr>
        <p:txBody>
          <a:bodyPr wrap="none" rtlCol="0">
            <a:spAutoFit/>
          </a:bodyPr>
          <a:lstStyle/>
          <a:p>
            <a:r>
              <a:rPr lang="en-IN" sz="2000" dirty="0" err="1" smtClean="0">
                <a:latin typeface="Comic Sans MS" pitchFamily="66" charset="0"/>
              </a:rPr>
              <a:t>s</a:t>
            </a:r>
            <a:r>
              <a:rPr lang="en-IN" sz="2000" dirty="0" err="1" smtClean="0">
                <a:latin typeface="Comic Sans MS" pitchFamily="66" charset="0"/>
              </a:rPr>
              <a:t>truct</a:t>
            </a:r>
            <a:r>
              <a:rPr lang="en-IN" sz="2000" dirty="0" smtClean="0">
                <a:latin typeface="Comic Sans MS" pitchFamily="66" charset="0"/>
              </a:rPr>
              <a:t> </a:t>
            </a:r>
            <a:r>
              <a:rPr lang="en-IN" sz="2000" dirty="0" err="1" smtClean="0">
                <a:latin typeface="Comic Sans MS" pitchFamily="66" charset="0"/>
              </a:rPr>
              <a:t>TreeNode</a:t>
            </a:r>
            <a:r>
              <a:rPr lang="en-IN" sz="2000" dirty="0" smtClean="0">
                <a:latin typeface="Comic Sans MS" pitchFamily="66" charset="0"/>
              </a:rPr>
              <a:t> { </a:t>
            </a:r>
          </a:p>
          <a:p>
            <a:r>
              <a:rPr lang="en-IN" sz="2000" dirty="0" smtClean="0">
                <a:latin typeface="Comic Sans MS" pitchFamily="66" charset="0"/>
              </a:rPr>
              <a:t> </a:t>
            </a:r>
            <a:r>
              <a:rPr lang="en-IN" sz="2000" dirty="0" smtClean="0">
                <a:latin typeface="Comic Sans MS" pitchFamily="66" charset="0"/>
              </a:rPr>
              <a:t>   Data key </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TreeNode</a:t>
            </a:r>
            <a:r>
              <a:rPr lang="en-IN" sz="2000" dirty="0" smtClean="0">
                <a:latin typeface="Comic Sans MS" pitchFamily="66" charset="0"/>
              </a:rPr>
              <a:t> *parent</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TreeNode</a:t>
            </a:r>
            <a:r>
              <a:rPr lang="en-IN" sz="2000" dirty="0" smtClean="0">
                <a:latin typeface="Comic Sans MS" pitchFamily="66" charset="0"/>
              </a:rPr>
              <a:t> *left</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TreeNode</a:t>
            </a:r>
            <a:r>
              <a:rPr lang="en-IN" sz="2000" dirty="0" smtClean="0">
                <a:latin typeface="Comic Sans MS" pitchFamily="66" charset="0"/>
              </a:rPr>
              <a:t> *right</a:t>
            </a:r>
          </a:p>
          <a:p>
            <a:r>
              <a:rPr lang="en-IN" sz="2000" dirty="0" smtClean="0">
                <a:latin typeface="Comic Sans MS" pitchFamily="66" charset="0"/>
              </a:rPr>
              <a:t>}</a:t>
            </a:r>
            <a:endParaRPr lang="en-IN" sz="2000" dirty="0">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Representing rooted, ordered binary trees</a:t>
            </a:r>
            <a:endParaRPr lang="en-IN" dirty="0"/>
          </a:p>
        </p:txBody>
      </p:sp>
      <p:sp>
        <p:nvSpPr>
          <p:cNvPr id="3" name="Content Placeholder 2"/>
          <p:cNvSpPr>
            <a:spLocks noGrp="1"/>
          </p:cNvSpPr>
          <p:nvPr>
            <p:ph idx="1"/>
          </p:nvPr>
        </p:nvSpPr>
        <p:spPr>
          <a:xfrm>
            <a:off x="457200" y="1600200"/>
            <a:ext cx="8229600" cy="4953000"/>
          </a:xfrm>
          <a:solidFill>
            <a:schemeClr val="accent3">
              <a:lumMod val="20000"/>
              <a:lumOff val="80000"/>
            </a:schemeClr>
          </a:solidFill>
          <a:ln>
            <a:solidFill>
              <a:srgbClr val="C00000"/>
            </a:solidFill>
          </a:ln>
        </p:spPr>
        <p:txBody>
          <a:bodyPr>
            <a:normAutofit/>
          </a:bodyPr>
          <a:lstStyle/>
          <a:p>
            <a:r>
              <a:rPr lang="en-IN" dirty="0" smtClean="0"/>
              <a:t>Standard representation for a binary tree.</a:t>
            </a:r>
          </a:p>
          <a:p>
            <a:pPr lvl="1"/>
            <a:r>
              <a:rPr lang="en-IN" dirty="0" smtClean="0"/>
              <a:t>Each node p  has a </a:t>
            </a:r>
          </a:p>
          <a:p>
            <a:pPr lvl="2"/>
            <a:r>
              <a:rPr lang="en-IN" dirty="0" smtClean="0">
                <a:solidFill>
                  <a:srgbClr val="C00000"/>
                </a:solidFill>
              </a:rPr>
              <a:t>key</a:t>
            </a:r>
            <a:r>
              <a:rPr lang="en-IN" dirty="0" smtClean="0"/>
              <a:t> field (for Data in general).</a:t>
            </a:r>
          </a:p>
          <a:p>
            <a:pPr lvl="2"/>
            <a:r>
              <a:rPr lang="en-IN" dirty="0" smtClean="0"/>
              <a:t>A </a:t>
            </a:r>
            <a:r>
              <a:rPr lang="en-IN" dirty="0" smtClean="0">
                <a:solidFill>
                  <a:srgbClr val="BB0000"/>
                </a:solidFill>
              </a:rPr>
              <a:t>parent</a:t>
            </a:r>
            <a:r>
              <a:rPr lang="en-IN" dirty="0" smtClean="0"/>
              <a:t> field that points to the parent node of p. for moving to the parent node.</a:t>
            </a:r>
          </a:p>
          <a:p>
            <a:pPr lvl="2"/>
            <a:r>
              <a:rPr lang="en-IN" dirty="0" smtClean="0"/>
              <a:t>A </a:t>
            </a:r>
            <a:r>
              <a:rPr lang="en-IN" dirty="0" smtClean="0">
                <a:solidFill>
                  <a:srgbClr val="C00000"/>
                </a:solidFill>
              </a:rPr>
              <a:t>left</a:t>
            </a:r>
            <a:r>
              <a:rPr lang="en-IN" dirty="0" smtClean="0"/>
              <a:t> field that points to the left child. Useful for navigating to the left child node. Is NIL if there is no left child.</a:t>
            </a:r>
          </a:p>
          <a:p>
            <a:pPr lvl="2"/>
            <a:r>
              <a:rPr lang="en-IN" dirty="0" smtClean="0"/>
              <a:t>A </a:t>
            </a:r>
            <a:r>
              <a:rPr lang="en-IN" dirty="0" smtClean="0">
                <a:solidFill>
                  <a:srgbClr val="C00000"/>
                </a:solidFill>
              </a:rPr>
              <a:t>right</a:t>
            </a:r>
            <a:r>
              <a:rPr lang="en-IN" dirty="0" smtClean="0"/>
              <a:t> field that points to the right child. </a:t>
            </a:r>
          </a:p>
          <a:p>
            <a:r>
              <a:rPr lang="en-IN" dirty="0" smtClean="0"/>
              <a:t>To navigate to a sibling, go to the parent and then come one level down. This structure does not give direct access.</a:t>
            </a:r>
          </a:p>
          <a:p>
            <a:r>
              <a:rPr lang="en-IN" dirty="0" smtClean="0">
                <a:solidFill>
                  <a:srgbClr val="C00000"/>
                </a:solidFill>
              </a:rPr>
              <a:t>Exercise</a:t>
            </a:r>
            <a:r>
              <a:rPr lang="en-IN" dirty="0" smtClean="0"/>
              <a:t>: Modify structure to have a pointer to sibling.</a:t>
            </a:r>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Left-child right-sibling representation for trees</a:t>
            </a:r>
            <a:endParaRPr lang="en-IN" dirty="0"/>
          </a:p>
        </p:txBody>
      </p:sp>
      <p:sp>
        <p:nvSpPr>
          <p:cNvPr id="3" name="Content Placeholder 2"/>
          <p:cNvSpPr>
            <a:spLocks noGrp="1"/>
          </p:cNvSpPr>
          <p:nvPr>
            <p:ph idx="1"/>
          </p:nvPr>
        </p:nvSpPr>
        <p:spPr>
          <a:xfrm>
            <a:off x="457200" y="1600201"/>
            <a:ext cx="8229600" cy="1219200"/>
          </a:xfrm>
        </p:spPr>
        <p:txBody>
          <a:bodyPr/>
          <a:lstStyle/>
          <a:p>
            <a:r>
              <a:rPr lang="en-IN" dirty="0" smtClean="0"/>
              <a:t>A node in a general tree may have zero, one, or even unbounded number of children nodes.</a:t>
            </a:r>
          </a:p>
          <a:p>
            <a:r>
              <a:rPr lang="en-IN" dirty="0" smtClean="0"/>
              <a:t>A possible structure is as follows.</a:t>
            </a:r>
          </a:p>
          <a:p>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sp>
        <p:nvSpPr>
          <p:cNvPr id="5" name="TextBox 4"/>
          <p:cNvSpPr txBox="1"/>
          <p:nvPr/>
        </p:nvSpPr>
        <p:spPr>
          <a:xfrm>
            <a:off x="685800" y="3048000"/>
            <a:ext cx="3517310" cy="2246769"/>
          </a:xfrm>
          <a:prstGeom prst="rect">
            <a:avLst/>
          </a:prstGeom>
          <a:solidFill>
            <a:schemeClr val="accent4">
              <a:lumMod val="20000"/>
              <a:lumOff val="80000"/>
            </a:schemeClr>
          </a:solidFill>
          <a:ln>
            <a:solidFill>
              <a:srgbClr val="C00000"/>
            </a:solidFill>
          </a:ln>
        </p:spPr>
        <p:txBody>
          <a:bodyPr wrap="none" rtlCol="0">
            <a:spAutoFit/>
          </a:bodyPr>
          <a:lstStyle/>
          <a:p>
            <a:r>
              <a:rPr lang="en-IN" sz="2000" dirty="0" err="1" smtClean="0">
                <a:latin typeface="Comic Sans MS" pitchFamily="66" charset="0"/>
              </a:rPr>
              <a:t>Struct</a:t>
            </a:r>
            <a:r>
              <a:rPr lang="en-IN" sz="2000" dirty="0" smtClean="0">
                <a:latin typeface="Comic Sans MS" pitchFamily="66" charset="0"/>
              </a:rPr>
              <a:t> </a:t>
            </a:r>
            <a:r>
              <a:rPr lang="en-IN" sz="2000" dirty="0" err="1" smtClean="0">
                <a:latin typeface="Comic Sans MS" pitchFamily="66" charset="0"/>
              </a:rPr>
              <a:t>TreeNode</a:t>
            </a:r>
            <a:r>
              <a:rPr lang="en-IN" sz="2000" dirty="0" smtClean="0">
                <a:latin typeface="Comic Sans MS" pitchFamily="66" charset="0"/>
              </a:rPr>
              <a:t> {  </a:t>
            </a:r>
          </a:p>
          <a:p>
            <a:r>
              <a:rPr lang="en-IN" sz="2000" dirty="0" smtClean="0">
                <a:latin typeface="Comic Sans MS" pitchFamily="66" charset="0"/>
              </a:rPr>
              <a:t> </a:t>
            </a:r>
            <a:r>
              <a:rPr lang="en-IN" sz="2000" dirty="0" smtClean="0">
                <a:latin typeface="Comic Sans MS" pitchFamily="66" charset="0"/>
              </a:rPr>
              <a:t>    Data key </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TreeNode</a:t>
            </a:r>
            <a:r>
              <a:rPr lang="en-IN" sz="2000" dirty="0" smtClean="0">
                <a:latin typeface="Comic Sans MS" pitchFamily="66" charset="0"/>
              </a:rPr>
              <a:t> *parent   </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TreeNode</a:t>
            </a:r>
            <a:r>
              <a:rPr lang="en-IN" sz="2000" dirty="0" smtClean="0">
                <a:latin typeface="Comic Sans MS" pitchFamily="66" charset="0"/>
              </a:rPr>
              <a:t> *left </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TreeNode</a:t>
            </a:r>
            <a:r>
              <a:rPr lang="en-IN" sz="2000" dirty="0" smtClean="0">
                <a:latin typeface="Comic Sans MS" pitchFamily="66" charset="0"/>
              </a:rPr>
              <a:t> *</a:t>
            </a:r>
            <a:r>
              <a:rPr lang="en-IN" sz="2000" dirty="0" err="1" smtClean="0">
                <a:latin typeface="Comic Sans MS" pitchFamily="66" charset="0"/>
              </a:rPr>
              <a:t>sibling_right</a:t>
            </a:r>
            <a:endParaRPr lang="en-IN" sz="2000" dirty="0" smtClean="0">
              <a:latin typeface="Comic Sans MS" pitchFamily="66" charset="0"/>
            </a:endParaRP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TreeNode</a:t>
            </a:r>
            <a:r>
              <a:rPr lang="en-IN" sz="2000" dirty="0" smtClean="0">
                <a:latin typeface="Comic Sans MS" pitchFamily="66" charset="0"/>
              </a:rPr>
              <a:t>*</a:t>
            </a:r>
            <a:r>
              <a:rPr lang="en-IN" sz="2000" dirty="0" err="1" smtClean="0">
                <a:latin typeface="Comic Sans MS" pitchFamily="66" charset="0"/>
              </a:rPr>
              <a:t>sibling_left</a:t>
            </a:r>
            <a:endParaRPr lang="en-IN" sz="2000" dirty="0" smtClean="0">
              <a:latin typeface="Comic Sans MS" pitchFamily="66" charset="0"/>
            </a:endParaRPr>
          </a:p>
          <a:p>
            <a:r>
              <a:rPr lang="en-IN" sz="2000" dirty="0" smtClean="0">
                <a:latin typeface="Comic Sans MS" pitchFamily="66" charset="0"/>
              </a:rPr>
              <a:t>}</a:t>
            </a:r>
            <a:endParaRPr lang="en-IN" sz="2000" dirty="0">
              <a:latin typeface="Comic Sans MS" pitchFamily="66" charset="0"/>
            </a:endParaRPr>
          </a:p>
        </p:txBody>
      </p:sp>
      <p:sp>
        <p:nvSpPr>
          <p:cNvPr id="6" name="TextBox 5"/>
          <p:cNvSpPr txBox="1"/>
          <p:nvPr/>
        </p:nvSpPr>
        <p:spPr>
          <a:xfrm>
            <a:off x="4724400" y="3124200"/>
            <a:ext cx="3347391" cy="1938992"/>
          </a:xfrm>
          <a:prstGeom prst="rect">
            <a:avLst/>
          </a:prstGeom>
          <a:solidFill>
            <a:schemeClr val="accent3">
              <a:lumMod val="20000"/>
              <a:lumOff val="80000"/>
            </a:schemeClr>
          </a:solidFill>
          <a:ln>
            <a:solidFill>
              <a:srgbClr val="C00000"/>
            </a:solidFill>
          </a:ln>
        </p:spPr>
        <p:txBody>
          <a:bodyPr wrap="none" rtlCol="0">
            <a:spAutoFit/>
          </a:bodyPr>
          <a:lstStyle/>
          <a:p>
            <a:r>
              <a:rPr lang="en-IN" sz="2000" dirty="0" smtClean="0">
                <a:latin typeface="Comic Sans MS" pitchFamily="66" charset="0"/>
              </a:rPr>
              <a:t>Each node has </a:t>
            </a:r>
          </a:p>
          <a:p>
            <a:pPr marL="457200" indent="-457200">
              <a:buFont typeface="+mj-lt"/>
              <a:buAutoNum type="arabicPeriod"/>
            </a:pPr>
            <a:r>
              <a:rPr lang="en-IN" sz="2000" dirty="0" smtClean="0">
                <a:latin typeface="Comic Sans MS" pitchFamily="66" charset="0"/>
              </a:rPr>
              <a:t>Data field</a:t>
            </a:r>
          </a:p>
          <a:p>
            <a:pPr marL="457200" indent="-457200">
              <a:buFont typeface="+mj-lt"/>
              <a:buAutoNum type="arabicPeriod"/>
            </a:pPr>
            <a:r>
              <a:rPr lang="en-IN" sz="2000" dirty="0" smtClean="0">
                <a:latin typeface="Comic Sans MS" pitchFamily="66" charset="0"/>
              </a:rPr>
              <a:t>Parent pointer </a:t>
            </a:r>
          </a:p>
          <a:p>
            <a:pPr marL="457200" indent="-457200">
              <a:buFont typeface="+mj-lt"/>
              <a:buAutoNum type="arabicPeriod"/>
            </a:pPr>
            <a:r>
              <a:rPr lang="en-IN" sz="2000" dirty="0" smtClean="0">
                <a:latin typeface="Comic Sans MS" pitchFamily="66" charset="0"/>
              </a:rPr>
              <a:t>Leftmost child pointer</a:t>
            </a:r>
          </a:p>
          <a:p>
            <a:pPr marL="457200" indent="-457200">
              <a:buFont typeface="+mj-lt"/>
              <a:buAutoNum type="arabicPeriod"/>
            </a:pPr>
            <a:r>
              <a:rPr lang="en-IN" sz="2000" dirty="0" smtClean="0">
                <a:latin typeface="Comic Sans MS" pitchFamily="66" charset="0"/>
              </a:rPr>
              <a:t>Right Sibling pointer </a:t>
            </a:r>
          </a:p>
          <a:p>
            <a:pPr marL="457200" indent="-457200">
              <a:buFont typeface="+mj-lt"/>
              <a:buAutoNum type="arabicPeriod"/>
            </a:pPr>
            <a:r>
              <a:rPr lang="en-IN" sz="2000" dirty="0" smtClean="0">
                <a:latin typeface="Comic Sans MS" pitchFamily="66" charset="0"/>
              </a:rPr>
              <a:t>// Left Sibling pointer</a:t>
            </a:r>
            <a:endParaRPr lang="en-IN" sz="2000" dirty="0">
              <a:latin typeface="Comic Sans MS" pitchFamily="66" charset="0"/>
            </a:endParaRPr>
          </a:p>
        </p:txBody>
      </p:sp>
      <p:sp>
        <p:nvSpPr>
          <p:cNvPr id="7" name="TextBox 6"/>
          <p:cNvSpPr txBox="1"/>
          <p:nvPr/>
        </p:nvSpPr>
        <p:spPr>
          <a:xfrm>
            <a:off x="685800" y="5486400"/>
            <a:ext cx="7391400" cy="707886"/>
          </a:xfrm>
          <a:prstGeom prst="rect">
            <a:avLst/>
          </a:prstGeom>
          <a:solidFill>
            <a:schemeClr val="accent1">
              <a:lumMod val="20000"/>
              <a:lumOff val="80000"/>
            </a:schemeClr>
          </a:solidFill>
          <a:ln>
            <a:solidFill>
              <a:srgbClr val="C00000"/>
            </a:solidFill>
          </a:ln>
        </p:spPr>
        <p:txBody>
          <a:bodyPr wrap="square" rtlCol="0">
            <a:spAutoFit/>
          </a:bodyPr>
          <a:lstStyle/>
          <a:p>
            <a:r>
              <a:rPr lang="en-IN" sz="2000" dirty="0" smtClean="0">
                <a:latin typeface="Comic Sans MS" pitchFamily="66" charset="0"/>
              </a:rPr>
              <a:t>The children of a node are arranged as a (singly or doubly linked list) with the left-most child as the head of the list.</a:t>
            </a:r>
            <a:endParaRPr lang="en-IN" sz="2000" dirty="0">
              <a:latin typeface="Comic Sans MS" pitchFamily="66"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239000" y="6492875"/>
            <a:ext cx="2133600" cy="365125"/>
          </a:xfrm>
        </p:spPr>
        <p:txBody>
          <a:bodyPr/>
          <a:lstStyle/>
          <a:p>
            <a:pPr>
              <a:defRPr/>
            </a:pPr>
            <a:fld id="{147D3F34-CCFE-4664-990B-25D48250FF76}" type="slidenum">
              <a:rPr lang="en-US" smtClean="0"/>
              <a:pPr>
                <a:defRPr/>
              </a:pPr>
              <a:t>19</a:t>
            </a:fld>
            <a:endParaRPr lang="en-US"/>
          </a:p>
        </p:txBody>
      </p:sp>
      <p:grpSp>
        <p:nvGrpSpPr>
          <p:cNvPr id="5" name="Group 4"/>
          <p:cNvGrpSpPr/>
          <p:nvPr/>
        </p:nvGrpSpPr>
        <p:grpSpPr>
          <a:xfrm>
            <a:off x="5638800" y="974725"/>
            <a:ext cx="685800" cy="609600"/>
            <a:chOff x="4114800" y="1447800"/>
            <a:chExt cx="685800" cy="609600"/>
          </a:xfrm>
        </p:grpSpPr>
        <p:sp>
          <p:nvSpPr>
            <p:cNvPr id="6" name="Rectangle 5"/>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NIL</a:t>
              </a:r>
              <a:endParaRPr lang="en-IN" dirty="0">
                <a:solidFill>
                  <a:srgbClr val="C00000"/>
                </a:solidFill>
              </a:endParaRPr>
            </a:p>
          </p:txBody>
        </p:sp>
        <p:sp>
          <p:nvSpPr>
            <p:cNvPr id="7" name="Rectangle 6"/>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p:cNvGrpSpPr/>
          <p:nvPr/>
        </p:nvGrpSpPr>
        <p:grpSpPr>
          <a:xfrm>
            <a:off x="3276600" y="2129393"/>
            <a:ext cx="685800" cy="609600"/>
            <a:chOff x="4114800" y="1447800"/>
            <a:chExt cx="685800" cy="609600"/>
          </a:xfrm>
        </p:grpSpPr>
        <p:sp>
          <p:nvSpPr>
            <p:cNvPr id="10" name="Rectangle 9"/>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1" name="Rectangle 10"/>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grpSp>
      <p:grpSp>
        <p:nvGrpSpPr>
          <p:cNvPr id="13" name="Group 12"/>
          <p:cNvGrpSpPr/>
          <p:nvPr/>
        </p:nvGrpSpPr>
        <p:grpSpPr>
          <a:xfrm>
            <a:off x="5715000" y="2193925"/>
            <a:ext cx="685800" cy="609600"/>
            <a:chOff x="4114800" y="1447800"/>
            <a:chExt cx="685800" cy="609600"/>
          </a:xfrm>
        </p:grpSpPr>
        <p:sp>
          <p:nvSpPr>
            <p:cNvPr id="14" name="Rectangle 13"/>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5" name="Rectangle 14"/>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 name="Straight Arrow Connector 16"/>
          <p:cNvCxnSpPr>
            <a:endCxn id="7" idx="1"/>
          </p:cNvCxnSpPr>
          <p:nvPr/>
        </p:nvCxnSpPr>
        <p:spPr>
          <a:xfrm flipV="1">
            <a:off x="3810000" y="1431925"/>
            <a:ext cx="1828800" cy="926068"/>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962400" y="1050925"/>
            <a:ext cx="1828800" cy="11546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638800" y="6699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15</a:t>
            </a:r>
            <a:endParaRPr lang="en-IN" dirty="0">
              <a:solidFill>
                <a:srgbClr val="C00000"/>
              </a:solidFill>
            </a:endParaRPr>
          </a:p>
        </p:txBody>
      </p:sp>
      <p:sp>
        <p:nvSpPr>
          <p:cNvPr id="22" name="Rectangle 21"/>
          <p:cNvSpPr/>
          <p:nvPr/>
        </p:nvSpPr>
        <p:spPr>
          <a:xfrm>
            <a:off x="3276600" y="1824593"/>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10</a:t>
            </a:r>
            <a:endParaRPr lang="en-IN" dirty="0">
              <a:solidFill>
                <a:srgbClr val="C00000"/>
              </a:solidFill>
            </a:endParaRPr>
          </a:p>
        </p:txBody>
      </p:sp>
      <p:sp>
        <p:nvSpPr>
          <p:cNvPr id="23" name="Rectangle 22"/>
          <p:cNvSpPr/>
          <p:nvPr/>
        </p:nvSpPr>
        <p:spPr>
          <a:xfrm>
            <a:off x="5715000" y="18891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25</a:t>
            </a:r>
            <a:endParaRPr lang="en-IN" dirty="0">
              <a:solidFill>
                <a:srgbClr val="C00000"/>
              </a:solidFill>
            </a:endParaRPr>
          </a:p>
        </p:txBody>
      </p:sp>
      <p:grpSp>
        <p:nvGrpSpPr>
          <p:cNvPr id="24" name="Group 23"/>
          <p:cNvGrpSpPr/>
          <p:nvPr/>
        </p:nvGrpSpPr>
        <p:grpSpPr>
          <a:xfrm>
            <a:off x="2209800" y="3500993"/>
            <a:ext cx="685800" cy="609600"/>
            <a:chOff x="4114800" y="1447800"/>
            <a:chExt cx="685800" cy="609600"/>
          </a:xfrm>
        </p:grpSpPr>
        <p:sp>
          <p:nvSpPr>
            <p:cNvPr id="25" name="Rectangle 24"/>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26" name="Rectangle 25"/>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8" name="Straight Arrow Connector 27"/>
          <p:cNvCxnSpPr/>
          <p:nvPr/>
        </p:nvCxnSpPr>
        <p:spPr>
          <a:xfrm flipV="1">
            <a:off x="2819400" y="2727325"/>
            <a:ext cx="533400" cy="9144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09800" y="3196193"/>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8</a:t>
            </a:r>
            <a:endParaRPr lang="en-IN" dirty="0">
              <a:solidFill>
                <a:srgbClr val="C00000"/>
              </a:solidFill>
            </a:endParaRPr>
          </a:p>
        </p:txBody>
      </p:sp>
      <p:cxnSp>
        <p:nvCxnSpPr>
          <p:cNvPr id="30" name="Straight Arrow Connector 29"/>
          <p:cNvCxnSpPr>
            <a:endCxn id="29" idx="0"/>
          </p:cNvCxnSpPr>
          <p:nvPr/>
        </p:nvCxnSpPr>
        <p:spPr>
          <a:xfrm flipH="1">
            <a:off x="2552700" y="2574925"/>
            <a:ext cx="800100" cy="6212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810000" y="2498725"/>
            <a:ext cx="1905000" cy="762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276600" y="4860925"/>
            <a:ext cx="685800" cy="609600"/>
            <a:chOff x="4114800" y="1447800"/>
            <a:chExt cx="685800" cy="609600"/>
          </a:xfrm>
        </p:grpSpPr>
        <p:sp>
          <p:nvSpPr>
            <p:cNvPr id="34" name="Rectangle 33"/>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35" name="Rectangle 34"/>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7" name="Rectangle 36"/>
          <p:cNvSpPr/>
          <p:nvPr/>
        </p:nvSpPr>
        <p:spPr>
          <a:xfrm>
            <a:off x="3276600" y="45561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11</a:t>
            </a:r>
            <a:endParaRPr lang="en-IN" dirty="0">
              <a:solidFill>
                <a:srgbClr val="C00000"/>
              </a:solidFill>
            </a:endParaRPr>
          </a:p>
        </p:txBody>
      </p:sp>
      <p:cxnSp>
        <p:nvCxnSpPr>
          <p:cNvPr id="39" name="Straight Arrow Connector 38"/>
          <p:cNvCxnSpPr/>
          <p:nvPr/>
        </p:nvCxnSpPr>
        <p:spPr>
          <a:xfrm>
            <a:off x="2743200" y="3946525"/>
            <a:ext cx="6096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696200" y="3565525"/>
            <a:ext cx="685800" cy="609600"/>
            <a:chOff x="4114800" y="1447800"/>
            <a:chExt cx="685800" cy="609600"/>
          </a:xfrm>
        </p:grpSpPr>
        <p:sp>
          <p:nvSpPr>
            <p:cNvPr id="41" name="Rectangle 40"/>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42" name="Rectangle 41"/>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4" name="Rectangle 43"/>
          <p:cNvSpPr/>
          <p:nvPr/>
        </p:nvSpPr>
        <p:spPr>
          <a:xfrm>
            <a:off x="7696200" y="32607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9</a:t>
            </a:r>
            <a:endParaRPr lang="en-IN" dirty="0">
              <a:solidFill>
                <a:srgbClr val="C00000"/>
              </a:solidFill>
            </a:endParaRPr>
          </a:p>
        </p:txBody>
      </p:sp>
      <p:grpSp>
        <p:nvGrpSpPr>
          <p:cNvPr id="47" name="Group 46"/>
          <p:cNvGrpSpPr/>
          <p:nvPr/>
        </p:nvGrpSpPr>
        <p:grpSpPr>
          <a:xfrm>
            <a:off x="6172200" y="3565525"/>
            <a:ext cx="685800" cy="609600"/>
            <a:chOff x="4114800" y="1447800"/>
            <a:chExt cx="685800" cy="609600"/>
          </a:xfrm>
        </p:grpSpPr>
        <p:sp>
          <p:nvSpPr>
            <p:cNvPr id="48" name="Rectangle 47"/>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49" name="Rectangle 48"/>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2" name="Rectangle 51"/>
          <p:cNvSpPr/>
          <p:nvPr/>
        </p:nvSpPr>
        <p:spPr>
          <a:xfrm>
            <a:off x="6172200" y="32607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10</a:t>
            </a:r>
            <a:endParaRPr lang="en-IN" dirty="0">
              <a:solidFill>
                <a:srgbClr val="C00000"/>
              </a:solidFill>
            </a:endParaRPr>
          </a:p>
        </p:txBody>
      </p:sp>
      <p:cxnSp>
        <p:nvCxnSpPr>
          <p:cNvPr id="53" name="Straight Arrow Connector 52"/>
          <p:cNvCxnSpPr>
            <a:endCxn id="42" idx="1"/>
          </p:cNvCxnSpPr>
          <p:nvPr/>
        </p:nvCxnSpPr>
        <p:spPr>
          <a:xfrm>
            <a:off x="6705600" y="4022725"/>
            <a:ext cx="9906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657600" y="5165725"/>
            <a:ext cx="489236" cy="369332"/>
          </a:xfrm>
          <a:prstGeom prst="rect">
            <a:avLst/>
          </a:prstGeom>
          <a:noFill/>
        </p:spPr>
        <p:txBody>
          <a:bodyPr wrap="none" rtlCol="0">
            <a:spAutoFit/>
          </a:bodyPr>
          <a:lstStyle/>
          <a:p>
            <a:r>
              <a:rPr lang="en-IN" dirty="0" smtClean="0"/>
              <a:t>NIL</a:t>
            </a:r>
            <a:endParaRPr lang="en-IN" dirty="0"/>
          </a:p>
        </p:txBody>
      </p:sp>
      <p:sp>
        <p:nvSpPr>
          <p:cNvPr id="56" name="TextBox 55"/>
          <p:cNvSpPr txBox="1"/>
          <p:nvPr/>
        </p:nvSpPr>
        <p:spPr>
          <a:xfrm>
            <a:off x="3200400" y="5165725"/>
            <a:ext cx="489236" cy="369332"/>
          </a:xfrm>
          <a:prstGeom prst="rect">
            <a:avLst/>
          </a:prstGeom>
          <a:noFill/>
        </p:spPr>
        <p:txBody>
          <a:bodyPr wrap="none" rtlCol="0">
            <a:spAutoFit/>
          </a:bodyPr>
          <a:lstStyle/>
          <a:p>
            <a:r>
              <a:rPr lang="en-IN" dirty="0" smtClean="0"/>
              <a:t>NIL</a:t>
            </a:r>
            <a:endParaRPr lang="en-IN" dirty="0"/>
          </a:p>
        </p:txBody>
      </p:sp>
      <p:sp>
        <p:nvSpPr>
          <p:cNvPr id="59" name="TextBox 58"/>
          <p:cNvSpPr txBox="1"/>
          <p:nvPr/>
        </p:nvSpPr>
        <p:spPr>
          <a:xfrm>
            <a:off x="7086600" y="5622925"/>
            <a:ext cx="489236" cy="369332"/>
          </a:xfrm>
          <a:prstGeom prst="rect">
            <a:avLst/>
          </a:prstGeom>
          <a:noFill/>
        </p:spPr>
        <p:txBody>
          <a:bodyPr wrap="none" rtlCol="0">
            <a:spAutoFit/>
          </a:bodyPr>
          <a:lstStyle/>
          <a:p>
            <a:r>
              <a:rPr lang="en-IN" dirty="0" smtClean="0"/>
              <a:t>NIL</a:t>
            </a:r>
            <a:endParaRPr lang="en-IN" dirty="0"/>
          </a:p>
        </p:txBody>
      </p:sp>
      <p:grpSp>
        <p:nvGrpSpPr>
          <p:cNvPr id="62" name="Group 61"/>
          <p:cNvGrpSpPr/>
          <p:nvPr/>
        </p:nvGrpSpPr>
        <p:grpSpPr>
          <a:xfrm>
            <a:off x="4419600" y="3565525"/>
            <a:ext cx="685800" cy="609600"/>
            <a:chOff x="4114800" y="1447800"/>
            <a:chExt cx="685800" cy="609600"/>
          </a:xfrm>
        </p:grpSpPr>
        <p:sp>
          <p:nvSpPr>
            <p:cNvPr id="63" name="Rectangle 62"/>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64" name="Rectangle 63"/>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6" name="Rectangle 65"/>
          <p:cNvSpPr/>
          <p:nvPr/>
        </p:nvSpPr>
        <p:spPr>
          <a:xfrm>
            <a:off x="4419600" y="32607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20</a:t>
            </a:r>
            <a:endParaRPr lang="en-IN" dirty="0">
              <a:solidFill>
                <a:srgbClr val="C00000"/>
              </a:solidFill>
            </a:endParaRPr>
          </a:p>
        </p:txBody>
      </p:sp>
      <p:cxnSp>
        <p:nvCxnSpPr>
          <p:cNvPr id="67" name="Straight Arrow Connector 66"/>
          <p:cNvCxnSpPr/>
          <p:nvPr/>
        </p:nvCxnSpPr>
        <p:spPr>
          <a:xfrm flipV="1">
            <a:off x="5029200" y="2498725"/>
            <a:ext cx="685800" cy="9144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63" idx="3"/>
          </p:cNvCxnSpPr>
          <p:nvPr/>
        </p:nvCxnSpPr>
        <p:spPr>
          <a:xfrm flipH="1">
            <a:off x="5105400" y="2651125"/>
            <a:ext cx="762000" cy="1066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7543800" y="2193925"/>
            <a:ext cx="685800" cy="609600"/>
            <a:chOff x="4114800" y="1447800"/>
            <a:chExt cx="685800" cy="609600"/>
          </a:xfrm>
        </p:grpSpPr>
        <p:sp>
          <p:nvSpPr>
            <p:cNvPr id="70" name="Rectangle 69"/>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71" name="Rectangle 70"/>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73" name="Straight Arrow Connector 72"/>
          <p:cNvCxnSpPr>
            <a:endCxn id="6" idx="3"/>
          </p:cNvCxnSpPr>
          <p:nvPr/>
        </p:nvCxnSpPr>
        <p:spPr>
          <a:xfrm flipH="1" flipV="1">
            <a:off x="6324600" y="1127125"/>
            <a:ext cx="1295400" cy="11430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7543800" y="18891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40</a:t>
            </a:r>
            <a:endParaRPr lang="en-IN" dirty="0">
              <a:solidFill>
                <a:srgbClr val="C00000"/>
              </a:solidFill>
            </a:endParaRPr>
          </a:p>
        </p:txBody>
      </p:sp>
      <p:sp>
        <p:nvSpPr>
          <p:cNvPr id="77" name="TextBox 76"/>
          <p:cNvSpPr txBox="1"/>
          <p:nvPr/>
        </p:nvSpPr>
        <p:spPr>
          <a:xfrm flipH="1">
            <a:off x="7924800" y="2498725"/>
            <a:ext cx="609600" cy="369332"/>
          </a:xfrm>
          <a:prstGeom prst="rect">
            <a:avLst/>
          </a:prstGeom>
          <a:noFill/>
        </p:spPr>
        <p:txBody>
          <a:bodyPr wrap="square" rtlCol="0">
            <a:spAutoFit/>
          </a:bodyPr>
          <a:lstStyle/>
          <a:p>
            <a:r>
              <a:rPr lang="en-IN" dirty="0" smtClean="0"/>
              <a:t>NIL</a:t>
            </a:r>
            <a:endParaRPr lang="en-IN" dirty="0"/>
          </a:p>
        </p:txBody>
      </p:sp>
      <p:cxnSp>
        <p:nvCxnSpPr>
          <p:cNvPr id="80" name="Straight Arrow Connector 79"/>
          <p:cNvCxnSpPr>
            <a:endCxn id="49" idx="1"/>
          </p:cNvCxnSpPr>
          <p:nvPr/>
        </p:nvCxnSpPr>
        <p:spPr>
          <a:xfrm>
            <a:off x="4953000" y="4022725"/>
            <a:ext cx="12192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077200" y="3870325"/>
            <a:ext cx="489236" cy="369332"/>
          </a:xfrm>
          <a:prstGeom prst="rect">
            <a:avLst/>
          </a:prstGeom>
          <a:noFill/>
        </p:spPr>
        <p:txBody>
          <a:bodyPr wrap="none" rtlCol="0">
            <a:spAutoFit/>
          </a:bodyPr>
          <a:lstStyle/>
          <a:p>
            <a:r>
              <a:rPr lang="en-IN" dirty="0" smtClean="0"/>
              <a:t>NIL</a:t>
            </a:r>
            <a:endParaRPr lang="en-IN" dirty="0"/>
          </a:p>
        </p:txBody>
      </p:sp>
      <p:grpSp>
        <p:nvGrpSpPr>
          <p:cNvPr id="89" name="Group 88"/>
          <p:cNvGrpSpPr/>
          <p:nvPr/>
        </p:nvGrpSpPr>
        <p:grpSpPr>
          <a:xfrm>
            <a:off x="533400" y="304800"/>
            <a:ext cx="1143000" cy="1371600"/>
            <a:chOff x="533400" y="304800"/>
            <a:chExt cx="685800" cy="914400"/>
          </a:xfrm>
        </p:grpSpPr>
        <p:grpSp>
          <p:nvGrpSpPr>
            <p:cNvPr id="84" name="Group 83"/>
            <p:cNvGrpSpPr/>
            <p:nvPr/>
          </p:nvGrpSpPr>
          <p:grpSpPr>
            <a:xfrm>
              <a:off x="533400" y="609600"/>
              <a:ext cx="685800" cy="609600"/>
              <a:chOff x="4114800" y="1447800"/>
              <a:chExt cx="685800" cy="609600"/>
            </a:xfrm>
          </p:grpSpPr>
          <p:sp>
            <p:nvSpPr>
              <p:cNvPr id="85" name="Rectangle 84"/>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Parent</a:t>
                </a:r>
                <a:endParaRPr lang="en-IN" dirty="0">
                  <a:solidFill>
                    <a:srgbClr val="C00000"/>
                  </a:solidFill>
                </a:endParaRPr>
              </a:p>
            </p:txBody>
          </p:sp>
          <p:sp>
            <p:nvSpPr>
              <p:cNvPr id="86" name="Rectangle 85"/>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grpSp>
        <p:sp>
          <p:nvSpPr>
            <p:cNvPr id="88" name="Rectangle 87"/>
            <p:cNvSpPr/>
            <p:nvPr/>
          </p:nvSpPr>
          <p:spPr>
            <a:xfrm>
              <a:off x="533400" y="304800"/>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Data</a:t>
              </a:r>
              <a:endParaRPr lang="en-IN" dirty="0">
                <a:solidFill>
                  <a:srgbClr val="C00000"/>
                </a:solidFill>
              </a:endParaRPr>
            </a:p>
          </p:txBody>
        </p:sp>
      </p:grpSp>
      <p:sp>
        <p:nvSpPr>
          <p:cNvPr id="90" name="Rectangle 89"/>
          <p:cNvSpPr/>
          <p:nvPr/>
        </p:nvSpPr>
        <p:spPr>
          <a:xfrm>
            <a:off x="375108" y="1295400"/>
            <a:ext cx="657552" cy="646331"/>
          </a:xfrm>
          <a:prstGeom prst="rect">
            <a:avLst/>
          </a:prstGeom>
        </p:spPr>
        <p:txBody>
          <a:bodyPr wrap="none">
            <a:spAutoFit/>
          </a:bodyPr>
          <a:lstStyle/>
          <a:p>
            <a:pPr algn="ctr"/>
            <a:r>
              <a:rPr lang="en-IN" dirty="0" smtClean="0">
                <a:solidFill>
                  <a:srgbClr val="C00000"/>
                </a:solidFill>
              </a:rPr>
              <a:t>Left</a:t>
            </a:r>
          </a:p>
          <a:p>
            <a:pPr algn="ctr"/>
            <a:r>
              <a:rPr lang="en-IN" dirty="0" smtClean="0">
                <a:solidFill>
                  <a:srgbClr val="C00000"/>
                </a:solidFill>
              </a:rPr>
              <a:t>Child</a:t>
            </a:r>
            <a:endParaRPr lang="en-IN" dirty="0">
              <a:solidFill>
                <a:srgbClr val="C00000"/>
              </a:solidFill>
            </a:endParaRPr>
          </a:p>
        </p:txBody>
      </p:sp>
      <p:sp>
        <p:nvSpPr>
          <p:cNvPr id="113" name="TextBox 112"/>
          <p:cNvSpPr txBox="1"/>
          <p:nvPr/>
        </p:nvSpPr>
        <p:spPr>
          <a:xfrm>
            <a:off x="1219200" y="1295400"/>
            <a:ext cx="801823" cy="646331"/>
          </a:xfrm>
          <a:prstGeom prst="rect">
            <a:avLst/>
          </a:prstGeom>
          <a:noFill/>
        </p:spPr>
        <p:txBody>
          <a:bodyPr wrap="none" rtlCol="0">
            <a:spAutoFit/>
          </a:bodyPr>
          <a:lstStyle/>
          <a:p>
            <a:r>
              <a:rPr lang="en-IN" dirty="0" smtClean="0">
                <a:solidFill>
                  <a:srgbClr val="C00000"/>
                </a:solidFill>
              </a:rPr>
              <a:t>Right </a:t>
            </a:r>
          </a:p>
          <a:p>
            <a:r>
              <a:rPr lang="en-IN" dirty="0" smtClean="0">
                <a:solidFill>
                  <a:srgbClr val="C00000"/>
                </a:solidFill>
              </a:rPr>
              <a:t>Sibling</a:t>
            </a:r>
            <a:endParaRPr lang="en-IN" dirty="0">
              <a:solidFill>
                <a:srgbClr val="C00000"/>
              </a:solidFill>
            </a:endParaRPr>
          </a:p>
        </p:txBody>
      </p:sp>
      <p:sp>
        <p:nvSpPr>
          <p:cNvPr id="114" name="TextBox 113"/>
          <p:cNvSpPr txBox="1"/>
          <p:nvPr/>
        </p:nvSpPr>
        <p:spPr>
          <a:xfrm>
            <a:off x="457200" y="1981200"/>
            <a:ext cx="1111394" cy="369332"/>
          </a:xfrm>
          <a:prstGeom prst="rect">
            <a:avLst/>
          </a:prstGeom>
          <a:noFill/>
        </p:spPr>
        <p:txBody>
          <a:bodyPr wrap="none" rtlCol="0">
            <a:spAutoFit/>
          </a:bodyPr>
          <a:lstStyle/>
          <a:p>
            <a:r>
              <a:rPr lang="en-IN" dirty="0" smtClean="0"/>
              <a:t>Structure </a:t>
            </a:r>
            <a:endParaRPr lang="en-IN" dirty="0"/>
          </a:p>
        </p:txBody>
      </p:sp>
      <p:sp>
        <p:nvSpPr>
          <p:cNvPr id="115" name="Frame 114"/>
          <p:cNvSpPr/>
          <p:nvPr/>
        </p:nvSpPr>
        <p:spPr>
          <a:xfrm>
            <a:off x="0" y="0"/>
            <a:ext cx="2286000" cy="2667000"/>
          </a:xfrm>
          <a:prstGeom prst="frame">
            <a:avLst>
              <a:gd name="adj1" fmla="val 5918"/>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24" name="Shape 123"/>
          <p:cNvCxnSpPr>
            <a:endCxn id="8" idx="3"/>
          </p:cNvCxnSpPr>
          <p:nvPr/>
        </p:nvCxnSpPr>
        <p:spPr>
          <a:xfrm rot="5400000" flipH="1" flipV="1">
            <a:off x="5791200" y="1812925"/>
            <a:ext cx="914400" cy="152400"/>
          </a:xfrm>
          <a:prstGeom prst="curvedConnector4">
            <a:avLst>
              <a:gd name="adj1" fmla="val 11287"/>
              <a:gd name="adj2" fmla="val 250000"/>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V="1">
            <a:off x="6172200" y="2498725"/>
            <a:ext cx="1371600" cy="878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3352800" y="3489325"/>
            <a:ext cx="685800" cy="609600"/>
            <a:chOff x="4114800" y="1447800"/>
            <a:chExt cx="685800" cy="609600"/>
          </a:xfrm>
        </p:grpSpPr>
        <p:sp>
          <p:nvSpPr>
            <p:cNvPr id="134" name="Rectangle 133"/>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35" name="Rectangle 134"/>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ectangle 135"/>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7" name="Rectangle 136"/>
          <p:cNvSpPr/>
          <p:nvPr/>
        </p:nvSpPr>
        <p:spPr>
          <a:xfrm>
            <a:off x="3352800" y="31845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18</a:t>
            </a:r>
            <a:endParaRPr lang="en-IN" dirty="0">
              <a:solidFill>
                <a:srgbClr val="C00000"/>
              </a:solidFill>
            </a:endParaRPr>
          </a:p>
        </p:txBody>
      </p:sp>
      <p:sp>
        <p:nvSpPr>
          <p:cNvPr id="139" name="TextBox 138"/>
          <p:cNvSpPr txBox="1"/>
          <p:nvPr/>
        </p:nvSpPr>
        <p:spPr>
          <a:xfrm>
            <a:off x="3733800" y="3794125"/>
            <a:ext cx="489236" cy="369332"/>
          </a:xfrm>
          <a:prstGeom prst="rect">
            <a:avLst/>
          </a:prstGeom>
          <a:noFill/>
        </p:spPr>
        <p:txBody>
          <a:bodyPr wrap="none" rtlCol="0">
            <a:spAutoFit/>
          </a:bodyPr>
          <a:lstStyle/>
          <a:p>
            <a:r>
              <a:rPr lang="en-IN" dirty="0" smtClean="0"/>
              <a:t>NIL</a:t>
            </a:r>
            <a:endParaRPr lang="en-IN" dirty="0"/>
          </a:p>
        </p:txBody>
      </p:sp>
      <p:cxnSp>
        <p:nvCxnSpPr>
          <p:cNvPr id="141" name="Straight Arrow Connector 140"/>
          <p:cNvCxnSpPr>
            <a:endCxn id="37" idx="0"/>
          </p:cNvCxnSpPr>
          <p:nvPr/>
        </p:nvCxnSpPr>
        <p:spPr>
          <a:xfrm>
            <a:off x="3581400" y="3946525"/>
            <a:ext cx="38100" cy="6096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133600" y="3810000"/>
            <a:ext cx="489236" cy="369332"/>
          </a:xfrm>
          <a:prstGeom prst="rect">
            <a:avLst/>
          </a:prstGeom>
          <a:noFill/>
        </p:spPr>
        <p:txBody>
          <a:bodyPr wrap="none" rtlCol="0">
            <a:spAutoFit/>
          </a:bodyPr>
          <a:lstStyle/>
          <a:p>
            <a:r>
              <a:rPr lang="en-IN" dirty="0" smtClean="0"/>
              <a:t>NIL</a:t>
            </a:r>
            <a:endParaRPr lang="en-IN" dirty="0"/>
          </a:p>
        </p:txBody>
      </p:sp>
      <p:cxnSp>
        <p:nvCxnSpPr>
          <p:cNvPr id="149" name="Shape 148"/>
          <p:cNvCxnSpPr>
            <a:stCxn id="134" idx="3"/>
          </p:cNvCxnSpPr>
          <p:nvPr/>
        </p:nvCxnSpPr>
        <p:spPr>
          <a:xfrm flipH="1" flipV="1">
            <a:off x="3962400" y="2727325"/>
            <a:ext cx="76200" cy="914400"/>
          </a:xfrm>
          <a:prstGeom prst="curvedConnector4">
            <a:avLst>
              <a:gd name="adj1" fmla="val -300000"/>
              <a:gd name="adj2" fmla="val 58333"/>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0" name="Shape 159"/>
          <p:cNvCxnSpPr/>
          <p:nvPr/>
        </p:nvCxnSpPr>
        <p:spPr>
          <a:xfrm flipH="1" flipV="1">
            <a:off x="3810000" y="4098925"/>
            <a:ext cx="76200" cy="914400"/>
          </a:xfrm>
          <a:prstGeom prst="curvedConnector4">
            <a:avLst>
              <a:gd name="adj1" fmla="val -300000"/>
              <a:gd name="adj2" fmla="val 58333"/>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3" name="Curved Connector 162"/>
          <p:cNvCxnSpPr>
            <a:endCxn id="15" idx="2"/>
          </p:cNvCxnSpPr>
          <p:nvPr/>
        </p:nvCxnSpPr>
        <p:spPr>
          <a:xfrm rot="16200000" flipV="1">
            <a:off x="5734050" y="2974975"/>
            <a:ext cx="914400" cy="571500"/>
          </a:xfrm>
          <a:prstGeom prst="curvedConnector3">
            <a:avLst>
              <a:gd name="adj1" fmla="val 3165"/>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170" name="Group 169"/>
          <p:cNvGrpSpPr/>
          <p:nvPr/>
        </p:nvGrpSpPr>
        <p:grpSpPr>
          <a:xfrm>
            <a:off x="7162800" y="5318125"/>
            <a:ext cx="685800" cy="609600"/>
            <a:chOff x="4114800" y="1447800"/>
            <a:chExt cx="685800" cy="609600"/>
          </a:xfrm>
        </p:grpSpPr>
        <p:sp>
          <p:nvSpPr>
            <p:cNvPr id="171" name="Rectangle 170"/>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72" name="Rectangle 171"/>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Rectangle 172"/>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4" name="Rectangle 173"/>
          <p:cNvSpPr/>
          <p:nvPr/>
        </p:nvSpPr>
        <p:spPr>
          <a:xfrm>
            <a:off x="7162800" y="50133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15</a:t>
            </a:r>
            <a:endParaRPr lang="en-IN" dirty="0">
              <a:solidFill>
                <a:srgbClr val="C00000"/>
              </a:solidFill>
            </a:endParaRPr>
          </a:p>
        </p:txBody>
      </p:sp>
      <p:grpSp>
        <p:nvGrpSpPr>
          <p:cNvPr id="175" name="Group 174"/>
          <p:cNvGrpSpPr/>
          <p:nvPr/>
        </p:nvGrpSpPr>
        <p:grpSpPr>
          <a:xfrm>
            <a:off x="5638800" y="5318125"/>
            <a:ext cx="685800" cy="609600"/>
            <a:chOff x="4114800" y="1447800"/>
            <a:chExt cx="685800" cy="609600"/>
          </a:xfrm>
        </p:grpSpPr>
        <p:sp>
          <p:nvSpPr>
            <p:cNvPr id="176" name="Rectangle 175"/>
            <p:cNvSpPr/>
            <p:nvPr/>
          </p:nvSpPr>
          <p:spPr>
            <a:xfrm>
              <a:off x="4114800" y="1447800"/>
              <a:ext cx="685800" cy="304800"/>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177" name="Rectangle 176"/>
            <p:cNvSpPr/>
            <p:nvPr/>
          </p:nvSpPr>
          <p:spPr>
            <a:xfrm>
              <a:off x="4114800" y="1752600"/>
              <a:ext cx="381000" cy="304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p:cNvSpPr/>
            <p:nvPr/>
          </p:nvSpPr>
          <p:spPr>
            <a:xfrm>
              <a:off x="4495800" y="1752600"/>
              <a:ext cx="304800" cy="3048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9" name="Rectangle 178"/>
          <p:cNvSpPr/>
          <p:nvPr/>
        </p:nvSpPr>
        <p:spPr>
          <a:xfrm>
            <a:off x="5638800" y="5013325"/>
            <a:ext cx="685800" cy="304800"/>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12</a:t>
            </a:r>
            <a:endParaRPr lang="en-IN" dirty="0">
              <a:solidFill>
                <a:srgbClr val="C00000"/>
              </a:solidFill>
            </a:endParaRPr>
          </a:p>
        </p:txBody>
      </p:sp>
      <p:cxnSp>
        <p:nvCxnSpPr>
          <p:cNvPr id="180" name="Straight Arrow Connector 179"/>
          <p:cNvCxnSpPr>
            <a:endCxn id="172" idx="1"/>
          </p:cNvCxnSpPr>
          <p:nvPr/>
        </p:nvCxnSpPr>
        <p:spPr>
          <a:xfrm>
            <a:off x="6248400" y="5699125"/>
            <a:ext cx="914400" cy="762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5638800" y="3946525"/>
            <a:ext cx="685800" cy="1066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Curved Connector 187"/>
          <p:cNvCxnSpPr>
            <a:endCxn id="50" idx="2"/>
          </p:cNvCxnSpPr>
          <p:nvPr/>
        </p:nvCxnSpPr>
        <p:spPr>
          <a:xfrm rot="5400000" flipH="1" flipV="1">
            <a:off x="5753100" y="4518025"/>
            <a:ext cx="1295400" cy="609600"/>
          </a:xfrm>
          <a:prstGeom prst="curvedConnector3">
            <a:avLst>
              <a:gd name="adj1" fmla="val 2643"/>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1" name="Curved Connector 190"/>
          <p:cNvCxnSpPr/>
          <p:nvPr/>
        </p:nvCxnSpPr>
        <p:spPr>
          <a:xfrm rot="16200000" flipV="1">
            <a:off x="6438900" y="4518025"/>
            <a:ext cx="1295400" cy="762000"/>
          </a:xfrm>
          <a:prstGeom prst="curvedConnector3">
            <a:avLst>
              <a:gd name="adj1" fmla="val 12472"/>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543800" y="5622925"/>
            <a:ext cx="489236" cy="369332"/>
          </a:xfrm>
          <a:prstGeom prst="rect">
            <a:avLst/>
          </a:prstGeom>
          <a:noFill/>
        </p:spPr>
        <p:txBody>
          <a:bodyPr wrap="none" rtlCol="0">
            <a:spAutoFit/>
          </a:bodyPr>
          <a:lstStyle/>
          <a:p>
            <a:r>
              <a:rPr lang="en-IN" dirty="0" smtClean="0"/>
              <a:t>NIL</a:t>
            </a:r>
            <a:endParaRPr lang="en-IN" dirty="0"/>
          </a:p>
        </p:txBody>
      </p:sp>
      <p:sp>
        <p:nvSpPr>
          <p:cNvPr id="194" name="TextBox 193"/>
          <p:cNvSpPr txBox="1"/>
          <p:nvPr/>
        </p:nvSpPr>
        <p:spPr>
          <a:xfrm>
            <a:off x="5486400" y="5622925"/>
            <a:ext cx="489236" cy="369332"/>
          </a:xfrm>
          <a:prstGeom prst="rect">
            <a:avLst/>
          </a:prstGeom>
          <a:noFill/>
        </p:spPr>
        <p:txBody>
          <a:bodyPr wrap="none" rtlCol="0">
            <a:spAutoFit/>
          </a:bodyPr>
          <a:lstStyle/>
          <a:p>
            <a:r>
              <a:rPr lang="en-IN" dirty="0" smtClean="0"/>
              <a:t>NIL</a:t>
            </a:r>
            <a:endParaRPr lang="en-IN" dirty="0"/>
          </a:p>
        </p:txBody>
      </p:sp>
      <p:cxnSp>
        <p:nvCxnSpPr>
          <p:cNvPr id="197" name="Curved Connector 196"/>
          <p:cNvCxnSpPr>
            <a:endCxn id="16" idx="3"/>
          </p:cNvCxnSpPr>
          <p:nvPr/>
        </p:nvCxnSpPr>
        <p:spPr>
          <a:xfrm rot="10800000">
            <a:off x="6400800" y="2651125"/>
            <a:ext cx="1409700" cy="1143000"/>
          </a:xfrm>
          <a:prstGeom prst="curvedConnector3">
            <a:avLst>
              <a:gd name="adj1" fmla="val 50000"/>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7620000" y="3870325"/>
            <a:ext cx="489236" cy="369332"/>
          </a:xfrm>
          <a:prstGeom prst="rect">
            <a:avLst/>
          </a:prstGeom>
          <a:noFill/>
        </p:spPr>
        <p:txBody>
          <a:bodyPr wrap="none" rtlCol="0">
            <a:spAutoFit/>
          </a:bodyPr>
          <a:lstStyle/>
          <a:p>
            <a:r>
              <a:rPr lang="en-IN" dirty="0" smtClean="0"/>
              <a:t>NIL</a:t>
            </a:r>
            <a:endParaRPr lang="en-IN" dirty="0"/>
          </a:p>
        </p:txBody>
      </p:sp>
      <p:sp>
        <p:nvSpPr>
          <p:cNvPr id="200" name="TextBox 199"/>
          <p:cNvSpPr txBox="1"/>
          <p:nvPr/>
        </p:nvSpPr>
        <p:spPr>
          <a:xfrm>
            <a:off x="7086600" y="5622925"/>
            <a:ext cx="489236" cy="369332"/>
          </a:xfrm>
          <a:prstGeom prst="rect">
            <a:avLst/>
          </a:prstGeom>
          <a:noFill/>
        </p:spPr>
        <p:txBody>
          <a:bodyPr wrap="none" rtlCol="0">
            <a:spAutoFit/>
          </a:bodyPr>
          <a:lstStyle/>
          <a:p>
            <a:r>
              <a:rPr lang="en-IN" dirty="0" smtClean="0"/>
              <a:t>NIL</a:t>
            </a:r>
            <a:endParaRPr lang="en-IN" dirty="0"/>
          </a:p>
        </p:txBody>
      </p:sp>
      <p:sp>
        <p:nvSpPr>
          <p:cNvPr id="201" name="TextBox 200"/>
          <p:cNvSpPr txBox="1"/>
          <p:nvPr/>
        </p:nvSpPr>
        <p:spPr>
          <a:xfrm>
            <a:off x="2590800" y="228600"/>
            <a:ext cx="5729454" cy="461665"/>
          </a:xfrm>
          <a:prstGeom prst="rect">
            <a:avLst/>
          </a:prstGeom>
          <a:noFill/>
        </p:spPr>
        <p:txBody>
          <a:bodyPr wrap="none" rtlCol="0">
            <a:spAutoFit/>
          </a:bodyPr>
          <a:lstStyle/>
          <a:p>
            <a:r>
              <a:rPr lang="en-IN" sz="2400" dirty="0" smtClean="0">
                <a:solidFill>
                  <a:srgbClr val="C00000"/>
                </a:solidFill>
                <a:latin typeface="Comic Sans MS" pitchFamily="66" charset="0"/>
              </a:rPr>
              <a:t>Left-sibling Right child representation</a:t>
            </a:r>
            <a:endParaRPr lang="en-IN" sz="2400" dirty="0">
              <a:solidFill>
                <a:srgbClr val="C00000"/>
              </a:solidFill>
              <a:latin typeface="Comic Sans MS" pitchFamily="66" charset="0"/>
            </a:endParaRPr>
          </a:p>
        </p:txBody>
      </p:sp>
      <p:sp>
        <p:nvSpPr>
          <p:cNvPr id="202" name="TextBox 201"/>
          <p:cNvSpPr txBox="1"/>
          <p:nvPr/>
        </p:nvSpPr>
        <p:spPr>
          <a:xfrm>
            <a:off x="4267200" y="3886200"/>
            <a:ext cx="489236" cy="369332"/>
          </a:xfrm>
          <a:prstGeom prst="rect">
            <a:avLst/>
          </a:prstGeom>
          <a:noFill/>
        </p:spPr>
        <p:txBody>
          <a:bodyPr wrap="none" rtlCol="0">
            <a:spAutoFit/>
          </a:bodyPr>
          <a:lstStyle/>
          <a:p>
            <a:r>
              <a:rPr lang="en-IN" dirty="0" smtClean="0"/>
              <a:t>NIL</a:t>
            </a:r>
            <a:endParaRPr lang="en-IN" dirty="0"/>
          </a:p>
        </p:txBody>
      </p:sp>
      <p:sp>
        <p:nvSpPr>
          <p:cNvPr id="204" name="TextBox 203"/>
          <p:cNvSpPr txBox="1"/>
          <p:nvPr/>
        </p:nvSpPr>
        <p:spPr>
          <a:xfrm>
            <a:off x="1295400" y="3810000"/>
            <a:ext cx="418704" cy="369332"/>
          </a:xfrm>
          <a:prstGeom prst="rect">
            <a:avLst/>
          </a:prstGeom>
          <a:noFill/>
        </p:spPr>
        <p:txBody>
          <a:bodyPr wrap="none" rtlCol="0">
            <a:spAutoFit/>
          </a:bodyPr>
          <a:lstStyle/>
          <a:p>
            <a:r>
              <a:rPr lang="en-IN" dirty="0" smtClean="0"/>
              <a:t>15</a:t>
            </a:r>
            <a:endParaRPr lang="en-IN" dirty="0"/>
          </a:p>
        </p:txBody>
      </p:sp>
      <p:sp>
        <p:nvSpPr>
          <p:cNvPr id="206" name="TextBox 205"/>
          <p:cNvSpPr txBox="1"/>
          <p:nvPr/>
        </p:nvSpPr>
        <p:spPr>
          <a:xfrm>
            <a:off x="762000" y="4572000"/>
            <a:ext cx="418704" cy="369332"/>
          </a:xfrm>
          <a:prstGeom prst="rect">
            <a:avLst/>
          </a:prstGeom>
          <a:noFill/>
        </p:spPr>
        <p:txBody>
          <a:bodyPr wrap="none" rtlCol="0">
            <a:spAutoFit/>
          </a:bodyPr>
          <a:lstStyle/>
          <a:p>
            <a:r>
              <a:rPr lang="en-IN" dirty="0" smtClean="0"/>
              <a:t>10</a:t>
            </a:r>
            <a:endParaRPr lang="en-IN" dirty="0"/>
          </a:p>
        </p:txBody>
      </p:sp>
      <p:sp>
        <p:nvSpPr>
          <p:cNvPr id="207" name="TextBox 206"/>
          <p:cNvSpPr txBox="1"/>
          <p:nvPr/>
        </p:nvSpPr>
        <p:spPr>
          <a:xfrm>
            <a:off x="1371600" y="4572000"/>
            <a:ext cx="418704" cy="369332"/>
          </a:xfrm>
          <a:prstGeom prst="rect">
            <a:avLst/>
          </a:prstGeom>
          <a:noFill/>
        </p:spPr>
        <p:txBody>
          <a:bodyPr wrap="none" rtlCol="0">
            <a:spAutoFit/>
          </a:bodyPr>
          <a:lstStyle/>
          <a:p>
            <a:r>
              <a:rPr lang="en-IN" dirty="0" smtClean="0"/>
              <a:t>25</a:t>
            </a:r>
            <a:endParaRPr lang="en-IN" dirty="0"/>
          </a:p>
        </p:txBody>
      </p:sp>
      <p:sp>
        <p:nvSpPr>
          <p:cNvPr id="208" name="TextBox 207"/>
          <p:cNvSpPr txBox="1"/>
          <p:nvPr/>
        </p:nvSpPr>
        <p:spPr>
          <a:xfrm>
            <a:off x="2286000" y="4572000"/>
            <a:ext cx="418704" cy="369332"/>
          </a:xfrm>
          <a:prstGeom prst="rect">
            <a:avLst/>
          </a:prstGeom>
          <a:noFill/>
        </p:spPr>
        <p:txBody>
          <a:bodyPr wrap="none" rtlCol="0">
            <a:spAutoFit/>
          </a:bodyPr>
          <a:lstStyle/>
          <a:p>
            <a:r>
              <a:rPr lang="en-IN" dirty="0" smtClean="0"/>
              <a:t>40</a:t>
            </a:r>
            <a:endParaRPr lang="en-IN" dirty="0"/>
          </a:p>
        </p:txBody>
      </p:sp>
      <p:sp>
        <p:nvSpPr>
          <p:cNvPr id="209" name="TextBox 208"/>
          <p:cNvSpPr txBox="1"/>
          <p:nvPr/>
        </p:nvSpPr>
        <p:spPr>
          <a:xfrm>
            <a:off x="304800" y="5029200"/>
            <a:ext cx="301686" cy="381000"/>
          </a:xfrm>
          <a:prstGeom prst="rect">
            <a:avLst/>
          </a:prstGeom>
          <a:noFill/>
        </p:spPr>
        <p:txBody>
          <a:bodyPr wrap="square" rtlCol="0">
            <a:spAutoFit/>
          </a:bodyPr>
          <a:lstStyle/>
          <a:p>
            <a:r>
              <a:rPr lang="en-IN" dirty="0" smtClean="0"/>
              <a:t>8</a:t>
            </a:r>
            <a:endParaRPr lang="en-IN" dirty="0"/>
          </a:p>
        </p:txBody>
      </p:sp>
      <p:sp>
        <p:nvSpPr>
          <p:cNvPr id="210" name="TextBox 209"/>
          <p:cNvSpPr txBox="1"/>
          <p:nvPr/>
        </p:nvSpPr>
        <p:spPr>
          <a:xfrm>
            <a:off x="762000" y="5257800"/>
            <a:ext cx="418704" cy="369332"/>
          </a:xfrm>
          <a:prstGeom prst="rect">
            <a:avLst/>
          </a:prstGeom>
          <a:noFill/>
        </p:spPr>
        <p:txBody>
          <a:bodyPr wrap="none" rtlCol="0">
            <a:spAutoFit/>
          </a:bodyPr>
          <a:lstStyle/>
          <a:p>
            <a:r>
              <a:rPr lang="en-IN" dirty="0" smtClean="0"/>
              <a:t>18</a:t>
            </a:r>
            <a:endParaRPr lang="en-IN" dirty="0"/>
          </a:p>
        </p:txBody>
      </p:sp>
      <p:sp>
        <p:nvSpPr>
          <p:cNvPr id="211" name="TextBox 210"/>
          <p:cNvSpPr txBox="1"/>
          <p:nvPr/>
        </p:nvSpPr>
        <p:spPr>
          <a:xfrm>
            <a:off x="304800" y="5867400"/>
            <a:ext cx="418704" cy="369332"/>
          </a:xfrm>
          <a:prstGeom prst="rect">
            <a:avLst/>
          </a:prstGeom>
          <a:noFill/>
        </p:spPr>
        <p:txBody>
          <a:bodyPr wrap="none" rtlCol="0">
            <a:spAutoFit/>
          </a:bodyPr>
          <a:lstStyle/>
          <a:p>
            <a:r>
              <a:rPr lang="en-IN" dirty="0" smtClean="0"/>
              <a:t>11</a:t>
            </a:r>
            <a:endParaRPr lang="en-IN" dirty="0"/>
          </a:p>
        </p:txBody>
      </p:sp>
      <p:sp>
        <p:nvSpPr>
          <p:cNvPr id="212" name="TextBox 211"/>
          <p:cNvSpPr txBox="1"/>
          <p:nvPr/>
        </p:nvSpPr>
        <p:spPr>
          <a:xfrm>
            <a:off x="1066800" y="5105400"/>
            <a:ext cx="418704" cy="369332"/>
          </a:xfrm>
          <a:prstGeom prst="rect">
            <a:avLst/>
          </a:prstGeom>
          <a:noFill/>
        </p:spPr>
        <p:txBody>
          <a:bodyPr wrap="none" rtlCol="0">
            <a:spAutoFit/>
          </a:bodyPr>
          <a:lstStyle/>
          <a:p>
            <a:r>
              <a:rPr lang="en-IN" dirty="0" smtClean="0"/>
              <a:t>20</a:t>
            </a:r>
            <a:endParaRPr lang="en-IN" dirty="0"/>
          </a:p>
        </p:txBody>
      </p:sp>
      <p:sp>
        <p:nvSpPr>
          <p:cNvPr id="213" name="TextBox 212"/>
          <p:cNvSpPr txBox="1"/>
          <p:nvPr/>
        </p:nvSpPr>
        <p:spPr>
          <a:xfrm>
            <a:off x="1676400" y="5334000"/>
            <a:ext cx="418704" cy="369332"/>
          </a:xfrm>
          <a:prstGeom prst="rect">
            <a:avLst/>
          </a:prstGeom>
          <a:noFill/>
        </p:spPr>
        <p:txBody>
          <a:bodyPr wrap="none" rtlCol="0">
            <a:spAutoFit/>
          </a:bodyPr>
          <a:lstStyle/>
          <a:p>
            <a:r>
              <a:rPr lang="en-IN" dirty="0" smtClean="0"/>
              <a:t>10</a:t>
            </a:r>
            <a:endParaRPr lang="en-IN" dirty="0"/>
          </a:p>
        </p:txBody>
      </p:sp>
      <p:sp>
        <p:nvSpPr>
          <p:cNvPr id="214" name="TextBox 213"/>
          <p:cNvSpPr txBox="1"/>
          <p:nvPr/>
        </p:nvSpPr>
        <p:spPr>
          <a:xfrm>
            <a:off x="2209800" y="5105400"/>
            <a:ext cx="301686" cy="369332"/>
          </a:xfrm>
          <a:prstGeom prst="rect">
            <a:avLst/>
          </a:prstGeom>
          <a:noFill/>
        </p:spPr>
        <p:txBody>
          <a:bodyPr wrap="none" rtlCol="0">
            <a:spAutoFit/>
          </a:bodyPr>
          <a:lstStyle/>
          <a:p>
            <a:r>
              <a:rPr lang="en-IN" dirty="0" smtClean="0"/>
              <a:t>9</a:t>
            </a:r>
            <a:endParaRPr lang="en-IN" dirty="0"/>
          </a:p>
        </p:txBody>
      </p:sp>
      <p:sp>
        <p:nvSpPr>
          <p:cNvPr id="215" name="TextBox 214"/>
          <p:cNvSpPr txBox="1"/>
          <p:nvPr/>
        </p:nvSpPr>
        <p:spPr>
          <a:xfrm>
            <a:off x="1295400" y="5867400"/>
            <a:ext cx="418704" cy="369332"/>
          </a:xfrm>
          <a:prstGeom prst="rect">
            <a:avLst/>
          </a:prstGeom>
          <a:noFill/>
        </p:spPr>
        <p:txBody>
          <a:bodyPr wrap="none" rtlCol="0">
            <a:spAutoFit/>
          </a:bodyPr>
          <a:lstStyle/>
          <a:p>
            <a:r>
              <a:rPr lang="en-IN" dirty="0" smtClean="0"/>
              <a:t>12</a:t>
            </a:r>
            <a:endParaRPr lang="en-IN" dirty="0"/>
          </a:p>
        </p:txBody>
      </p:sp>
      <p:sp>
        <p:nvSpPr>
          <p:cNvPr id="216" name="TextBox 215"/>
          <p:cNvSpPr txBox="1"/>
          <p:nvPr/>
        </p:nvSpPr>
        <p:spPr>
          <a:xfrm>
            <a:off x="2057400" y="5867400"/>
            <a:ext cx="418704" cy="369332"/>
          </a:xfrm>
          <a:prstGeom prst="rect">
            <a:avLst/>
          </a:prstGeom>
          <a:noFill/>
        </p:spPr>
        <p:txBody>
          <a:bodyPr wrap="none" rtlCol="0">
            <a:spAutoFit/>
          </a:bodyPr>
          <a:lstStyle/>
          <a:p>
            <a:r>
              <a:rPr lang="en-IN" dirty="0" smtClean="0"/>
              <a:t>15</a:t>
            </a:r>
            <a:endParaRPr lang="en-IN" dirty="0"/>
          </a:p>
        </p:txBody>
      </p:sp>
      <p:cxnSp>
        <p:nvCxnSpPr>
          <p:cNvPr id="218" name="Straight Connector 217"/>
          <p:cNvCxnSpPr>
            <a:endCxn id="206" idx="0"/>
          </p:cNvCxnSpPr>
          <p:nvPr/>
        </p:nvCxnSpPr>
        <p:spPr>
          <a:xfrm flipH="1">
            <a:off x="971352" y="4114800"/>
            <a:ext cx="324048"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524000" y="4191000"/>
            <a:ext cx="76200" cy="392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04" idx="3"/>
            <a:endCxn id="208" idx="0"/>
          </p:cNvCxnSpPr>
          <p:nvPr/>
        </p:nvCxnSpPr>
        <p:spPr>
          <a:xfrm>
            <a:off x="1714104" y="3994666"/>
            <a:ext cx="781248" cy="577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H="1">
            <a:off x="609600" y="48006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06" idx="2"/>
            <a:endCxn id="210" idx="0"/>
          </p:cNvCxnSpPr>
          <p:nvPr/>
        </p:nvCxnSpPr>
        <p:spPr>
          <a:xfrm>
            <a:off x="971352" y="4941332"/>
            <a:ext cx="0" cy="316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a:off x="1219200" y="4876800"/>
            <a:ext cx="247848"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endCxn id="213" idx="0"/>
          </p:cNvCxnSpPr>
          <p:nvPr/>
        </p:nvCxnSpPr>
        <p:spPr>
          <a:xfrm>
            <a:off x="1600200" y="4800600"/>
            <a:ext cx="285552"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676400" y="4800600"/>
            <a:ext cx="6096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533400" y="5486400"/>
            <a:ext cx="324048"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H="1">
            <a:off x="1600200" y="5562600"/>
            <a:ext cx="247848"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981200" y="56388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533400" y="6324600"/>
            <a:ext cx="1659429" cy="400110"/>
          </a:xfrm>
          <a:prstGeom prst="rect">
            <a:avLst/>
          </a:prstGeom>
          <a:noFill/>
        </p:spPr>
        <p:txBody>
          <a:bodyPr wrap="none" rtlCol="0">
            <a:spAutoFit/>
          </a:bodyPr>
          <a:lstStyle/>
          <a:p>
            <a:r>
              <a:rPr lang="en-IN" sz="2000" dirty="0" smtClean="0">
                <a:solidFill>
                  <a:srgbClr val="BB0000"/>
                </a:solidFill>
                <a:latin typeface="Comic Sans MS" pitchFamily="66" charset="0"/>
              </a:rPr>
              <a:t>Logical Tree</a:t>
            </a:r>
            <a:endParaRPr lang="en-IN" sz="2000" dirty="0">
              <a:solidFill>
                <a:srgbClr val="BB0000"/>
              </a:solidFill>
              <a:latin typeface="Comic Sans MS" pitchFamily="66" charset="0"/>
            </a:endParaRPr>
          </a:p>
        </p:txBody>
      </p:sp>
      <p:sp>
        <p:nvSpPr>
          <p:cNvPr id="249" name="TextBox 248"/>
          <p:cNvSpPr txBox="1"/>
          <p:nvPr/>
        </p:nvSpPr>
        <p:spPr>
          <a:xfrm flipH="1">
            <a:off x="7467600" y="2514600"/>
            <a:ext cx="533400" cy="369332"/>
          </a:xfrm>
          <a:prstGeom prst="rect">
            <a:avLst/>
          </a:prstGeom>
          <a:noFill/>
        </p:spPr>
        <p:txBody>
          <a:bodyPr wrap="square" rtlCol="0">
            <a:spAutoFit/>
          </a:bodyPr>
          <a:lstStyle/>
          <a:p>
            <a:r>
              <a:rPr lang="en-IN" dirty="0" smtClean="0"/>
              <a:t>NIL</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Singly Linked Lists</a:t>
            </a:r>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dirty="0"/>
          </a:p>
        </p:txBody>
      </p:sp>
      <p:sp>
        <p:nvSpPr>
          <p:cNvPr id="6" name="TextBox 5"/>
          <p:cNvSpPr txBox="1"/>
          <p:nvPr/>
        </p:nvSpPr>
        <p:spPr>
          <a:xfrm>
            <a:off x="762000" y="990600"/>
            <a:ext cx="7772400" cy="5632311"/>
          </a:xfrm>
          <a:prstGeom prst="rect">
            <a:avLst/>
          </a:prstGeom>
          <a:noFill/>
        </p:spPr>
        <p:txBody>
          <a:bodyPr wrap="square" rtlCol="0">
            <a:spAutoFit/>
          </a:bodyPr>
          <a:lstStyle/>
          <a:p>
            <a:pPr>
              <a:buFont typeface="Arial" pitchFamily="34" charset="0"/>
              <a:buChar char="•"/>
            </a:pPr>
            <a:r>
              <a:rPr lang="en-IN" sz="2000" dirty="0" smtClean="0">
                <a:latin typeface="Comic Sans MS" pitchFamily="66" charset="0"/>
              </a:rPr>
              <a:t>  Linked lists are elements arranged in a linear order.</a:t>
            </a:r>
          </a:p>
          <a:p>
            <a:endParaRPr lang="en-IN" sz="2000" dirty="0" smtClean="0">
              <a:latin typeface="Comic Sans MS" pitchFamily="66" charset="0"/>
            </a:endParaRPr>
          </a:p>
          <a:p>
            <a:pPr>
              <a:buFont typeface="Arial" pitchFamily="34" charset="0"/>
              <a:buChar char="•"/>
            </a:pPr>
            <a:endParaRPr lang="en-IN" sz="2000" dirty="0" smtClean="0">
              <a:latin typeface="Comic Sans MS" pitchFamily="66" charset="0"/>
            </a:endParaRPr>
          </a:p>
          <a:p>
            <a:endParaRPr lang="en-IN" sz="2000" dirty="0" smtClean="0">
              <a:latin typeface="Comic Sans MS" pitchFamily="66" charset="0"/>
            </a:endParaRPr>
          </a:p>
          <a:p>
            <a:endParaRPr lang="en-IN" sz="2000" dirty="0" smtClean="0">
              <a:latin typeface="Comic Sans MS" pitchFamily="66" charset="0"/>
            </a:endParaRPr>
          </a:p>
          <a:p>
            <a:r>
              <a:rPr lang="en-IN" sz="2000" dirty="0" smtClean="0">
                <a:latin typeface="Comic Sans MS" pitchFamily="66" charset="0"/>
              </a:rPr>
              <a:t> </a:t>
            </a:r>
            <a:r>
              <a:rPr lang="en-IN" sz="2000" dirty="0" smtClean="0">
                <a:latin typeface="Comic Sans MS" pitchFamily="66" charset="0"/>
              </a:rPr>
              <a:t>          Example list with 5 elements: (5,9,3,15,3)</a:t>
            </a:r>
          </a:p>
          <a:p>
            <a:endParaRPr lang="en-IN" sz="2000" dirty="0" smtClean="0">
              <a:latin typeface="Comic Sans MS" pitchFamily="66" charset="0"/>
            </a:endParaRPr>
          </a:p>
          <a:p>
            <a:pPr>
              <a:buFont typeface="Arial" pitchFamily="34" charset="0"/>
              <a:buChar char="•"/>
            </a:pPr>
            <a:r>
              <a:rPr lang="en-IN" sz="2000" dirty="0" smtClean="0">
                <a:latin typeface="Comic Sans MS" pitchFamily="66" charset="0"/>
              </a:rPr>
              <a:t>    Each list node contains a </a:t>
            </a:r>
            <a:r>
              <a:rPr lang="en-IN" sz="2000" dirty="0" smtClean="0">
                <a:solidFill>
                  <a:srgbClr val="C00000"/>
                </a:solidFill>
                <a:latin typeface="Comic Sans MS" pitchFamily="66" charset="0"/>
              </a:rPr>
              <a:t>key field </a:t>
            </a:r>
            <a:r>
              <a:rPr lang="en-IN" sz="2000" dirty="0" smtClean="0">
                <a:latin typeface="Comic Sans MS" pitchFamily="66" charset="0"/>
              </a:rPr>
              <a:t>and a </a:t>
            </a:r>
            <a:r>
              <a:rPr lang="en-IN" sz="2000" dirty="0" smtClean="0">
                <a:solidFill>
                  <a:srgbClr val="C00000"/>
                </a:solidFill>
                <a:latin typeface="Comic Sans MS" pitchFamily="66" charset="0"/>
              </a:rPr>
              <a:t>next </a:t>
            </a:r>
            <a:r>
              <a:rPr lang="en-IN" sz="2000" dirty="0" smtClean="0">
                <a:latin typeface="Comic Sans MS" pitchFamily="66" charset="0"/>
              </a:rPr>
              <a:t>field, which is the pointer to the next element in the list. In C-like notation, the type of list-node is:</a:t>
            </a:r>
          </a:p>
          <a:p>
            <a:endParaRPr lang="en-IN" sz="2000" dirty="0" smtClean="0">
              <a:latin typeface="Comic Sans MS" pitchFamily="66" charset="0"/>
            </a:endParaRPr>
          </a:p>
          <a:p>
            <a:r>
              <a:rPr lang="en-IN" sz="2000" dirty="0" err="1" smtClean="0">
                <a:solidFill>
                  <a:srgbClr val="0000FF"/>
                </a:solidFill>
                <a:latin typeface="Comic Sans MS" pitchFamily="66" charset="0"/>
              </a:rPr>
              <a:t>struct</a:t>
            </a:r>
            <a:r>
              <a:rPr lang="en-IN" sz="2000" dirty="0" smtClean="0">
                <a:solidFill>
                  <a:srgbClr val="0000FF"/>
                </a:solidFill>
                <a:latin typeface="Comic Sans MS" pitchFamily="66" charset="0"/>
              </a:rPr>
              <a:t> list-node</a:t>
            </a:r>
            <a:r>
              <a:rPr lang="en-IN" sz="2000" dirty="0" smtClean="0">
                <a:latin typeface="Comic Sans MS" pitchFamily="66" charset="0"/>
              </a:rPr>
              <a:t>{</a:t>
            </a:r>
          </a:p>
          <a:p>
            <a:r>
              <a:rPr lang="en-IN" sz="2000" dirty="0" smtClean="0">
                <a:latin typeface="Comic Sans MS" pitchFamily="66" charset="0"/>
              </a:rPr>
              <a:t> </a:t>
            </a:r>
            <a:r>
              <a:rPr lang="en-IN" sz="2000" dirty="0" smtClean="0">
                <a:latin typeface="Comic Sans MS" pitchFamily="66" charset="0"/>
              </a:rPr>
              <a:t>   Data </a:t>
            </a:r>
            <a:r>
              <a:rPr lang="en-IN" sz="2000" dirty="0" smtClean="0">
                <a:solidFill>
                  <a:srgbClr val="C00000"/>
                </a:solidFill>
                <a:latin typeface="Comic Sans MS" pitchFamily="66" charset="0"/>
              </a:rPr>
              <a:t>key</a:t>
            </a:r>
            <a:r>
              <a:rPr lang="en-IN" sz="2000" dirty="0" smtClean="0">
                <a:latin typeface="Comic Sans MS" pitchFamily="66" charset="0"/>
              </a:rPr>
              <a:t>;</a:t>
            </a:r>
          </a:p>
          <a:p>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struct</a:t>
            </a:r>
            <a:r>
              <a:rPr lang="en-IN" sz="2000" dirty="0" smtClean="0">
                <a:latin typeface="Comic Sans MS" pitchFamily="66" charset="0"/>
              </a:rPr>
              <a:t> list-node * </a:t>
            </a:r>
            <a:r>
              <a:rPr lang="en-IN" sz="2000" dirty="0" smtClean="0">
                <a:solidFill>
                  <a:srgbClr val="C00000"/>
                </a:solidFill>
                <a:latin typeface="Comic Sans MS" pitchFamily="66" charset="0"/>
              </a:rPr>
              <a:t>next</a:t>
            </a:r>
            <a:r>
              <a:rPr lang="en-IN" sz="2000" dirty="0" smtClean="0">
                <a:latin typeface="Comic Sans MS" pitchFamily="66" charset="0"/>
              </a:rPr>
              <a:t>;</a:t>
            </a:r>
          </a:p>
          <a:p>
            <a:r>
              <a:rPr lang="en-IN" sz="2000" dirty="0" smtClean="0">
                <a:latin typeface="Comic Sans MS" pitchFamily="66" charset="0"/>
              </a:rPr>
              <a:t>}</a:t>
            </a:r>
          </a:p>
          <a:p>
            <a:pPr>
              <a:buFont typeface="Arial" pitchFamily="34" charset="0"/>
              <a:buChar char="•"/>
            </a:pPr>
            <a:r>
              <a:rPr lang="en-IN" sz="2000" dirty="0" smtClean="0">
                <a:latin typeface="Comic Sans MS" pitchFamily="66" charset="0"/>
              </a:rPr>
              <a:t> The first list node is said to point to the second, the second list node to the third, and so on. The last list node points nowhere (next field is NIL)</a:t>
            </a:r>
            <a:endParaRPr lang="en-IN" sz="2000" dirty="0">
              <a:latin typeface="Comic Sans MS" pitchFamily="66" charset="0"/>
            </a:endParaRPr>
          </a:p>
        </p:txBody>
      </p:sp>
      <p:sp>
        <p:nvSpPr>
          <p:cNvPr id="7" name="Rectangle 6"/>
          <p:cNvSpPr/>
          <p:nvPr/>
        </p:nvSpPr>
        <p:spPr>
          <a:xfrm>
            <a:off x="10668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6002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a:off x="1752600" y="18288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146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0480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9624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4958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4648200" y="18288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102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59436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p:cNvCxnSpPr/>
          <p:nvPr/>
        </p:nvCxnSpPr>
        <p:spPr>
          <a:xfrm>
            <a:off x="3200400" y="18288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43000" y="16764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20" name="TextBox 19"/>
          <p:cNvSpPr txBox="1"/>
          <p:nvPr/>
        </p:nvSpPr>
        <p:spPr>
          <a:xfrm>
            <a:off x="2590800" y="16764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21" name="TextBox 20"/>
          <p:cNvSpPr txBox="1"/>
          <p:nvPr/>
        </p:nvSpPr>
        <p:spPr>
          <a:xfrm>
            <a:off x="4038600" y="16764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22" name="TextBox 21"/>
          <p:cNvSpPr txBox="1"/>
          <p:nvPr/>
        </p:nvSpPr>
        <p:spPr>
          <a:xfrm>
            <a:off x="5486400" y="16764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23" name="Rectangle 22"/>
          <p:cNvSpPr/>
          <p:nvPr/>
        </p:nvSpPr>
        <p:spPr>
          <a:xfrm>
            <a:off x="68580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73914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6934200" y="16764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27" name="Straight Arrow Connector 26"/>
          <p:cNvCxnSpPr/>
          <p:nvPr/>
        </p:nvCxnSpPr>
        <p:spPr>
          <a:xfrm>
            <a:off x="6096000" y="18288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91400" y="1676400"/>
            <a:ext cx="489236" cy="369332"/>
          </a:xfrm>
          <a:prstGeom prst="rect">
            <a:avLst/>
          </a:prstGeom>
          <a:noFill/>
        </p:spPr>
        <p:txBody>
          <a:bodyPr wrap="none" rtlCol="0">
            <a:spAutoFit/>
          </a:bodyPr>
          <a:lstStyle/>
          <a:p>
            <a:r>
              <a:rPr lang="en-IN" dirty="0" smtClean="0"/>
              <a:t>NIL</a:t>
            </a:r>
            <a:endParaRPr lang="en-IN" dirty="0"/>
          </a:p>
        </p:txBody>
      </p:sp>
      <p:sp>
        <p:nvSpPr>
          <p:cNvPr id="29" name="TextBox 28"/>
          <p:cNvSpPr txBox="1"/>
          <p:nvPr/>
        </p:nvSpPr>
        <p:spPr>
          <a:xfrm>
            <a:off x="1828800" y="1828800"/>
            <a:ext cx="641586" cy="400110"/>
          </a:xfrm>
          <a:prstGeom prst="rect">
            <a:avLst/>
          </a:prstGeom>
          <a:noFill/>
        </p:spPr>
        <p:txBody>
          <a:bodyPr wrap="none" rtlCol="0">
            <a:spAutoFit/>
          </a:bodyPr>
          <a:lstStyle/>
          <a:p>
            <a:r>
              <a:rPr lang="en-IN" sz="2000" dirty="0" smtClean="0"/>
              <a:t>next</a:t>
            </a:r>
            <a:endParaRPr lang="en-IN" sz="2000" dirty="0"/>
          </a:p>
        </p:txBody>
      </p:sp>
      <p:sp>
        <p:nvSpPr>
          <p:cNvPr id="30" name="TextBox 29"/>
          <p:cNvSpPr txBox="1"/>
          <p:nvPr/>
        </p:nvSpPr>
        <p:spPr>
          <a:xfrm>
            <a:off x="3276600" y="1828800"/>
            <a:ext cx="641586" cy="400110"/>
          </a:xfrm>
          <a:prstGeom prst="rect">
            <a:avLst/>
          </a:prstGeom>
          <a:noFill/>
        </p:spPr>
        <p:txBody>
          <a:bodyPr wrap="none" rtlCol="0">
            <a:spAutoFit/>
          </a:bodyPr>
          <a:lstStyle/>
          <a:p>
            <a:r>
              <a:rPr lang="en-IN" sz="2000" dirty="0" smtClean="0"/>
              <a:t>next</a:t>
            </a:r>
            <a:endParaRPr lang="en-IN" sz="2000" dirty="0"/>
          </a:p>
        </p:txBody>
      </p:sp>
      <p:sp>
        <p:nvSpPr>
          <p:cNvPr id="31" name="TextBox 30"/>
          <p:cNvSpPr txBox="1"/>
          <p:nvPr/>
        </p:nvSpPr>
        <p:spPr>
          <a:xfrm>
            <a:off x="4724400" y="1828800"/>
            <a:ext cx="641586" cy="400110"/>
          </a:xfrm>
          <a:prstGeom prst="rect">
            <a:avLst/>
          </a:prstGeom>
          <a:noFill/>
        </p:spPr>
        <p:txBody>
          <a:bodyPr wrap="none" rtlCol="0">
            <a:spAutoFit/>
          </a:bodyPr>
          <a:lstStyle/>
          <a:p>
            <a:r>
              <a:rPr lang="en-IN" sz="2000" dirty="0" smtClean="0"/>
              <a:t>next</a:t>
            </a:r>
            <a:endParaRPr lang="en-IN" sz="2000" dirty="0"/>
          </a:p>
        </p:txBody>
      </p:sp>
      <p:sp>
        <p:nvSpPr>
          <p:cNvPr id="32" name="TextBox 31"/>
          <p:cNvSpPr txBox="1"/>
          <p:nvPr/>
        </p:nvSpPr>
        <p:spPr>
          <a:xfrm>
            <a:off x="6172200" y="1828800"/>
            <a:ext cx="641586" cy="400110"/>
          </a:xfrm>
          <a:prstGeom prst="rect">
            <a:avLst/>
          </a:prstGeom>
          <a:noFill/>
        </p:spPr>
        <p:txBody>
          <a:bodyPr wrap="none" rtlCol="0">
            <a:spAutoFit/>
          </a:bodyPr>
          <a:lstStyle/>
          <a:p>
            <a:r>
              <a:rPr lang="en-IN" sz="2000" dirty="0" smtClean="0"/>
              <a:t>next</a:t>
            </a:r>
            <a:endParaRPr lang="en-IN" sz="2000" dirty="0"/>
          </a:p>
        </p:txBody>
      </p:sp>
      <p:sp>
        <p:nvSpPr>
          <p:cNvPr id="34" name="TextBox 33"/>
          <p:cNvSpPr txBox="1"/>
          <p:nvPr/>
        </p:nvSpPr>
        <p:spPr>
          <a:xfrm>
            <a:off x="228600" y="16764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36" name="Straight Arrow Connector 35"/>
          <p:cNvCxnSpPr>
            <a:stCxn id="34" idx="3"/>
            <a:endCxn id="7" idx="1"/>
          </p:cNvCxnSpPr>
          <p:nvPr/>
        </p:nvCxnSpPr>
        <p:spPr>
          <a:xfrm flipV="1">
            <a:off x="554330" y="18669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Searching in a list</a:t>
            </a:r>
            <a:endParaRPr lang="en-IN" dirty="0"/>
          </a:p>
        </p:txBody>
      </p:sp>
      <p:sp>
        <p:nvSpPr>
          <p:cNvPr id="3" name="Content Placeholder 2"/>
          <p:cNvSpPr>
            <a:spLocks noGrp="1"/>
          </p:cNvSpPr>
          <p:nvPr>
            <p:ph idx="1"/>
          </p:nvPr>
        </p:nvSpPr>
        <p:spPr>
          <a:xfrm>
            <a:off x="457200" y="1600201"/>
            <a:ext cx="8229600" cy="2667000"/>
          </a:xfrm>
        </p:spPr>
        <p:txBody>
          <a:bodyPr>
            <a:normAutofit fontScale="92500"/>
          </a:bodyPr>
          <a:lstStyle/>
          <a:p>
            <a:r>
              <a:rPr lang="en-IN" dirty="0" smtClean="0"/>
              <a:t>A singly linked list may be defined by a pointer to the head of the list (the first element of the list).</a:t>
            </a:r>
          </a:p>
          <a:p>
            <a:endParaRPr lang="en-IN" dirty="0" smtClean="0"/>
          </a:p>
          <a:p>
            <a:endParaRPr lang="en-IN" dirty="0" smtClean="0"/>
          </a:p>
          <a:p>
            <a:endParaRPr lang="en-IN" dirty="0" smtClean="0"/>
          </a:p>
          <a:p>
            <a:r>
              <a:rPr lang="en-IN" dirty="0" smtClean="0"/>
              <a:t>Searching for a key value in a singly linked  list has to done node by node by sequentially checking  each node from the beginning.</a:t>
            </a:r>
          </a:p>
          <a:p>
            <a:endParaRPr lang="en-IN" dirty="0" smtClean="0"/>
          </a:p>
          <a:p>
            <a:endParaRPr lang="en-IN" dirty="0" smtClean="0"/>
          </a:p>
          <a:p>
            <a:endParaRPr lang="en-IN" dirty="0" smtClean="0"/>
          </a:p>
          <a:p>
            <a:pPr>
              <a:buNone/>
            </a:pPr>
            <a:endParaRPr lang="en-IN" dirty="0" smtClean="0"/>
          </a:p>
          <a:p>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
        <p:nvSpPr>
          <p:cNvPr id="5" name="Rectangle 4"/>
          <p:cNvSpPr/>
          <p:nvPr/>
        </p:nvSpPr>
        <p:spPr>
          <a:xfrm>
            <a:off x="1219200" y="2590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752600" y="2590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1905000" y="28194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7000" y="2590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200400" y="2590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114800" y="2590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648200" y="2590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p:cNvCxnSpPr/>
          <p:nvPr/>
        </p:nvCxnSpPr>
        <p:spPr>
          <a:xfrm>
            <a:off x="4800600" y="28194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562600" y="2590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096000" y="2590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3352800" y="28194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95400" y="26670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17" name="TextBox 16"/>
          <p:cNvSpPr txBox="1"/>
          <p:nvPr/>
        </p:nvSpPr>
        <p:spPr>
          <a:xfrm>
            <a:off x="2743200" y="26670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18" name="TextBox 17"/>
          <p:cNvSpPr txBox="1"/>
          <p:nvPr/>
        </p:nvSpPr>
        <p:spPr>
          <a:xfrm>
            <a:off x="4191000" y="26670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19" name="TextBox 18"/>
          <p:cNvSpPr txBox="1"/>
          <p:nvPr/>
        </p:nvSpPr>
        <p:spPr>
          <a:xfrm>
            <a:off x="5638800" y="26670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20" name="Rectangle 19"/>
          <p:cNvSpPr/>
          <p:nvPr/>
        </p:nvSpPr>
        <p:spPr>
          <a:xfrm>
            <a:off x="7010400" y="2590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543800" y="2590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7086600" y="26670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23" name="Straight Arrow Connector 22"/>
          <p:cNvCxnSpPr/>
          <p:nvPr/>
        </p:nvCxnSpPr>
        <p:spPr>
          <a:xfrm>
            <a:off x="6248400" y="28194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43800" y="2667000"/>
            <a:ext cx="489236" cy="369332"/>
          </a:xfrm>
          <a:prstGeom prst="rect">
            <a:avLst/>
          </a:prstGeom>
          <a:noFill/>
        </p:spPr>
        <p:txBody>
          <a:bodyPr wrap="none" rtlCol="0">
            <a:spAutoFit/>
          </a:bodyPr>
          <a:lstStyle/>
          <a:p>
            <a:r>
              <a:rPr lang="en-IN" dirty="0" smtClean="0"/>
              <a:t>NIL</a:t>
            </a:r>
            <a:endParaRPr lang="en-IN" dirty="0"/>
          </a:p>
        </p:txBody>
      </p:sp>
      <p:sp>
        <p:nvSpPr>
          <p:cNvPr id="25" name="TextBox 24"/>
          <p:cNvSpPr txBox="1"/>
          <p:nvPr/>
        </p:nvSpPr>
        <p:spPr>
          <a:xfrm>
            <a:off x="1981200" y="2819400"/>
            <a:ext cx="641586" cy="400110"/>
          </a:xfrm>
          <a:prstGeom prst="rect">
            <a:avLst/>
          </a:prstGeom>
          <a:noFill/>
        </p:spPr>
        <p:txBody>
          <a:bodyPr wrap="none" rtlCol="0">
            <a:spAutoFit/>
          </a:bodyPr>
          <a:lstStyle/>
          <a:p>
            <a:r>
              <a:rPr lang="en-IN" sz="2000" dirty="0" smtClean="0"/>
              <a:t>next</a:t>
            </a:r>
            <a:endParaRPr lang="en-IN" sz="2000" dirty="0"/>
          </a:p>
        </p:txBody>
      </p:sp>
      <p:sp>
        <p:nvSpPr>
          <p:cNvPr id="26" name="TextBox 25"/>
          <p:cNvSpPr txBox="1"/>
          <p:nvPr/>
        </p:nvSpPr>
        <p:spPr>
          <a:xfrm>
            <a:off x="3429000" y="2819400"/>
            <a:ext cx="641586" cy="400110"/>
          </a:xfrm>
          <a:prstGeom prst="rect">
            <a:avLst/>
          </a:prstGeom>
          <a:noFill/>
        </p:spPr>
        <p:txBody>
          <a:bodyPr wrap="none" rtlCol="0">
            <a:spAutoFit/>
          </a:bodyPr>
          <a:lstStyle/>
          <a:p>
            <a:r>
              <a:rPr lang="en-IN" sz="2000" dirty="0" smtClean="0"/>
              <a:t>next</a:t>
            </a:r>
            <a:endParaRPr lang="en-IN" sz="2000" dirty="0"/>
          </a:p>
        </p:txBody>
      </p:sp>
      <p:sp>
        <p:nvSpPr>
          <p:cNvPr id="27" name="TextBox 26"/>
          <p:cNvSpPr txBox="1"/>
          <p:nvPr/>
        </p:nvSpPr>
        <p:spPr>
          <a:xfrm>
            <a:off x="4876800" y="2819400"/>
            <a:ext cx="641586" cy="400110"/>
          </a:xfrm>
          <a:prstGeom prst="rect">
            <a:avLst/>
          </a:prstGeom>
          <a:noFill/>
        </p:spPr>
        <p:txBody>
          <a:bodyPr wrap="none" rtlCol="0">
            <a:spAutoFit/>
          </a:bodyPr>
          <a:lstStyle/>
          <a:p>
            <a:r>
              <a:rPr lang="en-IN" sz="2000" dirty="0" smtClean="0"/>
              <a:t>next</a:t>
            </a:r>
            <a:endParaRPr lang="en-IN" sz="2000" dirty="0"/>
          </a:p>
        </p:txBody>
      </p:sp>
      <p:sp>
        <p:nvSpPr>
          <p:cNvPr id="28" name="TextBox 27"/>
          <p:cNvSpPr txBox="1"/>
          <p:nvPr/>
        </p:nvSpPr>
        <p:spPr>
          <a:xfrm>
            <a:off x="6324600" y="2819400"/>
            <a:ext cx="641586" cy="400110"/>
          </a:xfrm>
          <a:prstGeom prst="rect">
            <a:avLst/>
          </a:prstGeom>
          <a:noFill/>
        </p:spPr>
        <p:txBody>
          <a:bodyPr wrap="none" rtlCol="0">
            <a:spAutoFit/>
          </a:bodyPr>
          <a:lstStyle/>
          <a:p>
            <a:r>
              <a:rPr lang="en-IN" sz="2000" dirty="0" smtClean="0"/>
              <a:t>next</a:t>
            </a:r>
            <a:endParaRPr lang="en-IN" sz="2000" dirty="0"/>
          </a:p>
        </p:txBody>
      </p:sp>
      <p:sp>
        <p:nvSpPr>
          <p:cNvPr id="29" name="TextBox 28"/>
          <p:cNvSpPr txBox="1"/>
          <p:nvPr/>
        </p:nvSpPr>
        <p:spPr>
          <a:xfrm>
            <a:off x="381000" y="26670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30" name="Straight Arrow Connector 29"/>
          <p:cNvCxnSpPr>
            <a:stCxn id="29" idx="3"/>
            <a:endCxn id="5" idx="1"/>
          </p:cNvCxnSpPr>
          <p:nvPr/>
        </p:nvCxnSpPr>
        <p:spPr>
          <a:xfrm flipV="1">
            <a:off x="706730" y="28575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200" y="4267200"/>
            <a:ext cx="4916731" cy="1938992"/>
          </a:xfrm>
          <a:prstGeom prst="rect">
            <a:avLst/>
          </a:prstGeom>
          <a:solidFill>
            <a:schemeClr val="accent4">
              <a:lumMod val="20000"/>
              <a:lumOff val="80000"/>
            </a:schemeClr>
          </a:solidFill>
          <a:ln>
            <a:solidFill>
              <a:srgbClr val="C00000"/>
            </a:solidFill>
          </a:ln>
        </p:spPr>
        <p:txBody>
          <a:bodyPr wrap="none" rtlCol="0">
            <a:spAutoFit/>
          </a:bodyPr>
          <a:lstStyle/>
          <a:p>
            <a:r>
              <a:rPr lang="en-IN" sz="2000" dirty="0" smtClean="0">
                <a:latin typeface="Comic Sans MS" pitchFamily="66" charset="0"/>
              </a:rPr>
              <a:t>List-node List-Search (L, x) {</a:t>
            </a:r>
          </a:p>
          <a:p>
            <a:r>
              <a:rPr lang="en-IN" sz="2000" dirty="0" smtClean="0">
                <a:latin typeface="Comic Sans MS" pitchFamily="66" charset="0"/>
              </a:rPr>
              <a:t>     </a:t>
            </a:r>
            <a:r>
              <a:rPr lang="en-IN" sz="2000" dirty="0" err="1" smtClean="0">
                <a:latin typeface="Comic Sans MS" pitchFamily="66" charset="0"/>
              </a:rPr>
              <a:t>curr</a:t>
            </a:r>
            <a:r>
              <a:rPr lang="en-IN" sz="2000" dirty="0" smtClean="0">
                <a:latin typeface="Comic Sans MS" pitchFamily="66" charset="0"/>
              </a:rPr>
              <a:t> = L </a:t>
            </a:r>
          </a:p>
          <a:p>
            <a:r>
              <a:rPr lang="en-IN" sz="2000" dirty="0" smtClean="0">
                <a:latin typeface="Comic Sans MS" pitchFamily="66" charset="0"/>
              </a:rPr>
              <a:t> </a:t>
            </a:r>
            <a:r>
              <a:rPr lang="en-IN" sz="2000" dirty="0" smtClean="0">
                <a:latin typeface="Comic Sans MS" pitchFamily="66" charset="0"/>
              </a:rPr>
              <a:t>    while (</a:t>
            </a:r>
            <a:r>
              <a:rPr lang="en-IN" sz="2000" dirty="0" err="1" smtClean="0">
                <a:latin typeface="Comic Sans MS" pitchFamily="66" charset="0"/>
              </a:rPr>
              <a:t>curr</a:t>
            </a:r>
            <a:r>
              <a:rPr lang="en-IN" sz="2000" dirty="0" smtClean="0">
                <a:latin typeface="Comic Sans MS" pitchFamily="66" charset="0"/>
              </a:rPr>
              <a:t> != NIL and </a:t>
            </a:r>
            <a:r>
              <a:rPr lang="en-IN" sz="2000" dirty="0" err="1" smtClean="0">
                <a:latin typeface="Comic Sans MS" pitchFamily="66" charset="0"/>
              </a:rPr>
              <a:t>curr.key</a:t>
            </a:r>
            <a:r>
              <a:rPr lang="en-IN" sz="2000" dirty="0" smtClean="0">
                <a:latin typeface="Comic Sans MS" pitchFamily="66" charset="0"/>
              </a:rPr>
              <a:t> != x) </a:t>
            </a:r>
          </a:p>
          <a:p>
            <a:r>
              <a:rPr lang="en-IN" sz="2000" dirty="0" smtClean="0">
                <a:latin typeface="Comic Sans MS" pitchFamily="66" charset="0"/>
              </a:rPr>
              <a:t>	</a:t>
            </a:r>
            <a:r>
              <a:rPr lang="en-IN" sz="2000" dirty="0" err="1" smtClean="0">
                <a:latin typeface="Comic Sans MS" pitchFamily="66" charset="0"/>
              </a:rPr>
              <a:t>curr</a:t>
            </a:r>
            <a:r>
              <a:rPr lang="en-IN" sz="2000" dirty="0" smtClean="0">
                <a:latin typeface="Comic Sans MS" pitchFamily="66" charset="0"/>
              </a:rPr>
              <a:t> = </a:t>
            </a:r>
            <a:r>
              <a:rPr lang="en-IN" sz="2000" dirty="0" err="1" smtClean="0">
                <a:latin typeface="Comic Sans MS" pitchFamily="66" charset="0"/>
              </a:rPr>
              <a:t>curr</a:t>
            </a:r>
            <a:r>
              <a:rPr lang="en-IN" sz="2000" dirty="0" err="1" smtClean="0">
                <a:latin typeface="Comic Sans MS" pitchFamily="66" charset="0"/>
              </a:rPr>
              <a:t>.</a:t>
            </a:r>
            <a:r>
              <a:rPr lang="en-IN" sz="2000" dirty="0" err="1" smtClean="0">
                <a:latin typeface="Comic Sans MS" pitchFamily="66" charset="0"/>
              </a:rPr>
              <a:t>next</a:t>
            </a:r>
            <a:endParaRPr lang="en-IN" sz="2000" dirty="0" smtClean="0">
              <a:latin typeface="Comic Sans MS" pitchFamily="66" charset="0"/>
            </a:endParaRPr>
          </a:p>
          <a:p>
            <a:r>
              <a:rPr lang="en-IN" sz="2000" dirty="0" smtClean="0">
                <a:latin typeface="Comic Sans MS" pitchFamily="66" charset="0"/>
              </a:rPr>
              <a:t> </a:t>
            </a:r>
            <a:r>
              <a:rPr lang="en-IN" sz="2000" dirty="0" smtClean="0">
                <a:latin typeface="Comic Sans MS" pitchFamily="66" charset="0"/>
              </a:rPr>
              <a:t>    return </a:t>
            </a:r>
            <a:r>
              <a:rPr lang="en-IN" sz="2000" dirty="0" err="1" smtClean="0">
                <a:latin typeface="Comic Sans MS" pitchFamily="66" charset="0"/>
              </a:rPr>
              <a:t>curr</a:t>
            </a:r>
            <a:endParaRPr lang="en-IN" sz="2000" dirty="0" smtClean="0">
              <a:latin typeface="Comic Sans MS" pitchFamily="66" charset="0"/>
            </a:endParaRPr>
          </a:p>
          <a:p>
            <a:r>
              <a:rPr lang="en-IN" sz="2000" dirty="0" smtClean="0">
                <a:latin typeface="Comic Sans MS" pitchFamily="66" charset="0"/>
              </a:rPr>
              <a:t>}</a:t>
            </a:r>
            <a:endParaRPr lang="en-IN" sz="2000" dirty="0">
              <a:latin typeface="Comic Sans MS" pitchFamily="66" charset="0"/>
            </a:endParaRPr>
          </a:p>
        </p:txBody>
      </p:sp>
      <p:sp>
        <p:nvSpPr>
          <p:cNvPr id="33" name="TextBox 32"/>
          <p:cNvSpPr txBox="1"/>
          <p:nvPr/>
        </p:nvSpPr>
        <p:spPr>
          <a:xfrm>
            <a:off x="5410200" y="4114800"/>
            <a:ext cx="3276600" cy="2554545"/>
          </a:xfrm>
          <a:prstGeom prst="rect">
            <a:avLst/>
          </a:prstGeom>
          <a:solidFill>
            <a:schemeClr val="accent3">
              <a:lumMod val="20000"/>
              <a:lumOff val="80000"/>
            </a:schemeClr>
          </a:solidFill>
          <a:ln>
            <a:solidFill>
              <a:srgbClr val="C00000"/>
            </a:solidFill>
          </a:ln>
        </p:spPr>
        <p:txBody>
          <a:bodyPr wrap="square" rtlCol="0">
            <a:spAutoFit/>
          </a:bodyPr>
          <a:lstStyle/>
          <a:p>
            <a:pPr marL="457200" indent="-457200">
              <a:buFont typeface="+mj-lt"/>
              <a:buAutoNum type="arabicPeriod"/>
            </a:pPr>
            <a:r>
              <a:rPr lang="en-IN" sz="2000" dirty="0" smtClean="0">
                <a:latin typeface="Comic Sans MS" pitchFamily="66" charset="0"/>
              </a:rPr>
              <a:t>Start at the node at the beginning pointed to by L.</a:t>
            </a:r>
            <a:endParaRPr lang="en-IN" sz="2000" dirty="0" smtClean="0">
              <a:latin typeface="Comic Sans MS" pitchFamily="66" charset="0"/>
            </a:endParaRPr>
          </a:p>
          <a:p>
            <a:pPr marL="457200" indent="-457200">
              <a:buFont typeface="+mj-lt"/>
              <a:buAutoNum type="arabicPeriod"/>
            </a:pPr>
            <a:r>
              <a:rPr lang="en-IN" sz="2000" dirty="0" smtClean="0">
                <a:latin typeface="Comic Sans MS" pitchFamily="66" charset="0"/>
              </a:rPr>
              <a:t>Check if key of current node is x. </a:t>
            </a:r>
          </a:p>
          <a:p>
            <a:pPr marL="457200" indent="-457200">
              <a:buFont typeface="+mj-lt"/>
              <a:buAutoNum type="arabicPeriod"/>
            </a:pPr>
            <a:r>
              <a:rPr lang="en-IN" sz="2000" dirty="0" smtClean="0">
                <a:latin typeface="Comic Sans MS" pitchFamily="66" charset="0"/>
              </a:rPr>
              <a:t>Otherwise </a:t>
            </a:r>
            <a:r>
              <a:rPr lang="en-IN" sz="2000" dirty="0" err="1" smtClean="0">
                <a:latin typeface="Comic Sans MS" pitchFamily="66" charset="0"/>
              </a:rPr>
              <a:t>goto</a:t>
            </a:r>
            <a:r>
              <a:rPr lang="en-IN" sz="2000" dirty="0" smtClean="0">
                <a:latin typeface="Comic Sans MS" pitchFamily="66" charset="0"/>
              </a:rPr>
              <a:t> next node and repeat.</a:t>
            </a:r>
          </a:p>
          <a:p>
            <a:endParaRPr lang="en-IN" sz="2000" dirty="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Flexible structure of a list</a:t>
            </a:r>
            <a:endParaRPr lang="en-IN" dirty="0"/>
          </a:p>
        </p:txBody>
      </p:sp>
      <p:sp>
        <p:nvSpPr>
          <p:cNvPr id="3" name="Content Placeholder 2"/>
          <p:cNvSpPr>
            <a:spLocks noGrp="1"/>
          </p:cNvSpPr>
          <p:nvPr>
            <p:ph idx="1"/>
          </p:nvPr>
        </p:nvSpPr>
        <p:spPr>
          <a:xfrm>
            <a:off x="457200" y="1600201"/>
            <a:ext cx="8229600" cy="3428999"/>
          </a:xfrm>
        </p:spPr>
        <p:txBody>
          <a:bodyPr>
            <a:normAutofit/>
          </a:bodyPr>
          <a:lstStyle/>
          <a:p>
            <a:r>
              <a:rPr lang="en-IN" dirty="0" smtClean="0"/>
              <a:t>Main advantage of list: Given a node p in a list, we can insert another node q immediately after it. </a:t>
            </a:r>
          </a:p>
          <a:p>
            <a:endParaRPr lang="en-IN" dirty="0" smtClean="0"/>
          </a:p>
          <a:p>
            <a:endParaRPr lang="en-IN" dirty="0" smtClean="0"/>
          </a:p>
          <a:p>
            <a:endParaRPr lang="en-IN" dirty="0" smtClean="0"/>
          </a:p>
          <a:p>
            <a:r>
              <a:rPr lang="en-IN" dirty="0" smtClean="0"/>
              <a:t>q is to be inserted after p</a:t>
            </a:r>
          </a:p>
          <a:p>
            <a:r>
              <a:rPr lang="en-IN" dirty="0" smtClean="0"/>
              <a:t>involves changing two next  pointers (pointer </a:t>
            </a:r>
            <a:r>
              <a:rPr lang="en-IN" dirty="0" err="1" smtClean="0"/>
              <a:t>swizzling</a:t>
            </a:r>
            <a:r>
              <a:rPr lang="en-IN" dirty="0" smtClean="0"/>
              <a:t>).</a:t>
            </a:r>
          </a:p>
          <a:p>
            <a:r>
              <a:rPr lang="en-IN" dirty="0" smtClean="0"/>
              <a:t>Check for boundary conditions.</a:t>
            </a:r>
          </a:p>
          <a:p>
            <a:pPr>
              <a:buNone/>
            </a:pPr>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endParaRPr lang="en-IN" dirty="0" smtClean="0"/>
          </a:p>
          <a:p>
            <a:pPr>
              <a:buNone/>
            </a:pPr>
            <a:endParaRPr lang="en-IN" dirty="0" smtClean="0"/>
          </a:p>
          <a:p>
            <a:pPr>
              <a:buNone/>
            </a:pPr>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
        <p:nvSpPr>
          <p:cNvPr id="5" name="Rectangle 4"/>
          <p:cNvSpPr/>
          <p:nvPr/>
        </p:nvSpPr>
        <p:spPr>
          <a:xfrm>
            <a:off x="1143000" y="5257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676400" y="5257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1828800" y="54864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590800" y="5257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124200" y="5257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038600" y="5257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5257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486400" y="5257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019800" y="5257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3276600" y="54864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19200" y="53340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17" name="TextBox 16"/>
          <p:cNvSpPr txBox="1"/>
          <p:nvPr/>
        </p:nvSpPr>
        <p:spPr>
          <a:xfrm>
            <a:off x="2667000" y="53340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18" name="TextBox 17"/>
          <p:cNvSpPr txBox="1"/>
          <p:nvPr/>
        </p:nvSpPr>
        <p:spPr>
          <a:xfrm>
            <a:off x="4114800" y="53340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19" name="TextBox 18"/>
          <p:cNvSpPr txBox="1"/>
          <p:nvPr/>
        </p:nvSpPr>
        <p:spPr>
          <a:xfrm>
            <a:off x="5562600" y="53340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20" name="Rectangle 19"/>
          <p:cNvSpPr/>
          <p:nvPr/>
        </p:nvSpPr>
        <p:spPr>
          <a:xfrm>
            <a:off x="6934200" y="5257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467600" y="5257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7010400" y="53340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23" name="Straight Arrow Connector 22"/>
          <p:cNvCxnSpPr/>
          <p:nvPr/>
        </p:nvCxnSpPr>
        <p:spPr>
          <a:xfrm>
            <a:off x="6172200" y="54864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467600" y="5334000"/>
            <a:ext cx="489236" cy="369332"/>
          </a:xfrm>
          <a:prstGeom prst="rect">
            <a:avLst/>
          </a:prstGeom>
          <a:noFill/>
        </p:spPr>
        <p:txBody>
          <a:bodyPr wrap="none" rtlCol="0">
            <a:spAutoFit/>
          </a:bodyPr>
          <a:lstStyle/>
          <a:p>
            <a:r>
              <a:rPr lang="en-IN" dirty="0" smtClean="0"/>
              <a:t>NIL</a:t>
            </a:r>
            <a:endParaRPr lang="en-IN" dirty="0"/>
          </a:p>
        </p:txBody>
      </p:sp>
      <p:sp>
        <p:nvSpPr>
          <p:cNvPr id="25" name="TextBox 24"/>
          <p:cNvSpPr txBox="1"/>
          <p:nvPr/>
        </p:nvSpPr>
        <p:spPr>
          <a:xfrm>
            <a:off x="1905000" y="5486400"/>
            <a:ext cx="641586" cy="400110"/>
          </a:xfrm>
          <a:prstGeom prst="rect">
            <a:avLst/>
          </a:prstGeom>
          <a:noFill/>
        </p:spPr>
        <p:txBody>
          <a:bodyPr wrap="none" rtlCol="0">
            <a:spAutoFit/>
          </a:bodyPr>
          <a:lstStyle/>
          <a:p>
            <a:r>
              <a:rPr lang="en-IN" sz="2000" dirty="0" smtClean="0"/>
              <a:t>next</a:t>
            </a:r>
            <a:endParaRPr lang="en-IN" sz="2000" dirty="0"/>
          </a:p>
        </p:txBody>
      </p:sp>
      <p:sp>
        <p:nvSpPr>
          <p:cNvPr id="26" name="TextBox 25"/>
          <p:cNvSpPr txBox="1"/>
          <p:nvPr/>
        </p:nvSpPr>
        <p:spPr>
          <a:xfrm>
            <a:off x="3352800" y="5486400"/>
            <a:ext cx="641586" cy="400110"/>
          </a:xfrm>
          <a:prstGeom prst="rect">
            <a:avLst/>
          </a:prstGeom>
          <a:noFill/>
        </p:spPr>
        <p:txBody>
          <a:bodyPr wrap="none" rtlCol="0">
            <a:spAutoFit/>
          </a:bodyPr>
          <a:lstStyle/>
          <a:p>
            <a:r>
              <a:rPr lang="en-IN" sz="2000" dirty="0" smtClean="0"/>
              <a:t>next</a:t>
            </a:r>
            <a:endParaRPr lang="en-IN" sz="2000" dirty="0"/>
          </a:p>
        </p:txBody>
      </p:sp>
      <p:sp>
        <p:nvSpPr>
          <p:cNvPr id="28" name="TextBox 27"/>
          <p:cNvSpPr txBox="1"/>
          <p:nvPr/>
        </p:nvSpPr>
        <p:spPr>
          <a:xfrm>
            <a:off x="6248400" y="5486400"/>
            <a:ext cx="641586" cy="400110"/>
          </a:xfrm>
          <a:prstGeom prst="rect">
            <a:avLst/>
          </a:prstGeom>
          <a:noFill/>
        </p:spPr>
        <p:txBody>
          <a:bodyPr wrap="none" rtlCol="0">
            <a:spAutoFit/>
          </a:bodyPr>
          <a:lstStyle/>
          <a:p>
            <a:r>
              <a:rPr lang="en-IN" sz="2000" dirty="0" smtClean="0"/>
              <a:t>next</a:t>
            </a:r>
            <a:endParaRPr lang="en-IN" sz="2000" dirty="0"/>
          </a:p>
        </p:txBody>
      </p:sp>
      <p:sp>
        <p:nvSpPr>
          <p:cNvPr id="29" name="TextBox 28"/>
          <p:cNvSpPr txBox="1"/>
          <p:nvPr/>
        </p:nvSpPr>
        <p:spPr>
          <a:xfrm>
            <a:off x="304800" y="53340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30" name="Straight Arrow Connector 29"/>
          <p:cNvCxnSpPr>
            <a:stCxn id="29" idx="3"/>
            <a:endCxn id="5" idx="1"/>
          </p:cNvCxnSpPr>
          <p:nvPr/>
        </p:nvCxnSpPr>
        <p:spPr>
          <a:xfrm flipV="1">
            <a:off x="630530" y="55245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295400" y="2514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1828800" y="2514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p:cNvCxnSpPr/>
          <p:nvPr/>
        </p:nvCxnSpPr>
        <p:spPr>
          <a:xfrm>
            <a:off x="1981200" y="27432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743200" y="2514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3276600" y="2514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4191000" y="2514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4724400" y="2514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Arrow Connector 40"/>
          <p:cNvCxnSpPr/>
          <p:nvPr/>
        </p:nvCxnSpPr>
        <p:spPr>
          <a:xfrm>
            <a:off x="4876800" y="27432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638800" y="2514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6172200" y="2514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Arrow Connector 43"/>
          <p:cNvCxnSpPr/>
          <p:nvPr/>
        </p:nvCxnSpPr>
        <p:spPr>
          <a:xfrm>
            <a:off x="3429000" y="27432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371600" y="25908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46" name="TextBox 45"/>
          <p:cNvSpPr txBox="1"/>
          <p:nvPr/>
        </p:nvSpPr>
        <p:spPr>
          <a:xfrm>
            <a:off x="2819400" y="25908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47" name="TextBox 46"/>
          <p:cNvSpPr txBox="1"/>
          <p:nvPr/>
        </p:nvSpPr>
        <p:spPr>
          <a:xfrm>
            <a:off x="4267200" y="25908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48" name="TextBox 47"/>
          <p:cNvSpPr txBox="1"/>
          <p:nvPr/>
        </p:nvSpPr>
        <p:spPr>
          <a:xfrm>
            <a:off x="5715000" y="25908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49" name="Rectangle 48"/>
          <p:cNvSpPr/>
          <p:nvPr/>
        </p:nvSpPr>
        <p:spPr>
          <a:xfrm>
            <a:off x="7086600" y="2514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7620000" y="2514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p:cNvSpPr txBox="1"/>
          <p:nvPr/>
        </p:nvSpPr>
        <p:spPr>
          <a:xfrm>
            <a:off x="7162800" y="25908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52" name="Straight Arrow Connector 51"/>
          <p:cNvCxnSpPr/>
          <p:nvPr/>
        </p:nvCxnSpPr>
        <p:spPr>
          <a:xfrm>
            <a:off x="6324600" y="27432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620000" y="2590800"/>
            <a:ext cx="489236" cy="369332"/>
          </a:xfrm>
          <a:prstGeom prst="rect">
            <a:avLst/>
          </a:prstGeom>
          <a:noFill/>
        </p:spPr>
        <p:txBody>
          <a:bodyPr wrap="none" rtlCol="0">
            <a:spAutoFit/>
          </a:bodyPr>
          <a:lstStyle/>
          <a:p>
            <a:r>
              <a:rPr lang="en-IN" dirty="0" smtClean="0"/>
              <a:t>NIL</a:t>
            </a:r>
            <a:endParaRPr lang="en-IN" dirty="0"/>
          </a:p>
        </p:txBody>
      </p:sp>
      <p:sp>
        <p:nvSpPr>
          <p:cNvPr id="54" name="TextBox 53"/>
          <p:cNvSpPr txBox="1"/>
          <p:nvPr/>
        </p:nvSpPr>
        <p:spPr>
          <a:xfrm>
            <a:off x="2057400" y="2743200"/>
            <a:ext cx="641586" cy="400110"/>
          </a:xfrm>
          <a:prstGeom prst="rect">
            <a:avLst/>
          </a:prstGeom>
          <a:noFill/>
        </p:spPr>
        <p:txBody>
          <a:bodyPr wrap="none" rtlCol="0">
            <a:spAutoFit/>
          </a:bodyPr>
          <a:lstStyle/>
          <a:p>
            <a:r>
              <a:rPr lang="en-IN" sz="2000" dirty="0" smtClean="0"/>
              <a:t>next</a:t>
            </a:r>
            <a:endParaRPr lang="en-IN" sz="2000" dirty="0"/>
          </a:p>
        </p:txBody>
      </p:sp>
      <p:sp>
        <p:nvSpPr>
          <p:cNvPr id="55" name="TextBox 54"/>
          <p:cNvSpPr txBox="1"/>
          <p:nvPr/>
        </p:nvSpPr>
        <p:spPr>
          <a:xfrm>
            <a:off x="3505200" y="2743200"/>
            <a:ext cx="641586" cy="400110"/>
          </a:xfrm>
          <a:prstGeom prst="rect">
            <a:avLst/>
          </a:prstGeom>
          <a:noFill/>
        </p:spPr>
        <p:txBody>
          <a:bodyPr wrap="none" rtlCol="0">
            <a:spAutoFit/>
          </a:bodyPr>
          <a:lstStyle/>
          <a:p>
            <a:r>
              <a:rPr lang="en-IN" sz="2000" dirty="0" smtClean="0"/>
              <a:t>next</a:t>
            </a:r>
            <a:endParaRPr lang="en-IN" sz="2000" dirty="0"/>
          </a:p>
        </p:txBody>
      </p:sp>
      <p:sp>
        <p:nvSpPr>
          <p:cNvPr id="56" name="TextBox 55"/>
          <p:cNvSpPr txBox="1"/>
          <p:nvPr/>
        </p:nvSpPr>
        <p:spPr>
          <a:xfrm>
            <a:off x="4953000" y="2743200"/>
            <a:ext cx="641586" cy="400110"/>
          </a:xfrm>
          <a:prstGeom prst="rect">
            <a:avLst/>
          </a:prstGeom>
          <a:noFill/>
        </p:spPr>
        <p:txBody>
          <a:bodyPr wrap="none" rtlCol="0">
            <a:spAutoFit/>
          </a:bodyPr>
          <a:lstStyle/>
          <a:p>
            <a:r>
              <a:rPr lang="en-IN" sz="2000" dirty="0" smtClean="0"/>
              <a:t>next</a:t>
            </a:r>
            <a:endParaRPr lang="en-IN" sz="2000" dirty="0"/>
          </a:p>
        </p:txBody>
      </p:sp>
      <p:sp>
        <p:nvSpPr>
          <p:cNvPr id="57" name="TextBox 56"/>
          <p:cNvSpPr txBox="1"/>
          <p:nvPr/>
        </p:nvSpPr>
        <p:spPr>
          <a:xfrm>
            <a:off x="6400800" y="2743200"/>
            <a:ext cx="641586" cy="400110"/>
          </a:xfrm>
          <a:prstGeom prst="rect">
            <a:avLst/>
          </a:prstGeom>
          <a:noFill/>
        </p:spPr>
        <p:txBody>
          <a:bodyPr wrap="none" rtlCol="0">
            <a:spAutoFit/>
          </a:bodyPr>
          <a:lstStyle/>
          <a:p>
            <a:r>
              <a:rPr lang="en-IN" sz="2000" dirty="0" smtClean="0"/>
              <a:t>next</a:t>
            </a:r>
            <a:endParaRPr lang="en-IN" sz="2000" dirty="0"/>
          </a:p>
        </p:txBody>
      </p:sp>
      <p:sp>
        <p:nvSpPr>
          <p:cNvPr id="58" name="TextBox 57"/>
          <p:cNvSpPr txBox="1"/>
          <p:nvPr/>
        </p:nvSpPr>
        <p:spPr>
          <a:xfrm>
            <a:off x="457200" y="25908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59" name="Straight Arrow Connector 58"/>
          <p:cNvCxnSpPr>
            <a:stCxn id="58" idx="3"/>
            <a:endCxn id="34" idx="1"/>
          </p:cNvCxnSpPr>
          <p:nvPr/>
        </p:nvCxnSpPr>
        <p:spPr>
          <a:xfrm flipV="1">
            <a:off x="782930" y="27813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572000" y="3505200"/>
            <a:ext cx="322524" cy="400110"/>
          </a:xfrm>
          <a:prstGeom prst="rect">
            <a:avLst/>
          </a:prstGeom>
          <a:noFill/>
        </p:spPr>
        <p:txBody>
          <a:bodyPr wrap="none" rtlCol="0">
            <a:spAutoFit/>
          </a:bodyPr>
          <a:lstStyle/>
          <a:p>
            <a:r>
              <a:rPr lang="en-IN" sz="2000" dirty="0" smtClean="0">
                <a:latin typeface="Comic Sans MS" pitchFamily="66" charset="0"/>
              </a:rPr>
              <a:t>p</a:t>
            </a:r>
            <a:endParaRPr lang="en-IN" sz="2000" dirty="0">
              <a:latin typeface="Comic Sans MS" pitchFamily="66" charset="0"/>
            </a:endParaRPr>
          </a:p>
        </p:txBody>
      </p:sp>
      <p:cxnSp>
        <p:nvCxnSpPr>
          <p:cNvPr id="62" name="Straight Arrow Connector 61"/>
          <p:cNvCxnSpPr>
            <a:stCxn id="60" idx="0"/>
          </p:cNvCxnSpPr>
          <p:nvPr/>
        </p:nvCxnSpPr>
        <p:spPr>
          <a:xfrm flipH="1" flipV="1">
            <a:off x="4724400" y="3048000"/>
            <a:ext cx="8862" cy="4572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105400" y="3276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5638800" y="3276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p:cNvSpPr txBox="1"/>
          <p:nvPr/>
        </p:nvSpPr>
        <p:spPr>
          <a:xfrm>
            <a:off x="5181600" y="3352800"/>
            <a:ext cx="457200" cy="400110"/>
          </a:xfrm>
          <a:prstGeom prst="rect">
            <a:avLst/>
          </a:prstGeom>
          <a:noFill/>
        </p:spPr>
        <p:txBody>
          <a:bodyPr wrap="square" rtlCol="0">
            <a:spAutoFit/>
          </a:bodyPr>
          <a:lstStyle/>
          <a:p>
            <a:r>
              <a:rPr lang="en-IN" sz="2000" dirty="0" smtClean="0">
                <a:solidFill>
                  <a:srgbClr val="C00000"/>
                </a:solidFill>
                <a:latin typeface="Comic Sans MS" pitchFamily="66" charset="0"/>
              </a:rPr>
              <a:t>17</a:t>
            </a:r>
            <a:endParaRPr lang="en-IN" sz="2000" dirty="0">
              <a:solidFill>
                <a:srgbClr val="C00000"/>
              </a:solidFill>
              <a:latin typeface="Comic Sans MS" pitchFamily="66" charset="0"/>
            </a:endParaRPr>
          </a:p>
        </p:txBody>
      </p:sp>
      <p:sp>
        <p:nvSpPr>
          <p:cNvPr id="67" name="TextBox 66"/>
          <p:cNvSpPr txBox="1"/>
          <p:nvPr/>
        </p:nvSpPr>
        <p:spPr>
          <a:xfrm>
            <a:off x="6172200" y="3505200"/>
            <a:ext cx="317716" cy="400110"/>
          </a:xfrm>
          <a:prstGeom prst="rect">
            <a:avLst/>
          </a:prstGeom>
          <a:noFill/>
        </p:spPr>
        <p:txBody>
          <a:bodyPr wrap="none" rtlCol="0">
            <a:spAutoFit/>
          </a:bodyPr>
          <a:lstStyle/>
          <a:p>
            <a:r>
              <a:rPr lang="en-IN" sz="2000" dirty="0" smtClean="0">
                <a:latin typeface="Comic Sans MS" pitchFamily="66" charset="0"/>
              </a:rPr>
              <a:t>q</a:t>
            </a:r>
            <a:endParaRPr lang="en-IN" sz="2000" dirty="0">
              <a:latin typeface="Comic Sans MS" pitchFamily="66" charset="0"/>
            </a:endParaRPr>
          </a:p>
        </p:txBody>
      </p:sp>
      <p:cxnSp>
        <p:nvCxnSpPr>
          <p:cNvPr id="68" name="Straight Arrow Connector 67"/>
          <p:cNvCxnSpPr>
            <a:stCxn id="67" idx="0"/>
          </p:cNvCxnSpPr>
          <p:nvPr/>
        </p:nvCxnSpPr>
        <p:spPr>
          <a:xfrm flipH="1" flipV="1">
            <a:off x="5943600" y="3352800"/>
            <a:ext cx="387458" cy="1524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638800" y="3352800"/>
            <a:ext cx="489236" cy="369332"/>
          </a:xfrm>
          <a:prstGeom prst="rect">
            <a:avLst/>
          </a:prstGeom>
          <a:noFill/>
        </p:spPr>
        <p:txBody>
          <a:bodyPr wrap="none" rtlCol="0">
            <a:spAutoFit/>
          </a:bodyPr>
          <a:lstStyle/>
          <a:p>
            <a:r>
              <a:rPr lang="en-IN" dirty="0" smtClean="0"/>
              <a:t>NIL</a:t>
            </a:r>
            <a:endParaRPr lang="en-IN" dirty="0"/>
          </a:p>
        </p:txBody>
      </p:sp>
      <p:sp>
        <p:nvSpPr>
          <p:cNvPr id="72" name="Rectangle 71"/>
          <p:cNvSpPr/>
          <p:nvPr/>
        </p:nvSpPr>
        <p:spPr>
          <a:xfrm>
            <a:off x="4724400" y="6019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p:cNvSpPr/>
          <p:nvPr/>
        </p:nvSpPr>
        <p:spPr>
          <a:xfrm>
            <a:off x="5257800" y="6019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p:cNvSpPr txBox="1"/>
          <p:nvPr/>
        </p:nvSpPr>
        <p:spPr>
          <a:xfrm>
            <a:off x="4800600" y="6096000"/>
            <a:ext cx="457200" cy="400110"/>
          </a:xfrm>
          <a:prstGeom prst="rect">
            <a:avLst/>
          </a:prstGeom>
          <a:noFill/>
        </p:spPr>
        <p:txBody>
          <a:bodyPr wrap="square" rtlCol="0">
            <a:spAutoFit/>
          </a:bodyPr>
          <a:lstStyle/>
          <a:p>
            <a:r>
              <a:rPr lang="en-IN" sz="2000" dirty="0" smtClean="0">
                <a:solidFill>
                  <a:srgbClr val="C00000"/>
                </a:solidFill>
                <a:latin typeface="Comic Sans MS" pitchFamily="66" charset="0"/>
              </a:rPr>
              <a:t>17</a:t>
            </a:r>
            <a:endParaRPr lang="en-IN" sz="2000" dirty="0">
              <a:solidFill>
                <a:srgbClr val="C00000"/>
              </a:solidFill>
              <a:latin typeface="Comic Sans MS" pitchFamily="66" charset="0"/>
            </a:endParaRPr>
          </a:p>
        </p:txBody>
      </p:sp>
      <p:sp>
        <p:nvSpPr>
          <p:cNvPr id="75" name="TextBox 74"/>
          <p:cNvSpPr txBox="1"/>
          <p:nvPr/>
        </p:nvSpPr>
        <p:spPr>
          <a:xfrm>
            <a:off x="5791200" y="6248400"/>
            <a:ext cx="317716" cy="400110"/>
          </a:xfrm>
          <a:prstGeom prst="rect">
            <a:avLst/>
          </a:prstGeom>
          <a:noFill/>
        </p:spPr>
        <p:txBody>
          <a:bodyPr wrap="none" rtlCol="0">
            <a:spAutoFit/>
          </a:bodyPr>
          <a:lstStyle/>
          <a:p>
            <a:r>
              <a:rPr lang="en-IN" sz="2000" dirty="0" smtClean="0">
                <a:latin typeface="Comic Sans MS" pitchFamily="66" charset="0"/>
              </a:rPr>
              <a:t>q</a:t>
            </a:r>
            <a:endParaRPr lang="en-IN" sz="2000" dirty="0">
              <a:latin typeface="Comic Sans MS" pitchFamily="66" charset="0"/>
            </a:endParaRPr>
          </a:p>
        </p:txBody>
      </p:sp>
      <p:cxnSp>
        <p:nvCxnSpPr>
          <p:cNvPr id="76" name="Straight Arrow Connector 75"/>
          <p:cNvCxnSpPr>
            <a:stCxn id="75" idx="0"/>
          </p:cNvCxnSpPr>
          <p:nvPr/>
        </p:nvCxnSpPr>
        <p:spPr>
          <a:xfrm flipH="1" flipV="1">
            <a:off x="5562600" y="6096000"/>
            <a:ext cx="387458" cy="1524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a:endCxn id="72" idx="0"/>
          </p:cNvCxnSpPr>
          <p:nvPr/>
        </p:nvCxnSpPr>
        <p:spPr>
          <a:xfrm rot="16200000" flipH="1">
            <a:off x="4629150" y="5657850"/>
            <a:ext cx="457200" cy="266700"/>
          </a:xfrm>
          <a:prstGeom prst="curved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Curved Connector 82"/>
          <p:cNvCxnSpPr/>
          <p:nvPr/>
        </p:nvCxnSpPr>
        <p:spPr>
          <a:xfrm rot="5400000" flipH="1" flipV="1">
            <a:off x="5334000" y="5867400"/>
            <a:ext cx="381000" cy="228600"/>
          </a:xfrm>
          <a:prstGeom prst="curved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4038600" y="8001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p:cNvSpPr txBox="1"/>
          <p:nvPr/>
        </p:nvSpPr>
        <p:spPr>
          <a:xfrm>
            <a:off x="4038600" y="6248400"/>
            <a:ext cx="322524" cy="400110"/>
          </a:xfrm>
          <a:prstGeom prst="rect">
            <a:avLst/>
          </a:prstGeom>
          <a:noFill/>
        </p:spPr>
        <p:txBody>
          <a:bodyPr wrap="none" rtlCol="0">
            <a:spAutoFit/>
          </a:bodyPr>
          <a:lstStyle/>
          <a:p>
            <a:r>
              <a:rPr lang="en-IN" sz="2000" dirty="0" smtClean="0">
                <a:latin typeface="Comic Sans MS" pitchFamily="66" charset="0"/>
              </a:rPr>
              <a:t>p</a:t>
            </a:r>
            <a:endParaRPr lang="en-IN" sz="2000" dirty="0">
              <a:latin typeface="Comic Sans MS" pitchFamily="66" charset="0"/>
            </a:endParaRPr>
          </a:p>
        </p:txBody>
      </p:sp>
      <p:cxnSp>
        <p:nvCxnSpPr>
          <p:cNvPr id="86" name="Straight Arrow Connector 85"/>
          <p:cNvCxnSpPr>
            <a:stCxn id="85" idx="0"/>
          </p:cNvCxnSpPr>
          <p:nvPr/>
        </p:nvCxnSpPr>
        <p:spPr>
          <a:xfrm flipH="1" flipV="1">
            <a:off x="4191000" y="5791200"/>
            <a:ext cx="8862" cy="4572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7" name="Curved Connector 86"/>
          <p:cNvCxnSpPr/>
          <p:nvPr/>
        </p:nvCxnSpPr>
        <p:spPr>
          <a:xfrm rot="16200000" flipH="1">
            <a:off x="4095750" y="8401050"/>
            <a:ext cx="457200" cy="266700"/>
          </a:xfrm>
          <a:prstGeom prst="curved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Insertion after a node</a:t>
            </a:r>
            <a:endParaRPr lang="en-IN" dirty="0"/>
          </a:p>
        </p:txBody>
      </p:sp>
      <p:sp>
        <p:nvSpPr>
          <p:cNvPr id="3" name="Content Placeholder 2"/>
          <p:cNvSpPr>
            <a:spLocks noGrp="1"/>
          </p:cNvSpPr>
          <p:nvPr>
            <p:ph idx="1"/>
          </p:nvPr>
        </p:nvSpPr>
        <p:spPr>
          <a:xfrm>
            <a:off x="457200" y="3200400"/>
            <a:ext cx="3733800" cy="1676399"/>
          </a:xfrm>
          <a:solidFill>
            <a:schemeClr val="accent4">
              <a:lumMod val="20000"/>
              <a:lumOff val="80000"/>
            </a:schemeClr>
          </a:solidFill>
          <a:ln>
            <a:solidFill>
              <a:srgbClr val="C00000"/>
            </a:solidFill>
          </a:ln>
        </p:spPr>
        <p:txBody>
          <a:bodyPr>
            <a:normAutofit fontScale="92500" lnSpcReduction="20000"/>
          </a:bodyPr>
          <a:lstStyle/>
          <a:p>
            <a:pPr>
              <a:buNone/>
            </a:pPr>
            <a:r>
              <a:rPr lang="en-IN" dirty="0" smtClean="0"/>
              <a:t>List-Insert-After(</a:t>
            </a:r>
            <a:r>
              <a:rPr lang="en-IN" dirty="0" err="1" smtClean="0"/>
              <a:t>p,q</a:t>
            </a:r>
            <a:r>
              <a:rPr lang="en-IN" dirty="0" smtClean="0"/>
              <a:t>) { </a:t>
            </a:r>
          </a:p>
          <a:p>
            <a:pPr>
              <a:buNone/>
            </a:pPr>
            <a:r>
              <a:rPr lang="en-IN" dirty="0" smtClean="0"/>
              <a:t>// </a:t>
            </a:r>
            <a:r>
              <a:rPr lang="en-IN" dirty="0" smtClean="0">
                <a:solidFill>
                  <a:srgbClr val="0000FF"/>
                </a:solidFill>
              </a:rPr>
              <a:t>insert node q after node p </a:t>
            </a:r>
          </a:p>
          <a:p>
            <a:pPr>
              <a:buNone/>
            </a:pPr>
            <a:r>
              <a:rPr lang="en-IN" dirty="0" smtClean="0">
                <a:solidFill>
                  <a:srgbClr val="0000FF"/>
                </a:solidFill>
              </a:rPr>
              <a:t> </a:t>
            </a:r>
            <a:r>
              <a:rPr lang="en-IN" dirty="0" smtClean="0">
                <a:solidFill>
                  <a:srgbClr val="0000FF"/>
                </a:solidFill>
              </a:rPr>
              <a:t>    </a:t>
            </a:r>
            <a:r>
              <a:rPr lang="en-IN" dirty="0" err="1" smtClean="0"/>
              <a:t>q.next</a:t>
            </a:r>
            <a:r>
              <a:rPr lang="en-IN" dirty="0" smtClean="0"/>
              <a:t> = </a:t>
            </a:r>
            <a:r>
              <a:rPr lang="en-IN" dirty="0" err="1" smtClean="0"/>
              <a:t>p.next</a:t>
            </a:r>
            <a:r>
              <a:rPr lang="en-IN" dirty="0" smtClean="0"/>
              <a:t>;</a:t>
            </a:r>
          </a:p>
          <a:p>
            <a:pPr>
              <a:buNone/>
            </a:pPr>
            <a:r>
              <a:rPr lang="en-IN" dirty="0" smtClean="0"/>
              <a:t> </a:t>
            </a:r>
            <a:r>
              <a:rPr lang="en-IN" dirty="0" smtClean="0"/>
              <a:t>    </a:t>
            </a:r>
            <a:r>
              <a:rPr lang="en-IN" dirty="0" err="1" smtClean="0"/>
              <a:t>p.next</a:t>
            </a:r>
            <a:r>
              <a:rPr lang="en-IN" dirty="0" smtClean="0"/>
              <a:t> = q;</a:t>
            </a:r>
          </a:p>
          <a:p>
            <a:pPr>
              <a:buNone/>
            </a:pPr>
            <a:r>
              <a:rPr lang="en-IN" dirty="0" smtClean="0"/>
              <a:t>}</a:t>
            </a:r>
          </a:p>
          <a:p>
            <a:pPr>
              <a:buNone/>
            </a:pPr>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
        <p:nvSpPr>
          <p:cNvPr id="6" name="Rectangle 5"/>
          <p:cNvSpPr/>
          <p:nvPr/>
        </p:nvSpPr>
        <p:spPr>
          <a:xfrm>
            <a:off x="11430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6764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a:off x="1828800" y="18288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5908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1242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0386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5720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4864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0198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3276600" y="18288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19200" y="16764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17" name="TextBox 16"/>
          <p:cNvSpPr txBox="1"/>
          <p:nvPr/>
        </p:nvSpPr>
        <p:spPr>
          <a:xfrm>
            <a:off x="2667000" y="16764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18" name="TextBox 17"/>
          <p:cNvSpPr txBox="1"/>
          <p:nvPr/>
        </p:nvSpPr>
        <p:spPr>
          <a:xfrm>
            <a:off x="4114800" y="16764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19" name="TextBox 18"/>
          <p:cNvSpPr txBox="1"/>
          <p:nvPr/>
        </p:nvSpPr>
        <p:spPr>
          <a:xfrm>
            <a:off x="5562600" y="16764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20" name="Rectangle 19"/>
          <p:cNvSpPr/>
          <p:nvPr/>
        </p:nvSpPr>
        <p:spPr>
          <a:xfrm>
            <a:off x="6934200" y="1600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7467600" y="1600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7010400" y="16764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23" name="Straight Arrow Connector 22"/>
          <p:cNvCxnSpPr/>
          <p:nvPr/>
        </p:nvCxnSpPr>
        <p:spPr>
          <a:xfrm>
            <a:off x="6172200" y="18288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467600" y="1676400"/>
            <a:ext cx="489236" cy="369332"/>
          </a:xfrm>
          <a:prstGeom prst="rect">
            <a:avLst/>
          </a:prstGeom>
          <a:noFill/>
        </p:spPr>
        <p:txBody>
          <a:bodyPr wrap="none" rtlCol="0">
            <a:spAutoFit/>
          </a:bodyPr>
          <a:lstStyle/>
          <a:p>
            <a:r>
              <a:rPr lang="en-IN" dirty="0" smtClean="0"/>
              <a:t>NIL</a:t>
            </a:r>
            <a:endParaRPr lang="en-IN" dirty="0"/>
          </a:p>
        </p:txBody>
      </p:sp>
      <p:sp>
        <p:nvSpPr>
          <p:cNvPr id="25" name="TextBox 24"/>
          <p:cNvSpPr txBox="1"/>
          <p:nvPr/>
        </p:nvSpPr>
        <p:spPr>
          <a:xfrm>
            <a:off x="1905000" y="1828800"/>
            <a:ext cx="641586" cy="400110"/>
          </a:xfrm>
          <a:prstGeom prst="rect">
            <a:avLst/>
          </a:prstGeom>
          <a:noFill/>
        </p:spPr>
        <p:txBody>
          <a:bodyPr wrap="none" rtlCol="0">
            <a:spAutoFit/>
          </a:bodyPr>
          <a:lstStyle/>
          <a:p>
            <a:r>
              <a:rPr lang="en-IN" sz="2000" dirty="0" smtClean="0"/>
              <a:t>next</a:t>
            </a:r>
            <a:endParaRPr lang="en-IN" sz="2000" dirty="0"/>
          </a:p>
        </p:txBody>
      </p:sp>
      <p:sp>
        <p:nvSpPr>
          <p:cNvPr id="26" name="TextBox 25"/>
          <p:cNvSpPr txBox="1"/>
          <p:nvPr/>
        </p:nvSpPr>
        <p:spPr>
          <a:xfrm>
            <a:off x="3352800" y="1828800"/>
            <a:ext cx="641586" cy="400110"/>
          </a:xfrm>
          <a:prstGeom prst="rect">
            <a:avLst/>
          </a:prstGeom>
          <a:noFill/>
        </p:spPr>
        <p:txBody>
          <a:bodyPr wrap="none" rtlCol="0">
            <a:spAutoFit/>
          </a:bodyPr>
          <a:lstStyle/>
          <a:p>
            <a:r>
              <a:rPr lang="en-IN" sz="2000" dirty="0" smtClean="0"/>
              <a:t>next</a:t>
            </a:r>
            <a:endParaRPr lang="en-IN" sz="2000" dirty="0"/>
          </a:p>
        </p:txBody>
      </p:sp>
      <p:sp>
        <p:nvSpPr>
          <p:cNvPr id="27" name="TextBox 26"/>
          <p:cNvSpPr txBox="1"/>
          <p:nvPr/>
        </p:nvSpPr>
        <p:spPr>
          <a:xfrm>
            <a:off x="6248400" y="1828800"/>
            <a:ext cx="641586" cy="400110"/>
          </a:xfrm>
          <a:prstGeom prst="rect">
            <a:avLst/>
          </a:prstGeom>
          <a:noFill/>
        </p:spPr>
        <p:txBody>
          <a:bodyPr wrap="none" rtlCol="0">
            <a:spAutoFit/>
          </a:bodyPr>
          <a:lstStyle/>
          <a:p>
            <a:r>
              <a:rPr lang="en-IN" sz="2000" dirty="0" smtClean="0"/>
              <a:t>next</a:t>
            </a:r>
            <a:endParaRPr lang="en-IN" sz="2000" dirty="0"/>
          </a:p>
        </p:txBody>
      </p:sp>
      <p:sp>
        <p:nvSpPr>
          <p:cNvPr id="28" name="TextBox 27"/>
          <p:cNvSpPr txBox="1"/>
          <p:nvPr/>
        </p:nvSpPr>
        <p:spPr>
          <a:xfrm>
            <a:off x="304800" y="16764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29" name="Straight Arrow Connector 28"/>
          <p:cNvCxnSpPr>
            <a:stCxn id="28" idx="3"/>
            <a:endCxn id="6" idx="1"/>
          </p:cNvCxnSpPr>
          <p:nvPr/>
        </p:nvCxnSpPr>
        <p:spPr>
          <a:xfrm flipV="1">
            <a:off x="630530" y="18669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724400" y="23622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5257800" y="23622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4800600" y="2438400"/>
            <a:ext cx="457200" cy="400110"/>
          </a:xfrm>
          <a:prstGeom prst="rect">
            <a:avLst/>
          </a:prstGeom>
          <a:noFill/>
        </p:spPr>
        <p:txBody>
          <a:bodyPr wrap="square" rtlCol="0">
            <a:spAutoFit/>
          </a:bodyPr>
          <a:lstStyle/>
          <a:p>
            <a:r>
              <a:rPr lang="en-IN" sz="2000" dirty="0" smtClean="0">
                <a:solidFill>
                  <a:srgbClr val="C00000"/>
                </a:solidFill>
                <a:latin typeface="Comic Sans MS" pitchFamily="66" charset="0"/>
              </a:rPr>
              <a:t>17</a:t>
            </a:r>
            <a:endParaRPr lang="en-IN" sz="2000" dirty="0">
              <a:solidFill>
                <a:srgbClr val="C00000"/>
              </a:solidFill>
              <a:latin typeface="Comic Sans MS" pitchFamily="66" charset="0"/>
            </a:endParaRPr>
          </a:p>
        </p:txBody>
      </p:sp>
      <p:sp>
        <p:nvSpPr>
          <p:cNvPr id="33" name="TextBox 32"/>
          <p:cNvSpPr txBox="1"/>
          <p:nvPr/>
        </p:nvSpPr>
        <p:spPr>
          <a:xfrm>
            <a:off x="5791200" y="2590800"/>
            <a:ext cx="317716" cy="400110"/>
          </a:xfrm>
          <a:prstGeom prst="rect">
            <a:avLst/>
          </a:prstGeom>
          <a:noFill/>
        </p:spPr>
        <p:txBody>
          <a:bodyPr wrap="none" rtlCol="0">
            <a:spAutoFit/>
          </a:bodyPr>
          <a:lstStyle/>
          <a:p>
            <a:r>
              <a:rPr lang="en-IN" sz="2000" dirty="0" smtClean="0">
                <a:latin typeface="Comic Sans MS" pitchFamily="66" charset="0"/>
              </a:rPr>
              <a:t>q</a:t>
            </a:r>
            <a:endParaRPr lang="en-IN" sz="2000" dirty="0">
              <a:latin typeface="Comic Sans MS" pitchFamily="66" charset="0"/>
            </a:endParaRPr>
          </a:p>
        </p:txBody>
      </p:sp>
      <p:cxnSp>
        <p:nvCxnSpPr>
          <p:cNvPr id="34" name="Straight Arrow Connector 33"/>
          <p:cNvCxnSpPr>
            <a:stCxn id="33" idx="0"/>
          </p:cNvCxnSpPr>
          <p:nvPr/>
        </p:nvCxnSpPr>
        <p:spPr>
          <a:xfrm flipH="1" flipV="1">
            <a:off x="5562600" y="2438400"/>
            <a:ext cx="387458" cy="1524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5400000" flipH="1" flipV="1">
            <a:off x="5334000" y="2209800"/>
            <a:ext cx="381000" cy="228600"/>
          </a:xfrm>
          <a:prstGeom prst="curved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038600" y="2590800"/>
            <a:ext cx="322524" cy="400110"/>
          </a:xfrm>
          <a:prstGeom prst="rect">
            <a:avLst/>
          </a:prstGeom>
          <a:noFill/>
        </p:spPr>
        <p:txBody>
          <a:bodyPr wrap="none" rtlCol="0">
            <a:spAutoFit/>
          </a:bodyPr>
          <a:lstStyle/>
          <a:p>
            <a:r>
              <a:rPr lang="en-IN" sz="2000" dirty="0" smtClean="0">
                <a:latin typeface="Comic Sans MS" pitchFamily="66" charset="0"/>
              </a:rPr>
              <a:t>p</a:t>
            </a:r>
            <a:endParaRPr lang="en-IN" sz="2000" dirty="0">
              <a:latin typeface="Comic Sans MS" pitchFamily="66" charset="0"/>
            </a:endParaRPr>
          </a:p>
        </p:txBody>
      </p:sp>
      <p:cxnSp>
        <p:nvCxnSpPr>
          <p:cNvPr id="38" name="Straight Arrow Connector 37"/>
          <p:cNvCxnSpPr>
            <a:stCxn id="37" idx="0"/>
          </p:cNvCxnSpPr>
          <p:nvPr/>
        </p:nvCxnSpPr>
        <p:spPr>
          <a:xfrm flipH="1" flipV="1">
            <a:off x="4191000" y="2133600"/>
            <a:ext cx="8862" cy="4572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724400" y="18288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143000" y="5105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1676400" y="5105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3" name="Straight Arrow Connector 42"/>
          <p:cNvCxnSpPr/>
          <p:nvPr/>
        </p:nvCxnSpPr>
        <p:spPr>
          <a:xfrm>
            <a:off x="1828800" y="53340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590800" y="5105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p:cNvSpPr/>
          <p:nvPr/>
        </p:nvSpPr>
        <p:spPr>
          <a:xfrm>
            <a:off x="3124200" y="5105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4038600" y="5105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4572000" y="5105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5486400" y="5105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p:cNvSpPr/>
          <p:nvPr/>
        </p:nvSpPr>
        <p:spPr>
          <a:xfrm>
            <a:off x="6019800" y="5105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Arrow Connector 49"/>
          <p:cNvCxnSpPr/>
          <p:nvPr/>
        </p:nvCxnSpPr>
        <p:spPr>
          <a:xfrm>
            <a:off x="3276600" y="53340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19200" y="51816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52" name="TextBox 51"/>
          <p:cNvSpPr txBox="1"/>
          <p:nvPr/>
        </p:nvSpPr>
        <p:spPr>
          <a:xfrm>
            <a:off x="2667000" y="51816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53" name="TextBox 52"/>
          <p:cNvSpPr txBox="1"/>
          <p:nvPr/>
        </p:nvSpPr>
        <p:spPr>
          <a:xfrm>
            <a:off x="4114800" y="51816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54" name="TextBox 53"/>
          <p:cNvSpPr txBox="1"/>
          <p:nvPr/>
        </p:nvSpPr>
        <p:spPr>
          <a:xfrm>
            <a:off x="5562600" y="51816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55" name="Rectangle 54"/>
          <p:cNvSpPr/>
          <p:nvPr/>
        </p:nvSpPr>
        <p:spPr>
          <a:xfrm>
            <a:off x="6934200" y="5105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7467600" y="5105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7010400" y="51816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58" name="Straight Arrow Connector 57"/>
          <p:cNvCxnSpPr/>
          <p:nvPr/>
        </p:nvCxnSpPr>
        <p:spPr>
          <a:xfrm>
            <a:off x="6172200" y="53340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467600" y="5181600"/>
            <a:ext cx="489236" cy="369332"/>
          </a:xfrm>
          <a:prstGeom prst="rect">
            <a:avLst/>
          </a:prstGeom>
          <a:noFill/>
        </p:spPr>
        <p:txBody>
          <a:bodyPr wrap="none" rtlCol="0">
            <a:spAutoFit/>
          </a:bodyPr>
          <a:lstStyle/>
          <a:p>
            <a:r>
              <a:rPr lang="en-IN" dirty="0" smtClean="0"/>
              <a:t>NIL</a:t>
            </a:r>
            <a:endParaRPr lang="en-IN" dirty="0"/>
          </a:p>
        </p:txBody>
      </p:sp>
      <p:sp>
        <p:nvSpPr>
          <p:cNvPr id="60" name="TextBox 59"/>
          <p:cNvSpPr txBox="1"/>
          <p:nvPr/>
        </p:nvSpPr>
        <p:spPr>
          <a:xfrm>
            <a:off x="1905000" y="5334000"/>
            <a:ext cx="641586" cy="400110"/>
          </a:xfrm>
          <a:prstGeom prst="rect">
            <a:avLst/>
          </a:prstGeom>
          <a:noFill/>
        </p:spPr>
        <p:txBody>
          <a:bodyPr wrap="none" rtlCol="0">
            <a:spAutoFit/>
          </a:bodyPr>
          <a:lstStyle/>
          <a:p>
            <a:r>
              <a:rPr lang="en-IN" sz="2000" dirty="0" smtClean="0"/>
              <a:t>next</a:t>
            </a:r>
            <a:endParaRPr lang="en-IN" sz="2000" dirty="0"/>
          </a:p>
        </p:txBody>
      </p:sp>
      <p:sp>
        <p:nvSpPr>
          <p:cNvPr id="61" name="TextBox 60"/>
          <p:cNvSpPr txBox="1"/>
          <p:nvPr/>
        </p:nvSpPr>
        <p:spPr>
          <a:xfrm>
            <a:off x="3352800" y="5334000"/>
            <a:ext cx="641586" cy="400110"/>
          </a:xfrm>
          <a:prstGeom prst="rect">
            <a:avLst/>
          </a:prstGeom>
          <a:noFill/>
        </p:spPr>
        <p:txBody>
          <a:bodyPr wrap="none" rtlCol="0">
            <a:spAutoFit/>
          </a:bodyPr>
          <a:lstStyle/>
          <a:p>
            <a:r>
              <a:rPr lang="en-IN" sz="2000" dirty="0" smtClean="0"/>
              <a:t>next</a:t>
            </a:r>
            <a:endParaRPr lang="en-IN" sz="2000" dirty="0"/>
          </a:p>
        </p:txBody>
      </p:sp>
      <p:sp>
        <p:nvSpPr>
          <p:cNvPr id="62" name="TextBox 61"/>
          <p:cNvSpPr txBox="1"/>
          <p:nvPr/>
        </p:nvSpPr>
        <p:spPr>
          <a:xfrm>
            <a:off x="6248400" y="5334000"/>
            <a:ext cx="641586" cy="400110"/>
          </a:xfrm>
          <a:prstGeom prst="rect">
            <a:avLst/>
          </a:prstGeom>
          <a:noFill/>
        </p:spPr>
        <p:txBody>
          <a:bodyPr wrap="none" rtlCol="0">
            <a:spAutoFit/>
          </a:bodyPr>
          <a:lstStyle/>
          <a:p>
            <a:r>
              <a:rPr lang="en-IN" sz="2000" dirty="0" smtClean="0"/>
              <a:t>next</a:t>
            </a:r>
            <a:endParaRPr lang="en-IN" sz="2000" dirty="0"/>
          </a:p>
        </p:txBody>
      </p:sp>
      <p:sp>
        <p:nvSpPr>
          <p:cNvPr id="63" name="TextBox 62"/>
          <p:cNvSpPr txBox="1"/>
          <p:nvPr/>
        </p:nvSpPr>
        <p:spPr>
          <a:xfrm>
            <a:off x="304800" y="51816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64" name="Straight Arrow Connector 63"/>
          <p:cNvCxnSpPr>
            <a:stCxn id="63" idx="3"/>
            <a:endCxn id="41" idx="1"/>
          </p:cNvCxnSpPr>
          <p:nvPr/>
        </p:nvCxnSpPr>
        <p:spPr>
          <a:xfrm flipV="1">
            <a:off x="630530" y="53721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724400" y="5867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5257800" y="5867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p:cNvSpPr txBox="1"/>
          <p:nvPr/>
        </p:nvSpPr>
        <p:spPr>
          <a:xfrm>
            <a:off x="4800600" y="5943600"/>
            <a:ext cx="457200" cy="400110"/>
          </a:xfrm>
          <a:prstGeom prst="rect">
            <a:avLst/>
          </a:prstGeom>
          <a:noFill/>
        </p:spPr>
        <p:txBody>
          <a:bodyPr wrap="square" rtlCol="0">
            <a:spAutoFit/>
          </a:bodyPr>
          <a:lstStyle/>
          <a:p>
            <a:r>
              <a:rPr lang="en-IN" sz="2000" dirty="0" smtClean="0">
                <a:solidFill>
                  <a:srgbClr val="C00000"/>
                </a:solidFill>
                <a:latin typeface="Comic Sans MS" pitchFamily="66" charset="0"/>
              </a:rPr>
              <a:t>17</a:t>
            </a:r>
            <a:endParaRPr lang="en-IN" sz="2000" dirty="0">
              <a:solidFill>
                <a:srgbClr val="C00000"/>
              </a:solidFill>
              <a:latin typeface="Comic Sans MS" pitchFamily="66" charset="0"/>
            </a:endParaRPr>
          </a:p>
        </p:txBody>
      </p:sp>
      <p:sp>
        <p:nvSpPr>
          <p:cNvPr id="68" name="TextBox 67"/>
          <p:cNvSpPr txBox="1"/>
          <p:nvPr/>
        </p:nvSpPr>
        <p:spPr>
          <a:xfrm>
            <a:off x="5791200" y="6096000"/>
            <a:ext cx="317716" cy="400110"/>
          </a:xfrm>
          <a:prstGeom prst="rect">
            <a:avLst/>
          </a:prstGeom>
          <a:noFill/>
        </p:spPr>
        <p:txBody>
          <a:bodyPr wrap="none" rtlCol="0">
            <a:spAutoFit/>
          </a:bodyPr>
          <a:lstStyle/>
          <a:p>
            <a:r>
              <a:rPr lang="en-IN" sz="2000" dirty="0" smtClean="0">
                <a:latin typeface="Comic Sans MS" pitchFamily="66" charset="0"/>
              </a:rPr>
              <a:t>q</a:t>
            </a:r>
            <a:endParaRPr lang="en-IN" sz="2000" dirty="0">
              <a:latin typeface="Comic Sans MS" pitchFamily="66" charset="0"/>
            </a:endParaRPr>
          </a:p>
        </p:txBody>
      </p:sp>
      <p:cxnSp>
        <p:nvCxnSpPr>
          <p:cNvPr id="69" name="Straight Arrow Connector 68"/>
          <p:cNvCxnSpPr>
            <a:stCxn id="68" idx="0"/>
          </p:cNvCxnSpPr>
          <p:nvPr/>
        </p:nvCxnSpPr>
        <p:spPr>
          <a:xfrm flipH="1" flipV="1">
            <a:off x="5562600" y="5943600"/>
            <a:ext cx="387458" cy="1524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endCxn id="65" idx="0"/>
          </p:cNvCxnSpPr>
          <p:nvPr/>
        </p:nvCxnSpPr>
        <p:spPr>
          <a:xfrm rot="16200000" flipH="1">
            <a:off x="4629150" y="5505450"/>
            <a:ext cx="457200" cy="266700"/>
          </a:xfrm>
          <a:prstGeom prst="curved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Curved Connector 70"/>
          <p:cNvCxnSpPr/>
          <p:nvPr/>
        </p:nvCxnSpPr>
        <p:spPr>
          <a:xfrm rot="5400000" flipH="1" flipV="1">
            <a:off x="5334000" y="5715000"/>
            <a:ext cx="381000" cy="228600"/>
          </a:xfrm>
          <a:prstGeom prst="curved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038600" y="6096000"/>
            <a:ext cx="322524" cy="400110"/>
          </a:xfrm>
          <a:prstGeom prst="rect">
            <a:avLst/>
          </a:prstGeom>
          <a:noFill/>
        </p:spPr>
        <p:txBody>
          <a:bodyPr wrap="none" rtlCol="0">
            <a:spAutoFit/>
          </a:bodyPr>
          <a:lstStyle/>
          <a:p>
            <a:r>
              <a:rPr lang="en-IN" sz="2000" dirty="0" smtClean="0">
                <a:latin typeface="Comic Sans MS" pitchFamily="66" charset="0"/>
              </a:rPr>
              <a:t>p</a:t>
            </a:r>
            <a:endParaRPr lang="en-IN" sz="2000" dirty="0">
              <a:latin typeface="Comic Sans MS" pitchFamily="66" charset="0"/>
            </a:endParaRPr>
          </a:p>
        </p:txBody>
      </p:sp>
      <p:cxnSp>
        <p:nvCxnSpPr>
          <p:cNvPr id="73" name="Straight Arrow Connector 72"/>
          <p:cNvCxnSpPr>
            <a:stCxn id="72" idx="0"/>
          </p:cNvCxnSpPr>
          <p:nvPr/>
        </p:nvCxnSpPr>
        <p:spPr>
          <a:xfrm flipH="1" flipV="1">
            <a:off x="4191000" y="5638800"/>
            <a:ext cx="8862" cy="4572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ox(in)">
                                      <p:cBhvr>
                                        <p:cTn id="20" dur="500"/>
                                        <p:tgtEl>
                                          <p:spTgt spid="3">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ox(in)">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ox(in)">
                                      <p:cBhvr>
                                        <p:cTn id="28" dur="500"/>
                                        <p:tgtEl>
                                          <p:spTgt spid="3">
                                            <p:txEl>
                                              <p:pRg st="3" end="3"/>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ox(in)">
                                      <p:cBhvr>
                                        <p:cTn id="31" dur="500"/>
                                        <p:tgtEl>
                                          <p:spTgt spid="3">
                                            <p:txEl>
                                              <p:pRg st="4" end="4"/>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box(in)">
                                      <p:cBhvr>
                                        <p:cTn id="34" dur="500"/>
                                        <p:tgtEl>
                                          <p:spTgt spid="71"/>
                                        </p:tgtEl>
                                      </p:cBhvr>
                                    </p:animEffect>
                                  </p:childTnLst>
                                </p:cTn>
                              </p:par>
                              <p:par>
                                <p:cTn id="35" presetID="4" presetClass="entr" presetSubtype="16"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ox(in)">
                                      <p:cBhvr>
                                        <p:cTn id="37" dur="500"/>
                                        <p:tgtEl>
                                          <p:spTgt spid="7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ox(in)">
                                      <p:cBhvr>
                                        <p:cTn id="40" dur="500"/>
                                        <p:tgtEl>
                                          <p:spTgt spid="4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ox(in)">
                                      <p:cBhvr>
                                        <p:cTn id="43" dur="500"/>
                                        <p:tgtEl>
                                          <p:spTgt spid="42"/>
                                        </p:tgtEl>
                                      </p:cBhvr>
                                    </p:animEffect>
                                  </p:childTnLst>
                                </p:cTn>
                              </p:par>
                              <p:par>
                                <p:cTn id="44" presetID="4" presetClass="entr" presetSubtype="16"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box(in)">
                                      <p:cBhvr>
                                        <p:cTn id="46" dur="500"/>
                                        <p:tgtEl>
                                          <p:spTgt spid="4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box(in)">
                                      <p:cBhvr>
                                        <p:cTn id="49" dur="500"/>
                                        <p:tgtEl>
                                          <p:spTgt spid="4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ox(in)">
                                      <p:cBhvr>
                                        <p:cTn id="52" dur="500"/>
                                        <p:tgtEl>
                                          <p:spTgt spid="4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box(in)">
                                      <p:cBhvr>
                                        <p:cTn id="55" dur="500"/>
                                        <p:tgtEl>
                                          <p:spTgt spid="46"/>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box(in)">
                                      <p:cBhvr>
                                        <p:cTn id="58" dur="500"/>
                                        <p:tgtEl>
                                          <p:spTgt spid="4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box(in)">
                                      <p:cBhvr>
                                        <p:cTn id="61" dur="500"/>
                                        <p:tgtEl>
                                          <p:spTgt spid="48"/>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box(in)">
                                      <p:cBhvr>
                                        <p:cTn id="64" dur="500"/>
                                        <p:tgtEl>
                                          <p:spTgt spid="49"/>
                                        </p:tgtEl>
                                      </p:cBhvr>
                                    </p:animEffect>
                                  </p:childTnLst>
                                </p:cTn>
                              </p:par>
                              <p:par>
                                <p:cTn id="65" presetID="4" presetClass="entr" presetSubtype="16"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ox(in)">
                                      <p:cBhvr>
                                        <p:cTn id="67" dur="500"/>
                                        <p:tgtEl>
                                          <p:spTgt spid="50"/>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box(in)">
                                      <p:cBhvr>
                                        <p:cTn id="70" dur="500"/>
                                        <p:tgtEl>
                                          <p:spTgt spid="51"/>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ox(in)">
                                      <p:cBhvr>
                                        <p:cTn id="73" dur="500"/>
                                        <p:tgtEl>
                                          <p:spTgt spid="52"/>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box(in)">
                                      <p:cBhvr>
                                        <p:cTn id="76" dur="500"/>
                                        <p:tgtEl>
                                          <p:spTgt spid="53"/>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box(in)">
                                      <p:cBhvr>
                                        <p:cTn id="79" dur="500"/>
                                        <p:tgtEl>
                                          <p:spTgt spid="54"/>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box(in)">
                                      <p:cBhvr>
                                        <p:cTn id="82" dur="500"/>
                                        <p:tgtEl>
                                          <p:spTgt spid="55"/>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box(in)">
                                      <p:cBhvr>
                                        <p:cTn id="85" dur="500"/>
                                        <p:tgtEl>
                                          <p:spTgt spid="56"/>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box(in)">
                                      <p:cBhvr>
                                        <p:cTn id="88" dur="500"/>
                                        <p:tgtEl>
                                          <p:spTgt spid="57"/>
                                        </p:tgtEl>
                                      </p:cBhvr>
                                    </p:animEffect>
                                  </p:childTnLst>
                                </p:cTn>
                              </p:par>
                              <p:par>
                                <p:cTn id="89" presetID="4" presetClass="entr" presetSubtype="16"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box(in)">
                                      <p:cBhvr>
                                        <p:cTn id="91" dur="500"/>
                                        <p:tgtEl>
                                          <p:spTgt spid="58"/>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box(in)">
                                      <p:cBhvr>
                                        <p:cTn id="94" dur="500"/>
                                        <p:tgtEl>
                                          <p:spTgt spid="59"/>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box(in)">
                                      <p:cBhvr>
                                        <p:cTn id="97" dur="500"/>
                                        <p:tgtEl>
                                          <p:spTgt spid="60"/>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box(in)">
                                      <p:cBhvr>
                                        <p:cTn id="100" dur="500"/>
                                        <p:tgtEl>
                                          <p:spTgt spid="61"/>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box(in)">
                                      <p:cBhvr>
                                        <p:cTn id="103" dur="500"/>
                                        <p:tgtEl>
                                          <p:spTgt spid="62"/>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box(in)">
                                      <p:cBhvr>
                                        <p:cTn id="106" dur="500"/>
                                        <p:tgtEl>
                                          <p:spTgt spid="63"/>
                                        </p:tgtEl>
                                      </p:cBhvr>
                                    </p:animEffect>
                                  </p:childTnLst>
                                </p:cTn>
                              </p:par>
                              <p:par>
                                <p:cTn id="107" presetID="4" presetClass="entr" presetSubtype="16" fill="hold" nodeType="with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box(in)">
                                      <p:cBhvr>
                                        <p:cTn id="109" dur="500"/>
                                        <p:tgtEl>
                                          <p:spTgt spid="64"/>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box(in)">
                                      <p:cBhvr>
                                        <p:cTn id="112" dur="500"/>
                                        <p:tgtEl>
                                          <p:spTgt spid="65"/>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box(in)">
                                      <p:cBhvr>
                                        <p:cTn id="115" dur="500"/>
                                        <p:tgtEl>
                                          <p:spTgt spid="66"/>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box(in)">
                                      <p:cBhvr>
                                        <p:cTn id="118" dur="500"/>
                                        <p:tgtEl>
                                          <p:spTgt spid="67"/>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box(in)">
                                      <p:cBhvr>
                                        <p:cTn id="121" dur="500"/>
                                        <p:tgtEl>
                                          <p:spTgt spid="68"/>
                                        </p:tgtEl>
                                      </p:cBhvr>
                                    </p:animEffect>
                                  </p:childTnLst>
                                </p:cTn>
                              </p:par>
                              <p:par>
                                <p:cTn id="122" presetID="4" presetClass="entr" presetSubtype="16" fill="hold" nodeType="with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box(in)">
                                      <p:cBhvr>
                                        <p:cTn id="124" dur="500"/>
                                        <p:tgtEl>
                                          <p:spTgt spid="69"/>
                                        </p:tgtEl>
                                      </p:cBhvr>
                                    </p:animEffect>
                                  </p:childTnLst>
                                </p:cTn>
                              </p:par>
                              <p:par>
                                <p:cTn id="125" presetID="4" presetClass="entr" presetSubtype="16" fill="hold" nodeType="with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box(in)">
                                      <p:cBhvr>
                                        <p:cTn id="127" dur="500"/>
                                        <p:tgtEl>
                                          <p:spTgt spid="70"/>
                                        </p:tgtEl>
                                      </p:cBhvr>
                                    </p:animEffect>
                                  </p:childTnLst>
                                </p:cTn>
                              </p:par>
                              <p:par>
                                <p:cTn id="128" presetID="4" presetClass="entr" presetSubtype="16" fill="hold" nodeType="with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box(in)">
                                      <p:cBhvr>
                                        <p:cTn id="130" dur="500"/>
                                        <p:tgtEl>
                                          <p:spTgt spid="71"/>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box(in)">
                                      <p:cBhvr>
                                        <p:cTn id="133" dur="500"/>
                                        <p:tgtEl>
                                          <p:spTgt spid="72"/>
                                        </p:tgtEl>
                                      </p:cBhvr>
                                    </p:animEffect>
                                  </p:childTnLst>
                                </p:cTn>
                              </p:par>
                              <p:par>
                                <p:cTn id="134" presetID="4" presetClass="entr" presetSubtype="16" fill="hold"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box(in)">
                                      <p:cBhvr>
                                        <p:cTn id="1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4" grpId="0" animBg="1"/>
      <p:bldP spid="45" grpId="0" animBg="1"/>
      <p:bldP spid="46" grpId="0" animBg="1"/>
      <p:bldP spid="47" grpId="0" animBg="1"/>
      <p:bldP spid="48" grpId="0" animBg="1"/>
      <p:bldP spid="49" grpId="0" animBg="1"/>
      <p:bldP spid="51" grpId="0"/>
      <p:bldP spid="52" grpId="0"/>
      <p:bldP spid="53" grpId="0"/>
      <p:bldP spid="54" grpId="0"/>
      <p:bldP spid="55" grpId="0" animBg="1"/>
      <p:bldP spid="56" grpId="0" animBg="1"/>
      <p:bldP spid="57" grpId="0"/>
      <p:bldP spid="59" grpId="0"/>
      <p:bldP spid="60" grpId="0"/>
      <p:bldP spid="61" grpId="0"/>
      <p:bldP spid="62" grpId="0"/>
      <p:bldP spid="63" grpId="0"/>
      <p:bldP spid="65" grpId="0" animBg="1"/>
      <p:bldP spid="66" grpId="0" animBg="1"/>
      <p:bldP spid="67" grpId="0"/>
      <p:bldP spid="68" grpId="0"/>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5800" y="1371600"/>
            <a:ext cx="4191000" cy="4754563"/>
          </a:xfrm>
        </p:spPr>
        <p:txBody>
          <a:bodyPr/>
          <a:lstStyle/>
          <a:p>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
        <p:nvSpPr>
          <p:cNvPr id="5" name="Content Placeholder 2"/>
          <p:cNvSpPr txBox="1">
            <a:spLocks/>
          </p:cNvSpPr>
          <p:nvPr/>
        </p:nvSpPr>
        <p:spPr>
          <a:xfrm>
            <a:off x="565436" y="2971800"/>
            <a:ext cx="4191000" cy="1676399"/>
          </a:xfrm>
          <a:prstGeom prst="rect">
            <a:avLst/>
          </a:prstGeom>
          <a:solidFill>
            <a:schemeClr val="accent4">
              <a:lumMod val="20000"/>
              <a:lumOff val="80000"/>
            </a:schemeClr>
          </a:solidFill>
          <a:ln>
            <a:solidFill>
              <a:srgbClr val="C00000"/>
            </a:solidFill>
          </a:ln>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dirty="0" smtClean="0">
                <a:ln>
                  <a:noFill/>
                </a:ln>
                <a:solidFill>
                  <a:schemeClr val="tx1"/>
                </a:solidFill>
                <a:effectLst/>
                <a:uLnTx/>
                <a:uFillTx/>
                <a:latin typeface="Comic Sans MS" pitchFamily="66" charset="0"/>
                <a:ea typeface="+mn-ea"/>
                <a:cs typeface="+mn-cs"/>
              </a:rPr>
              <a:t>List-Insert-Head(</a:t>
            </a:r>
            <a:r>
              <a:rPr kumimoji="0" lang="en-IN" sz="2200" b="0" i="0" u="none" strike="noStrike" kern="1200" cap="none" spc="0" normalizeH="0" baseline="0" noProof="0" dirty="0" err="1" smtClean="0">
                <a:ln>
                  <a:noFill/>
                </a:ln>
                <a:solidFill>
                  <a:schemeClr val="tx1"/>
                </a:solidFill>
                <a:effectLst/>
                <a:uLnTx/>
                <a:uFillTx/>
                <a:latin typeface="Comic Sans MS" pitchFamily="66" charset="0"/>
                <a:ea typeface="+mn-ea"/>
                <a:cs typeface="+mn-cs"/>
              </a:rPr>
              <a:t>L,q</a:t>
            </a:r>
            <a:r>
              <a:rPr kumimoji="0" lang="en-IN" sz="2200" b="0" i="0" u="none" strike="noStrike" kern="1200" cap="none" spc="0" normalizeH="0" baseline="0" noProof="0" dirty="0" smtClean="0">
                <a:ln>
                  <a:noFill/>
                </a:ln>
                <a:solidFill>
                  <a:schemeClr val="tx1"/>
                </a:solidFill>
                <a:effectLst/>
                <a:uLnTx/>
                <a:uFillTx/>
                <a:latin typeface="Comic Sans MS" pitchFamily="66" charset="0"/>
                <a:ea typeface="+mn-ea"/>
                <a:cs typeface="+mn-cs"/>
              </a:rPr>
              <a:t>)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dirty="0" smtClean="0">
                <a:ln>
                  <a:noFill/>
                </a:ln>
                <a:solidFill>
                  <a:schemeClr val="tx1"/>
                </a:solidFill>
                <a:effectLst/>
                <a:uLnTx/>
                <a:uFillTx/>
                <a:latin typeface="Comic Sans MS" pitchFamily="66" charset="0"/>
                <a:ea typeface="+mn-ea"/>
                <a:cs typeface="+mn-cs"/>
              </a:rPr>
              <a:t>//</a:t>
            </a:r>
            <a:r>
              <a:rPr kumimoji="0" lang="en-IN" sz="2200" b="0" i="0" u="none" strike="noStrike" kern="1200" cap="none" spc="0" normalizeH="0" noProof="0" dirty="0" smtClean="0">
                <a:ln>
                  <a:noFill/>
                </a:ln>
                <a:solidFill>
                  <a:schemeClr val="tx1"/>
                </a:solidFill>
                <a:effectLst/>
                <a:uLnTx/>
                <a:uFillTx/>
                <a:latin typeface="Comic Sans MS" pitchFamily="66" charset="0"/>
                <a:ea typeface="+mn-ea"/>
                <a:cs typeface="+mn-cs"/>
              </a:rPr>
              <a:t> Insert node q at head of list L</a:t>
            </a:r>
            <a:endParaRPr kumimoji="0" lang="en-IN" sz="2200" b="0" i="0" u="none" strike="noStrike" kern="1200" cap="none" spc="0" normalizeH="0" baseline="0" noProof="0" dirty="0" smtClean="0">
              <a:ln>
                <a:noFill/>
              </a:ln>
              <a:solidFill>
                <a:srgbClr val="0000FF"/>
              </a:solidFill>
              <a:effectLst/>
              <a:uLnTx/>
              <a:uFillTx/>
              <a:latin typeface="Comic Sans MS" pitchFamily="66"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dirty="0" smtClean="0">
                <a:ln>
                  <a:noFill/>
                </a:ln>
                <a:solidFill>
                  <a:srgbClr val="0000FF"/>
                </a:solidFill>
                <a:effectLst/>
                <a:uLnTx/>
                <a:uFillTx/>
                <a:latin typeface="Comic Sans MS" pitchFamily="66" charset="0"/>
                <a:ea typeface="+mn-ea"/>
                <a:cs typeface="+mn-cs"/>
              </a:rPr>
              <a:t>     </a:t>
            </a:r>
            <a:r>
              <a:rPr kumimoji="0" lang="en-IN" sz="2200" b="0" i="0" u="none" strike="noStrike" kern="1200" cap="none" spc="0" normalizeH="0" baseline="0" noProof="0" dirty="0" err="1" smtClean="0">
                <a:ln>
                  <a:noFill/>
                </a:ln>
                <a:solidFill>
                  <a:schemeClr val="tx1"/>
                </a:solidFill>
                <a:effectLst/>
                <a:uLnTx/>
                <a:uFillTx/>
                <a:latin typeface="Comic Sans MS" pitchFamily="66" charset="0"/>
                <a:ea typeface="+mn-ea"/>
                <a:cs typeface="+mn-cs"/>
              </a:rPr>
              <a:t>q.next</a:t>
            </a:r>
            <a:r>
              <a:rPr kumimoji="0" lang="en-IN" sz="2200" b="0" i="0" u="none" strike="noStrike" kern="1200" cap="none" spc="0" normalizeH="0" baseline="0" noProof="0" dirty="0" smtClean="0">
                <a:ln>
                  <a:noFill/>
                </a:ln>
                <a:solidFill>
                  <a:schemeClr val="tx1"/>
                </a:solidFill>
                <a:effectLst/>
                <a:uLnTx/>
                <a:uFillTx/>
                <a:latin typeface="Comic Sans MS" pitchFamily="66" charset="0"/>
                <a:ea typeface="+mn-ea"/>
                <a:cs typeface="+mn-cs"/>
              </a:rPr>
              <a:t> = 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dirty="0" smtClean="0">
                <a:ln>
                  <a:noFill/>
                </a:ln>
                <a:solidFill>
                  <a:schemeClr val="tx1"/>
                </a:solidFill>
                <a:effectLst/>
                <a:uLnTx/>
                <a:uFillTx/>
                <a:latin typeface="Comic Sans MS" pitchFamily="66" charset="0"/>
                <a:ea typeface="+mn-ea"/>
                <a:cs typeface="+mn-cs"/>
              </a:rPr>
              <a:t>     L = q;</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dirty="0" smtClean="0">
                <a:ln>
                  <a:noFill/>
                </a:ln>
                <a:solidFill>
                  <a:schemeClr val="tx1"/>
                </a:solidFill>
                <a:effectLst/>
                <a:uLnTx/>
                <a:uFillTx/>
                <a:latin typeface="Comic Sans MS" pitchFamily="66"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200" b="0" i="0" u="none" strike="noStrike" kern="1200" cap="none" spc="0" normalizeH="0" baseline="0" noProof="0" dirty="0">
              <a:ln>
                <a:noFill/>
              </a:ln>
              <a:solidFill>
                <a:schemeClr val="tx1"/>
              </a:solidFill>
              <a:effectLst/>
              <a:uLnTx/>
              <a:uFillTx/>
              <a:latin typeface="Comic Sans MS" pitchFamily="66" charset="0"/>
              <a:ea typeface="+mn-ea"/>
              <a:cs typeface="+mn-cs"/>
            </a:endParaRPr>
          </a:p>
        </p:txBody>
      </p:sp>
      <p:sp>
        <p:nvSpPr>
          <p:cNvPr id="39" name="Rectangle 38"/>
          <p:cNvSpPr/>
          <p:nvPr/>
        </p:nvSpPr>
        <p:spPr>
          <a:xfrm>
            <a:off x="1251236" y="1524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1784636" y="1524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Arrow Connector 40"/>
          <p:cNvCxnSpPr/>
          <p:nvPr/>
        </p:nvCxnSpPr>
        <p:spPr>
          <a:xfrm>
            <a:off x="1937036" y="1752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699036" y="1524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3232436" y="1524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4146836" y="1524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p:cNvSpPr/>
          <p:nvPr/>
        </p:nvSpPr>
        <p:spPr>
          <a:xfrm>
            <a:off x="4680236" y="1524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5594636" y="1524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6128036" y="1524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Arrow Connector 47"/>
          <p:cNvCxnSpPr/>
          <p:nvPr/>
        </p:nvCxnSpPr>
        <p:spPr>
          <a:xfrm>
            <a:off x="3384836" y="1752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327436" y="16002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50" name="TextBox 49"/>
          <p:cNvSpPr txBox="1"/>
          <p:nvPr/>
        </p:nvSpPr>
        <p:spPr>
          <a:xfrm>
            <a:off x="2775236" y="16002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51" name="TextBox 50"/>
          <p:cNvSpPr txBox="1"/>
          <p:nvPr/>
        </p:nvSpPr>
        <p:spPr>
          <a:xfrm>
            <a:off x="4223036" y="16002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52" name="TextBox 51"/>
          <p:cNvSpPr txBox="1"/>
          <p:nvPr/>
        </p:nvSpPr>
        <p:spPr>
          <a:xfrm>
            <a:off x="5670836" y="16002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53" name="Rectangle 52"/>
          <p:cNvSpPr/>
          <p:nvPr/>
        </p:nvSpPr>
        <p:spPr>
          <a:xfrm>
            <a:off x="7042436" y="1524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p:cNvSpPr/>
          <p:nvPr/>
        </p:nvSpPr>
        <p:spPr>
          <a:xfrm>
            <a:off x="7575836" y="1524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p:cNvSpPr txBox="1"/>
          <p:nvPr/>
        </p:nvSpPr>
        <p:spPr>
          <a:xfrm>
            <a:off x="7118636" y="16002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56" name="Straight Arrow Connector 55"/>
          <p:cNvCxnSpPr/>
          <p:nvPr/>
        </p:nvCxnSpPr>
        <p:spPr>
          <a:xfrm>
            <a:off x="6280436" y="1752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575836" y="1600200"/>
            <a:ext cx="489236" cy="369332"/>
          </a:xfrm>
          <a:prstGeom prst="rect">
            <a:avLst/>
          </a:prstGeom>
          <a:noFill/>
        </p:spPr>
        <p:txBody>
          <a:bodyPr wrap="none" rtlCol="0">
            <a:spAutoFit/>
          </a:bodyPr>
          <a:lstStyle/>
          <a:p>
            <a:r>
              <a:rPr lang="en-IN" dirty="0" smtClean="0"/>
              <a:t>NIL</a:t>
            </a:r>
            <a:endParaRPr lang="en-IN" dirty="0"/>
          </a:p>
        </p:txBody>
      </p:sp>
      <p:sp>
        <p:nvSpPr>
          <p:cNvPr id="58" name="TextBox 57"/>
          <p:cNvSpPr txBox="1"/>
          <p:nvPr/>
        </p:nvSpPr>
        <p:spPr>
          <a:xfrm>
            <a:off x="2013236" y="1752600"/>
            <a:ext cx="641586" cy="400110"/>
          </a:xfrm>
          <a:prstGeom prst="rect">
            <a:avLst/>
          </a:prstGeom>
          <a:noFill/>
        </p:spPr>
        <p:txBody>
          <a:bodyPr wrap="none" rtlCol="0">
            <a:spAutoFit/>
          </a:bodyPr>
          <a:lstStyle/>
          <a:p>
            <a:r>
              <a:rPr lang="en-IN" sz="2000" dirty="0" smtClean="0"/>
              <a:t>next</a:t>
            </a:r>
            <a:endParaRPr lang="en-IN" sz="2000" dirty="0"/>
          </a:p>
        </p:txBody>
      </p:sp>
      <p:sp>
        <p:nvSpPr>
          <p:cNvPr id="59" name="TextBox 58"/>
          <p:cNvSpPr txBox="1"/>
          <p:nvPr/>
        </p:nvSpPr>
        <p:spPr>
          <a:xfrm>
            <a:off x="3461036" y="1752600"/>
            <a:ext cx="641586" cy="400110"/>
          </a:xfrm>
          <a:prstGeom prst="rect">
            <a:avLst/>
          </a:prstGeom>
          <a:noFill/>
        </p:spPr>
        <p:txBody>
          <a:bodyPr wrap="none" rtlCol="0">
            <a:spAutoFit/>
          </a:bodyPr>
          <a:lstStyle/>
          <a:p>
            <a:r>
              <a:rPr lang="en-IN" sz="2000" dirty="0" smtClean="0"/>
              <a:t>next</a:t>
            </a:r>
            <a:endParaRPr lang="en-IN" sz="2000" dirty="0"/>
          </a:p>
        </p:txBody>
      </p:sp>
      <p:sp>
        <p:nvSpPr>
          <p:cNvPr id="60" name="TextBox 59"/>
          <p:cNvSpPr txBox="1"/>
          <p:nvPr/>
        </p:nvSpPr>
        <p:spPr>
          <a:xfrm>
            <a:off x="6356636" y="1752600"/>
            <a:ext cx="641586" cy="400110"/>
          </a:xfrm>
          <a:prstGeom prst="rect">
            <a:avLst/>
          </a:prstGeom>
          <a:noFill/>
        </p:spPr>
        <p:txBody>
          <a:bodyPr wrap="none" rtlCol="0">
            <a:spAutoFit/>
          </a:bodyPr>
          <a:lstStyle/>
          <a:p>
            <a:r>
              <a:rPr lang="en-IN" sz="2000" dirty="0" smtClean="0"/>
              <a:t>next</a:t>
            </a:r>
            <a:endParaRPr lang="en-IN" sz="2000" dirty="0"/>
          </a:p>
        </p:txBody>
      </p:sp>
      <p:sp>
        <p:nvSpPr>
          <p:cNvPr id="61" name="TextBox 60"/>
          <p:cNvSpPr txBox="1"/>
          <p:nvPr/>
        </p:nvSpPr>
        <p:spPr>
          <a:xfrm>
            <a:off x="413036" y="16002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62" name="Straight Arrow Connector 61"/>
          <p:cNvCxnSpPr>
            <a:stCxn id="61" idx="3"/>
            <a:endCxn id="39" idx="1"/>
          </p:cNvCxnSpPr>
          <p:nvPr/>
        </p:nvCxnSpPr>
        <p:spPr>
          <a:xfrm flipV="1">
            <a:off x="738766" y="17907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832636" y="1752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251236" y="2209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1784636" y="2209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p:cNvSpPr txBox="1"/>
          <p:nvPr/>
        </p:nvSpPr>
        <p:spPr>
          <a:xfrm>
            <a:off x="1327436" y="2286000"/>
            <a:ext cx="457176" cy="400110"/>
          </a:xfrm>
          <a:prstGeom prst="rect">
            <a:avLst/>
          </a:prstGeom>
          <a:noFill/>
        </p:spPr>
        <p:txBody>
          <a:bodyPr wrap="none" rtlCol="0">
            <a:spAutoFit/>
          </a:bodyPr>
          <a:lstStyle/>
          <a:p>
            <a:r>
              <a:rPr lang="en-IN" sz="2000" dirty="0" smtClean="0">
                <a:latin typeface="Comic Sans MS" pitchFamily="66" charset="0"/>
              </a:rPr>
              <a:t>10</a:t>
            </a:r>
            <a:endParaRPr lang="en-IN" sz="2000" dirty="0">
              <a:latin typeface="Comic Sans MS" pitchFamily="66" charset="0"/>
            </a:endParaRPr>
          </a:p>
        </p:txBody>
      </p:sp>
      <p:cxnSp>
        <p:nvCxnSpPr>
          <p:cNvPr id="67" name="Straight Arrow Connector 66"/>
          <p:cNvCxnSpPr>
            <a:stCxn id="69" idx="3"/>
            <a:endCxn id="64" idx="1"/>
          </p:cNvCxnSpPr>
          <p:nvPr/>
        </p:nvCxnSpPr>
        <p:spPr>
          <a:xfrm>
            <a:off x="795730" y="2470666"/>
            <a:ext cx="455506" cy="5834"/>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89236" y="2286000"/>
            <a:ext cx="306494" cy="369332"/>
          </a:xfrm>
          <a:prstGeom prst="rect">
            <a:avLst/>
          </a:prstGeom>
          <a:noFill/>
        </p:spPr>
        <p:txBody>
          <a:bodyPr wrap="none" rtlCol="0">
            <a:spAutoFit/>
          </a:bodyPr>
          <a:lstStyle/>
          <a:p>
            <a:r>
              <a:rPr lang="en-IN" dirty="0" smtClean="0">
                <a:latin typeface="Comic Sans MS" pitchFamily="66" charset="0"/>
              </a:rPr>
              <a:t>p</a:t>
            </a:r>
            <a:endParaRPr lang="en-IN" dirty="0">
              <a:latin typeface="Comic Sans MS" pitchFamily="66" charset="0"/>
            </a:endParaRPr>
          </a:p>
        </p:txBody>
      </p:sp>
      <p:sp>
        <p:nvSpPr>
          <p:cNvPr id="73" name="Rectangle 72"/>
          <p:cNvSpPr/>
          <p:nvPr/>
        </p:nvSpPr>
        <p:spPr>
          <a:xfrm>
            <a:off x="2438400" y="4724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2971800" y="4724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5" name="Straight Arrow Connector 74"/>
          <p:cNvCxnSpPr/>
          <p:nvPr/>
        </p:nvCxnSpPr>
        <p:spPr>
          <a:xfrm>
            <a:off x="3124200" y="49530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886200" y="4724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p:cNvSpPr/>
          <p:nvPr/>
        </p:nvSpPr>
        <p:spPr>
          <a:xfrm>
            <a:off x="4419600" y="4724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p:cNvSpPr/>
          <p:nvPr/>
        </p:nvSpPr>
        <p:spPr>
          <a:xfrm>
            <a:off x="5334000" y="4724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p:cNvSpPr/>
          <p:nvPr/>
        </p:nvSpPr>
        <p:spPr>
          <a:xfrm>
            <a:off x="5867400" y="4724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p:cNvSpPr/>
          <p:nvPr/>
        </p:nvSpPr>
        <p:spPr>
          <a:xfrm>
            <a:off x="6781800" y="4724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p:cNvSpPr/>
          <p:nvPr/>
        </p:nvSpPr>
        <p:spPr>
          <a:xfrm>
            <a:off x="7315200" y="4724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2" name="Straight Arrow Connector 81"/>
          <p:cNvCxnSpPr/>
          <p:nvPr/>
        </p:nvCxnSpPr>
        <p:spPr>
          <a:xfrm>
            <a:off x="4572000" y="49530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514600" y="48006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84" name="TextBox 83"/>
          <p:cNvSpPr txBox="1"/>
          <p:nvPr/>
        </p:nvSpPr>
        <p:spPr>
          <a:xfrm>
            <a:off x="3962400" y="48006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85" name="TextBox 84"/>
          <p:cNvSpPr txBox="1"/>
          <p:nvPr/>
        </p:nvSpPr>
        <p:spPr>
          <a:xfrm>
            <a:off x="5410200" y="48006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86" name="TextBox 85"/>
          <p:cNvSpPr txBox="1"/>
          <p:nvPr/>
        </p:nvSpPr>
        <p:spPr>
          <a:xfrm>
            <a:off x="6858000" y="48006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87" name="Rectangle 86"/>
          <p:cNvSpPr/>
          <p:nvPr/>
        </p:nvSpPr>
        <p:spPr>
          <a:xfrm>
            <a:off x="8229600" y="4724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ectangle 87"/>
          <p:cNvSpPr/>
          <p:nvPr/>
        </p:nvSpPr>
        <p:spPr>
          <a:xfrm>
            <a:off x="8763000" y="4724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TextBox 88"/>
          <p:cNvSpPr txBox="1"/>
          <p:nvPr/>
        </p:nvSpPr>
        <p:spPr>
          <a:xfrm>
            <a:off x="8305800" y="48006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90" name="Straight Arrow Connector 89"/>
          <p:cNvCxnSpPr/>
          <p:nvPr/>
        </p:nvCxnSpPr>
        <p:spPr>
          <a:xfrm>
            <a:off x="7467600" y="49530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763000" y="4800600"/>
            <a:ext cx="489236" cy="369332"/>
          </a:xfrm>
          <a:prstGeom prst="rect">
            <a:avLst/>
          </a:prstGeom>
          <a:noFill/>
        </p:spPr>
        <p:txBody>
          <a:bodyPr wrap="none" rtlCol="0">
            <a:spAutoFit/>
          </a:bodyPr>
          <a:lstStyle/>
          <a:p>
            <a:r>
              <a:rPr lang="en-IN" dirty="0" smtClean="0"/>
              <a:t>NIL</a:t>
            </a:r>
            <a:endParaRPr lang="en-IN" dirty="0"/>
          </a:p>
        </p:txBody>
      </p:sp>
      <p:sp>
        <p:nvSpPr>
          <p:cNvPr id="92" name="TextBox 91"/>
          <p:cNvSpPr txBox="1"/>
          <p:nvPr/>
        </p:nvSpPr>
        <p:spPr>
          <a:xfrm>
            <a:off x="3200400" y="4953000"/>
            <a:ext cx="641586" cy="400110"/>
          </a:xfrm>
          <a:prstGeom prst="rect">
            <a:avLst/>
          </a:prstGeom>
          <a:noFill/>
        </p:spPr>
        <p:txBody>
          <a:bodyPr wrap="none" rtlCol="0">
            <a:spAutoFit/>
          </a:bodyPr>
          <a:lstStyle/>
          <a:p>
            <a:r>
              <a:rPr lang="en-IN" sz="2000" dirty="0" smtClean="0"/>
              <a:t>next</a:t>
            </a:r>
            <a:endParaRPr lang="en-IN" sz="2000" dirty="0"/>
          </a:p>
        </p:txBody>
      </p:sp>
      <p:sp>
        <p:nvSpPr>
          <p:cNvPr id="93" name="TextBox 92"/>
          <p:cNvSpPr txBox="1"/>
          <p:nvPr/>
        </p:nvSpPr>
        <p:spPr>
          <a:xfrm>
            <a:off x="4648200" y="4953000"/>
            <a:ext cx="641586" cy="400110"/>
          </a:xfrm>
          <a:prstGeom prst="rect">
            <a:avLst/>
          </a:prstGeom>
          <a:noFill/>
        </p:spPr>
        <p:txBody>
          <a:bodyPr wrap="none" rtlCol="0">
            <a:spAutoFit/>
          </a:bodyPr>
          <a:lstStyle/>
          <a:p>
            <a:r>
              <a:rPr lang="en-IN" sz="2000" dirty="0" smtClean="0"/>
              <a:t>next</a:t>
            </a:r>
            <a:endParaRPr lang="en-IN" sz="2000" dirty="0"/>
          </a:p>
        </p:txBody>
      </p:sp>
      <p:sp>
        <p:nvSpPr>
          <p:cNvPr id="94" name="TextBox 93"/>
          <p:cNvSpPr txBox="1"/>
          <p:nvPr/>
        </p:nvSpPr>
        <p:spPr>
          <a:xfrm>
            <a:off x="7543800" y="4953000"/>
            <a:ext cx="641586" cy="400110"/>
          </a:xfrm>
          <a:prstGeom prst="rect">
            <a:avLst/>
          </a:prstGeom>
          <a:noFill/>
        </p:spPr>
        <p:txBody>
          <a:bodyPr wrap="none" rtlCol="0">
            <a:spAutoFit/>
          </a:bodyPr>
          <a:lstStyle/>
          <a:p>
            <a:r>
              <a:rPr lang="en-IN" sz="2000" dirty="0" smtClean="0"/>
              <a:t>next</a:t>
            </a:r>
            <a:endParaRPr lang="en-IN" sz="2000" dirty="0"/>
          </a:p>
        </p:txBody>
      </p:sp>
      <p:sp>
        <p:nvSpPr>
          <p:cNvPr id="95" name="TextBox 94"/>
          <p:cNvSpPr txBox="1"/>
          <p:nvPr/>
        </p:nvSpPr>
        <p:spPr>
          <a:xfrm>
            <a:off x="108236" y="48006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96" name="Straight Arrow Connector 95"/>
          <p:cNvCxnSpPr/>
          <p:nvPr/>
        </p:nvCxnSpPr>
        <p:spPr>
          <a:xfrm flipV="1">
            <a:off x="413036" y="49530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019800" y="49530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946436" y="47244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98"/>
          <p:cNvSpPr/>
          <p:nvPr/>
        </p:nvSpPr>
        <p:spPr>
          <a:xfrm>
            <a:off x="1479836" y="47244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p:cNvSpPr txBox="1"/>
          <p:nvPr/>
        </p:nvSpPr>
        <p:spPr>
          <a:xfrm>
            <a:off x="1022636" y="4800600"/>
            <a:ext cx="457176" cy="400110"/>
          </a:xfrm>
          <a:prstGeom prst="rect">
            <a:avLst/>
          </a:prstGeom>
          <a:noFill/>
        </p:spPr>
        <p:txBody>
          <a:bodyPr wrap="none" rtlCol="0">
            <a:spAutoFit/>
          </a:bodyPr>
          <a:lstStyle/>
          <a:p>
            <a:r>
              <a:rPr lang="en-IN" sz="2000" dirty="0" smtClean="0">
                <a:latin typeface="Comic Sans MS" pitchFamily="66" charset="0"/>
              </a:rPr>
              <a:t>10</a:t>
            </a:r>
            <a:endParaRPr lang="en-IN" sz="2000" dirty="0">
              <a:latin typeface="Comic Sans MS" pitchFamily="66" charset="0"/>
            </a:endParaRPr>
          </a:p>
        </p:txBody>
      </p:sp>
      <p:cxnSp>
        <p:nvCxnSpPr>
          <p:cNvPr id="101" name="Straight Arrow Connector 100"/>
          <p:cNvCxnSpPr>
            <a:endCxn id="98" idx="2"/>
          </p:cNvCxnSpPr>
          <p:nvPr/>
        </p:nvCxnSpPr>
        <p:spPr>
          <a:xfrm flipV="1">
            <a:off x="1175036" y="5257800"/>
            <a:ext cx="38100" cy="3048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990600" y="5486400"/>
            <a:ext cx="306494" cy="369332"/>
          </a:xfrm>
          <a:prstGeom prst="rect">
            <a:avLst/>
          </a:prstGeom>
          <a:noFill/>
        </p:spPr>
        <p:txBody>
          <a:bodyPr wrap="none" rtlCol="0">
            <a:spAutoFit/>
          </a:bodyPr>
          <a:lstStyle/>
          <a:p>
            <a:r>
              <a:rPr lang="en-IN" dirty="0" smtClean="0">
                <a:latin typeface="Comic Sans MS" pitchFamily="66" charset="0"/>
              </a:rPr>
              <a:t>p</a:t>
            </a:r>
            <a:endParaRPr lang="en-IN" dirty="0">
              <a:latin typeface="Comic Sans MS" pitchFamily="66" charset="0"/>
            </a:endParaRPr>
          </a:p>
        </p:txBody>
      </p:sp>
      <p:cxnSp>
        <p:nvCxnSpPr>
          <p:cNvPr id="108" name="Straight Arrow Connector 107"/>
          <p:cNvCxnSpPr/>
          <p:nvPr/>
        </p:nvCxnSpPr>
        <p:spPr>
          <a:xfrm>
            <a:off x="1708436" y="49530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784636" y="4953000"/>
            <a:ext cx="641586" cy="400110"/>
          </a:xfrm>
          <a:prstGeom prst="rect">
            <a:avLst/>
          </a:prstGeom>
          <a:noFill/>
        </p:spPr>
        <p:txBody>
          <a:bodyPr wrap="none" rtlCol="0">
            <a:spAutoFit/>
          </a:bodyPr>
          <a:lstStyle/>
          <a:p>
            <a:r>
              <a:rPr lang="en-IN" sz="2000" dirty="0" smtClean="0"/>
              <a:t>next</a:t>
            </a:r>
            <a:endParaRPr lang="en-IN" sz="2000" dirty="0"/>
          </a:p>
        </p:txBody>
      </p:sp>
      <p:sp>
        <p:nvSpPr>
          <p:cNvPr id="110" name="Title 1"/>
          <p:cNvSpPr>
            <a:spLocks noGrp="1"/>
          </p:cNvSpPr>
          <p:nvPr>
            <p:ph type="title"/>
          </p:nvPr>
        </p:nvSpPr>
        <p:spPr>
          <a:xfrm>
            <a:off x="457200" y="0"/>
            <a:ext cx="8229600" cy="1143000"/>
          </a:xfrm>
        </p:spPr>
        <p:txBody>
          <a:bodyPr/>
          <a:lstStyle/>
          <a:p>
            <a:r>
              <a:rPr lang="en-IN" dirty="0" smtClean="0"/>
              <a:t>Insertion at head</a:t>
            </a:r>
            <a:endParaRPr lang="en-IN" dirty="0"/>
          </a:p>
        </p:txBody>
      </p:sp>
      <p:sp>
        <p:nvSpPr>
          <p:cNvPr id="111" name="TextBox 110"/>
          <p:cNvSpPr txBox="1"/>
          <p:nvPr/>
        </p:nvSpPr>
        <p:spPr>
          <a:xfrm>
            <a:off x="304800" y="6019800"/>
            <a:ext cx="6944530" cy="369332"/>
          </a:xfrm>
          <a:prstGeom prst="rect">
            <a:avLst/>
          </a:prstGeom>
          <a:solidFill>
            <a:schemeClr val="accent1">
              <a:lumMod val="20000"/>
              <a:lumOff val="80000"/>
            </a:schemeClr>
          </a:solidFill>
          <a:ln>
            <a:solidFill>
              <a:srgbClr val="C00000"/>
            </a:solidFill>
          </a:ln>
        </p:spPr>
        <p:txBody>
          <a:bodyPr wrap="none" rtlCol="0">
            <a:spAutoFit/>
          </a:bodyPr>
          <a:lstStyle/>
          <a:p>
            <a:r>
              <a:rPr lang="en-IN" dirty="0" smtClean="0">
                <a:latin typeface="Comic Sans MS" pitchFamily="66" charset="0"/>
              </a:rPr>
              <a:t>Caution: Implementation will be programming language specific.</a:t>
            </a:r>
            <a:endParaRPr lang="en-IN"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500"/>
                                        <p:tgtEl>
                                          <p:spTgt spid="3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ox(in)">
                                      <p:cBhvr>
                                        <p:cTn id="10" dur="500"/>
                                        <p:tgtEl>
                                          <p:spTgt spid="40"/>
                                        </p:tgtEl>
                                      </p:cBhvr>
                                    </p:animEffect>
                                  </p:childTnLst>
                                </p:cTn>
                              </p:par>
                              <p:par>
                                <p:cTn id="11" presetID="4" presetClass="entr" presetSubtype="16"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ox(in)">
                                      <p:cBhvr>
                                        <p:cTn id="13" dur="500"/>
                                        <p:tgtEl>
                                          <p:spTgt spid="4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ox(in)">
                                      <p:cBhvr>
                                        <p:cTn id="16" dur="500"/>
                                        <p:tgtEl>
                                          <p:spTgt spid="4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ox(in)">
                                      <p:cBhvr>
                                        <p:cTn id="19" dur="500"/>
                                        <p:tgtEl>
                                          <p:spTgt spid="4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ox(in)">
                                      <p:cBhvr>
                                        <p:cTn id="22" dur="500"/>
                                        <p:tgtEl>
                                          <p:spTgt spid="4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ox(in)">
                                      <p:cBhvr>
                                        <p:cTn id="25" dur="500"/>
                                        <p:tgtEl>
                                          <p:spTgt spid="4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ox(in)">
                                      <p:cBhvr>
                                        <p:cTn id="28" dur="500"/>
                                        <p:tgtEl>
                                          <p:spTgt spid="4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ox(in)">
                                      <p:cBhvr>
                                        <p:cTn id="31" dur="500"/>
                                        <p:tgtEl>
                                          <p:spTgt spid="47"/>
                                        </p:tgtEl>
                                      </p:cBhvr>
                                    </p:animEffect>
                                  </p:childTnLst>
                                </p:cTn>
                              </p:par>
                              <p:par>
                                <p:cTn id="32" presetID="4" presetClass="entr" presetSubtype="16"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ox(in)">
                                      <p:cBhvr>
                                        <p:cTn id="34" dur="500"/>
                                        <p:tgtEl>
                                          <p:spTgt spid="4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ox(in)">
                                      <p:cBhvr>
                                        <p:cTn id="37" dur="500"/>
                                        <p:tgtEl>
                                          <p:spTgt spid="4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box(in)">
                                      <p:cBhvr>
                                        <p:cTn id="40" dur="500"/>
                                        <p:tgtEl>
                                          <p:spTgt spid="5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box(in)">
                                      <p:cBhvr>
                                        <p:cTn id="43" dur="500"/>
                                        <p:tgtEl>
                                          <p:spTgt spid="51"/>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box(in)">
                                      <p:cBhvr>
                                        <p:cTn id="46" dur="500"/>
                                        <p:tgtEl>
                                          <p:spTgt spid="52"/>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ox(in)">
                                      <p:cBhvr>
                                        <p:cTn id="49" dur="500"/>
                                        <p:tgtEl>
                                          <p:spTgt spid="53"/>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box(in)">
                                      <p:cBhvr>
                                        <p:cTn id="52" dur="500"/>
                                        <p:tgtEl>
                                          <p:spTgt spid="54"/>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box(in)">
                                      <p:cBhvr>
                                        <p:cTn id="55" dur="500"/>
                                        <p:tgtEl>
                                          <p:spTgt spid="55"/>
                                        </p:tgtEl>
                                      </p:cBhvr>
                                    </p:animEffect>
                                  </p:childTnLst>
                                </p:cTn>
                              </p:par>
                              <p:par>
                                <p:cTn id="56" presetID="4" presetClass="entr" presetSubtype="16"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box(in)">
                                      <p:cBhvr>
                                        <p:cTn id="58" dur="500"/>
                                        <p:tgtEl>
                                          <p:spTgt spid="56"/>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box(in)">
                                      <p:cBhvr>
                                        <p:cTn id="61" dur="500"/>
                                        <p:tgtEl>
                                          <p:spTgt spid="57"/>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box(in)">
                                      <p:cBhvr>
                                        <p:cTn id="64" dur="500"/>
                                        <p:tgtEl>
                                          <p:spTgt spid="58"/>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box(in)">
                                      <p:cBhvr>
                                        <p:cTn id="67" dur="500"/>
                                        <p:tgtEl>
                                          <p:spTgt spid="59"/>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box(in)">
                                      <p:cBhvr>
                                        <p:cTn id="70" dur="500"/>
                                        <p:tgtEl>
                                          <p:spTgt spid="60"/>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box(in)">
                                      <p:cBhvr>
                                        <p:cTn id="73" dur="500"/>
                                        <p:tgtEl>
                                          <p:spTgt spid="61"/>
                                        </p:tgtEl>
                                      </p:cBhvr>
                                    </p:animEffect>
                                  </p:childTnLst>
                                </p:cTn>
                              </p:par>
                              <p:par>
                                <p:cTn id="74" presetID="4"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box(in)">
                                      <p:cBhvr>
                                        <p:cTn id="76" dur="500"/>
                                        <p:tgtEl>
                                          <p:spTgt spid="62"/>
                                        </p:tgtEl>
                                      </p:cBhvr>
                                    </p:animEffect>
                                  </p:childTnLst>
                                </p:cTn>
                              </p:par>
                              <p:par>
                                <p:cTn id="77" presetID="4" presetClass="entr" presetSubtype="16"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box(in)">
                                      <p:cBhvr>
                                        <p:cTn id="79" dur="500"/>
                                        <p:tgtEl>
                                          <p:spTgt spid="63"/>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box(in)">
                                      <p:cBhvr>
                                        <p:cTn id="82" dur="500"/>
                                        <p:tgtEl>
                                          <p:spTgt spid="64"/>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box(in)">
                                      <p:cBhvr>
                                        <p:cTn id="85" dur="500"/>
                                        <p:tgtEl>
                                          <p:spTgt spid="65"/>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box(in)">
                                      <p:cBhvr>
                                        <p:cTn id="88" dur="500"/>
                                        <p:tgtEl>
                                          <p:spTgt spid="66"/>
                                        </p:tgtEl>
                                      </p:cBhvr>
                                    </p:animEffect>
                                  </p:childTnLst>
                                </p:cTn>
                              </p:par>
                              <p:par>
                                <p:cTn id="89" presetID="4" presetClass="entr" presetSubtype="16" fill="hold"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box(in)">
                                      <p:cBhvr>
                                        <p:cTn id="91" dur="500"/>
                                        <p:tgtEl>
                                          <p:spTgt spid="67"/>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box(in)">
                                      <p:cBhvr>
                                        <p:cTn id="9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animBg="1"/>
      <p:bldP spid="43" grpId="0" animBg="1"/>
      <p:bldP spid="44" grpId="0" animBg="1"/>
      <p:bldP spid="45" grpId="0" animBg="1"/>
      <p:bldP spid="46" grpId="0" animBg="1"/>
      <p:bldP spid="47" grpId="0" animBg="1"/>
      <p:bldP spid="49" grpId="0"/>
      <p:bldP spid="50" grpId="0"/>
      <p:bldP spid="51" grpId="0"/>
      <p:bldP spid="52" grpId="0"/>
      <p:bldP spid="53" grpId="0" animBg="1"/>
      <p:bldP spid="54" grpId="0" animBg="1"/>
      <p:bldP spid="55" grpId="0"/>
      <p:bldP spid="57" grpId="0"/>
      <p:bldP spid="58" grpId="0"/>
      <p:bldP spid="59" grpId="0"/>
      <p:bldP spid="60" grpId="0"/>
      <p:bldP spid="61" grpId="0"/>
      <p:bldP spid="64" grpId="0" animBg="1"/>
      <p:bldP spid="65" grpId="0" animBg="1"/>
      <p:bldP spid="66" grpId="0"/>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Deleting a node</a:t>
            </a:r>
            <a:endParaRPr lang="en-IN" dirty="0"/>
          </a:p>
        </p:txBody>
      </p:sp>
      <p:sp>
        <p:nvSpPr>
          <p:cNvPr id="3" name="Content Placeholder 2"/>
          <p:cNvSpPr>
            <a:spLocks noGrp="1"/>
          </p:cNvSpPr>
          <p:nvPr>
            <p:ph idx="1"/>
          </p:nvPr>
        </p:nvSpPr>
        <p:spPr>
          <a:xfrm>
            <a:off x="457200" y="2209800"/>
            <a:ext cx="8153400" cy="1295400"/>
          </a:xfrm>
        </p:spPr>
        <p:txBody>
          <a:bodyPr/>
          <a:lstStyle/>
          <a:p>
            <a:r>
              <a:rPr lang="en-IN" dirty="0" smtClean="0"/>
              <a:t>Suppose we are given (pointer to) node p and we have to delete node p.</a:t>
            </a:r>
          </a:p>
          <a:p>
            <a:r>
              <a:rPr lang="en-IN" dirty="0" smtClean="0"/>
              <a:t> We require the new structure to be:</a:t>
            </a:r>
            <a:endParaRPr lang="en-IN" dirty="0"/>
          </a:p>
        </p:txBody>
      </p:sp>
      <p:sp>
        <p:nvSpPr>
          <p:cNvPr id="4" name="Slide Number Placeholder 3"/>
          <p:cNvSpPr>
            <a:spLocks noGrp="1"/>
          </p:cNvSpPr>
          <p:nvPr>
            <p:ph type="sldNum" sz="quarter" idx="12"/>
          </p:nvPr>
        </p:nvSpPr>
        <p:spPr>
          <a:xfrm>
            <a:off x="6858000" y="6324600"/>
            <a:ext cx="2133600" cy="365125"/>
          </a:xfrm>
        </p:spPr>
        <p:txBody>
          <a:bodyPr/>
          <a:lstStyle/>
          <a:p>
            <a:pPr>
              <a:defRPr/>
            </a:pPr>
            <a:fld id="{147D3F34-CCFE-4664-990B-25D48250FF76}" type="slidenum">
              <a:rPr lang="en-US" smtClean="0"/>
              <a:pPr>
                <a:defRPr/>
              </a:pPr>
              <a:t>7</a:t>
            </a:fld>
            <a:endParaRPr lang="en-US"/>
          </a:p>
        </p:txBody>
      </p:sp>
      <p:sp>
        <p:nvSpPr>
          <p:cNvPr id="5" name="Rectangle 4"/>
          <p:cNvSpPr/>
          <p:nvPr/>
        </p:nvSpPr>
        <p:spPr>
          <a:xfrm>
            <a:off x="1143000" y="1143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676400" y="1143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1828800" y="1371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590800" y="1143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124200" y="1143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038600" y="1143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143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486400" y="1143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019800" y="1143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a:off x="3276600" y="1371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19200" y="12192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16" name="TextBox 15"/>
          <p:cNvSpPr txBox="1"/>
          <p:nvPr/>
        </p:nvSpPr>
        <p:spPr>
          <a:xfrm>
            <a:off x="2667000" y="12192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17" name="TextBox 16"/>
          <p:cNvSpPr txBox="1"/>
          <p:nvPr/>
        </p:nvSpPr>
        <p:spPr>
          <a:xfrm>
            <a:off x="4114800" y="12192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18" name="TextBox 17"/>
          <p:cNvSpPr txBox="1"/>
          <p:nvPr/>
        </p:nvSpPr>
        <p:spPr>
          <a:xfrm>
            <a:off x="5562600" y="12192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19" name="Rectangle 18"/>
          <p:cNvSpPr/>
          <p:nvPr/>
        </p:nvSpPr>
        <p:spPr>
          <a:xfrm>
            <a:off x="6934200" y="1143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7467600" y="1143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010400" y="12192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22" name="Straight Arrow Connector 21"/>
          <p:cNvCxnSpPr/>
          <p:nvPr/>
        </p:nvCxnSpPr>
        <p:spPr>
          <a:xfrm>
            <a:off x="6172200" y="1371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67600" y="1219200"/>
            <a:ext cx="489236" cy="369332"/>
          </a:xfrm>
          <a:prstGeom prst="rect">
            <a:avLst/>
          </a:prstGeom>
          <a:noFill/>
        </p:spPr>
        <p:txBody>
          <a:bodyPr wrap="none" rtlCol="0">
            <a:spAutoFit/>
          </a:bodyPr>
          <a:lstStyle/>
          <a:p>
            <a:r>
              <a:rPr lang="en-IN" dirty="0" smtClean="0"/>
              <a:t>NIL</a:t>
            </a:r>
            <a:endParaRPr lang="en-IN" dirty="0"/>
          </a:p>
        </p:txBody>
      </p:sp>
      <p:sp>
        <p:nvSpPr>
          <p:cNvPr id="24" name="TextBox 23"/>
          <p:cNvSpPr txBox="1"/>
          <p:nvPr/>
        </p:nvSpPr>
        <p:spPr>
          <a:xfrm>
            <a:off x="1905000" y="1371600"/>
            <a:ext cx="641586" cy="400110"/>
          </a:xfrm>
          <a:prstGeom prst="rect">
            <a:avLst/>
          </a:prstGeom>
          <a:noFill/>
        </p:spPr>
        <p:txBody>
          <a:bodyPr wrap="none" rtlCol="0">
            <a:spAutoFit/>
          </a:bodyPr>
          <a:lstStyle/>
          <a:p>
            <a:r>
              <a:rPr lang="en-IN" sz="2000" dirty="0" smtClean="0"/>
              <a:t>next</a:t>
            </a:r>
            <a:endParaRPr lang="en-IN" sz="2000" dirty="0"/>
          </a:p>
        </p:txBody>
      </p:sp>
      <p:sp>
        <p:nvSpPr>
          <p:cNvPr id="25" name="TextBox 24"/>
          <p:cNvSpPr txBox="1"/>
          <p:nvPr/>
        </p:nvSpPr>
        <p:spPr>
          <a:xfrm>
            <a:off x="3352800" y="1371600"/>
            <a:ext cx="641586" cy="400110"/>
          </a:xfrm>
          <a:prstGeom prst="rect">
            <a:avLst/>
          </a:prstGeom>
          <a:noFill/>
        </p:spPr>
        <p:txBody>
          <a:bodyPr wrap="none" rtlCol="0">
            <a:spAutoFit/>
          </a:bodyPr>
          <a:lstStyle/>
          <a:p>
            <a:r>
              <a:rPr lang="en-IN" sz="2000" dirty="0" smtClean="0"/>
              <a:t>next</a:t>
            </a:r>
            <a:endParaRPr lang="en-IN" sz="2000" dirty="0"/>
          </a:p>
        </p:txBody>
      </p:sp>
      <p:sp>
        <p:nvSpPr>
          <p:cNvPr id="26" name="TextBox 25"/>
          <p:cNvSpPr txBox="1"/>
          <p:nvPr/>
        </p:nvSpPr>
        <p:spPr>
          <a:xfrm>
            <a:off x="6248400" y="1371600"/>
            <a:ext cx="641586" cy="400110"/>
          </a:xfrm>
          <a:prstGeom prst="rect">
            <a:avLst/>
          </a:prstGeom>
          <a:noFill/>
        </p:spPr>
        <p:txBody>
          <a:bodyPr wrap="none" rtlCol="0">
            <a:spAutoFit/>
          </a:bodyPr>
          <a:lstStyle/>
          <a:p>
            <a:r>
              <a:rPr lang="en-IN" sz="2000" dirty="0" smtClean="0"/>
              <a:t>next</a:t>
            </a:r>
            <a:endParaRPr lang="en-IN" sz="2000" dirty="0"/>
          </a:p>
        </p:txBody>
      </p:sp>
      <p:sp>
        <p:nvSpPr>
          <p:cNvPr id="27" name="TextBox 26"/>
          <p:cNvSpPr txBox="1"/>
          <p:nvPr/>
        </p:nvSpPr>
        <p:spPr>
          <a:xfrm>
            <a:off x="304800" y="12192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28" name="Straight Arrow Connector 27"/>
          <p:cNvCxnSpPr>
            <a:stCxn id="27" idx="3"/>
            <a:endCxn id="5" idx="1"/>
          </p:cNvCxnSpPr>
          <p:nvPr/>
        </p:nvCxnSpPr>
        <p:spPr>
          <a:xfrm flipV="1">
            <a:off x="630530" y="14097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724400" y="1371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2"/>
          </p:cNvCxnSpPr>
          <p:nvPr/>
        </p:nvCxnSpPr>
        <p:spPr>
          <a:xfrm flipH="1" flipV="1">
            <a:off x="4305300" y="1676400"/>
            <a:ext cx="70136" cy="3048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91000" y="1905000"/>
            <a:ext cx="306494" cy="369332"/>
          </a:xfrm>
          <a:prstGeom prst="rect">
            <a:avLst/>
          </a:prstGeom>
          <a:noFill/>
        </p:spPr>
        <p:txBody>
          <a:bodyPr wrap="square" rtlCol="0">
            <a:spAutoFit/>
          </a:bodyPr>
          <a:lstStyle/>
          <a:p>
            <a:r>
              <a:rPr lang="en-IN" dirty="0" smtClean="0">
                <a:latin typeface="Comic Sans MS" pitchFamily="66" charset="0"/>
              </a:rPr>
              <a:t>p</a:t>
            </a:r>
            <a:endParaRPr lang="en-IN" dirty="0">
              <a:latin typeface="Comic Sans MS" pitchFamily="66" charset="0"/>
            </a:endParaRPr>
          </a:p>
        </p:txBody>
      </p:sp>
      <p:sp>
        <p:nvSpPr>
          <p:cNvPr id="33" name="Rectangle 32"/>
          <p:cNvSpPr/>
          <p:nvPr/>
        </p:nvSpPr>
        <p:spPr>
          <a:xfrm>
            <a:off x="1600200" y="4038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2133600" y="4038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p:cNvCxnSpPr/>
          <p:nvPr/>
        </p:nvCxnSpPr>
        <p:spPr>
          <a:xfrm>
            <a:off x="2286000" y="42672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048000" y="4038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3581400" y="4038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3810000" y="4953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4343400" y="4953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4495800" y="4114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a:off x="5029200" y="4114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Arrow Connector 41"/>
          <p:cNvCxnSpPr/>
          <p:nvPr/>
        </p:nvCxnSpPr>
        <p:spPr>
          <a:xfrm>
            <a:off x="3733800" y="42672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676400" y="41148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44" name="TextBox 43"/>
          <p:cNvSpPr txBox="1"/>
          <p:nvPr/>
        </p:nvSpPr>
        <p:spPr>
          <a:xfrm>
            <a:off x="3124200" y="41148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45" name="TextBox 44"/>
          <p:cNvSpPr txBox="1"/>
          <p:nvPr/>
        </p:nvSpPr>
        <p:spPr>
          <a:xfrm>
            <a:off x="3886200" y="50292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46" name="TextBox 45"/>
          <p:cNvSpPr txBox="1"/>
          <p:nvPr/>
        </p:nvSpPr>
        <p:spPr>
          <a:xfrm>
            <a:off x="4572000" y="41910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47" name="Rectangle 46"/>
          <p:cNvSpPr/>
          <p:nvPr/>
        </p:nvSpPr>
        <p:spPr>
          <a:xfrm>
            <a:off x="5943600" y="41148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6477000" y="41148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p:cNvSpPr txBox="1"/>
          <p:nvPr/>
        </p:nvSpPr>
        <p:spPr>
          <a:xfrm>
            <a:off x="6019800" y="41910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50" name="Straight Arrow Connector 49"/>
          <p:cNvCxnSpPr/>
          <p:nvPr/>
        </p:nvCxnSpPr>
        <p:spPr>
          <a:xfrm>
            <a:off x="5181600" y="43434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77000" y="4191000"/>
            <a:ext cx="489236" cy="369332"/>
          </a:xfrm>
          <a:prstGeom prst="rect">
            <a:avLst/>
          </a:prstGeom>
          <a:noFill/>
        </p:spPr>
        <p:txBody>
          <a:bodyPr wrap="none" rtlCol="0">
            <a:spAutoFit/>
          </a:bodyPr>
          <a:lstStyle/>
          <a:p>
            <a:r>
              <a:rPr lang="en-IN" dirty="0" smtClean="0"/>
              <a:t>NIL</a:t>
            </a:r>
            <a:endParaRPr lang="en-IN" dirty="0"/>
          </a:p>
        </p:txBody>
      </p:sp>
      <p:sp>
        <p:nvSpPr>
          <p:cNvPr id="52" name="TextBox 51"/>
          <p:cNvSpPr txBox="1"/>
          <p:nvPr/>
        </p:nvSpPr>
        <p:spPr>
          <a:xfrm>
            <a:off x="2362200" y="4267200"/>
            <a:ext cx="641586" cy="400110"/>
          </a:xfrm>
          <a:prstGeom prst="rect">
            <a:avLst/>
          </a:prstGeom>
          <a:noFill/>
        </p:spPr>
        <p:txBody>
          <a:bodyPr wrap="none" rtlCol="0">
            <a:spAutoFit/>
          </a:bodyPr>
          <a:lstStyle/>
          <a:p>
            <a:r>
              <a:rPr lang="en-IN" sz="2000" dirty="0" smtClean="0"/>
              <a:t>next</a:t>
            </a:r>
            <a:endParaRPr lang="en-IN" sz="2000" dirty="0"/>
          </a:p>
        </p:txBody>
      </p:sp>
      <p:sp>
        <p:nvSpPr>
          <p:cNvPr id="53" name="TextBox 52"/>
          <p:cNvSpPr txBox="1"/>
          <p:nvPr/>
        </p:nvSpPr>
        <p:spPr>
          <a:xfrm>
            <a:off x="3810000" y="4267200"/>
            <a:ext cx="641586" cy="400110"/>
          </a:xfrm>
          <a:prstGeom prst="rect">
            <a:avLst/>
          </a:prstGeom>
          <a:noFill/>
        </p:spPr>
        <p:txBody>
          <a:bodyPr wrap="none" rtlCol="0">
            <a:spAutoFit/>
          </a:bodyPr>
          <a:lstStyle/>
          <a:p>
            <a:r>
              <a:rPr lang="en-IN" sz="2000" dirty="0" smtClean="0"/>
              <a:t>next</a:t>
            </a:r>
            <a:endParaRPr lang="en-IN" sz="2000" dirty="0"/>
          </a:p>
        </p:txBody>
      </p:sp>
      <p:sp>
        <p:nvSpPr>
          <p:cNvPr id="54" name="TextBox 53"/>
          <p:cNvSpPr txBox="1"/>
          <p:nvPr/>
        </p:nvSpPr>
        <p:spPr>
          <a:xfrm>
            <a:off x="5257800" y="4343400"/>
            <a:ext cx="641586" cy="400110"/>
          </a:xfrm>
          <a:prstGeom prst="rect">
            <a:avLst/>
          </a:prstGeom>
          <a:noFill/>
        </p:spPr>
        <p:txBody>
          <a:bodyPr wrap="none" rtlCol="0">
            <a:spAutoFit/>
          </a:bodyPr>
          <a:lstStyle/>
          <a:p>
            <a:r>
              <a:rPr lang="en-IN" sz="2000" dirty="0" smtClean="0"/>
              <a:t>next</a:t>
            </a:r>
            <a:endParaRPr lang="en-IN" sz="2000" dirty="0"/>
          </a:p>
        </p:txBody>
      </p:sp>
      <p:sp>
        <p:nvSpPr>
          <p:cNvPr id="55" name="TextBox 54"/>
          <p:cNvSpPr txBox="1"/>
          <p:nvPr/>
        </p:nvSpPr>
        <p:spPr>
          <a:xfrm>
            <a:off x="762000" y="41148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56" name="Straight Arrow Connector 55"/>
          <p:cNvCxnSpPr>
            <a:stCxn id="55" idx="3"/>
            <a:endCxn id="33" idx="1"/>
          </p:cNvCxnSpPr>
          <p:nvPr/>
        </p:nvCxnSpPr>
        <p:spPr>
          <a:xfrm flipV="1">
            <a:off x="1087730" y="43053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1"/>
          </p:cNvCxnSpPr>
          <p:nvPr/>
        </p:nvCxnSpPr>
        <p:spPr>
          <a:xfrm flipV="1">
            <a:off x="3429000" y="5219700"/>
            <a:ext cx="381000" cy="38100"/>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4495800" y="4572000"/>
            <a:ext cx="0" cy="533400"/>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2" name="Curved Connector 61"/>
          <p:cNvCxnSpPr/>
          <p:nvPr/>
        </p:nvCxnSpPr>
        <p:spPr>
          <a:xfrm rot="10800000">
            <a:off x="4495800" y="4724400"/>
            <a:ext cx="381000" cy="304800"/>
          </a:xfrm>
          <a:prstGeom prst="curved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876800" y="4800600"/>
            <a:ext cx="2590800" cy="923330"/>
          </a:xfrm>
          <a:prstGeom prst="rect">
            <a:avLst/>
          </a:prstGeom>
          <a:noFill/>
        </p:spPr>
        <p:txBody>
          <a:bodyPr wrap="square" rtlCol="0">
            <a:spAutoFit/>
          </a:bodyPr>
          <a:lstStyle/>
          <a:p>
            <a:r>
              <a:rPr lang="en-IN" dirty="0" smtClean="0">
                <a:latin typeface="Comic Sans MS" pitchFamily="66" charset="0"/>
              </a:rPr>
              <a:t>This link is now irrelevant, node is not part of the list</a:t>
            </a:r>
            <a:endParaRPr lang="en-IN" dirty="0">
              <a:latin typeface="Comic Sans MS" pitchFamily="66" charset="0"/>
            </a:endParaRPr>
          </a:p>
        </p:txBody>
      </p:sp>
      <p:sp>
        <p:nvSpPr>
          <p:cNvPr id="68" name="TextBox 67"/>
          <p:cNvSpPr txBox="1"/>
          <p:nvPr/>
        </p:nvSpPr>
        <p:spPr>
          <a:xfrm>
            <a:off x="3124200" y="5029200"/>
            <a:ext cx="306494" cy="369332"/>
          </a:xfrm>
          <a:prstGeom prst="rect">
            <a:avLst/>
          </a:prstGeom>
          <a:noFill/>
        </p:spPr>
        <p:txBody>
          <a:bodyPr wrap="square" rtlCol="0">
            <a:spAutoFit/>
          </a:bodyPr>
          <a:lstStyle/>
          <a:p>
            <a:r>
              <a:rPr lang="en-IN" dirty="0" smtClean="0">
                <a:latin typeface="Comic Sans MS" pitchFamily="66" charset="0"/>
              </a:rPr>
              <a:t>p</a:t>
            </a:r>
            <a:endParaRPr lang="en-IN" dirty="0">
              <a:latin typeface="Comic Sans MS" pitchFamily="66" charset="0"/>
            </a:endParaRPr>
          </a:p>
        </p:txBody>
      </p:sp>
      <p:cxnSp>
        <p:nvCxnSpPr>
          <p:cNvPr id="69" name="Curved Connector 68"/>
          <p:cNvCxnSpPr>
            <a:endCxn id="53" idx="0"/>
          </p:cNvCxnSpPr>
          <p:nvPr/>
        </p:nvCxnSpPr>
        <p:spPr>
          <a:xfrm rot="5400000">
            <a:off x="4046598" y="3817998"/>
            <a:ext cx="533398" cy="365007"/>
          </a:xfrm>
          <a:prstGeom prst="curved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429000" y="3352800"/>
            <a:ext cx="4403770" cy="369332"/>
          </a:xfrm>
          <a:prstGeom prst="rect">
            <a:avLst/>
          </a:prstGeom>
          <a:noFill/>
        </p:spPr>
        <p:txBody>
          <a:bodyPr wrap="none" rtlCol="0">
            <a:spAutoFit/>
          </a:bodyPr>
          <a:lstStyle/>
          <a:p>
            <a:r>
              <a:rPr lang="en-IN" dirty="0" smtClean="0">
                <a:latin typeface="Comic Sans MS" pitchFamily="66" charset="0"/>
              </a:rPr>
              <a:t>This link splices (short-circuits) node 3</a:t>
            </a:r>
            <a:endParaRPr lang="en-IN" dirty="0">
              <a:latin typeface="Comic Sans MS" pitchFamily="66" charset="0"/>
            </a:endParaRPr>
          </a:p>
        </p:txBody>
      </p:sp>
      <p:sp>
        <p:nvSpPr>
          <p:cNvPr id="75" name="Content Placeholder 2"/>
          <p:cNvSpPr txBox="1">
            <a:spLocks/>
          </p:cNvSpPr>
          <p:nvPr/>
        </p:nvSpPr>
        <p:spPr>
          <a:xfrm>
            <a:off x="304800" y="5943600"/>
            <a:ext cx="81534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200" dirty="0" smtClean="0">
                <a:latin typeface="Comic Sans MS" pitchFamily="66" charset="0"/>
                <a:cs typeface="+mn-cs"/>
              </a:rPr>
              <a:t>To do this, we must identify the predecessor node of p. </a:t>
            </a:r>
            <a:endParaRPr kumimoji="0" lang="en-IN" sz="2200" b="0" i="0" u="none" strike="noStrike" kern="1200" cap="none" spc="0" normalizeH="0" baseline="0" noProof="0" dirty="0" smtClean="0">
              <a:ln>
                <a:noFill/>
              </a:ln>
              <a:solidFill>
                <a:schemeClr val="tx1"/>
              </a:solidFill>
              <a:effectLst/>
              <a:uLnTx/>
              <a:uFillTx/>
              <a:latin typeface="Comic Sans MS" pitchFamily="66"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Find predecessor node</a:t>
            </a:r>
            <a:endParaRPr lang="en-IN" dirty="0"/>
          </a:p>
        </p:txBody>
      </p:sp>
      <p:sp>
        <p:nvSpPr>
          <p:cNvPr id="3" name="Content Placeholder 2"/>
          <p:cNvSpPr>
            <a:spLocks noGrp="1"/>
          </p:cNvSpPr>
          <p:nvPr>
            <p:ph idx="1"/>
          </p:nvPr>
        </p:nvSpPr>
        <p:spPr>
          <a:xfrm>
            <a:off x="228600" y="838201"/>
            <a:ext cx="8382000" cy="914399"/>
          </a:xfrm>
        </p:spPr>
        <p:txBody>
          <a:bodyPr/>
          <a:lstStyle/>
          <a:p>
            <a:pPr>
              <a:buNone/>
            </a:pPr>
            <a:r>
              <a:rPr lang="en-IN" dirty="0" smtClean="0"/>
              <a:t>Problem: Find predecessor node of given node p in a singly linked list.</a:t>
            </a:r>
          </a:p>
          <a:p>
            <a:pPr>
              <a:buNone/>
            </a:pPr>
            <a:endParaRPr lang="en-IN" dirty="0" smtClean="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dirty="0"/>
          </a:p>
        </p:txBody>
      </p:sp>
      <p:sp>
        <p:nvSpPr>
          <p:cNvPr id="6" name="TextBox 5"/>
          <p:cNvSpPr txBox="1"/>
          <p:nvPr/>
        </p:nvSpPr>
        <p:spPr>
          <a:xfrm>
            <a:off x="457200" y="1600200"/>
            <a:ext cx="6858000" cy="3477875"/>
          </a:xfrm>
          <a:prstGeom prst="rect">
            <a:avLst/>
          </a:prstGeom>
          <a:solidFill>
            <a:schemeClr val="accent4">
              <a:lumMod val="20000"/>
              <a:lumOff val="80000"/>
            </a:schemeClr>
          </a:solidFill>
          <a:ln>
            <a:solidFill>
              <a:srgbClr val="C00000"/>
            </a:solidFill>
          </a:ln>
        </p:spPr>
        <p:txBody>
          <a:bodyPr wrap="square" rtlCol="0">
            <a:spAutoFit/>
          </a:bodyPr>
          <a:lstStyle/>
          <a:p>
            <a:r>
              <a:rPr lang="en-IN" sz="2000" dirty="0" smtClean="0">
                <a:latin typeface="Comic Sans MS" pitchFamily="66" charset="0"/>
              </a:rPr>
              <a:t>List-node Find-Predecessor(L, p)</a:t>
            </a:r>
          </a:p>
          <a:p>
            <a:pPr marL="457200" indent="-457200">
              <a:buFont typeface="+mj-lt"/>
              <a:buAutoNum type="arabicPeriod"/>
            </a:pPr>
            <a:r>
              <a:rPr lang="en-IN" sz="2000" dirty="0" smtClean="0">
                <a:latin typeface="Comic Sans MS" pitchFamily="66" charset="0"/>
              </a:rPr>
              <a:t>// Find predecessor node of  p in singly linked list L.</a:t>
            </a:r>
          </a:p>
          <a:p>
            <a:pPr marL="457200" indent="-457200">
              <a:buFont typeface="+mj-lt"/>
              <a:buAutoNum type="arabicPeriod"/>
            </a:pPr>
            <a:r>
              <a:rPr lang="en-IN" sz="2000" dirty="0" smtClean="0">
                <a:latin typeface="Comic Sans MS" pitchFamily="66" charset="0"/>
              </a:rPr>
              <a:t>     if L== p return L</a:t>
            </a:r>
          </a:p>
          <a:p>
            <a:pPr marL="457200" indent="-457200">
              <a:buFont typeface="+mj-lt"/>
              <a:buAutoNum type="arabicPeriod"/>
            </a:pPr>
            <a:r>
              <a:rPr lang="en-IN" sz="2000" dirty="0" smtClean="0">
                <a:latin typeface="Comic Sans MS" pitchFamily="66" charset="0"/>
              </a:rPr>
              <a:t> </a:t>
            </a:r>
            <a:r>
              <a:rPr lang="en-IN" sz="2000" dirty="0" smtClean="0">
                <a:latin typeface="Comic Sans MS" pitchFamily="66" charset="0"/>
              </a:rPr>
              <a:t>    // p is the head of the list and has no predecessor.</a:t>
            </a:r>
          </a:p>
          <a:p>
            <a:pPr marL="457200" indent="-457200">
              <a:buFont typeface="+mj-lt"/>
              <a:buAutoNum type="arabicPeriod"/>
            </a:pPr>
            <a:r>
              <a:rPr lang="en-IN" sz="2000" dirty="0" smtClean="0">
                <a:latin typeface="Comic Sans MS" pitchFamily="66" charset="0"/>
              </a:rPr>
              <a:t>     </a:t>
            </a:r>
            <a:r>
              <a:rPr lang="en-IN" sz="2000" dirty="0" err="1" smtClean="0">
                <a:latin typeface="Comic Sans MS" pitchFamily="66" charset="0"/>
              </a:rPr>
              <a:t>curr</a:t>
            </a:r>
            <a:r>
              <a:rPr lang="en-IN" sz="2000" dirty="0" smtClean="0">
                <a:latin typeface="Comic Sans MS" pitchFamily="66" charset="0"/>
              </a:rPr>
              <a:t> = L</a:t>
            </a:r>
          </a:p>
          <a:p>
            <a:pPr marL="457200" indent="-457200">
              <a:buFont typeface="+mj-lt"/>
              <a:buAutoNum type="arabicPeriod"/>
            </a:pPr>
            <a:r>
              <a:rPr lang="en-IN" sz="2000" dirty="0" smtClean="0">
                <a:latin typeface="Comic Sans MS" pitchFamily="66" charset="0"/>
              </a:rPr>
              <a:t>     while (</a:t>
            </a:r>
            <a:r>
              <a:rPr lang="en-IN" sz="2000" dirty="0" err="1" smtClean="0">
                <a:latin typeface="Comic Sans MS" pitchFamily="66" charset="0"/>
              </a:rPr>
              <a:t>curr.next</a:t>
            </a:r>
            <a:r>
              <a:rPr lang="en-IN" sz="2000" dirty="0" smtClean="0">
                <a:latin typeface="Comic Sans MS" pitchFamily="66" charset="0"/>
              </a:rPr>
              <a:t> != NIL and </a:t>
            </a:r>
            <a:r>
              <a:rPr lang="en-IN" sz="2000" dirty="0" err="1" smtClean="0">
                <a:latin typeface="Comic Sans MS" pitchFamily="66" charset="0"/>
              </a:rPr>
              <a:t>curr.next</a:t>
            </a:r>
            <a:r>
              <a:rPr lang="en-IN" sz="2000" dirty="0" smtClean="0">
                <a:latin typeface="Comic Sans MS" pitchFamily="66" charset="0"/>
              </a:rPr>
              <a:t> != p)  {</a:t>
            </a:r>
          </a:p>
          <a:p>
            <a:pPr marL="457200" indent="-457200">
              <a:buFont typeface="+mj-lt"/>
              <a:buAutoNum type="arabicPeriod"/>
            </a:pPr>
            <a:r>
              <a:rPr lang="en-IN" sz="20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curr</a:t>
            </a:r>
            <a:r>
              <a:rPr lang="en-IN" sz="2000" dirty="0" smtClean="0">
                <a:latin typeface="Comic Sans MS" pitchFamily="66" charset="0"/>
              </a:rPr>
              <a:t> = </a:t>
            </a:r>
            <a:r>
              <a:rPr lang="en-IN" sz="2000" dirty="0" err="1" smtClean="0">
                <a:latin typeface="Comic Sans MS" pitchFamily="66" charset="0"/>
              </a:rPr>
              <a:t>curr.next</a:t>
            </a:r>
            <a:endParaRPr lang="en-IN" sz="2000" dirty="0" smtClean="0">
              <a:latin typeface="Comic Sans MS" pitchFamily="66" charset="0"/>
            </a:endParaRPr>
          </a:p>
          <a:p>
            <a:pPr marL="457200" indent="-457200">
              <a:buFont typeface="+mj-lt"/>
              <a:buAutoNum type="arabicPeriod"/>
            </a:pPr>
            <a:r>
              <a:rPr lang="en-IN" sz="2000" dirty="0" smtClean="0">
                <a:latin typeface="Comic Sans MS" pitchFamily="66" charset="0"/>
              </a:rPr>
              <a:t> </a:t>
            </a:r>
            <a:r>
              <a:rPr lang="en-IN" sz="2000" dirty="0" smtClean="0">
                <a:latin typeface="Comic Sans MS" pitchFamily="66" charset="0"/>
              </a:rPr>
              <a:t>     }</a:t>
            </a:r>
            <a:endParaRPr lang="en-IN" sz="2000" dirty="0" smtClean="0">
              <a:latin typeface="Comic Sans MS" pitchFamily="66" charset="0"/>
            </a:endParaRPr>
          </a:p>
          <a:p>
            <a:pPr marL="457200" indent="-457200">
              <a:buFont typeface="+mj-lt"/>
              <a:buAutoNum type="arabicPeriod"/>
            </a:pPr>
            <a:r>
              <a:rPr lang="en-IN" sz="2000" dirty="0" smtClean="0">
                <a:latin typeface="Comic Sans MS" pitchFamily="66" charset="0"/>
              </a:rPr>
              <a:t>      return </a:t>
            </a:r>
            <a:r>
              <a:rPr lang="en-IN" sz="2000" dirty="0" err="1" smtClean="0">
                <a:latin typeface="Comic Sans MS" pitchFamily="66" charset="0"/>
              </a:rPr>
              <a:t>curr.next</a:t>
            </a:r>
            <a:endParaRPr lang="en-IN" sz="2000" dirty="0" smtClean="0">
              <a:latin typeface="Comic Sans MS" pitchFamily="66" charset="0"/>
            </a:endParaRPr>
          </a:p>
          <a:p>
            <a:pPr marL="457200" indent="-457200">
              <a:buFont typeface="+mj-lt"/>
              <a:buAutoNum type="arabicPeriod"/>
            </a:pPr>
            <a:r>
              <a:rPr lang="en-IN" sz="2000" dirty="0" smtClean="0">
                <a:latin typeface="Comic Sans MS" pitchFamily="66" charset="0"/>
              </a:rPr>
              <a:t>}</a:t>
            </a:r>
            <a:endParaRPr lang="en-IN" sz="2000" dirty="0" smtClean="0">
              <a:latin typeface="Comic Sans MS" pitchFamily="66" charset="0"/>
            </a:endParaRPr>
          </a:p>
        </p:txBody>
      </p:sp>
      <p:sp>
        <p:nvSpPr>
          <p:cNvPr id="7" name="Content Placeholder 2"/>
          <p:cNvSpPr txBox="1">
            <a:spLocks/>
          </p:cNvSpPr>
          <p:nvPr/>
        </p:nvSpPr>
        <p:spPr>
          <a:xfrm>
            <a:off x="0" y="5410200"/>
            <a:ext cx="8839200" cy="11430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dirty="0" smtClean="0">
                <a:ln>
                  <a:noFill/>
                </a:ln>
                <a:solidFill>
                  <a:schemeClr val="tx1"/>
                </a:solidFill>
                <a:effectLst/>
                <a:uLnTx/>
                <a:uFillTx/>
                <a:latin typeface="Comic Sans MS" pitchFamily="66" charset="0"/>
                <a:ea typeface="+mn-ea"/>
                <a:cs typeface="+mn-cs"/>
              </a:rPr>
              <a:t>Start from the beginning of the list.</a:t>
            </a:r>
            <a:r>
              <a:rPr kumimoji="0" lang="en-IN" sz="2200" b="0" i="0" u="none" strike="noStrike" kern="1200" cap="none" spc="0" normalizeH="0" noProof="0" dirty="0" smtClean="0">
                <a:ln>
                  <a:noFill/>
                </a:ln>
                <a:solidFill>
                  <a:schemeClr val="tx1"/>
                </a:solidFill>
                <a:effectLst/>
                <a:uLnTx/>
                <a:uFillTx/>
                <a:latin typeface="Comic Sans MS" pitchFamily="66" charset="0"/>
                <a:ea typeface="+mn-ea"/>
                <a:cs typeface="+mn-cs"/>
              </a:rPr>
              <a:t> </a:t>
            </a:r>
            <a:r>
              <a:rPr lang="en-IN" sz="2200" dirty="0" smtClean="0">
                <a:latin typeface="Comic Sans MS" pitchFamily="66" charset="0"/>
                <a:cs typeface="+mn-cs"/>
              </a:rPr>
              <a:t>Either p is the head node and so has no predecessor.</a:t>
            </a:r>
            <a:endParaRPr lang="en-IN" sz="2200" dirty="0" smtClean="0">
              <a:latin typeface="Comic Sans MS" pitchFamily="66"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200" dirty="0" smtClean="0">
                <a:latin typeface="Comic Sans MS" pitchFamily="66" charset="0"/>
                <a:cs typeface="+mn-cs"/>
              </a:rPr>
              <a:t>Step through the list and c</a:t>
            </a:r>
            <a:r>
              <a:rPr kumimoji="0" lang="en-IN" sz="2200" b="0" i="0" u="none" strike="noStrike" kern="1200" cap="none" spc="0" normalizeH="0" baseline="0" noProof="0" dirty="0" smtClean="0">
                <a:ln>
                  <a:noFill/>
                </a:ln>
                <a:solidFill>
                  <a:schemeClr val="tx1"/>
                </a:solidFill>
                <a:effectLst/>
                <a:uLnTx/>
                <a:uFillTx/>
                <a:latin typeface="Comic Sans MS" pitchFamily="66" charset="0"/>
                <a:ea typeface="+mn-ea"/>
                <a:cs typeface="+mn-cs"/>
              </a:rPr>
              <a:t>heck if the next node is p. </a:t>
            </a:r>
          </a:p>
        </p:txBody>
      </p:sp>
      <p:sp>
        <p:nvSpPr>
          <p:cNvPr id="8" name="TextBox 7"/>
          <p:cNvSpPr txBox="1"/>
          <p:nvPr/>
        </p:nvSpPr>
        <p:spPr>
          <a:xfrm>
            <a:off x="7162800" y="2743200"/>
            <a:ext cx="1524000" cy="1631216"/>
          </a:xfrm>
          <a:prstGeom prst="rect">
            <a:avLst/>
          </a:prstGeom>
          <a:solidFill>
            <a:schemeClr val="accent3">
              <a:lumMod val="20000"/>
              <a:lumOff val="80000"/>
            </a:schemeClr>
          </a:solidFill>
          <a:ln>
            <a:solidFill>
              <a:srgbClr val="C00000"/>
            </a:solidFill>
          </a:ln>
          <a:scene3d>
            <a:camera prst="orthographicFront">
              <a:rot lat="0" lon="0" rev="600000"/>
            </a:camera>
            <a:lightRig rig="threePt" dir="t"/>
          </a:scene3d>
        </p:spPr>
        <p:txBody>
          <a:bodyPr wrap="square" rtlCol="0">
            <a:spAutoFit/>
          </a:bodyPr>
          <a:lstStyle/>
          <a:p>
            <a:r>
              <a:rPr lang="en-IN" sz="2000" dirty="0" smtClean="0">
                <a:latin typeface="Comic Sans MS" pitchFamily="66" charset="0"/>
              </a:rPr>
              <a:t>Worst case </a:t>
            </a:r>
            <a:r>
              <a:rPr lang="en-IN" sz="2000" dirty="0" smtClean="0">
                <a:solidFill>
                  <a:srgbClr val="C00000"/>
                </a:solidFill>
                <a:latin typeface="Comic Sans MS" pitchFamily="66" charset="0"/>
              </a:rPr>
              <a:t>O(n) </a:t>
            </a:r>
            <a:r>
              <a:rPr lang="en-IN" sz="2000" dirty="0" smtClean="0">
                <a:latin typeface="Comic Sans MS" pitchFamily="66" charset="0"/>
              </a:rPr>
              <a:t>time for a list with n elements.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ox(in)">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ox(in)">
                                      <p:cBhvr>
                                        <p:cTn id="20" dur="500"/>
                                        <p:tgtEl>
                                          <p:spTgt spid="6">
                                            <p:txEl>
                                              <p:pRg st="0" end="0"/>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box(in)">
                                      <p:cBhvr>
                                        <p:cTn id="23" dur="500"/>
                                        <p:tgtEl>
                                          <p:spTgt spid="6">
                                            <p:txEl>
                                              <p:pRg st="1" end="1"/>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box(in)">
                                      <p:cBhvr>
                                        <p:cTn id="26" dur="500"/>
                                        <p:tgtEl>
                                          <p:spTgt spid="6">
                                            <p:txEl>
                                              <p:pRg st="2" end="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box(in)">
                                      <p:cBhvr>
                                        <p:cTn id="29" dur="500"/>
                                        <p:tgtEl>
                                          <p:spTgt spid="6">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ox(in)">
                                      <p:cBhvr>
                                        <p:cTn id="32" dur="500"/>
                                        <p:tgtEl>
                                          <p:spTgt spid="6">
                                            <p:txEl>
                                              <p:pRg st="4" end="4"/>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box(in)">
                                      <p:cBhvr>
                                        <p:cTn id="35" dur="500"/>
                                        <p:tgtEl>
                                          <p:spTgt spid="6">
                                            <p:txEl>
                                              <p:pRg st="5" end="5"/>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box(in)">
                                      <p:cBhvr>
                                        <p:cTn id="38" dur="500"/>
                                        <p:tgtEl>
                                          <p:spTgt spid="6">
                                            <p:txEl>
                                              <p:pRg st="6" end="6"/>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box(in)">
                                      <p:cBhvr>
                                        <p:cTn id="41" dur="500"/>
                                        <p:tgtEl>
                                          <p:spTgt spid="6">
                                            <p:txEl>
                                              <p:pRg st="7" end="7"/>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box(in)">
                                      <p:cBhvr>
                                        <p:cTn id="44" dur="500"/>
                                        <p:tgtEl>
                                          <p:spTgt spid="6">
                                            <p:txEl>
                                              <p:pRg st="8" end="8"/>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ox(in)">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ox(in)">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of singly linked list</a:t>
            </a:r>
            <a:endParaRPr lang="en-IN" dirty="0"/>
          </a:p>
        </p:txBody>
      </p:sp>
      <p:sp>
        <p:nvSpPr>
          <p:cNvPr id="3" name="Content Placeholder 2"/>
          <p:cNvSpPr>
            <a:spLocks noGrp="1"/>
          </p:cNvSpPr>
          <p:nvPr>
            <p:ph idx="1"/>
          </p:nvPr>
        </p:nvSpPr>
        <p:spPr>
          <a:xfrm>
            <a:off x="457200" y="1600200"/>
            <a:ext cx="8305800" cy="5105399"/>
          </a:xfrm>
        </p:spPr>
        <p:txBody>
          <a:bodyPr/>
          <a:lstStyle/>
          <a:p>
            <a:r>
              <a:rPr lang="en-IN" dirty="0" smtClean="0"/>
              <a:t>We see a problem with singly linked lists. The predecessor node of a given node requires a search from the beginning of the list.</a:t>
            </a:r>
          </a:p>
          <a:p>
            <a:r>
              <a:rPr lang="en-IN" dirty="0" smtClean="0"/>
              <a:t>One solution: keep pointer to </a:t>
            </a:r>
            <a:r>
              <a:rPr lang="en-IN" dirty="0" smtClean="0">
                <a:solidFill>
                  <a:srgbClr val="C00000"/>
                </a:solidFill>
              </a:rPr>
              <a:t>previous node </a:t>
            </a:r>
            <a:r>
              <a:rPr lang="en-IN" dirty="0" smtClean="0"/>
              <a:t>also.</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Now finding the previous node is direct: follow previous pointer.</a:t>
            </a:r>
            <a:endParaRPr lang="en-IN"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
        <p:nvSpPr>
          <p:cNvPr id="5" name="Rectangle 4"/>
          <p:cNvSpPr/>
          <p:nvPr/>
        </p:nvSpPr>
        <p:spPr>
          <a:xfrm>
            <a:off x="1219200" y="3429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752600" y="3429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1905000" y="3657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7000" y="3429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200400" y="3429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114800" y="3429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648200" y="3429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562600" y="3429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096000" y="3429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a:off x="3352800" y="3657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95400" y="35052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16" name="TextBox 15"/>
          <p:cNvSpPr txBox="1"/>
          <p:nvPr/>
        </p:nvSpPr>
        <p:spPr>
          <a:xfrm>
            <a:off x="2743200" y="35052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17" name="TextBox 16"/>
          <p:cNvSpPr txBox="1"/>
          <p:nvPr/>
        </p:nvSpPr>
        <p:spPr>
          <a:xfrm>
            <a:off x="4191000" y="35052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18" name="TextBox 17"/>
          <p:cNvSpPr txBox="1"/>
          <p:nvPr/>
        </p:nvSpPr>
        <p:spPr>
          <a:xfrm>
            <a:off x="5638800" y="3505200"/>
            <a:ext cx="457200" cy="369332"/>
          </a:xfrm>
          <a:prstGeom prst="rect">
            <a:avLst/>
          </a:prstGeom>
          <a:noFill/>
        </p:spPr>
        <p:txBody>
          <a:bodyPr wrap="square" rtlCol="0">
            <a:spAutoFit/>
          </a:bodyPr>
          <a:lstStyle/>
          <a:p>
            <a:r>
              <a:rPr lang="en-IN" dirty="0" smtClean="0">
                <a:latin typeface="Comic Sans MS" pitchFamily="66" charset="0"/>
              </a:rPr>
              <a:t>15</a:t>
            </a:r>
            <a:endParaRPr lang="en-IN" dirty="0">
              <a:latin typeface="Comic Sans MS" pitchFamily="66" charset="0"/>
            </a:endParaRPr>
          </a:p>
        </p:txBody>
      </p:sp>
      <p:sp>
        <p:nvSpPr>
          <p:cNvPr id="19" name="Rectangle 18"/>
          <p:cNvSpPr/>
          <p:nvPr/>
        </p:nvSpPr>
        <p:spPr>
          <a:xfrm>
            <a:off x="7010400" y="34290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7543800" y="34290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086600" y="3505200"/>
            <a:ext cx="301686" cy="400110"/>
          </a:xfrm>
          <a:prstGeom prst="rect">
            <a:avLst/>
          </a:prstGeom>
          <a:noFill/>
        </p:spPr>
        <p:txBody>
          <a:bodyPr wrap="square" rtlCol="0">
            <a:spAutoFit/>
          </a:bodyPr>
          <a:lstStyle/>
          <a:p>
            <a:r>
              <a:rPr lang="en-IN" sz="2000" dirty="0" smtClean="0">
                <a:latin typeface="Comic Sans MS" pitchFamily="66" charset="0"/>
              </a:rPr>
              <a:t>3</a:t>
            </a:r>
            <a:endParaRPr lang="en-IN" sz="2000" dirty="0">
              <a:latin typeface="Comic Sans MS" pitchFamily="66" charset="0"/>
            </a:endParaRPr>
          </a:p>
        </p:txBody>
      </p:sp>
      <p:cxnSp>
        <p:nvCxnSpPr>
          <p:cNvPr id="22" name="Straight Arrow Connector 21"/>
          <p:cNvCxnSpPr/>
          <p:nvPr/>
        </p:nvCxnSpPr>
        <p:spPr>
          <a:xfrm>
            <a:off x="6248400" y="3657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543800" y="3505200"/>
            <a:ext cx="489236" cy="369332"/>
          </a:xfrm>
          <a:prstGeom prst="rect">
            <a:avLst/>
          </a:prstGeom>
          <a:noFill/>
        </p:spPr>
        <p:txBody>
          <a:bodyPr wrap="none" rtlCol="0">
            <a:spAutoFit/>
          </a:bodyPr>
          <a:lstStyle/>
          <a:p>
            <a:r>
              <a:rPr lang="en-IN" dirty="0" smtClean="0"/>
              <a:t>NIL</a:t>
            </a:r>
            <a:endParaRPr lang="en-IN" dirty="0"/>
          </a:p>
        </p:txBody>
      </p:sp>
      <p:sp>
        <p:nvSpPr>
          <p:cNvPr id="24" name="TextBox 23"/>
          <p:cNvSpPr txBox="1"/>
          <p:nvPr/>
        </p:nvSpPr>
        <p:spPr>
          <a:xfrm>
            <a:off x="1981200" y="3657600"/>
            <a:ext cx="641586" cy="400110"/>
          </a:xfrm>
          <a:prstGeom prst="rect">
            <a:avLst/>
          </a:prstGeom>
          <a:noFill/>
        </p:spPr>
        <p:txBody>
          <a:bodyPr wrap="none" rtlCol="0">
            <a:spAutoFit/>
          </a:bodyPr>
          <a:lstStyle/>
          <a:p>
            <a:r>
              <a:rPr lang="en-IN" sz="2000" dirty="0" smtClean="0"/>
              <a:t>next</a:t>
            </a:r>
            <a:endParaRPr lang="en-IN" sz="2000" dirty="0"/>
          </a:p>
        </p:txBody>
      </p:sp>
      <p:sp>
        <p:nvSpPr>
          <p:cNvPr id="25" name="TextBox 24"/>
          <p:cNvSpPr txBox="1"/>
          <p:nvPr/>
        </p:nvSpPr>
        <p:spPr>
          <a:xfrm>
            <a:off x="3429000" y="3657600"/>
            <a:ext cx="641586" cy="400110"/>
          </a:xfrm>
          <a:prstGeom prst="rect">
            <a:avLst/>
          </a:prstGeom>
          <a:noFill/>
        </p:spPr>
        <p:txBody>
          <a:bodyPr wrap="none" rtlCol="0">
            <a:spAutoFit/>
          </a:bodyPr>
          <a:lstStyle/>
          <a:p>
            <a:r>
              <a:rPr lang="en-IN" sz="2000" dirty="0" smtClean="0"/>
              <a:t>next</a:t>
            </a:r>
            <a:endParaRPr lang="en-IN" sz="2000" dirty="0"/>
          </a:p>
        </p:txBody>
      </p:sp>
      <p:sp>
        <p:nvSpPr>
          <p:cNvPr id="26" name="TextBox 25"/>
          <p:cNvSpPr txBox="1"/>
          <p:nvPr/>
        </p:nvSpPr>
        <p:spPr>
          <a:xfrm>
            <a:off x="6324600" y="3657600"/>
            <a:ext cx="641586" cy="400110"/>
          </a:xfrm>
          <a:prstGeom prst="rect">
            <a:avLst/>
          </a:prstGeom>
          <a:noFill/>
        </p:spPr>
        <p:txBody>
          <a:bodyPr wrap="none" rtlCol="0">
            <a:spAutoFit/>
          </a:bodyPr>
          <a:lstStyle/>
          <a:p>
            <a:r>
              <a:rPr lang="en-IN" sz="2000" dirty="0" smtClean="0"/>
              <a:t>next</a:t>
            </a:r>
            <a:endParaRPr lang="en-IN" sz="2000" dirty="0"/>
          </a:p>
        </p:txBody>
      </p:sp>
      <p:sp>
        <p:nvSpPr>
          <p:cNvPr id="27" name="TextBox 26"/>
          <p:cNvSpPr txBox="1"/>
          <p:nvPr/>
        </p:nvSpPr>
        <p:spPr>
          <a:xfrm>
            <a:off x="381000" y="35052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28" name="Straight Arrow Connector 27"/>
          <p:cNvCxnSpPr>
            <a:stCxn id="27" idx="3"/>
            <a:endCxn id="5" idx="1"/>
          </p:cNvCxnSpPr>
          <p:nvPr/>
        </p:nvCxnSpPr>
        <p:spPr>
          <a:xfrm flipV="1">
            <a:off x="706730" y="36957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800600" y="3657600"/>
            <a:ext cx="762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371600" y="4648200"/>
            <a:ext cx="1143000" cy="533400"/>
            <a:chOff x="1447800" y="4419600"/>
            <a:chExt cx="1143000" cy="533400"/>
          </a:xfrm>
        </p:grpSpPr>
        <p:sp>
          <p:nvSpPr>
            <p:cNvPr id="31" name="Rectangle 30"/>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5</a:t>
              </a:r>
              <a:endParaRPr lang="en-IN" sz="2000" dirty="0">
                <a:latin typeface="Comic Sans MS" pitchFamily="66" charset="0"/>
              </a:endParaRPr>
            </a:p>
          </p:txBody>
        </p:sp>
        <p:sp>
          <p:nvSpPr>
            <p:cNvPr id="37" name="Rectangle 36"/>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9" name="Group 38"/>
          <p:cNvGrpSpPr/>
          <p:nvPr/>
        </p:nvGrpSpPr>
        <p:grpSpPr>
          <a:xfrm>
            <a:off x="2819400" y="4648200"/>
            <a:ext cx="1143000" cy="533400"/>
            <a:chOff x="1447800" y="4419600"/>
            <a:chExt cx="1143000" cy="533400"/>
          </a:xfrm>
        </p:grpSpPr>
        <p:sp>
          <p:nvSpPr>
            <p:cNvPr id="40" name="Rectangle 39"/>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9</a:t>
              </a:r>
              <a:endParaRPr lang="en-IN" sz="2000" dirty="0">
                <a:latin typeface="Comic Sans MS" pitchFamily="66" charset="0"/>
              </a:endParaRPr>
            </a:p>
          </p:txBody>
        </p:sp>
        <p:sp>
          <p:nvSpPr>
            <p:cNvPr id="43" name="Rectangle 42"/>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p:cNvGrpSpPr/>
          <p:nvPr/>
        </p:nvGrpSpPr>
        <p:grpSpPr>
          <a:xfrm>
            <a:off x="4191000" y="4648200"/>
            <a:ext cx="1143000" cy="533400"/>
            <a:chOff x="1447800" y="4419600"/>
            <a:chExt cx="1143000" cy="533400"/>
          </a:xfrm>
        </p:grpSpPr>
        <p:sp>
          <p:nvSpPr>
            <p:cNvPr id="45" name="Rectangle 44"/>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48" name="Rectangle 47"/>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49" name="Group 48"/>
          <p:cNvGrpSpPr/>
          <p:nvPr/>
        </p:nvGrpSpPr>
        <p:grpSpPr>
          <a:xfrm>
            <a:off x="5638800" y="4648200"/>
            <a:ext cx="1143000" cy="533400"/>
            <a:chOff x="1447800" y="4419600"/>
            <a:chExt cx="1143000" cy="533400"/>
          </a:xfrm>
        </p:grpSpPr>
        <p:sp>
          <p:nvSpPr>
            <p:cNvPr id="50" name="Rectangle 49"/>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1828800" y="4495800"/>
              <a:ext cx="457176" cy="400110"/>
            </a:xfrm>
            <a:prstGeom prst="rect">
              <a:avLst/>
            </a:prstGeom>
            <a:noFill/>
          </p:spPr>
          <p:txBody>
            <a:bodyPr wrap="none" rtlCol="0">
              <a:spAutoFit/>
            </a:bodyPr>
            <a:lstStyle/>
            <a:p>
              <a:r>
                <a:rPr lang="en-IN" sz="2000" dirty="0" smtClean="0">
                  <a:latin typeface="Comic Sans MS" pitchFamily="66" charset="0"/>
                </a:rPr>
                <a:t>15</a:t>
              </a:r>
              <a:endParaRPr lang="en-IN" sz="2000" dirty="0">
                <a:latin typeface="Comic Sans MS" pitchFamily="66" charset="0"/>
              </a:endParaRPr>
            </a:p>
          </p:txBody>
        </p:sp>
        <p:sp>
          <p:nvSpPr>
            <p:cNvPr id="53" name="Rectangle 52"/>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4" name="Group 53"/>
          <p:cNvGrpSpPr/>
          <p:nvPr/>
        </p:nvGrpSpPr>
        <p:grpSpPr>
          <a:xfrm>
            <a:off x="7010400" y="4648200"/>
            <a:ext cx="1143000" cy="533400"/>
            <a:chOff x="1447800" y="4419600"/>
            <a:chExt cx="1143000" cy="533400"/>
          </a:xfrm>
        </p:grpSpPr>
        <p:sp>
          <p:nvSpPr>
            <p:cNvPr id="55" name="Rectangle 54"/>
            <p:cNvSpPr/>
            <p:nvPr/>
          </p:nvSpPr>
          <p:spPr>
            <a:xfrm>
              <a:off x="1752600" y="4419600"/>
              <a:ext cx="533400" cy="533400"/>
            </a:xfrm>
            <a:prstGeom prst="rect">
              <a:avLst/>
            </a:prstGeom>
            <a:solidFill>
              <a:schemeClr val="accent3">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2286000" y="4419600"/>
              <a:ext cx="304800" cy="53340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1828800" y="4495800"/>
              <a:ext cx="341760" cy="400110"/>
            </a:xfrm>
            <a:prstGeom prst="rect">
              <a:avLst/>
            </a:prstGeom>
            <a:noFill/>
          </p:spPr>
          <p:txBody>
            <a:bodyPr wrap="none" rtlCol="0">
              <a:spAutoFit/>
            </a:bodyPr>
            <a:lstStyle/>
            <a:p>
              <a:r>
                <a:rPr lang="en-IN" sz="2000" dirty="0" smtClean="0">
                  <a:latin typeface="Comic Sans MS" pitchFamily="66" charset="0"/>
                </a:rPr>
                <a:t>3</a:t>
              </a:r>
              <a:endParaRPr lang="en-IN" sz="2000" dirty="0">
                <a:latin typeface="Comic Sans MS" pitchFamily="66" charset="0"/>
              </a:endParaRPr>
            </a:p>
          </p:txBody>
        </p:sp>
        <p:sp>
          <p:nvSpPr>
            <p:cNvPr id="58" name="Rectangle 57"/>
            <p:cNvSpPr/>
            <p:nvPr/>
          </p:nvSpPr>
          <p:spPr>
            <a:xfrm>
              <a:off x="1447800" y="4419600"/>
              <a:ext cx="304800" cy="5334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 name="TextBox 58"/>
          <p:cNvSpPr txBox="1"/>
          <p:nvPr/>
        </p:nvSpPr>
        <p:spPr>
          <a:xfrm>
            <a:off x="588670" y="4686300"/>
            <a:ext cx="325730" cy="400110"/>
          </a:xfrm>
          <a:prstGeom prst="rect">
            <a:avLst/>
          </a:prstGeom>
          <a:noFill/>
        </p:spPr>
        <p:txBody>
          <a:bodyPr wrap="none" rtlCol="0">
            <a:spAutoFit/>
          </a:bodyPr>
          <a:lstStyle/>
          <a:p>
            <a:r>
              <a:rPr lang="en-IN" sz="2000" dirty="0" smtClean="0">
                <a:latin typeface="Comic Sans MS" pitchFamily="66" charset="0"/>
              </a:rPr>
              <a:t>L</a:t>
            </a:r>
            <a:endParaRPr lang="en-IN" sz="2000" dirty="0">
              <a:latin typeface="Comic Sans MS" pitchFamily="66" charset="0"/>
            </a:endParaRPr>
          </a:p>
        </p:txBody>
      </p:sp>
      <p:cxnSp>
        <p:nvCxnSpPr>
          <p:cNvPr id="60" name="Straight Arrow Connector 59"/>
          <p:cNvCxnSpPr/>
          <p:nvPr/>
        </p:nvCxnSpPr>
        <p:spPr>
          <a:xfrm flipV="1">
            <a:off x="838200" y="4876800"/>
            <a:ext cx="512470" cy="9555"/>
          </a:xfrm>
          <a:prstGeom prst="straightConnector1">
            <a:avLst/>
          </a:prstGeom>
          <a:ln w="31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438400" y="48768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810000" y="48768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257800" y="48768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629400" y="4876800"/>
            <a:ext cx="381000"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2514600" y="50292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3962400" y="50292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334000" y="50292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781800" y="5029200"/>
            <a:ext cx="38100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848600" y="4724400"/>
            <a:ext cx="489236" cy="369332"/>
          </a:xfrm>
          <a:prstGeom prst="rect">
            <a:avLst/>
          </a:prstGeom>
          <a:noFill/>
        </p:spPr>
        <p:txBody>
          <a:bodyPr wrap="none" rtlCol="0">
            <a:spAutoFit/>
          </a:bodyPr>
          <a:lstStyle/>
          <a:p>
            <a:r>
              <a:rPr lang="en-IN" dirty="0" smtClean="0"/>
              <a:t>NIL</a:t>
            </a:r>
            <a:endParaRPr lang="en-IN" dirty="0"/>
          </a:p>
        </p:txBody>
      </p:sp>
      <p:sp>
        <p:nvSpPr>
          <p:cNvPr id="79" name="TextBox 78"/>
          <p:cNvSpPr txBox="1"/>
          <p:nvPr/>
        </p:nvSpPr>
        <p:spPr>
          <a:xfrm>
            <a:off x="1219200" y="4724400"/>
            <a:ext cx="489236" cy="369332"/>
          </a:xfrm>
          <a:prstGeom prst="rect">
            <a:avLst/>
          </a:prstGeom>
          <a:noFill/>
        </p:spPr>
        <p:txBody>
          <a:bodyPr wrap="none" rtlCol="0">
            <a:spAutoFit/>
          </a:bodyPr>
          <a:lstStyle/>
          <a:p>
            <a:r>
              <a:rPr lang="en-IN" dirty="0" smtClean="0"/>
              <a:t>NIL</a:t>
            </a:r>
            <a:endParaRPr lang="en-IN" dirty="0"/>
          </a:p>
        </p:txBody>
      </p:sp>
      <p:sp>
        <p:nvSpPr>
          <p:cNvPr id="81" name="TextBox 80"/>
          <p:cNvSpPr txBox="1"/>
          <p:nvPr/>
        </p:nvSpPr>
        <p:spPr>
          <a:xfrm>
            <a:off x="2057400" y="4267200"/>
            <a:ext cx="641586" cy="400110"/>
          </a:xfrm>
          <a:prstGeom prst="rect">
            <a:avLst/>
          </a:prstGeom>
          <a:noFill/>
        </p:spPr>
        <p:txBody>
          <a:bodyPr wrap="none" rtlCol="0">
            <a:spAutoFit/>
          </a:bodyPr>
          <a:lstStyle/>
          <a:p>
            <a:r>
              <a:rPr lang="en-IN" sz="2000" dirty="0" smtClean="0"/>
              <a:t>next</a:t>
            </a:r>
            <a:endParaRPr lang="en-IN" sz="2000" dirty="0"/>
          </a:p>
        </p:txBody>
      </p:sp>
      <p:sp>
        <p:nvSpPr>
          <p:cNvPr id="82" name="TextBox 81"/>
          <p:cNvSpPr txBox="1"/>
          <p:nvPr/>
        </p:nvSpPr>
        <p:spPr>
          <a:xfrm>
            <a:off x="3429000" y="4267200"/>
            <a:ext cx="641586" cy="400110"/>
          </a:xfrm>
          <a:prstGeom prst="rect">
            <a:avLst/>
          </a:prstGeom>
          <a:noFill/>
        </p:spPr>
        <p:txBody>
          <a:bodyPr wrap="none" rtlCol="0">
            <a:spAutoFit/>
          </a:bodyPr>
          <a:lstStyle/>
          <a:p>
            <a:r>
              <a:rPr lang="en-IN" sz="2000" dirty="0" smtClean="0"/>
              <a:t>next</a:t>
            </a:r>
            <a:endParaRPr lang="en-IN" sz="2000" dirty="0"/>
          </a:p>
        </p:txBody>
      </p:sp>
      <p:sp>
        <p:nvSpPr>
          <p:cNvPr id="83" name="TextBox 82"/>
          <p:cNvSpPr txBox="1"/>
          <p:nvPr/>
        </p:nvSpPr>
        <p:spPr>
          <a:xfrm>
            <a:off x="4953000" y="4267200"/>
            <a:ext cx="641586" cy="400110"/>
          </a:xfrm>
          <a:prstGeom prst="rect">
            <a:avLst/>
          </a:prstGeom>
          <a:noFill/>
        </p:spPr>
        <p:txBody>
          <a:bodyPr wrap="none" rtlCol="0">
            <a:spAutoFit/>
          </a:bodyPr>
          <a:lstStyle/>
          <a:p>
            <a:r>
              <a:rPr lang="en-IN" sz="2000" dirty="0" smtClean="0"/>
              <a:t>next</a:t>
            </a:r>
            <a:endParaRPr lang="en-IN" sz="2000" dirty="0"/>
          </a:p>
        </p:txBody>
      </p:sp>
      <p:sp>
        <p:nvSpPr>
          <p:cNvPr id="84" name="TextBox 83"/>
          <p:cNvSpPr txBox="1"/>
          <p:nvPr/>
        </p:nvSpPr>
        <p:spPr>
          <a:xfrm>
            <a:off x="6324600" y="4267200"/>
            <a:ext cx="641586" cy="400110"/>
          </a:xfrm>
          <a:prstGeom prst="rect">
            <a:avLst/>
          </a:prstGeom>
          <a:noFill/>
        </p:spPr>
        <p:txBody>
          <a:bodyPr wrap="none" rtlCol="0">
            <a:spAutoFit/>
          </a:bodyPr>
          <a:lstStyle/>
          <a:p>
            <a:r>
              <a:rPr lang="en-IN" sz="2000" dirty="0" smtClean="0"/>
              <a:t>next</a:t>
            </a:r>
            <a:endParaRPr lang="en-IN" sz="2000" dirty="0"/>
          </a:p>
        </p:txBody>
      </p:sp>
      <p:sp>
        <p:nvSpPr>
          <p:cNvPr id="85" name="TextBox 84"/>
          <p:cNvSpPr txBox="1"/>
          <p:nvPr/>
        </p:nvSpPr>
        <p:spPr>
          <a:xfrm>
            <a:off x="2743200" y="5181600"/>
            <a:ext cx="648063" cy="400110"/>
          </a:xfrm>
          <a:prstGeom prst="rect">
            <a:avLst/>
          </a:prstGeom>
          <a:noFill/>
        </p:spPr>
        <p:txBody>
          <a:bodyPr wrap="none" rtlCol="0">
            <a:spAutoFit/>
          </a:bodyPr>
          <a:lstStyle/>
          <a:p>
            <a:r>
              <a:rPr lang="en-IN" sz="2000" dirty="0" err="1" smtClean="0"/>
              <a:t>prev</a:t>
            </a:r>
            <a:endParaRPr lang="en-IN" sz="2000" dirty="0"/>
          </a:p>
        </p:txBody>
      </p:sp>
      <p:sp>
        <p:nvSpPr>
          <p:cNvPr id="86" name="TextBox 85"/>
          <p:cNvSpPr txBox="1"/>
          <p:nvPr/>
        </p:nvSpPr>
        <p:spPr>
          <a:xfrm>
            <a:off x="4114800" y="5181600"/>
            <a:ext cx="648063" cy="400110"/>
          </a:xfrm>
          <a:prstGeom prst="rect">
            <a:avLst/>
          </a:prstGeom>
          <a:noFill/>
        </p:spPr>
        <p:txBody>
          <a:bodyPr wrap="none" rtlCol="0">
            <a:spAutoFit/>
          </a:bodyPr>
          <a:lstStyle/>
          <a:p>
            <a:r>
              <a:rPr lang="en-IN" sz="2000" dirty="0" err="1" smtClean="0"/>
              <a:t>prev</a:t>
            </a:r>
            <a:endParaRPr lang="en-IN" sz="2000" dirty="0"/>
          </a:p>
        </p:txBody>
      </p:sp>
      <p:sp>
        <p:nvSpPr>
          <p:cNvPr id="87" name="TextBox 86"/>
          <p:cNvSpPr txBox="1"/>
          <p:nvPr/>
        </p:nvSpPr>
        <p:spPr>
          <a:xfrm>
            <a:off x="5410200" y="5181600"/>
            <a:ext cx="648063" cy="400110"/>
          </a:xfrm>
          <a:prstGeom prst="rect">
            <a:avLst/>
          </a:prstGeom>
          <a:noFill/>
        </p:spPr>
        <p:txBody>
          <a:bodyPr wrap="none" rtlCol="0">
            <a:spAutoFit/>
          </a:bodyPr>
          <a:lstStyle/>
          <a:p>
            <a:r>
              <a:rPr lang="en-IN" sz="2000" dirty="0" err="1" smtClean="0"/>
              <a:t>prev</a:t>
            </a:r>
            <a:endParaRPr lang="en-IN" sz="2000" dirty="0"/>
          </a:p>
        </p:txBody>
      </p:sp>
      <p:sp>
        <p:nvSpPr>
          <p:cNvPr id="88" name="TextBox 87"/>
          <p:cNvSpPr txBox="1"/>
          <p:nvPr/>
        </p:nvSpPr>
        <p:spPr>
          <a:xfrm>
            <a:off x="6858000" y="5181600"/>
            <a:ext cx="648063" cy="400110"/>
          </a:xfrm>
          <a:prstGeom prst="rect">
            <a:avLst/>
          </a:prstGeom>
          <a:noFill/>
        </p:spPr>
        <p:txBody>
          <a:bodyPr wrap="none" rtlCol="0">
            <a:spAutoFit/>
          </a:bodyPr>
          <a:lstStyle/>
          <a:p>
            <a:r>
              <a:rPr lang="en-IN" sz="2000" dirty="0" err="1" smtClean="0"/>
              <a:t>prev</a:t>
            </a:r>
            <a:endParaRPr lang="en-IN" sz="2000" dirty="0"/>
          </a:p>
        </p:txBody>
      </p:sp>
      <p:sp>
        <p:nvSpPr>
          <p:cNvPr id="89" name="TextBox 88"/>
          <p:cNvSpPr txBox="1"/>
          <p:nvPr/>
        </p:nvSpPr>
        <p:spPr>
          <a:xfrm>
            <a:off x="7848600" y="4267200"/>
            <a:ext cx="641586" cy="400110"/>
          </a:xfrm>
          <a:prstGeom prst="rect">
            <a:avLst/>
          </a:prstGeom>
          <a:noFill/>
        </p:spPr>
        <p:txBody>
          <a:bodyPr wrap="none" rtlCol="0">
            <a:spAutoFit/>
          </a:bodyPr>
          <a:lstStyle/>
          <a:p>
            <a:r>
              <a:rPr lang="en-IN" sz="2000" dirty="0" smtClean="0"/>
              <a:t>next</a:t>
            </a:r>
            <a:endParaRPr lang="en-IN" sz="2000" dirty="0"/>
          </a:p>
        </p:txBody>
      </p:sp>
      <p:sp>
        <p:nvSpPr>
          <p:cNvPr id="90" name="TextBox 89"/>
          <p:cNvSpPr txBox="1"/>
          <p:nvPr/>
        </p:nvSpPr>
        <p:spPr>
          <a:xfrm>
            <a:off x="1143000" y="5181600"/>
            <a:ext cx="648063" cy="400110"/>
          </a:xfrm>
          <a:prstGeom prst="rect">
            <a:avLst/>
          </a:prstGeom>
          <a:noFill/>
        </p:spPr>
        <p:txBody>
          <a:bodyPr wrap="none" rtlCol="0">
            <a:spAutoFit/>
          </a:bodyPr>
          <a:lstStyle/>
          <a:p>
            <a:r>
              <a:rPr lang="en-IN" sz="2000" dirty="0" err="1" smtClean="0"/>
              <a:t>prev</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23001</TotalTime>
  <Words>1601</Words>
  <Application>Microsoft Office PowerPoint</Application>
  <PresentationFormat>On-screen Show (4:3)</PresentationFormat>
  <Paragraphs>518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Data Structures and Algorithms (ESO207A/ESO211) </vt:lpstr>
      <vt:lpstr>Singly Linked Lists</vt:lpstr>
      <vt:lpstr>Searching in a list</vt:lpstr>
      <vt:lpstr>Flexible structure of a list</vt:lpstr>
      <vt:lpstr>Insertion after a node</vt:lpstr>
      <vt:lpstr>Insertion at head</vt:lpstr>
      <vt:lpstr>Deleting a node</vt:lpstr>
      <vt:lpstr>Find predecessor node</vt:lpstr>
      <vt:lpstr>Problem of singly linked list</vt:lpstr>
      <vt:lpstr>Doubly linked lists</vt:lpstr>
      <vt:lpstr>Deletion in doubly linked list</vt:lpstr>
      <vt:lpstr>Insertion at head of a doubly linked list</vt:lpstr>
      <vt:lpstr>Search for key  in a list</vt:lpstr>
      <vt:lpstr>Summary of Lists</vt:lpstr>
      <vt:lpstr>Representing Trees </vt:lpstr>
      <vt:lpstr>Binary tree representation</vt:lpstr>
      <vt:lpstr>Representing rooted, ordered binary trees</vt:lpstr>
      <vt:lpstr>Left-child right-sibling representation for trees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sumitg</cp:lastModifiedBy>
  <cp:revision>554</cp:revision>
  <dcterms:created xsi:type="dcterms:W3CDTF">2011-12-03T04:13:03Z</dcterms:created>
  <dcterms:modified xsi:type="dcterms:W3CDTF">2014-08-13T03:53:23Z</dcterms:modified>
</cp:coreProperties>
</file>