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5"/>
  </p:notesMasterIdLst>
  <p:sldIdLst>
    <p:sldId id="274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7" r:id="rId10"/>
    <p:sldId id="288" r:id="rId11"/>
    <p:sldId id="289" r:id="rId12"/>
    <p:sldId id="290" r:id="rId13"/>
    <p:sldId id="291" r:id="rId14"/>
    <p:sldId id="284" r:id="rId15"/>
    <p:sldId id="286" r:id="rId16"/>
    <p:sldId id="285" r:id="rId17"/>
    <p:sldId id="292" r:id="rId18"/>
    <p:sldId id="293" r:id="rId19"/>
    <p:sldId id="294" r:id="rId20"/>
    <p:sldId id="295" r:id="rId21"/>
    <p:sldId id="296" r:id="rId22"/>
    <p:sldId id="298" r:id="rId23"/>
    <p:sldId id="299" r:id="rId24"/>
    <p:sldId id="301" r:id="rId25"/>
    <p:sldId id="302" r:id="rId26"/>
    <p:sldId id="303" r:id="rId27"/>
    <p:sldId id="304" r:id="rId28"/>
    <p:sldId id="305" r:id="rId29"/>
    <p:sldId id="306" r:id="rId30"/>
    <p:sldId id="308" r:id="rId31"/>
    <p:sldId id="309" r:id="rId32"/>
    <p:sldId id="310" r:id="rId33"/>
    <p:sldId id="30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15B53B"/>
    <a:srgbClr val="FFF6E1"/>
    <a:srgbClr val="2F9208"/>
    <a:srgbClr val="00B500"/>
    <a:srgbClr val="006C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74" d="100"/>
          <a:sy n="74" d="100"/>
        </p:scale>
        <p:origin x="-72" y="-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E3B87-0EAF-4D3F-A8FE-4D644E3BA938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1F363-266E-4B39-9664-0E5F96917999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8759C-6D63-4A5B-8A92-29BD5C9DC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32EBB-5C32-49A2-ADCD-F3C86202F8FA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E1702-FB5B-4ADB-8DA9-1EFEE2FCFD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2200">
                <a:latin typeface="Comic Sans MS" pitchFamily="66" charset="0"/>
              </a:defRPr>
            </a:lvl3pPr>
            <a:lvl4pPr>
              <a:defRPr sz="2200">
                <a:latin typeface="Comic Sans MS" pitchFamily="66" charset="0"/>
              </a:defRPr>
            </a:lvl4pPr>
            <a:lvl5pPr>
              <a:defRPr sz="22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9C23F-070E-4955-A2E9-D262826D12BE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11857-66C0-437E-ACBA-BF7BCE55233B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7FB79-49E0-495C-87BE-B2A1C6E0B2F0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181FA-412A-4421-9246-D21324FE2C44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6A6B7-3376-42F2-8702-2D1FCF5FB182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036330-39E0-4348-93D8-084D75D931AB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380A-2B94-4740-AAA2-00B55E91136B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E9EF9-6F51-43C7-88C5-01DDD3A54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21CF8B-C8E2-441C-9E33-F2F799897A47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CFE0-7502-4E07-8F32-3833EEC262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24DF6E-159B-4851-B8CD-5F6A63451708}" type="datetime1">
              <a:rPr lang="en-US" smtClean="0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B7F3E5-79B2-43C4-81B5-7811AF160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2700" dirty="0" smtClean="0">
                <a:solidFill>
                  <a:srgbClr val="002060"/>
                </a:solidFill>
                <a:latin typeface="Comic Sans MS" pitchFamily="66" charset="0"/>
              </a:rPr>
              <a:t>(</a:t>
            </a:r>
            <a:r>
              <a:rPr lang="en-US" sz="2700" dirty="0" smtClean="0">
                <a:solidFill>
                  <a:srgbClr val="002060"/>
                </a:solidFill>
                <a:latin typeface="Comic Sans MS" pitchFamily="66" charset="0"/>
              </a:rPr>
              <a:t>ESO207A/ESO211</a:t>
            </a:r>
            <a:r>
              <a:rPr lang="en-US" sz="2700" dirty="0">
                <a:solidFill>
                  <a:srgbClr val="002060"/>
                </a:solidFill>
                <a:latin typeface="Comic Sans MS" pitchFamily="66" charset="0"/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324600" cy="1066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7</a:t>
            </a:r>
            <a:endParaRPr lang="en-US" sz="24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Queues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 descr="queue-carto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676400"/>
            <a:ext cx="4533900" cy="328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884237"/>
          </a:xfrm>
        </p:spPr>
        <p:txBody>
          <a:bodyPr/>
          <a:lstStyle/>
          <a:p>
            <a:r>
              <a:rPr lang="en-IN" dirty="0" smtClean="0"/>
              <a:t>Layer 2 is the set of grid points at a distance from 1 from points in layer 1.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7620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52600" y="1676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19400" y="1676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6200" y="1676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876800" y="16002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752600" y="9906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819400" y="9906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953000" y="9906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19400" y="990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19400" y="1371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62400" y="1371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934200" y="1371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934200" y="990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1371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91200" y="13716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810000" y="9144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876800" y="9144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7000" y="609600"/>
            <a:ext cx="304800" cy="14478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371600" y="37338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764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27432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38100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48768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57912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68580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10668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106680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10668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828800" y="4648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95600" y="4648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962400" y="4648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4953000" y="45720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flipV="1">
            <a:off x="1828800" y="39624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2895600" y="39624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flipV="1">
            <a:off x="5029200" y="39624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895600" y="3962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895600" y="43434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038600" y="4343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10400" y="4343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010400" y="3962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029200" y="4343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867400" y="43434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flipV="1">
            <a:off x="3886200" y="38862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 rot="10800000">
            <a:off x="4953000" y="38862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743200" y="3581400"/>
            <a:ext cx="304800" cy="14478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/>
          <p:cNvSpPr/>
          <p:nvPr/>
        </p:nvSpPr>
        <p:spPr>
          <a:xfrm rot="21300000">
            <a:off x="3447450" y="4342481"/>
            <a:ext cx="2135062" cy="397823"/>
          </a:xfrm>
          <a:prstGeom prst="ellipse">
            <a:avLst/>
          </a:prstGeom>
          <a:noFill/>
          <a:ln w="3175">
            <a:solidFill>
              <a:schemeClr val="accent3">
                <a:lumMod val="50000"/>
              </a:schemeClr>
            </a:solidFill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381000" y="5257800"/>
            <a:ext cx="8229600" cy="88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Layer 2 is the set of grid points at a distance from 1 from points in layer 1.  This is the set { (3,1),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(4,2)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}.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2819400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2895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3886200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48768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/>
          <p:cNvSpPr/>
          <p:nvPr/>
        </p:nvSpPr>
        <p:spPr>
          <a:xfrm>
            <a:off x="4876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/>
          <p:cNvSpPr/>
          <p:nvPr/>
        </p:nvSpPr>
        <p:spPr>
          <a:xfrm>
            <a:off x="57912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/>
          <p:cNvSpPr/>
          <p:nvPr/>
        </p:nvSpPr>
        <p:spPr>
          <a:xfrm>
            <a:off x="70104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/>
          <p:cNvSpPr/>
          <p:nvPr/>
        </p:nvSpPr>
        <p:spPr>
          <a:xfrm>
            <a:off x="70104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/>
          <p:cNvSpPr/>
          <p:nvPr/>
        </p:nvSpPr>
        <p:spPr>
          <a:xfrm>
            <a:off x="70104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/>
          <p:cNvSpPr/>
          <p:nvPr/>
        </p:nvSpPr>
        <p:spPr>
          <a:xfrm>
            <a:off x="5867400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48768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6" name="Shape 105"/>
          <p:cNvCxnSpPr>
            <a:endCxn id="85" idx="7"/>
          </p:cNvCxnSpPr>
          <p:nvPr/>
        </p:nvCxnSpPr>
        <p:spPr>
          <a:xfrm rot="10800000" flipV="1">
            <a:off x="3003364" y="3505199"/>
            <a:ext cx="349437" cy="288225"/>
          </a:xfrm>
          <a:prstGeom prst="curvedConnector2">
            <a:avLst/>
          </a:prstGeom>
          <a:ln w="31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200400" y="32766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</a:t>
            </a:r>
            <a:r>
              <a:rPr lang="en-IN" dirty="0" smtClean="0">
                <a:latin typeface="Comic Sans MS" pitchFamily="66" charset="0"/>
              </a:rPr>
              <a:t>ayer 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95800" y="3276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</a:t>
            </a:r>
            <a:r>
              <a:rPr lang="en-IN" dirty="0" smtClean="0">
                <a:latin typeface="Comic Sans MS" pitchFamily="66" charset="0"/>
              </a:rPr>
              <a:t>ayer 2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110" name="Curved Connector 109"/>
          <p:cNvCxnSpPr/>
          <p:nvPr/>
        </p:nvCxnSpPr>
        <p:spPr>
          <a:xfrm rot="16200000" flipH="1">
            <a:off x="4305300" y="3619500"/>
            <a:ext cx="609600" cy="228600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4958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Layer 3 is the set of grid points  at a distance of 1 from vertices in layer 2. However, no grid points  in layers 1 and 2 are repeated. </a:t>
            </a:r>
          </a:p>
          <a:p>
            <a:pPr lvl="1"/>
            <a:r>
              <a:rPr lang="en-IN" dirty="0" smtClean="0"/>
              <a:t>A gird point reachable from s = (1,1) is in exactly one layer, namely, the  </a:t>
            </a:r>
            <a:r>
              <a:rPr lang="en-IN" dirty="0" smtClean="0">
                <a:solidFill>
                  <a:srgbClr val="C00000"/>
                </a:solidFill>
              </a:rPr>
              <a:t>earliest</a:t>
            </a:r>
            <a:r>
              <a:rPr lang="en-IN" dirty="0" smtClean="0"/>
              <a:t> layer.</a:t>
            </a:r>
          </a:p>
          <a:p>
            <a:pPr lvl="1"/>
            <a:r>
              <a:rPr lang="en-IN" dirty="0" smtClean="0"/>
              <a:t>Layer 3 = { (4,1) (5,2), (4,3), (6,3)}</a:t>
            </a:r>
          </a:p>
          <a:p>
            <a:pPr lvl="1"/>
            <a:r>
              <a:rPr lang="en-IN" dirty="0" smtClean="0"/>
              <a:t>So (6,3) is reachable in 3 steps from (1,1), since it is in layer 3. </a:t>
            </a:r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6858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06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68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52600" y="160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19400" y="160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6200" y="160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876800" y="15240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752600" y="9144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819400" y="9144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953000" y="9144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19400" y="914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19400" y="12954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62400" y="1295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934200" y="1295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934200" y="914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1295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91200" y="12954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810000" y="8382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876800" y="8382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7000" y="533400"/>
            <a:ext cx="304800" cy="14478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2743200" y="1600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2819400" y="914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3810000" y="1600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4800600" y="1524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4800600" y="1219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5715000" y="1295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6934200" y="1219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3886200" y="1295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6934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6934200" y="914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5791200" y="1600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4800600" y="762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hape 44"/>
          <p:cNvCxnSpPr>
            <a:endCxn id="31" idx="7"/>
          </p:cNvCxnSpPr>
          <p:nvPr/>
        </p:nvCxnSpPr>
        <p:spPr>
          <a:xfrm rot="10800000" flipV="1">
            <a:off x="2927164" y="457199"/>
            <a:ext cx="349437" cy="288225"/>
          </a:xfrm>
          <a:prstGeom prst="curvedConnector2">
            <a:avLst/>
          </a:prstGeom>
          <a:ln w="31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24200" y="2286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</a:t>
            </a:r>
            <a:r>
              <a:rPr lang="en-IN" dirty="0" smtClean="0">
                <a:latin typeface="Comic Sans MS" pitchFamily="66" charset="0"/>
              </a:rPr>
              <a:t>ayer 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19600" y="228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</a:t>
            </a:r>
            <a:r>
              <a:rPr lang="en-IN" dirty="0" smtClean="0">
                <a:latin typeface="Comic Sans MS" pitchFamily="66" charset="0"/>
              </a:rPr>
              <a:t>ayer 2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16200000" flipH="1">
            <a:off x="4152900" y="647700"/>
            <a:ext cx="762000" cy="228600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67400" y="228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</a:t>
            </a:r>
            <a:r>
              <a:rPr lang="en-IN" dirty="0" smtClean="0">
                <a:latin typeface="Comic Sans MS" pitchFamily="66" charset="0"/>
              </a:rPr>
              <a:t>ayer 3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96000" y="533400"/>
            <a:ext cx="167014" cy="155532"/>
          </a:xfrm>
          <a:prstGeom prst="curvedConnector3">
            <a:avLst>
              <a:gd name="adj1" fmla="val 206875"/>
            </a:avLst>
          </a:prstGeom>
          <a:ln w="31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533400" y="5181600"/>
            <a:ext cx="81534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200" dirty="0" smtClean="0">
                <a:latin typeface="Comic Sans MS" pitchFamily="66" charset="0"/>
                <a:cs typeface="+mn-cs"/>
              </a:rPr>
              <a:t>This answers the question about the shortest number of steps in which (6,3) is reachable from (1,1).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We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can continue the layering to obtain set of all reachable grid points from (1,1).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>
          <a:xfrm rot="21300000">
            <a:off x="3285835" y="1312531"/>
            <a:ext cx="2115132" cy="304221"/>
          </a:xfrm>
          <a:prstGeom prst="ellipse">
            <a:avLst/>
          </a:prstGeom>
          <a:noFill/>
          <a:ln w="3175">
            <a:solidFill>
              <a:schemeClr val="accent3">
                <a:lumMod val="50000"/>
              </a:schemeClr>
            </a:solidFill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reeform 61"/>
          <p:cNvSpPr/>
          <p:nvPr/>
        </p:nvSpPr>
        <p:spPr>
          <a:xfrm>
            <a:off x="4664406" y="575353"/>
            <a:ext cx="2649391" cy="1140431"/>
          </a:xfrm>
          <a:custGeom>
            <a:avLst/>
            <a:gdLst>
              <a:gd name="connsiteX0" fmla="*/ 287738 w 2649391"/>
              <a:gd name="connsiteY0" fmla="*/ 61645 h 1140431"/>
              <a:gd name="connsiteX1" fmla="*/ 226093 w 2649391"/>
              <a:gd name="connsiteY1" fmla="*/ 82193 h 1140431"/>
              <a:gd name="connsiteX2" fmla="*/ 195270 w 2649391"/>
              <a:gd name="connsiteY2" fmla="*/ 92467 h 1140431"/>
              <a:gd name="connsiteX3" fmla="*/ 154174 w 2649391"/>
              <a:gd name="connsiteY3" fmla="*/ 102741 h 1140431"/>
              <a:gd name="connsiteX4" fmla="*/ 92529 w 2649391"/>
              <a:gd name="connsiteY4" fmla="*/ 123290 h 1140431"/>
              <a:gd name="connsiteX5" fmla="*/ 71981 w 2649391"/>
              <a:gd name="connsiteY5" fmla="*/ 154112 h 1140431"/>
              <a:gd name="connsiteX6" fmla="*/ 51432 w 2649391"/>
              <a:gd name="connsiteY6" fmla="*/ 174660 h 1140431"/>
              <a:gd name="connsiteX7" fmla="*/ 92529 w 2649391"/>
              <a:gd name="connsiteY7" fmla="*/ 277402 h 1140431"/>
              <a:gd name="connsiteX8" fmla="*/ 123351 w 2649391"/>
              <a:gd name="connsiteY8" fmla="*/ 287676 h 1140431"/>
              <a:gd name="connsiteX9" fmla="*/ 174722 w 2649391"/>
              <a:gd name="connsiteY9" fmla="*/ 318499 h 1140431"/>
              <a:gd name="connsiteX10" fmla="*/ 256915 w 2649391"/>
              <a:gd name="connsiteY10" fmla="*/ 339047 h 1140431"/>
              <a:gd name="connsiteX11" fmla="*/ 287738 w 2649391"/>
              <a:gd name="connsiteY11" fmla="*/ 359595 h 1140431"/>
              <a:gd name="connsiteX12" fmla="*/ 339109 w 2649391"/>
              <a:gd name="connsiteY12" fmla="*/ 369869 h 1140431"/>
              <a:gd name="connsiteX13" fmla="*/ 380205 w 2649391"/>
              <a:gd name="connsiteY13" fmla="*/ 380144 h 1140431"/>
              <a:gd name="connsiteX14" fmla="*/ 811720 w 2649391"/>
              <a:gd name="connsiteY14" fmla="*/ 390418 h 1140431"/>
              <a:gd name="connsiteX15" fmla="*/ 842542 w 2649391"/>
              <a:gd name="connsiteY15" fmla="*/ 410966 h 1140431"/>
              <a:gd name="connsiteX16" fmla="*/ 883639 w 2649391"/>
              <a:gd name="connsiteY16" fmla="*/ 452063 h 1140431"/>
              <a:gd name="connsiteX17" fmla="*/ 893913 w 2649391"/>
              <a:gd name="connsiteY17" fmla="*/ 482885 h 1140431"/>
              <a:gd name="connsiteX18" fmla="*/ 924736 w 2649391"/>
              <a:gd name="connsiteY18" fmla="*/ 534256 h 1140431"/>
              <a:gd name="connsiteX19" fmla="*/ 914461 w 2649391"/>
              <a:gd name="connsiteY19" fmla="*/ 678094 h 1140431"/>
              <a:gd name="connsiteX20" fmla="*/ 883639 w 2649391"/>
              <a:gd name="connsiteY20" fmla="*/ 698643 h 1140431"/>
              <a:gd name="connsiteX21" fmla="*/ 770623 w 2649391"/>
              <a:gd name="connsiteY21" fmla="*/ 729465 h 1140431"/>
              <a:gd name="connsiteX22" fmla="*/ 678156 w 2649391"/>
              <a:gd name="connsiteY22" fmla="*/ 739739 h 1140431"/>
              <a:gd name="connsiteX23" fmla="*/ 585688 w 2649391"/>
              <a:gd name="connsiteY23" fmla="*/ 760287 h 1140431"/>
              <a:gd name="connsiteX24" fmla="*/ 524043 w 2649391"/>
              <a:gd name="connsiteY24" fmla="*/ 780836 h 1140431"/>
              <a:gd name="connsiteX25" fmla="*/ 400754 w 2649391"/>
              <a:gd name="connsiteY25" fmla="*/ 821932 h 1140431"/>
              <a:gd name="connsiteX26" fmla="*/ 339109 w 2649391"/>
              <a:gd name="connsiteY26" fmla="*/ 842481 h 1140431"/>
              <a:gd name="connsiteX27" fmla="*/ 215819 w 2649391"/>
              <a:gd name="connsiteY27" fmla="*/ 873303 h 1140431"/>
              <a:gd name="connsiteX28" fmla="*/ 184996 w 2649391"/>
              <a:gd name="connsiteY28" fmla="*/ 883577 h 1140431"/>
              <a:gd name="connsiteX29" fmla="*/ 154174 w 2649391"/>
              <a:gd name="connsiteY29" fmla="*/ 893851 h 1140431"/>
              <a:gd name="connsiteX30" fmla="*/ 123351 w 2649391"/>
              <a:gd name="connsiteY30" fmla="*/ 914400 h 1140431"/>
              <a:gd name="connsiteX31" fmla="*/ 102803 w 2649391"/>
              <a:gd name="connsiteY31" fmla="*/ 945222 h 1140431"/>
              <a:gd name="connsiteX32" fmla="*/ 71981 w 2649391"/>
              <a:gd name="connsiteY32" fmla="*/ 955496 h 1140431"/>
              <a:gd name="connsiteX33" fmla="*/ 20610 w 2649391"/>
              <a:gd name="connsiteY33" fmla="*/ 1006867 h 1140431"/>
              <a:gd name="connsiteX34" fmla="*/ 61 w 2649391"/>
              <a:gd name="connsiteY34" fmla="*/ 1068512 h 1140431"/>
              <a:gd name="connsiteX35" fmla="*/ 10336 w 2649391"/>
              <a:gd name="connsiteY35" fmla="*/ 1130157 h 1140431"/>
              <a:gd name="connsiteX36" fmla="*/ 41158 w 2649391"/>
              <a:gd name="connsiteY36" fmla="*/ 1140431 h 1140431"/>
              <a:gd name="connsiteX37" fmla="*/ 267190 w 2649391"/>
              <a:gd name="connsiteY37" fmla="*/ 1130157 h 1140431"/>
              <a:gd name="connsiteX38" fmla="*/ 359657 w 2649391"/>
              <a:gd name="connsiteY38" fmla="*/ 1089060 h 1140431"/>
              <a:gd name="connsiteX39" fmla="*/ 390479 w 2649391"/>
              <a:gd name="connsiteY39" fmla="*/ 1078786 h 1140431"/>
              <a:gd name="connsiteX40" fmla="*/ 421302 w 2649391"/>
              <a:gd name="connsiteY40" fmla="*/ 1058238 h 1140431"/>
              <a:gd name="connsiteX41" fmla="*/ 482947 w 2649391"/>
              <a:gd name="connsiteY41" fmla="*/ 1037690 h 1140431"/>
              <a:gd name="connsiteX42" fmla="*/ 513769 w 2649391"/>
              <a:gd name="connsiteY42" fmla="*/ 1027416 h 1140431"/>
              <a:gd name="connsiteX43" fmla="*/ 565140 w 2649391"/>
              <a:gd name="connsiteY43" fmla="*/ 1017141 h 1140431"/>
              <a:gd name="connsiteX44" fmla="*/ 595963 w 2649391"/>
              <a:gd name="connsiteY44" fmla="*/ 1006867 h 1140431"/>
              <a:gd name="connsiteX45" fmla="*/ 688430 w 2649391"/>
              <a:gd name="connsiteY45" fmla="*/ 986319 h 1140431"/>
              <a:gd name="connsiteX46" fmla="*/ 770623 w 2649391"/>
              <a:gd name="connsiteY46" fmla="*/ 965771 h 1140431"/>
              <a:gd name="connsiteX47" fmla="*/ 811720 w 2649391"/>
              <a:gd name="connsiteY47" fmla="*/ 955496 h 1140431"/>
              <a:gd name="connsiteX48" fmla="*/ 945284 w 2649391"/>
              <a:gd name="connsiteY48" fmla="*/ 934948 h 1140431"/>
              <a:gd name="connsiteX49" fmla="*/ 1006929 w 2649391"/>
              <a:gd name="connsiteY49" fmla="*/ 914400 h 1140431"/>
              <a:gd name="connsiteX50" fmla="*/ 1048025 w 2649391"/>
              <a:gd name="connsiteY50" fmla="*/ 904126 h 1140431"/>
              <a:gd name="connsiteX51" fmla="*/ 1109670 w 2649391"/>
              <a:gd name="connsiteY51" fmla="*/ 883577 h 1140431"/>
              <a:gd name="connsiteX52" fmla="*/ 1150767 w 2649391"/>
              <a:gd name="connsiteY52" fmla="*/ 873303 h 1140431"/>
              <a:gd name="connsiteX53" fmla="*/ 1263783 w 2649391"/>
              <a:gd name="connsiteY53" fmla="*/ 832207 h 1140431"/>
              <a:gd name="connsiteX54" fmla="*/ 1469266 w 2649391"/>
              <a:gd name="connsiteY54" fmla="*/ 811658 h 1140431"/>
              <a:gd name="connsiteX55" fmla="*/ 1582282 w 2649391"/>
              <a:gd name="connsiteY55" fmla="*/ 780836 h 1140431"/>
              <a:gd name="connsiteX56" fmla="*/ 1643927 w 2649391"/>
              <a:gd name="connsiteY56" fmla="*/ 770562 h 1140431"/>
              <a:gd name="connsiteX57" fmla="*/ 1664475 w 2649391"/>
              <a:gd name="connsiteY57" fmla="*/ 739739 h 1140431"/>
              <a:gd name="connsiteX58" fmla="*/ 1736394 w 2649391"/>
              <a:gd name="connsiteY58" fmla="*/ 708917 h 1140431"/>
              <a:gd name="connsiteX59" fmla="*/ 1777491 w 2649391"/>
              <a:gd name="connsiteY59" fmla="*/ 688368 h 1140431"/>
              <a:gd name="connsiteX60" fmla="*/ 1808313 w 2649391"/>
              <a:gd name="connsiteY60" fmla="*/ 678094 h 1140431"/>
              <a:gd name="connsiteX61" fmla="*/ 1890506 w 2649391"/>
              <a:gd name="connsiteY61" fmla="*/ 647272 h 1140431"/>
              <a:gd name="connsiteX62" fmla="*/ 1931603 w 2649391"/>
              <a:gd name="connsiteY62" fmla="*/ 636998 h 1140431"/>
              <a:gd name="connsiteX63" fmla="*/ 2034345 w 2649391"/>
              <a:gd name="connsiteY63" fmla="*/ 606175 h 1140431"/>
              <a:gd name="connsiteX64" fmla="*/ 2198731 w 2649391"/>
              <a:gd name="connsiteY64" fmla="*/ 544530 h 1140431"/>
              <a:gd name="connsiteX65" fmla="*/ 2239828 w 2649391"/>
              <a:gd name="connsiteY65" fmla="*/ 523982 h 1140431"/>
              <a:gd name="connsiteX66" fmla="*/ 2280924 w 2649391"/>
              <a:gd name="connsiteY66" fmla="*/ 513708 h 1140431"/>
              <a:gd name="connsiteX67" fmla="*/ 2311747 w 2649391"/>
              <a:gd name="connsiteY67" fmla="*/ 493159 h 1140431"/>
              <a:gd name="connsiteX68" fmla="*/ 2414488 w 2649391"/>
              <a:gd name="connsiteY68" fmla="*/ 462337 h 1140431"/>
              <a:gd name="connsiteX69" fmla="*/ 2517230 w 2649391"/>
              <a:gd name="connsiteY69" fmla="*/ 410966 h 1140431"/>
              <a:gd name="connsiteX70" fmla="*/ 2548052 w 2649391"/>
              <a:gd name="connsiteY70" fmla="*/ 390418 h 1140431"/>
              <a:gd name="connsiteX71" fmla="*/ 2578875 w 2649391"/>
              <a:gd name="connsiteY71" fmla="*/ 380144 h 1140431"/>
              <a:gd name="connsiteX72" fmla="*/ 2630246 w 2649391"/>
              <a:gd name="connsiteY72" fmla="*/ 349321 h 1140431"/>
              <a:gd name="connsiteX73" fmla="*/ 2640520 w 2649391"/>
              <a:gd name="connsiteY73" fmla="*/ 318499 h 1140431"/>
              <a:gd name="connsiteX74" fmla="*/ 2599423 w 2649391"/>
              <a:gd name="connsiteY74" fmla="*/ 246580 h 1140431"/>
              <a:gd name="connsiteX75" fmla="*/ 2558327 w 2649391"/>
              <a:gd name="connsiteY75" fmla="*/ 215757 h 1140431"/>
              <a:gd name="connsiteX76" fmla="*/ 2537778 w 2649391"/>
              <a:gd name="connsiteY76" fmla="*/ 184935 h 1140431"/>
              <a:gd name="connsiteX77" fmla="*/ 2476133 w 2649391"/>
              <a:gd name="connsiteY77" fmla="*/ 164386 h 1140431"/>
              <a:gd name="connsiteX78" fmla="*/ 2445311 w 2649391"/>
              <a:gd name="connsiteY78" fmla="*/ 143838 h 1140431"/>
              <a:gd name="connsiteX79" fmla="*/ 2383666 w 2649391"/>
              <a:gd name="connsiteY79" fmla="*/ 133564 h 1140431"/>
              <a:gd name="connsiteX80" fmla="*/ 2342569 w 2649391"/>
              <a:gd name="connsiteY80" fmla="*/ 123290 h 1140431"/>
              <a:gd name="connsiteX81" fmla="*/ 2239828 w 2649391"/>
              <a:gd name="connsiteY81" fmla="*/ 92467 h 1140431"/>
              <a:gd name="connsiteX82" fmla="*/ 2178183 w 2649391"/>
              <a:gd name="connsiteY82" fmla="*/ 71919 h 1140431"/>
              <a:gd name="connsiteX83" fmla="*/ 2137086 w 2649391"/>
              <a:gd name="connsiteY83" fmla="*/ 61645 h 1140431"/>
              <a:gd name="connsiteX84" fmla="*/ 2095990 w 2649391"/>
              <a:gd name="connsiteY84" fmla="*/ 41096 h 1140431"/>
              <a:gd name="connsiteX85" fmla="*/ 2044619 w 2649391"/>
              <a:gd name="connsiteY85" fmla="*/ 20548 h 1140431"/>
              <a:gd name="connsiteX86" fmla="*/ 2013796 w 2649391"/>
              <a:gd name="connsiteY86" fmla="*/ 0 h 1140431"/>
              <a:gd name="connsiteX87" fmla="*/ 1592556 w 2649391"/>
              <a:gd name="connsiteY87" fmla="*/ 10274 h 1140431"/>
              <a:gd name="connsiteX88" fmla="*/ 1479540 w 2649391"/>
              <a:gd name="connsiteY88" fmla="*/ 20548 h 1140431"/>
              <a:gd name="connsiteX89" fmla="*/ 534318 w 2649391"/>
              <a:gd name="connsiteY89" fmla="*/ 30822 h 1140431"/>
              <a:gd name="connsiteX90" fmla="*/ 472673 w 2649391"/>
              <a:gd name="connsiteY90" fmla="*/ 51371 h 1140431"/>
              <a:gd name="connsiteX91" fmla="*/ 287738 w 2649391"/>
              <a:gd name="connsiteY91" fmla="*/ 61645 h 114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649391" h="1140431">
                <a:moveTo>
                  <a:pt x="287738" y="61645"/>
                </a:moveTo>
                <a:cubicBezTo>
                  <a:pt x="246641" y="66782"/>
                  <a:pt x="246641" y="75344"/>
                  <a:pt x="226093" y="82193"/>
                </a:cubicBezTo>
                <a:cubicBezTo>
                  <a:pt x="215819" y="85618"/>
                  <a:pt x="205777" y="89840"/>
                  <a:pt x="195270" y="92467"/>
                </a:cubicBezTo>
                <a:cubicBezTo>
                  <a:pt x="181571" y="95892"/>
                  <a:pt x="167699" y="98683"/>
                  <a:pt x="154174" y="102741"/>
                </a:cubicBezTo>
                <a:cubicBezTo>
                  <a:pt x="133428" y="108965"/>
                  <a:pt x="92529" y="123290"/>
                  <a:pt x="92529" y="123290"/>
                </a:cubicBezTo>
                <a:cubicBezTo>
                  <a:pt x="85680" y="133564"/>
                  <a:pt x="79695" y="144470"/>
                  <a:pt x="71981" y="154112"/>
                </a:cubicBezTo>
                <a:cubicBezTo>
                  <a:pt x="65930" y="161676"/>
                  <a:pt x="52396" y="165021"/>
                  <a:pt x="51432" y="174660"/>
                </a:cubicBezTo>
                <a:cubicBezTo>
                  <a:pt x="44908" y="239895"/>
                  <a:pt x="46929" y="254602"/>
                  <a:pt x="92529" y="277402"/>
                </a:cubicBezTo>
                <a:cubicBezTo>
                  <a:pt x="102215" y="282245"/>
                  <a:pt x="113077" y="284251"/>
                  <a:pt x="123351" y="287676"/>
                </a:cubicBezTo>
                <a:cubicBezTo>
                  <a:pt x="148575" y="312900"/>
                  <a:pt x="138045" y="308496"/>
                  <a:pt x="174722" y="318499"/>
                </a:cubicBezTo>
                <a:cubicBezTo>
                  <a:pt x="201968" y="325930"/>
                  <a:pt x="256915" y="339047"/>
                  <a:pt x="256915" y="339047"/>
                </a:cubicBezTo>
                <a:cubicBezTo>
                  <a:pt x="267189" y="345896"/>
                  <a:pt x="276176" y="355259"/>
                  <a:pt x="287738" y="359595"/>
                </a:cubicBezTo>
                <a:cubicBezTo>
                  <a:pt x="304089" y="365726"/>
                  <a:pt x="322062" y="366081"/>
                  <a:pt x="339109" y="369869"/>
                </a:cubicBezTo>
                <a:cubicBezTo>
                  <a:pt x="352893" y="372932"/>
                  <a:pt x="366098" y="379531"/>
                  <a:pt x="380205" y="380144"/>
                </a:cubicBezTo>
                <a:cubicBezTo>
                  <a:pt x="523948" y="386394"/>
                  <a:pt x="667882" y="386993"/>
                  <a:pt x="811720" y="390418"/>
                </a:cubicBezTo>
                <a:cubicBezTo>
                  <a:pt x="821994" y="397267"/>
                  <a:pt x="833167" y="402930"/>
                  <a:pt x="842542" y="410966"/>
                </a:cubicBezTo>
                <a:cubicBezTo>
                  <a:pt x="857251" y="423574"/>
                  <a:pt x="883639" y="452063"/>
                  <a:pt x="883639" y="452063"/>
                </a:cubicBezTo>
                <a:cubicBezTo>
                  <a:pt x="887064" y="462337"/>
                  <a:pt x="888341" y="473599"/>
                  <a:pt x="893913" y="482885"/>
                </a:cubicBezTo>
                <a:cubicBezTo>
                  <a:pt x="936225" y="553406"/>
                  <a:pt x="895627" y="446937"/>
                  <a:pt x="924736" y="534256"/>
                </a:cubicBezTo>
                <a:cubicBezTo>
                  <a:pt x="921311" y="582202"/>
                  <a:pt x="926119" y="631461"/>
                  <a:pt x="914461" y="678094"/>
                </a:cubicBezTo>
                <a:cubicBezTo>
                  <a:pt x="911466" y="690073"/>
                  <a:pt x="894923" y="693628"/>
                  <a:pt x="883639" y="698643"/>
                </a:cubicBezTo>
                <a:cubicBezTo>
                  <a:pt x="851308" y="713013"/>
                  <a:pt x="806243" y="724376"/>
                  <a:pt x="770623" y="729465"/>
                </a:cubicBezTo>
                <a:cubicBezTo>
                  <a:pt x="739923" y="733851"/>
                  <a:pt x="708978" y="736314"/>
                  <a:pt x="678156" y="739739"/>
                </a:cubicBezTo>
                <a:cubicBezTo>
                  <a:pt x="589959" y="769137"/>
                  <a:pt x="730362" y="724118"/>
                  <a:pt x="585688" y="760287"/>
                </a:cubicBezTo>
                <a:cubicBezTo>
                  <a:pt x="564675" y="765540"/>
                  <a:pt x="544591" y="773986"/>
                  <a:pt x="524043" y="780836"/>
                </a:cubicBezTo>
                <a:lnTo>
                  <a:pt x="400754" y="821932"/>
                </a:lnTo>
                <a:cubicBezTo>
                  <a:pt x="400750" y="821933"/>
                  <a:pt x="339114" y="842480"/>
                  <a:pt x="339109" y="842481"/>
                </a:cubicBezTo>
                <a:cubicBezTo>
                  <a:pt x="256098" y="856316"/>
                  <a:pt x="297228" y="846167"/>
                  <a:pt x="215819" y="873303"/>
                </a:cubicBezTo>
                <a:lnTo>
                  <a:pt x="184996" y="883577"/>
                </a:lnTo>
                <a:lnTo>
                  <a:pt x="154174" y="893851"/>
                </a:lnTo>
                <a:cubicBezTo>
                  <a:pt x="143900" y="900701"/>
                  <a:pt x="132083" y="905668"/>
                  <a:pt x="123351" y="914400"/>
                </a:cubicBezTo>
                <a:cubicBezTo>
                  <a:pt x="114620" y="923131"/>
                  <a:pt x="112445" y="937508"/>
                  <a:pt x="102803" y="945222"/>
                </a:cubicBezTo>
                <a:cubicBezTo>
                  <a:pt x="94346" y="951987"/>
                  <a:pt x="82255" y="952071"/>
                  <a:pt x="71981" y="955496"/>
                </a:cubicBezTo>
                <a:cubicBezTo>
                  <a:pt x="54857" y="972620"/>
                  <a:pt x="28268" y="983893"/>
                  <a:pt x="20610" y="1006867"/>
                </a:cubicBezTo>
                <a:lnTo>
                  <a:pt x="61" y="1068512"/>
                </a:lnTo>
                <a:cubicBezTo>
                  <a:pt x="3486" y="1089060"/>
                  <a:pt x="0" y="1112070"/>
                  <a:pt x="10336" y="1130157"/>
                </a:cubicBezTo>
                <a:cubicBezTo>
                  <a:pt x="15709" y="1139560"/>
                  <a:pt x="30328" y="1140431"/>
                  <a:pt x="41158" y="1140431"/>
                </a:cubicBezTo>
                <a:cubicBezTo>
                  <a:pt x="116580" y="1140431"/>
                  <a:pt x="191846" y="1133582"/>
                  <a:pt x="267190" y="1130157"/>
                </a:cubicBezTo>
                <a:cubicBezTo>
                  <a:pt x="316034" y="1097595"/>
                  <a:pt x="286299" y="1113513"/>
                  <a:pt x="359657" y="1089060"/>
                </a:cubicBezTo>
                <a:cubicBezTo>
                  <a:pt x="369931" y="1085635"/>
                  <a:pt x="381468" y="1084793"/>
                  <a:pt x="390479" y="1078786"/>
                </a:cubicBezTo>
                <a:cubicBezTo>
                  <a:pt x="400753" y="1071937"/>
                  <a:pt x="410018" y="1063253"/>
                  <a:pt x="421302" y="1058238"/>
                </a:cubicBezTo>
                <a:cubicBezTo>
                  <a:pt x="441095" y="1049441"/>
                  <a:pt x="462399" y="1044539"/>
                  <a:pt x="482947" y="1037690"/>
                </a:cubicBezTo>
                <a:cubicBezTo>
                  <a:pt x="493221" y="1034265"/>
                  <a:pt x="503150" y="1029540"/>
                  <a:pt x="513769" y="1027416"/>
                </a:cubicBezTo>
                <a:cubicBezTo>
                  <a:pt x="530893" y="1023991"/>
                  <a:pt x="548199" y="1021376"/>
                  <a:pt x="565140" y="1017141"/>
                </a:cubicBezTo>
                <a:cubicBezTo>
                  <a:pt x="575647" y="1014514"/>
                  <a:pt x="585456" y="1009494"/>
                  <a:pt x="595963" y="1006867"/>
                </a:cubicBezTo>
                <a:cubicBezTo>
                  <a:pt x="680699" y="985683"/>
                  <a:pt x="614608" y="1007411"/>
                  <a:pt x="688430" y="986319"/>
                </a:cubicBezTo>
                <a:cubicBezTo>
                  <a:pt x="784832" y="958776"/>
                  <a:pt x="629599" y="997111"/>
                  <a:pt x="770623" y="965771"/>
                </a:cubicBezTo>
                <a:cubicBezTo>
                  <a:pt x="784407" y="962708"/>
                  <a:pt x="797791" y="957817"/>
                  <a:pt x="811720" y="955496"/>
                </a:cubicBezTo>
                <a:cubicBezTo>
                  <a:pt x="865291" y="946567"/>
                  <a:pt x="895900" y="948416"/>
                  <a:pt x="945284" y="934948"/>
                </a:cubicBezTo>
                <a:cubicBezTo>
                  <a:pt x="966181" y="929249"/>
                  <a:pt x="985916" y="919653"/>
                  <a:pt x="1006929" y="914400"/>
                </a:cubicBezTo>
                <a:cubicBezTo>
                  <a:pt x="1020628" y="910975"/>
                  <a:pt x="1034500" y="908184"/>
                  <a:pt x="1048025" y="904126"/>
                </a:cubicBezTo>
                <a:cubicBezTo>
                  <a:pt x="1068771" y="897902"/>
                  <a:pt x="1088657" y="888830"/>
                  <a:pt x="1109670" y="883577"/>
                </a:cubicBezTo>
                <a:cubicBezTo>
                  <a:pt x="1123369" y="880152"/>
                  <a:pt x="1137371" y="877768"/>
                  <a:pt x="1150767" y="873303"/>
                </a:cubicBezTo>
                <a:cubicBezTo>
                  <a:pt x="1190605" y="860024"/>
                  <a:pt x="1221806" y="840603"/>
                  <a:pt x="1263783" y="832207"/>
                </a:cubicBezTo>
                <a:cubicBezTo>
                  <a:pt x="1287881" y="827387"/>
                  <a:pt x="1454618" y="812990"/>
                  <a:pt x="1469266" y="811658"/>
                </a:cubicBezTo>
                <a:cubicBezTo>
                  <a:pt x="1509107" y="798378"/>
                  <a:pt x="1535929" y="788561"/>
                  <a:pt x="1582282" y="780836"/>
                </a:cubicBezTo>
                <a:lnTo>
                  <a:pt x="1643927" y="770562"/>
                </a:lnTo>
                <a:cubicBezTo>
                  <a:pt x="1650776" y="760288"/>
                  <a:pt x="1654989" y="747644"/>
                  <a:pt x="1664475" y="739739"/>
                </a:cubicBezTo>
                <a:cubicBezTo>
                  <a:pt x="1688527" y="719695"/>
                  <a:pt x="1709944" y="720253"/>
                  <a:pt x="1736394" y="708917"/>
                </a:cubicBezTo>
                <a:cubicBezTo>
                  <a:pt x="1750472" y="702884"/>
                  <a:pt x="1763413" y="694401"/>
                  <a:pt x="1777491" y="688368"/>
                </a:cubicBezTo>
                <a:cubicBezTo>
                  <a:pt x="1787445" y="684102"/>
                  <a:pt x="1798173" y="681897"/>
                  <a:pt x="1808313" y="678094"/>
                </a:cubicBezTo>
                <a:cubicBezTo>
                  <a:pt x="1843047" y="665069"/>
                  <a:pt x="1857861" y="656599"/>
                  <a:pt x="1890506" y="647272"/>
                </a:cubicBezTo>
                <a:cubicBezTo>
                  <a:pt x="1904083" y="643393"/>
                  <a:pt x="1918078" y="641056"/>
                  <a:pt x="1931603" y="636998"/>
                </a:cubicBezTo>
                <a:cubicBezTo>
                  <a:pt x="2056672" y="599477"/>
                  <a:pt x="1939621" y="629856"/>
                  <a:pt x="2034345" y="606175"/>
                </a:cubicBezTo>
                <a:cubicBezTo>
                  <a:pt x="2155718" y="545488"/>
                  <a:pt x="2099318" y="561099"/>
                  <a:pt x="2198731" y="544530"/>
                </a:cubicBezTo>
                <a:cubicBezTo>
                  <a:pt x="2212430" y="537681"/>
                  <a:pt x="2225487" y="529360"/>
                  <a:pt x="2239828" y="523982"/>
                </a:cubicBezTo>
                <a:cubicBezTo>
                  <a:pt x="2253049" y="519024"/>
                  <a:pt x="2267945" y="519270"/>
                  <a:pt x="2280924" y="513708"/>
                </a:cubicBezTo>
                <a:cubicBezTo>
                  <a:pt x="2292274" y="508844"/>
                  <a:pt x="2300702" y="498681"/>
                  <a:pt x="2311747" y="493159"/>
                </a:cubicBezTo>
                <a:cubicBezTo>
                  <a:pt x="2356802" y="470632"/>
                  <a:pt x="2366366" y="471961"/>
                  <a:pt x="2414488" y="462337"/>
                </a:cubicBezTo>
                <a:cubicBezTo>
                  <a:pt x="2487882" y="413407"/>
                  <a:pt x="2452174" y="427230"/>
                  <a:pt x="2517230" y="410966"/>
                </a:cubicBezTo>
                <a:cubicBezTo>
                  <a:pt x="2527504" y="404117"/>
                  <a:pt x="2537008" y="395940"/>
                  <a:pt x="2548052" y="390418"/>
                </a:cubicBezTo>
                <a:cubicBezTo>
                  <a:pt x="2557739" y="385575"/>
                  <a:pt x="2569588" y="385716"/>
                  <a:pt x="2578875" y="380144"/>
                </a:cubicBezTo>
                <a:cubicBezTo>
                  <a:pt x="2649391" y="337834"/>
                  <a:pt x="2542929" y="378426"/>
                  <a:pt x="2630246" y="349321"/>
                </a:cubicBezTo>
                <a:cubicBezTo>
                  <a:pt x="2633671" y="339047"/>
                  <a:pt x="2641863" y="329245"/>
                  <a:pt x="2640520" y="318499"/>
                </a:cubicBezTo>
                <a:cubicBezTo>
                  <a:pt x="2636392" y="285471"/>
                  <a:pt x="2622500" y="265811"/>
                  <a:pt x="2599423" y="246580"/>
                </a:cubicBezTo>
                <a:cubicBezTo>
                  <a:pt x="2586268" y="235618"/>
                  <a:pt x="2570435" y="227865"/>
                  <a:pt x="2558327" y="215757"/>
                </a:cubicBezTo>
                <a:cubicBezTo>
                  <a:pt x="2549596" y="207026"/>
                  <a:pt x="2548249" y="191479"/>
                  <a:pt x="2537778" y="184935"/>
                </a:cubicBezTo>
                <a:cubicBezTo>
                  <a:pt x="2519410" y="173455"/>
                  <a:pt x="2476133" y="164386"/>
                  <a:pt x="2476133" y="164386"/>
                </a:cubicBezTo>
                <a:cubicBezTo>
                  <a:pt x="2465859" y="157537"/>
                  <a:pt x="2457025" y="147743"/>
                  <a:pt x="2445311" y="143838"/>
                </a:cubicBezTo>
                <a:cubicBezTo>
                  <a:pt x="2425548" y="137250"/>
                  <a:pt x="2404093" y="137649"/>
                  <a:pt x="2383666" y="133564"/>
                </a:cubicBezTo>
                <a:cubicBezTo>
                  <a:pt x="2369820" y="130795"/>
                  <a:pt x="2356268" y="126715"/>
                  <a:pt x="2342569" y="123290"/>
                </a:cubicBezTo>
                <a:cubicBezTo>
                  <a:pt x="2264033" y="84020"/>
                  <a:pt x="2342161" y="118050"/>
                  <a:pt x="2239828" y="92467"/>
                </a:cubicBezTo>
                <a:cubicBezTo>
                  <a:pt x="2218815" y="87214"/>
                  <a:pt x="2199196" y="77172"/>
                  <a:pt x="2178183" y="71919"/>
                </a:cubicBezTo>
                <a:lnTo>
                  <a:pt x="2137086" y="61645"/>
                </a:lnTo>
                <a:cubicBezTo>
                  <a:pt x="2123387" y="54795"/>
                  <a:pt x="2109986" y="47316"/>
                  <a:pt x="2095990" y="41096"/>
                </a:cubicBezTo>
                <a:cubicBezTo>
                  <a:pt x="2079137" y="33606"/>
                  <a:pt x="2061115" y="28796"/>
                  <a:pt x="2044619" y="20548"/>
                </a:cubicBezTo>
                <a:cubicBezTo>
                  <a:pt x="2033574" y="15026"/>
                  <a:pt x="2024070" y="6849"/>
                  <a:pt x="2013796" y="0"/>
                </a:cubicBezTo>
                <a:lnTo>
                  <a:pt x="1592556" y="10274"/>
                </a:lnTo>
                <a:cubicBezTo>
                  <a:pt x="1554757" y="11728"/>
                  <a:pt x="1517360" y="19814"/>
                  <a:pt x="1479540" y="20548"/>
                </a:cubicBezTo>
                <a:lnTo>
                  <a:pt x="534318" y="30822"/>
                </a:lnTo>
                <a:cubicBezTo>
                  <a:pt x="513770" y="37672"/>
                  <a:pt x="494291" y="50020"/>
                  <a:pt x="472673" y="51371"/>
                </a:cubicBezTo>
                <a:cubicBezTo>
                  <a:pt x="294614" y="62499"/>
                  <a:pt x="328835" y="56508"/>
                  <a:pt x="287738" y="61645"/>
                </a:cubicBezTo>
                <a:close/>
              </a:path>
            </a:pathLst>
          </a:cu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362200"/>
          </a:xfrm>
        </p:spPr>
        <p:txBody>
          <a:bodyPr/>
          <a:lstStyle/>
          <a:p>
            <a:r>
              <a:rPr lang="en-IN" dirty="0" smtClean="0"/>
              <a:t>Layer 4 is the set of grid points that are reachable from the grid points in Layer 3 but are not present in either of Layers 1,2, or 3.</a:t>
            </a:r>
          </a:p>
          <a:p>
            <a:r>
              <a:rPr lang="en-IN" dirty="0" smtClean="0"/>
              <a:t>No new grid points are reachable from Layer 4 that have not been reached before.</a:t>
            </a:r>
          </a:p>
          <a:p>
            <a:r>
              <a:rPr lang="en-IN" dirty="0" smtClean="0"/>
              <a:t>So the layered search stops.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6858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06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68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52600" y="160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19400" y="160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6200" y="160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876800" y="15240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752600" y="9144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819400" y="9144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953000" y="9144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19400" y="914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19400" y="12954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62400" y="1295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934200" y="1295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934200" y="9144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1295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91200" y="12954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810000" y="8382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876800" y="8382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7000" y="533400"/>
            <a:ext cx="304800" cy="14478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2743200" y="1600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2819400" y="914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3810000" y="1600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4800600" y="1524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4800600" y="1219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5715000" y="1295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6934200" y="1219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3886200" y="1295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6934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6934200" y="914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5791200" y="1600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4800600" y="762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hape 44"/>
          <p:cNvCxnSpPr>
            <a:endCxn id="31" idx="7"/>
          </p:cNvCxnSpPr>
          <p:nvPr/>
        </p:nvCxnSpPr>
        <p:spPr>
          <a:xfrm rot="10800000" flipV="1">
            <a:off x="2927164" y="457199"/>
            <a:ext cx="349437" cy="288225"/>
          </a:xfrm>
          <a:prstGeom prst="curvedConnector2">
            <a:avLst/>
          </a:prstGeom>
          <a:ln w="31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24200" y="2286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</a:t>
            </a:r>
            <a:r>
              <a:rPr lang="en-IN" dirty="0" smtClean="0">
                <a:latin typeface="Comic Sans MS" pitchFamily="66" charset="0"/>
              </a:rPr>
              <a:t>ayer 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19600" y="228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</a:t>
            </a:r>
            <a:r>
              <a:rPr lang="en-IN" dirty="0" smtClean="0">
                <a:latin typeface="Comic Sans MS" pitchFamily="66" charset="0"/>
              </a:rPr>
              <a:t>ayer 2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16200000" flipH="1">
            <a:off x="4229100" y="571500"/>
            <a:ext cx="609600" cy="228600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67400" y="228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</a:t>
            </a:r>
            <a:r>
              <a:rPr lang="en-IN" dirty="0" smtClean="0">
                <a:latin typeface="Comic Sans MS" pitchFamily="66" charset="0"/>
              </a:rPr>
              <a:t>ayer 3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50" name="Curved Connector 49"/>
          <p:cNvCxnSpPr>
            <a:endCxn id="51" idx="56"/>
          </p:cNvCxnSpPr>
          <p:nvPr/>
        </p:nvCxnSpPr>
        <p:spPr>
          <a:xfrm>
            <a:off x="6096000" y="533400"/>
            <a:ext cx="167014" cy="155532"/>
          </a:xfrm>
          <a:prstGeom prst="curvedConnector3">
            <a:avLst>
              <a:gd name="adj1" fmla="val 206875"/>
            </a:avLst>
          </a:prstGeom>
          <a:ln w="31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4646478" y="626301"/>
            <a:ext cx="2480832" cy="1153022"/>
          </a:xfrm>
          <a:custGeom>
            <a:avLst/>
            <a:gdLst>
              <a:gd name="connsiteX0" fmla="*/ 88360 w 2480832"/>
              <a:gd name="connsiteY0" fmla="*/ 62631 h 1153022"/>
              <a:gd name="connsiteX1" fmla="*/ 100886 w 2480832"/>
              <a:gd name="connsiteY1" fmla="*/ 212943 h 1153022"/>
              <a:gd name="connsiteX2" fmla="*/ 176043 w 2480832"/>
              <a:gd name="connsiteY2" fmla="*/ 250521 h 1153022"/>
              <a:gd name="connsiteX3" fmla="*/ 514245 w 2480832"/>
              <a:gd name="connsiteY3" fmla="*/ 288099 h 1153022"/>
              <a:gd name="connsiteX4" fmla="*/ 551823 w 2480832"/>
              <a:gd name="connsiteY4" fmla="*/ 300625 h 1153022"/>
              <a:gd name="connsiteX5" fmla="*/ 576875 w 2480832"/>
              <a:gd name="connsiteY5" fmla="*/ 338203 h 1153022"/>
              <a:gd name="connsiteX6" fmla="*/ 614454 w 2480832"/>
              <a:gd name="connsiteY6" fmla="*/ 375781 h 1153022"/>
              <a:gd name="connsiteX7" fmla="*/ 652032 w 2480832"/>
              <a:gd name="connsiteY7" fmla="*/ 400833 h 1153022"/>
              <a:gd name="connsiteX8" fmla="*/ 689610 w 2480832"/>
              <a:gd name="connsiteY8" fmla="*/ 438411 h 1153022"/>
              <a:gd name="connsiteX9" fmla="*/ 777292 w 2480832"/>
              <a:gd name="connsiteY9" fmla="*/ 475989 h 1153022"/>
              <a:gd name="connsiteX10" fmla="*/ 890026 w 2480832"/>
              <a:gd name="connsiteY10" fmla="*/ 501041 h 1153022"/>
              <a:gd name="connsiteX11" fmla="*/ 940130 w 2480832"/>
              <a:gd name="connsiteY11" fmla="*/ 676406 h 1153022"/>
              <a:gd name="connsiteX12" fmla="*/ 902552 w 2480832"/>
              <a:gd name="connsiteY12" fmla="*/ 713984 h 1153022"/>
              <a:gd name="connsiteX13" fmla="*/ 852448 w 2480832"/>
              <a:gd name="connsiteY13" fmla="*/ 726510 h 1153022"/>
              <a:gd name="connsiteX14" fmla="*/ 727188 w 2480832"/>
              <a:gd name="connsiteY14" fmla="*/ 764088 h 1153022"/>
              <a:gd name="connsiteX15" fmla="*/ 226147 w 2480832"/>
              <a:gd name="connsiteY15" fmla="*/ 776614 h 1153022"/>
              <a:gd name="connsiteX16" fmla="*/ 150990 w 2480832"/>
              <a:gd name="connsiteY16" fmla="*/ 826718 h 1153022"/>
              <a:gd name="connsiteX17" fmla="*/ 113412 w 2480832"/>
              <a:gd name="connsiteY17" fmla="*/ 839244 h 1153022"/>
              <a:gd name="connsiteX18" fmla="*/ 38256 w 2480832"/>
              <a:gd name="connsiteY18" fmla="*/ 889348 h 1153022"/>
              <a:gd name="connsiteX19" fmla="*/ 678 w 2480832"/>
              <a:gd name="connsiteY19" fmla="*/ 964504 h 1153022"/>
              <a:gd name="connsiteX20" fmla="*/ 13204 w 2480832"/>
              <a:gd name="connsiteY20" fmla="*/ 1052187 h 1153022"/>
              <a:gd name="connsiteX21" fmla="*/ 63308 w 2480832"/>
              <a:gd name="connsiteY21" fmla="*/ 1089765 h 1153022"/>
              <a:gd name="connsiteX22" fmla="*/ 188569 w 2480832"/>
              <a:gd name="connsiteY22" fmla="*/ 1127343 h 1153022"/>
              <a:gd name="connsiteX23" fmla="*/ 288777 w 2480832"/>
              <a:gd name="connsiteY23" fmla="*/ 1152395 h 1153022"/>
              <a:gd name="connsiteX24" fmla="*/ 614454 w 2480832"/>
              <a:gd name="connsiteY24" fmla="*/ 1139869 h 1153022"/>
              <a:gd name="connsiteX25" fmla="*/ 689610 w 2480832"/>
              <a:gd name="connsiteY25" fmla="*/ 1114817 h 1153022"/>
              <a:gd name="connsiteX26" fmla="*/ 727188 w 2480832"/>
              <a:gd name="connsiteY26" fmla="*/ 1089765 h 1153022"/>
              <a:gd name="connsiteX27" fmla="*/ 814870 w 2480832"/>
              <a:gd name="connsiteY27" fmla="*/ 1039661 h 1153022"/>
              <a:gd name="connsiteX28" fmla="*/ 902552 w 2480832"/>
              <a:gd name="connsiteY28" fmla="*/ 951978 h 1153022"/>
              <a:gd name="connsiteX29" fmla="*/ 940130 w 2480832"/>
              <a:gd name="connsiteY29" fmla="*/ 914400 h 1153022"/>
              <a:gd name="connsiteX30" fmla="*/ 977708 w 2480832"/>
              <a:gd name="connsiteY30" fmla="*/ 876822 h 1153022"/>
              <a:gd name="connsiteX31" fmla="*/ 1090443 w 2480832"/>
              <a:gd name="connsiteY31" fmla="*/ 814192 h 1153022"/>
              <a:gd name="connsiteX32" fmla="*/ 1178125 w 2480832"/>
              <a:gd name="connsiteY32" fmla="*/ 751562 h 1153022"/>
              <a:gd name="connsiteX33" fmla="*/ 1215703 w 2480832"/>
              <a:gd name="connsiteY33" fmla="*/ 726510 h 1153022"/>
              <a:gd name="connsiteX34" fmla="*/ 1290859 w 2480832"/>
              <a:gd name="connsiteY34" fmla="*/ 701458 h 1153022"/>
              <a:gd name="connsiteX35" fmla="*/ 1340963 w 2480832"/>
              <a:gd name="connsiteY35" fmla="*/ 688932 h 1153022"/>
              <a:gd name="connsiteX36" fmla="*/ 1466223 w 2480832"/>
              <a:gd name="connsiteY36" fmla="*/ 663880 h 1153022"/>
              <a:gd name="connsiteX37" fmla="*/ 1541380 w 2480832"/>
              <a:gd name="connsiteY37" fmla="*/ 638828 h 1153022"/>
              <a:gd name="connsiteX38" fmla="*/ 1666640 w 2480832"/>
              <a:gd name="connsiteY38" fmla="*/ 613776 h 1153022"/>
              <a:gd name="connsiteX39" fmla="*/ 1704218 w 2480832"/>
              <a:gd name="connsiteY39" fmla="*/ 601250 h 1153022"/>
              <a:gd name="connsiteX40" fmla="*/ 1879582 w 2480832"/>
              <a:gd name="connsiteY40" fmla="*/ 551146 h 1153022"/>
              <a:gd name="connsiteX41" fmla="*/ 1917160 w 2480832"/>
              <a:gd name="connsiteY41" fmla="*/ 538620 h 1153022"/>
              <a:gd name="connsiteX42" fmla="*/ 1954738 w 2480832"/>
              <a:gd name="connsiteY42" fmla="*/ 526094 h 1153022"/>
              <a:gd name="connsiteX43" fmla="*/ 2017369 w 2480832"/>
              <a:gd name="connsiteY43" fmla="*/ 488515 h 1153022"/>
              <a:gd name="connsiteX44" fmla="*/ 2105051 w 2480832"/>
              <a:gd name="connsiteY44" fmla="*/ 450937 h 1153022"/>
              <a:gd name="connsiteX45" fmla="*/ 2142629 w 2480832"/>
              <a:gd name="connsiteY45" fmla="*/ 438411 h 1153022"/>
              <a:gd name="connsiteX46" fmla="*/ 2267889 w 2480832"/>
              <a:gd name="connsiteY46" fmla="*/ 413359 h 1153022"/>
              <a:gd name="connsiteX47" fmla="*/ 2330519 w 2480832"/>
              <a:gd name="connsiteY47" fmla="*/ 400833 h 1153022"/>
              <a:gd name="connsiteX48" fmla="*/ 2443254 w 2480832"/>
              <a:gd name="connsiteY48" fmla="*/ 388307 h 1153022"/>
              <a:gd name="connsiteX49" fmla="*/ 2480832 w 2480832"/>
              <a:gd name="connsiteY49" fmla="*/ 300625 h 1153022"/>
              <a:gd name="connsiteX50" fmla="*/ 2468306 w 2480832"/>
              <a:gd name="connsiteY50" fmla="*/ 212943 h 1153022"/>
              <a:gd name="connsiteX51" fmla="*/ 2355571 w 2480832"/>
              <a:gd name="connsiteY51" fmla="*/ 162839 h 1153022"/>
              <a:gd name="connsiteX52" fmla="*/ 2054947 w 2480832"/>
              <a:gd name="connsiteY52" fmla="*/ 137787 h 1153022"/>
              <a:gd name="connsiteX53" fmla="*/ 1879582 w 2480832"/>
              <a:gd name="connsiteY53" fmla="*/ 125261 h 1153022"/>
              <a:gd name="connsiteX54" fmla="*/ 1779374 w 2480832"/>
              <a:gd name="connsiteY54" fmla="*/ 100209 h 1153022"/>
              <a:gd name="connsiteX55" fmla="*/ 1716744 w 2480832"/>
              <a:gd name="connsiteY55" fmla="*/ 87683 h 1153022"/>
              <a:gd name="connsiteX56" fmla="*/ 1616536 w 2480832"/>
              <a:gd name="connsiteY56" fmla="*/ 62631 h 1153022"/>
              <a:gd name="connsiteX57" fmla="*/ 1378541 w 2480832"/>
              <a:gd name="connsiteY57" fmla="*/ 25052 h 1153022"/>
              <a:gd name="connsiteX58" fmla="*/ 1278333 w 2480832"/>
              <a:gd name="connsiteY58" fmla="*/ 12526 h 1153022"/>
              <a:gd name="connsiteX59" fmla="*/ 1065390 w 2480832"/>
              <a:gd name="connsiteY59" fmla="*/ 0 h 1153022"/>
              <a:gd name="connsiteX60" fmla="*/ 113412 w 2480832"/>
              <a:gd name="connsiteY60" fmla="*/ 12526 h 1153022"/>
              <a:gd name="connsiteX61" fmla="*/ 88360 w 2480832"/>
              <a:gd name="connsiteY61" fmla="*/ 50104 h 1153022"/>
              <a:gd name="connsiteX62" fmla="*/ 88360 w 2480832"/>
              <a:gd name="connsiteY62" fmla="*/ 62631 h 115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0832" h="1153022">
                <a:moveTo>
                  <a:pt x="88360" y="62631"/>
                </a:moveTo>
                <a:cubicBezTo>
                  <a:pt x="90448" y="89771"/>
                  <a:pt x="87074" y="164600"/>
                  <a:pt x="100886" y="212943"/>
                </a:cubicBezTo>
                <a:cubicBezTo>
                  <a:pt x="105506" y="229114"/>
                  <a:pt x="162724" y="247448"/>
                  <a:pt x="176043" y="250521"/>
                </a:cubicBezTo>
                <a:cubicBezTo>
                  <a:pt x="336135" y="287465"/>
                  <a:pt x="317058" y="276500"/>
                  <a:pt x="514245" y="288099"/>
                </a:cubicBezTo>
                <a:cubicBezTo>
                  <a:pt x="526771" y="292274"/>
                  <a:pt x="541513" y="292377"/>
                  <a:pt x="551823" y="300625"/>
                </a:cubicBezTo>
                <a:cubicBezTo>
                  <a:pt x="563578" y="310029"/>
                  <a:pt x="567237" y="326638"/>
                  <a:pt x="576875" y="338203"/>
                </a:cubicBezTo>
                <a:cubicBezTo>
                  <a:pt x="588216" y="351812"/>
                  <a:pt x="600845" y="364440"/>
                  <a:pt x="614454" y="375781"/>
                </a:cubicBezTo>
                <a:cubicBezTo>
                  <a:pt x="626019" y="385419"/>
                  <a:pt x="640467" y="391195"/>
                  <a:pt x="652032" y="400833"/>
                </a:cubicBezTo>
                <a:cubicBezTo>
                  <a:pt x="665641" y="412174"/>
                  <a:pt x="676001" y="427070"/>
                  <a:pt x="689610" y="438411"/>
                </a:cubicBezTo>
                <a:cubicBezTo>
                  <a:pt x="729406" y="471574"/>
                  <a:pt x="726427" y="461456"/>
                  <a:pt x="777292" y="475989"/>
                </a:cubicBezTo>
                <a:cubicBezTo>
                  <a:pt x="863633" y="500658"/>
                  <a:pt x="754395" y="478436"/>
                  <a:pt x="890026" y="501041"/>
                </a:cubicBezTo>
                <a:cubicBezTo>
                  <a:pt x="960900" y="571916"/>
                  <a:pt x="979596" y="558008"/>
                  <a:pt x="940130" y="676406"/>
                </a:cubicBezTo>
                <a:cubicBezTo>
                  <a:pt x="934528" y="693211"/>
                  <a:pt x="917932" y="705195"/>
                  <a:pt x="902552" y="713984"/>
                </a:cubicBezTo>
                <a:cubicBezTo>
                  <a:pt x="887605" y="722525"/>
                  <a:pt x="868937" y="721563"/>
                  <a:pt x="852448" y="726510"/>
                </a:cubicBezTo>
                <a:cubicBezTo>
                  <a:pt x="842317" y="729549"/>
                  <a:pt x="749872" y="763057"/>
                  <a:pt x="727188" y="764088"/>
                </a:cubicBezTo>
                <a:cubicBezTo>
                  <a:pt x="560294" y="771674"/>
                  <a:pt x="393161" y="772439"/>
                  <a:pt x="226147" y="776614"/>
                </a:cubicBezTo>
                <a:cubicBezTo>
                  <a:pt x="201095" y="793315"/>
                  <a:pt x="179554" y="817197"/>
                  <a:pt x="150990" y="826718"/>
                </a:cubicBezTo>
                <a:cubicBezTo>
                  <a:pt x="138464" y="830893"/>
                  <a:pt x="124954" y="832832"/>
                  <a:pt x="113412" y="839244"/>
                </a:cubicBezTo>
                <a:cubicBezTo>
                  <a:pt x="87092" y="853866"/>
                  <a:pt x="38256" y="889348"/>
                  <a:pt x="38256" y="889348"/>
                </a:cubicBezTo>
                <a:cubicBezTo>
                  <a:pt x="25590" y="908347"/>
                  <a:pt x="678" y="938574"/>
                  <a:pt x="678" y="964504"/>
                </a:cubicBezTo>
                <a:cubicBezTo>
                  <a:pt x="678" y="994028"/>
                  <a:pt x="0" y="1025780"/>
                  <a:pt x="13204" y="1052187"/>
                </a:cubicBezTo>
                <a:cubicBezTo>
                  <a:pt x="22540" y="1070860"/>
                  <a:pt x="44635" y="1080429"/>
                  <a:pt x="63308" y="1089765"/>
                </a:cubicBezTo>
                <a:cubicBezTo>
                  <a:pt x="102999" y="1109611"/>
                  <a:pt x="146613" y="1115356"/>
                  <a:pt x="188569" y="1127343"/>
                </a:cubicBezTo>
                <a:cubicBezTo>
                  <a:pt x="278446" y="1153022"/>
                  <a:pt x="161439" y="1126927"/>
                  <a:pt x="288777" y="1152395"/>
                </a:cubicBezTo>
                <a:cubicBezTo>
                  <a:pt x="397336" y="1148220"/>
                  <a:pt x="506289" y="1150009"/>
                  <a:pt x="614454" y="1139869"/>
                </a:cubicBezTo>
                <a:cubicBezTo>
                  <a:pt x="640746" y="1137404"/>
                  <a:pt x="667638" y="1129465"/>
                  <a:pt x="689610" y="1114817"/>
                </a:cubicBezTo>
                <a:cubicBezTo>
                  <a:pt x="702136" y="1106466"/>
                  <a:pt x="714117" y="1097234"/>
                  <a:pt x="727188" y="1089765"/>
                </a:cubicBezTo>
                <a:cubicBezTo>
                  <a:pt x="757791" y="1072278"/>
                  <a:pt x="788334" y="1063544"/>
                  <a:pt x="814870" y="1039661"/>
                </a:cubicBezTo>
                <a:cubicBezTo>
                  <a:pt x="845593" y="1012010"/>
                  <a:pt x="873325" y="981206"/>
                  <a:pt x="902552" y="951978"/>
                </a:cubicBezTo>
                <a:lnTo>
                  <a:pt x="940130" y="914400"/>
                </a:lnTo>
                <a:cubicBezTo>
                  <a:pt x="952656" y="901874"/>
                  <a:pt x="961864" y="884744"/>
                  <a:pt x="977708" y="876822"/>
                </a:cubicBezTo>
                <a:cubicBezTo>
                  <a:pt x="1037523" y="846915"/>
                  <a:pt x="1027532" y="853511"/>
                  <a:pt x="1090443" y="814192"/>
                </a:cubicBezTo>
                <a:cubicBezTo>
                  <a:pt x="1137672" y="784674"/>
                  <a:pt x="1126683" y="788306"/>
                  <a:pt x="1178125" y="751562"/>
                </a:cubicBezTo>
                <a:cubicBezTo>
                  <a:pt x="1190375" y="742812"/>
                  <a:pt x="1201946" y="732624"/>
                  <a:pt x="1215703" y="726510"/>
                </a:cubicBezTo>
                <a:cubicBezTo>
                  <a:pt x="1239834" y="715785"/>
                  <a:pt x="1265240" y="707863"/>
                  <a:pt x="1290859" y="701458"/>
                </a:cubicBezTo>
                <a:cubicBezTo>
                  <a:pt x="1307560" y="697283"/>
                  <a:pt x="1324130" y="692539"/>
                  <a:pt x="1340963" y="688932"/>
                </a:cubicBezTo>
                <a:cubicBezTo>
                  <a:pt x="1382598" y="680010"/>
                  <a:pt x="1425828" y="677345"/>
                  <a:pt x="1466223" y="663880"/>
                </a:cubicBezTo>
                <a:cubicBezTo>
                  <a:pt x="1491275" y="655529"/>
                  <a:pt x="1515485" y="644007"/>
                  <a:pt x="1541380" y="638828"/>
                </a:cubicBezTo>
                <a:cubicBezTo>
                  <a:pt x="1583133" y="630477"/>
                  <a:pt x="1626245" y="627241"/>
                  <a:pt x="1666640" y="613776"/>
                </a:cubicBezTo>
                <a:cubicBezTo>
                  <a:pt x="1679166" y="609601"/>
                  <a:pt x="1691480" y="604724"/>
                  <a:pt x="1704218" y="601250"/>
                </a:cubicBezTo>
                <a:cubicBezTo>
                  <a:pt x="1877230" y="554065"/>
                  <a:pt x="1735573" y="599149"/>
                  <a:pt x="1879582" y="551146"/>
                </a:cubicBezTo>
                <a:lnTo>
                  <a:pt x="1917160" y="538620"/>
                </a:lnTo>
                <a:lnTo>
                  <a:pt x="1954738" y="526094"/>
                </a:lnTo>
                <a:cubicBezTo>
                  <a:pt x="2003669" y="477161"/>
                  <a:pt x="1952327" y="521036"/>
                  <a:pt x="2017369" y="488515"/>
                </a:cubicBezTo>
                <a:cubicBezTo>
                  <a:pt x="2119073" y="437663"/>
                  <a:pt x="1983391" y="485697"/>
                  <a:pt x="2105051" y="450937"/>
                </a:cubicBezTo>
                <a:cubicBezTo>
                  <a:pt x="2117747" y="447310"/>
                  <a:pt x="2129764" y="441380"/>
                  <a:pt x="2142629" y="438411"/>
                </a:cubicBezTo>
                <a:cubicBezTo>
                  <a:pt x="2184119" y="428836"/>
                  <a:pt x="2226136" y="421710"/>
                  <a:pt x="2267889" y="413359"/>
                </a:cubicBezTo>
                <a:cubicBezTo>
                  <a:pt x="2288766" y="409184"/>
                  <a:pt x="2309359" y="403184"/>
                  <a:pt x="2330519" y="400833"/>
                </a:cubicBezTo>
                <a:lnTo>
                  <a:pt x="2443254" y="388307"/>
                </a:lnTo>
                <a:cubicBezTo>
                  <a:pt x="2448146" y="378524"/>
                  <a:pt x="2480832" y="319056"/>
                  <a:pt x="2480832" y="300625"/>
                </a:cubicBezTo>
                <a:cubicBezTo>
                  <a:pt x="2480832" y="271101"/>
                  <a:pt x="2480297" y="239922"/>
                  <a:pt x="2468306" y="212943"/>
                </a:cubicBezTo>
                <a:cubicBezTo>
                  <a:pt x="2458024" y="189810"/>
                  <a:pt x="2358586" y="163593"/>
                  <a:pt x="2355571" y="162839"/>
                </a:cubicBezTo>
                <a:cubicBezTo>
                  <a:pt x="2221808" y="129398"/>
                  <a:pt x="2335017" y="154262"/>
                  <a:pt x="2054947" y="137787"/>
                </a:cubicBezTo>
                <a:cubicBezTo>
                  <a:pt x="1996444" y="134346"/>
                  <a:pt x="1938037" y="129436"/>
                  <a:pt x="1879582" y="125261"/>
                </a:cubicBezTo>
                <a:cubicBezTo>
                  <a:pt x="1846179" y="116910"/>
                  <a:pt x="1813136" y="106961"/>
                  <a:pt x="1779374" y="100209"/>
                </a:cubicBezTo>
                <a:cubicBezTo>
                  <a:pt x="1758497" y="96034"/>
                  <a:pt x="1737489" y="92470"/>
                  <a:pt x="1716744" y="87683"/>
                </a:cubicBezTo>
                <a:cubicBezTo>
                  <a:pt x="1683195" y="79941"/>
                  <a:pt x="1616536" y="62631"/>
                  <a:pt x="1616536" y="62631"/>
                </a:cubicBezTo>
                <a:cubicBezTo>
                  <a:pt x="1507272" y="7997"/>
                  <a:pt x="1595208" y="43893"/>
                  <a:pt x="1378541" y="25052"/>
                </a:cubicBezTo>
                <a:cubicBezTo>
                  <a:pt x="1345005" y="22136"/>
                  <a:pt x="1311888" y="15210"/>
                  <a:pt x="1278333" y="12526"/>
                </a:cubicBezTo>
                <a:cubicBezTo>
                  <a:pt x="1207456" y="6856"/>
                  <a:pt x="1136371" y="4175"/>
                  <a:pt x="1065390" y="0"/>
                </a:cubicBezTo>
                <a:lnTo>
                  <a:pt x="113412" y="12526"/>
                </a:lnTo>
                <a:cubicBezTo>
                  <a:pt x="98377" y="13297"/>
                  <a:pt x="95092" y="36639"/>
                  <a:pt x="88360" y="50104"/>
                </a:cubicBezTo>
                <a:cubicBezTo>
                  <a:pt x="82455" y="61914"/>
                  <a:pt x="86272" y="35491"/>
                  <a:pt x="88360" y="62631"/>
                </a:cubicBezTo>
                <a:close/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6781800" y="1066800"/>
            <a:ext cx="304800" cy="762000"/>
          </a:xfrm>
          <a:prstGeom prst="ellipse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7315200" y="228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</a:t>
            </a:r>
            <a:r>
              <a:rPr lang="en-IN" dirty="0" smtClean="0">
                <a:latin typeface="Comic Sans MS" pitchFamily="66" charset="0"/>
              </a:rPr>
              <a:t>ayer 4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55" name="Shape 54"/>
          <p:cNvCxnSpPr>
            <a:stCxn id="53" idx="2"/>
            <a:endCxn id="52" idx="6"/>
          </p:cNvCxnSpPr>
          <p:nvPr/>
        </p:nvCxnSpPr>
        <p:spPr>
          <a:xfrm rot="5400000">
            <a:off x="7009284" y="675249"/>
            <a:ext cx="849868" cy="695235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rot="21300000">
            <a:off x="3285835" y="1312531"/>
            <a:ext cx="2115132" cy="304221"/>
          </a:xfrm>
          <a:prstGeom prst="ellipse">
            <a:avLst/>
          </a:prstGeom>
          <a:noFill/>
          <a:ln w="3175">
            <a:solidFill>
              <a:schemeClr val="accent3">
                <a:lumMod val="50000"/>
              </a:schemeClr>
            </a:solidFill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0" dirty="0" smtClean="0"/>
              <a:t>Implementing layered search from source point s </a:t>
            </a:r>
            <a:endParaRPr lang="en-IN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6096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IN" dirty="0" smtClean="0"/>
              <a:t>C</a:t>
            </a:r>
            <a:r>
              <a:rPr lang="en-IN" dirty="0" smtClean="0"/>
              <a:t>lassic implementation of  layered search using queue of “</a:t>
            </a:r>
            <a:r>
              <a:rPr lang="en-IN" dirty="0" smtClean="0">
                <a:solidFill>
                  <a:srgbClr val="C00000"/>
                </a:solidFill>
              </a:rPr>
              <a:t>unexplored</a:t>
            </a:r>
            <a:r>
              <a:rPr lang="en-IN" dirty="0" smtClean="0"/>
              <a:t>” grid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Keep a queue Q and initialize it to empty.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00FF"/>
                </a:solidFill>
              </a:rPr>
              <a:t>Keep a Status field and Layer field for all grid points. Set Status of all grid points as “NOTVISITED” and Layer as ∞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Insert the source point s into Q.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Set Status[s] = INQUEUE. Set Layer[s] = 0.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00FF"/>
                </a:solidFill>
              </a:rPr>
              <a:t>Repeat until Q is empty 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Remove the grid point  p at the head of Q.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2F9208"/>
                </a:solidFill>
              </a:rPr>
              <a:t>For every grid point r reachable directly from p do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>
                <a:solidFill>
                  <a:srgbClr val="2F9208"/>
                </a:solidFill>
              </a:rPr>
              <a:t>If Status[r] is NOTVISITED {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dirty="0" err="1" smtClean="0">
                <a:solidFill>
                  <a:srgbClr val="2F9208"/>
                </a:solidFill>
              </a:rPr>
              <a:t>Enqueue</a:t>
            </a:r>
            <a:r>
              <a:rPr lang="en-IN" dirty="0" smtClean="0">
                <a:solidFill>
                  <a:srgbClr val="2F9208"/>
                </a:solidFill>
              </a:rPr>
              <a:t> </a:t>
            </a:r>
            <a:r>
              <a:rPr lang="en-IN" dirty="0" smtClean="0">
                <a:solidFill>
                  <a:srgbClr val="2F9208"/>
                </a:solidFill>
              </a:rPr>
              <a:t>the point 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dirty="0" smtClean="0">
                <a:solidFill>
                  <a:srgbClr val="2F9208"/>
                </a:solidFill>
              </a:rPr>
              <a:t>Set Layer[r] to  Layer[p]+1 //p is  parent of 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dirty="0" smtClean="0">
                <a:solidFill>
                  <a:srgbClr val="2F9208"/>
                </a:solidFill>
              </a:rPr>
              <a:t>Set Status[r] = INQUEUE  }</a:t>
            </a:r>
            <a:endParaRPr lang="en-IN" dirty="0" smtClean="0">
              <a:solidFill>
                <a:srgbClr val="2F9208"/>
              </a:solidFill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en-IN" dirty="0" smtClean="0"/>
              <a:t>Set Status[p] to  VISITED</a:t>
            </a:r>
          </a:p>
          <a:p>
            <a:pPr marL="457200" indent="-457200">
              <a:buNone/>
            </a:pPr>
            <a:r>
              <a:rPr lang="en-IN" dirty="0" smtClean="0"/>
              <a:t>     </a:t>
            </a:r>
            <a:r>
              <a:rPr lang="en-IN" dirty="0" smtClean="0">
                <a:solidFill>
                  <a:srgbClr val="0000FF"/>
                </a:solidFill>
              </a:rPr>
              <a:t> }</a:t>
            </a:r>
          </a:p>
          <a:p>
            <a:pPr lvl="2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N" dirty="0" smtClean="0"/>
              <a:t>Layered Search(source 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3810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Keep a queue Q of grid coordinates, initially empty.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Status[]  is one of { NOTVISITED, INQUEUE, VISITED}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For each grid point p do 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 Status[p] = NOTVISITED.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Layer[p] = ∞</a:t>
            </a:r>
          </a:p>
          <a:p>
            <a:pPr marL="914400" lvl="1" indent="-457200">
              <a:buNone/>
            </a:pPr>
            <a:r>
              <a:rPr lang="en-IN" dirty="0" smtClean="0"/>
              <a:t>}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Enqueue</a:t>
            </a:r>
            <a:r>
              <a:rPr lang="en-IN" dirty="0" smtClean="0"/>
              <a:t>(Q,s)              </a:t>
            </a:r>
            <a:r>
              <a:rPr lang="en-IN" dirty="0" smtClean="0">
                <a:solidFill>
                  <a:srgbClr val="0000FF"/>
                </a:solidFill>
              </a:rPr>
              <a:t>// </a:t>
            </a:r>
            <a:r>
              <a:rPr lang="en-IN" dirty="0" err="1" smtClean="0">
                <a:solidFill>
                  <a:srgbClr val="0000FF"/>
                </a:solidFill>
              </a:rPr>
              <a:t>Enqueue</a:t>
            </a:r>
            <a:r>
              <a:rPr lang="en-IN" dirty="0" smtClean="0">
                <a:solidFill>
                  <a:srgbClr val="0000FF"/>
                </a:solidFill>
              </a:rPr>
              <a:t> source vertex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Status[s] = INQUEUE      </a:t>
            </a:r>
            <a:r>
              <a:rPr lang="en-IN" dirty="0" smtClean="0">
                <a:solidFill>
                  <a:srgbClr val="0000FF"/>
                </a:solidFill>
              </a:rPr>
              <a:t>// Set its status and Layer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Layer[s]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8229600" cy="4462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IN" sz="2000" dirty="0" smtClean="0">
              <a:latin typeface="Comic Sans MS" pitchFamily="66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IN" sz="2200" dirty="0" smtClean="0">
                <a:latin typeface="Comic Sans MS" pitchFamily="66" charset="0"/>
              </a:rPr>
              <a:t>While Q is not empty 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p</a:t>
            </a:r>
            <a:r>
              <a:rPr lang="en-IN" sz="2200" dirty="0" smtClean="0">
                <a:latin typeface="Comic Sans MS" pitchFamily="66" charset="0"/>
              </a:rPr>
              <a:t>= </a:t>
            </a:r>
            <a:r>
              <a:rPr lang="en-IN" sz="2200" dirty="0" err="1" smtClean="0">
                <a:latin typeface="Comic Sans MS" pitchFamily="66" charset="0"/>
              </a:rPr>
              <a:t>Dequeue</a:t>
            </a:r>
            <a:r>
              <a:rPr lang="en-IN" sz="2200" dirty="0" smtClean="0">
                <a:latin typeface="Comic Sans MS" pitchFamily="66" charset="0"/>
              </a:rPr>
              <a:t>(Q)     </a:t>
            </a:r>
            <a:r>
              <a:rPr lang="en-IN" sz="2200" dirty="0" smtClean="0">
                <a:latin typeface="Comic Sans MS" pitchFamily="66" charset="0"/>
              </a:rPr>
              <a:t>    </a:t>
            </a:r>
            <a:endParaRPr lang="en-IN" sz="2200" dirty="0" smtClean="0">
              <a:latin typeface="Comic Sans MS" pitchFamily="66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for each r</a:t>
            </a:r>
            <a:r>
              <a:rPr lang="en-IN" sz="2200" dirty="0" smtClean="0">
                <a:latin typeface="Comic Sans MS" pitchFamily="66" charset="0"/>
              </a:rPr>
              <a:t> that can be visited from p in one step {</a:t>
            </a:r>
            <a:endParaRPr lang="en-IN" sz="2200" dirty="0" smtClean="0">
              <a:latin typeface="Comic Sans MS" pitchFamily="66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     if </a:t>
            </a:r>
            <a:r>
              <a:rPr lang="en-IN" sz="2200" dirty="0" smtClean="0">
                <a:latin typeface="Comic Sans MS" pitchFamily="66" charset="0"/>
              </a:rPr>
              <a:t>STATUS[r] </a:t>
            </a:r>
            <a:r>
              <a:rPr lang="en-IN" sz="2200" dirty="0" smtClean="0">
                <a:latin typeface="Comic Sans MS" pitchFamily="66" charset="0"/>
              </a:rPr>
              <a:t>== NOTVISITED 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          </a:t>
            </a:r>
            <a:r>
              <a:rPr lang="en-IN" sz="2200" dirty="0" err="1" smtClean="0">
                <a:latin typeface="Comic Sans MS" pitchFamily="66" charset="0"/>
              </a:rPr>
              <a:t>Enqueue</a:t>
            </a:r>
            <a:r>
              <a:rPr lang="en-IN" sz="2200" dirty="0" smtClean="0">
                <a:latin typeface="Comic Sans MS" pitchFamily="66" charset="0"/>
              </a:rPr>
              <a:t>(Q, </a:t>
            </a:r>
            <a:r>
              <a:rPr lang="en-IN" sz="2200" dirty="0" smtClean="0">
                <a:latin typeface="Comic Sans MS" pitchFamily="66" charset="0"/>
              </a:rPr>
              <a:t>r)</a:t>
            </a:r>
            <a:endParaRPr lang="en-IN" sz="2200" dirty="0" smtClean="0">
              <a:latin typeface="Comic Sans MS" pitchFamily="66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          </a:t>
            </a:r>
            <a:r>
              <a:rPr lang="en-IN" sz="2200" dirty="0" smtClean="0">
                <a:latin typeface="Comic Sans MS" pitchFamily="66" charset="0"/>
              </a:rPr>
              <a:t>Status[r] </a:t>
            </a:r>
            <a:r>
              <a:rPr lang="en-IN" sz="2200" dirty="0" smtClean="0">
                <a:latin typeface="Comic Sans MS" pitchFamily="66" charset="0"/>
              </a:rPr>
              <a:t>= </a:t>
            </a:r>
            <a:r>
              <a:rPr lang="en-IN" sz="2200" dirty="0" smtClean="0">
                <a:latin typeface="Comic Sans MS" pitchFamily="66" charset="0"/>
              </a:rPr>
              <a:t>INQUEUE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</a:t>
            </a:r>
            <a:r>
              <a:rPr lang="en-IN" sz="2200" dirty="0" smtClean="0">
                <a:latin typeface="Comic Sans MS" pitchFamily="66" charset="0"/>
              </a:rPr>
              <a:t>            Layer[r] = Layer[p]+1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</a:t>
            </a:r>
            <a:r>
              <a:rPr lang="en-IN" sz="2200" dirty="0" smtClean="0">
                <a:latin typeface="Comic Sans MS" pitchFamily="66" charset="0"/>
              </a:rPr>
              <a:t>            // Make r as a child of p </a:t>
            </a:r>
            <a:endParaRPr lang="en-IN" sz="2200" dirty="0" smtClean="0">
              <a:latin typeface="Comic Sans MS" pitchFamily="66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      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  </a:t>
            </a:r>
            <a:r>
              <a:rPr lang="en-IN" sz="2200" dirty="0" smtClean="0">
                <a:latin typeface="Comic Sans MS" pitchFamily="66" charset="0"/>
              </a:rPr>
              <a:t>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 </a:t>
            </a:r>
            <a:r>
              <a:rPr lang="en-IN" sz="2200" dirty="0" smtClean="0">
                <a:latin typeface="Comic Sans MS" pitchFamily="66" charset="0"/>
              </a:rPr>
              <a:t>  STATUS[p] = VISITED</a:t>
            </a:r>
            <a:endParaRPr lang="en-IN" sz="2200" dirty="0" smtClean="0">
              <a:latin typeface="Comic Sans MS" pitchFamily="66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057400" y="22098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486400" y="22098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981200" y="16764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400" y="16764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" y="2133600"/>
            <a:ext cx="1814920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dirty="0" smtClean="0">
                <a:latin typeface="+mj-lt"/>
              </a:rPr>
              <a:t>U= UNVISITED</a:t>
            </a:r>
          </a:p>
          <a:p>
            <a:r>
              <a:rPr lang="en-IN" sz="2200" dirty="0" smtClean="0">
                <a:latin typeface="+mj-lt"/>
              </a:rPr>
              <a:t>Q = INQUEUE</a:t>
            </a:r>
          </a:p>
          <a:p>
            <a:r>
              <a:rPr lang="en-IN" sz="2200" dirty="0" smtClean="0">
                <a:latin typeface="+mj-lt"/>
              </a:rPr>
              <a:t>V = VISITED</a:t>
            </a:r>
            <a:endParaRPr lang="en-IN" sz="22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6400" y="4572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(1,1)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5400" y="45720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362200" y="4572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0" y="4572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33800" y="4572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19600" y="4572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05400" y="4572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91200" y="4572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477000" y="45720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77000" y="50292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00200" y="51054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head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38400" y="5105400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tail</a:t>
            </a:r>
            <a:endParaRPr lang="en-IN" sz="2000" dirty="0">
              <a:latin typeface="Comic Sans MS" pitchFamily="66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667000" y="5029200"/>
            <a:ext cx="1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057400" y="5029200"/>
            <a:ext cx="1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447800" y="10668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9812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480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00400" y="44196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C00000"/>
                </a:solidFill>
              </a:rPr>
              <a:t>(1,1)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0400" y="4038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86200" y="44196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44196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57800" y="44196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43600" y="44196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29400" y="44196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44196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001000" y="4419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001000" y="48768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24200" y="49530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head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62400" y="4953000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tail</a:t>
            </a:r>
            <a:endParaRPr lang="en-IN" sz="2000" dirty="0">
              <a:latin typeface="Comic Sans MS" pitchFamily="66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191000" y="4876800"/>
            <a:ext cx="1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581400" y="4876800"/>
            <a:ext cx="1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200400" y="5715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(</a:t>
            </a:r>
            <a:r>
              <a:rPr lang="en-IN" sz="2000" dirty="0" smtClean="0">
                <a:solidFill>
                  <a:schemeClr val="tx1"/>
                </a:solidFill>
              </a:rPr>
              <a:t>2,1)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0400" y="53340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86200" y="5715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(2,3)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2000" y="5715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57800" y="5715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43600" y="5715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29400" y="5715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15200" y="57150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8001000" y="57150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01000" y="61722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62484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head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72000" y="6248400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tail</a:t>
            </a:r>
            <a:endParaRPr lang="en-IN" sz="2000" dirty="0">
              <a:latin typeface="Comic Sans MS" pitchFamily="66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4800600" y="6172200"/>
            <a:ext cx="1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581400" y="6172200"/>
            <a:ext cx="1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8601" y="4038600"/>
            <a:ext cx="27432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p = </a:t>
            </a:r>
            <a:r>
              <a:rPr lang="en-IN" sz="2000" dirty="0" err="1" smtClean="0">
                <a:latin typeface="Comic Sans MS" pitchFamily="66" charset="0"/>
              </a:rPr>
              <a:t>Dequeue</a:t>
            </a:r>
            <a:r>
              <a:rPr lang="en-IN" sz="2000" dirty="0" smtClean="0">
                <a:latin typeface="Comic Sans MS" pitchFamily="66" charset="0"/>
              </a:rPr>
              <a:t>(Q)</a:t>
            </a:r>
          </a:p>
          <a:p>
            <a:r>
              <a:rPr lang="en-IN" sz="2000" dirty="0" err="1" smtClean="0">
                <a:latin typeface="Comic Sans MS" pitchFamily="66" charset="0"/>
              </a:rPr>
              <a:t>Enqueue</a:t>
            </a:r>
            <a:r>
              <a:rPr lang="en-IN" sz="2000" dirty="0" smtClean="0">
                <a:latin typeface="Comic Sans MS" pitchFamily="66" charset="0"/>
              </a:rPr>
              <a:t> unvisited points with links from p.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24000" y="5562600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</a:rPr>
              <a:t>p  = (1,1)</a:t>
            </a:r>
            <a:endParaRPr lang="en-IN" sz="2200" dirty="0">
              <a:solidFill>
                <a:srgbClr val="C00000"/>
              </a:solidFill>
            </a:endParaRPr>
          </a:p>
        </p:txBody>
      </p:sp>
      <p:cxnSp>
        <p:nvCxnSpPr>
          <p:cNvPr id="76" name="Straight Connector 75"/>
          <p:cNvCxnSpPr>
            <a:stCxn id="74" idx="2"/>
          </p:cNvCxnSpPr>
          <p:nvPr/>
        </p:nvCxnSpPr>
        <p:spPr>
          <a:xfrm flipH="1">
            <a:off x="1676400" y="5993487"/>
            <a:ext cx="443276" cy="407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09800" y="5943600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43000" y="64578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2209800" y="645789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82" name="Oval 81"/>
          <p:cNvSpPr/>
          <p:nvPr/>
        </p:nvSpPr>
        <p:spPr>
          <a:xfrm>
            <a:off x="1447800" y="10668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9812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480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766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(2,1)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6600" y="3962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62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(2,3)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482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340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56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91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8077200" y="4343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77200" y="4800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8600" y="3657600"/>
            <a:ext cx="2895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 = </a:t>
            </a:r>
            <a:r>
              <a:rPr lang="en-IN" dirty="0" err="1" smtClean="0">
                <a:latin typeface="Comic Sans MS" pitchFamily="66" charset="0"/>
              </a:rPr>
              <a:t>Dequeue</a:t>
            </a:r>
            <a:r>
              <a:rPr lang="en-IN" dirty="0" smtClean="0">
                <a:latin typeface="Comic Sans MS" pitchFamily="66" charset="0"/>
              </a:rPr>
              <a:t>(Q)</a:t>
            </a:r>
          </a:p>
          <a:p>
            <a:r>
              <a:rPr lang="en-IN" dirty="0" err="1" smtClean="0">
                <a:latin typeface="Comic Sans MS" pitchFamily="66" charset="0"/>
              </a:rPr>
              <a:t>Enqueue</a:t>
            </a:r>
            <a:r>
              <a:rPr lang="en-IN" dirty="0" smtClean="0">
                <a:latin typeface="Comic Sans MS" pitchFamily="66" charset="0"/>
              </a:rPr>
              <a:t> unvisited points with links from p.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276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(2,3)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962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(3,1)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48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34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19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05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91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8077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77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66800" y="466731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1219200" y="4972110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752600" y="4972110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33400" y="5410200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</a:rPr>
              <a:t>p</a:t>
            </a:r>
            <a:r>
              <a:rPr lang="en-IN" sz="2200" dirty="0" smtClean="0">
                <a:solidFill>
                  <a:srgbClr val="C00000"/>
                </a:solidFill>
              </a:rPr>
              <a:t>= (2,1)</a:t>
            </a: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52600" y="54864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457200" y="62484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(3,1)</a:t>
            </a:r>
            <a:endParaRPr lang="en-IN" sz="2000" dirty="0"/>
          </a:p>
        </p:txBody>
      </p:sp>
      <p:cxnSp>
        <p:nvCxnSpPr>
          <p:cNvPr id="92" name="Straight Connector 91"/>
          <p:cNvCxnSpPr>
            <a:endCxn id="90" idx="0"/>
          </p:cNvCxnSpPr>
          <p:nvPr/>
        </p:nvCxnSpPr>
        <p:spPr>
          <a:xfrm flipH="1">
            <a:off x="789984" y="5867400"/>
            <a:ext cx="124417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514600" y="10668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9812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480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6600" y="3962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8600" y="3657600"/>
            <a:ext cx="2895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 = </a:t>
            </a:r>
            <a:r>
              <a:rPr lang="en-IN" dirty="0" err="1" smtClean="0">
                <a:latin typeface="Comic Sans MS" pitchFamily="66" charset="0"/>
              </a:rPr>
              <a:t>Dequeue</a:t>
            </a:r>
            <a:r>
              <a:rPr lang="en-IN" dirty="0" smtClean="0">
                <a:latin typeface="Comic Sans MS" pitchFamily="66" charset="0"/>
              </a:rPr>
              <a:t>(Q)</a:t>
            </a:r>
          </a:p>
          <a:p>
            <a:r>
              <a:rPr lang="en-IN" dirty="0" err="1" smtClean="0">
                <a:latin typeface="Comic Sans MS" pitchFamily="66" charset="0"/>
              </a:rPr>
              <a:t>Enqueue</a:t>
            </a:r>
            <a:r>
              <a:rPr lang="en-IN" dirty="0" smtClean="0">
                <a:latin typeface="Comic Sans MS" pitchFamily="66" charset="0"/>
              </a:rPr>
              <a:t> unvisited points with links from p.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200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(2,3)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8862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(3,1)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720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8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436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629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152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8001000" y="4343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01000" y="4800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66800" y="466731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1219200" y="4972110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752600" y="4972110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33400" y="54102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752600" y="5486400"/>
            <a:ext cx="1056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</a:t>
            </a:r>
            <a:r>
              <a:rPr lang="en-IN" sz="2200" dirty="0" smtClean="0">
                <a:solidFill>
                  <a:srgbClr val="C00000"/>
                </a:solidFill>
              </a:rPr>
              <a:t>p=(2,3)</a:t>
            </a: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7200" y="62484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(3,1)</a:t>
            </a:r>
            <a:endParaRPr lang="en-IN" sz="2000" dirty="0"/>
          </a:p>
        </p:txBody>
      </p:sp>
      <p:cxnSp>
        <p:nvCxnSpPr>
          <p:cNvPr id="92" name="Straight Connector 91"/>
          <p:cNvCxnSpPr>
            <a:endCxn id="90" idx="0"/>
          </p:cNvCxnSpPr>
          <p:nvPr/>
        </p:nvCxnSpPr>
        <p:spPr>
          <a:xfrm flipH="1">
            <a:off x="789984" y="5867400"/>
            <a:ext cx="124417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76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(3,1)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62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(4,2)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48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19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91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8077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077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81200" y="62484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(4,2)</a:t>
            </a:r>
            <a:endParaRPr lang="en-IN" sz="2000" dirty="0"/>
          </a:p>
        </p:txBody>
      </p:sp>
      <p:cxnSp>
        <p:nvCxnSpPr>
          <p:cNvPr id="99" name="Straight Connector 98"/>
          <p:cNvCxnSpPr>
            <a:stCxn id="89" idx="2"/>
          </p:cNvCxnSpPr>
          <p:nvPr/>
        </p:nvCxnSpPr>
        <p:spPr>
          <a:xfrm>
            <a:off x="2280950" y="5917287"/>
            <a:ext cx="157450" cy="3311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2514600" y="3810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3733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Queue implements </a:t>
            </a:r>
            <a:r>
              <a:rPr lang="en-IN" dirty="0" smtClean="0">
                <a:solidFill>
                  <a:srgbClr val="C00000"/>
                </a:solidFill>
              </a:rPr>
              <a:t>First-In-First-Out (FIFO) </a:t>
            </a:r>
            <a:r>
              <a:rPr lang="en-IN" dirty="0" smtClean="0"/>
              <a:t>policy: the element deleted is the one that has been in the set for the longest time (i.e., among the elements currently in the set, it arrived first).</a:t>
            </a:r>
          </a:p>
          <a:p>
            <a:r>
              <a:rPr lang="en-IN" dirty="0" smtClean="0"/>
              <a:t>Insertion operation in Queue Q is called </a:t>
            </a:r>
            <a:r>
              <a:rPr lang="en-IN" dirty="0" err="1" smtClean="0">
                <a:solidFill>
                  <a:srgbClr val="C00000"/>
                </a:solidFill>
              </a:rPr>
              <a:t>Enqueue</a:t>
            </a:r>
            <a:r>
              <a:rPr lang="en-IN" dirty="0" smtClean="0">
                <a:solidFill>
                  <a:srgbClr val="C00000"/>
                </a:solidFill>
              </a:rPr>
              <a:t>(Q).</a:t>
            </a:r>
          </a:p>
          <a:p>
            <a:r>
              <a:rPr lang="en-IN" dirty="0" smtClean="0"/>
              <a:t>Deletion operation in Queue Q is called </a:t>
            </a:r>
            <a:r>
              <a:rPr lang="en-IN" dirty="0" err="1" smtClean="0">
                <a:solidFill>
                  <a:srgbClr val="C00000"/>
                </a:solidFill>
              </a:rPr>
              <a:t>Dequeue</a:t>
            </a:r>
            <a:r>
              <a:rPr lang="en-IN" dirty="0" smtClean="0">
                <a:solidFill>
                  <a:srgbClr val="C00000"/>
                </a:solidFill>
              </a:rPr>
              <a:t>(Q).</a:t>
            </a:r>
          </a:p>
          <a:p>
            <a:r>
              <a:rPr lang="en-IN" dirty="0" smtClean="0"/>
              <a:t>A queue has the notions of </a:t>
            </a:r>
            <a:r>
              <a:rPr lang="en-IN" dirty="0" smtClean="0">
                <a:solidFill>
                  <a:srgbClr val="C00000"/>
                </a:solidFill>
              </a:rPr>
              <a:t>head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C00000"/>
                </a:solidFill>
              </a:rPr>
              <a:t>tail. </a:t>
            </a:r>
          </a:p>
          <a:p>
            <a:pPr lvl="1"/>
            <a:r>
              <a:rPr lang="en-IN" dirty="0" err="1" smtClean="0"/>
              <a:t>Dequeue</a:t>
            </a:r>
            <a:r>
              <a:rPr lang="en-IN" dirty="0" smtClean="0"/>
              <a:t> happens from head.</a:t>
            </a:r>
          </a:p>
          <a:p>
            <a:pPr lvl="1"/>
            <a:r>
              <a:rPr lang="en-IN" dirty="0" err="1" smtClean="0"/>
              <a:t>Enqueue</a:t>
            </a:r>
            <a:r>
              <a:rPr lang="en-IN" dirty="0" smtClean="0"/>
              <a:t> happens at tail.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981200" y="5410200"/>
            <a:ext cx="4572000" cy="1162110"/>
            <a:chOff x="1981200" y="5410200"/>
            <a:chExt cx="4572000" cy="1162110"/>
          </a:xfrm>
        </p:grpSpPr>
        <p:sp>
          <p:nvSpPr>
            <p:cNvPr id="5" name="Rectangle 4"/>
            <p:cNvSpPr/>
            <p:nvPr/>
          </p:nvSpPr>
          <p:spPr>
            <a:xfrm>
              <a:off x="1981200" y="54102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54102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54102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54102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541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12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7200" y="541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541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5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0" y="54102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7600" y="6172200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head</a:t>
              </a:r>
              <a:endParaRPr lang="en-IN" sz="2000" dirty="0">
                <a:latin typeface="Comic Sans MS" pitchFamily="66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6172200"/>
              <a:ext cx="579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tail</a:t>
              </a:r>
              <a:endParaRPr lang="en-IN" sz="2000" dirty="0">
                <a:latin typeface="Comic Sans MS" pitchFamily="66" charset="0"/>
              </a:endParaRPr>
            </a:p>
          </p:txBody>
        </p:sp>
        <p:cxnSp>
          <p:nvCxnSpPr>
            <p:cNvPr id="18" name="Straight Arrow Connector 17"/>
            <p:cNvCxnSpPr>
              <a:stCxn id="15" idx="0"/>
              <a:endCxn id="9" idx="2"/>
            </p:cNvCxnSpPr>
            <p:nvPr/>
          </p:nvCxnSpPr>
          <p:spPr>
            <a:xfrm flipV="1">
              <a:off x="4035268" y="5791200"/>
              <a:ext cx="3332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5791200" y="5791200"/>
              <a:ext cx="3332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267200" y="541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1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81600" y="541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7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38800" y="541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14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9812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U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480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6600" y="3962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00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(3,1)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8862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(4,2)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720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8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436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629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152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8001000" y="4343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01000" y="4800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8200" y="367671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990600" y="3981510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4000" y="3981510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44196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4000" y="44958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5257800"/>
            <a:ext cx="998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</a:rPr>
              <a:t>p=(3,1)</a:t>
            </a:r>
            <a:endParaRPr lang="en-IN" sz="2200" dirty="0">
              <a:solidFill>
                <a:srgbClr val="C00000"/>
              </a:solidFill>
            </a:endParaRPr>
          </a:p>
        </p:txBody>
      </p:sp>
      <p:cxnSp>
        <p:nvCxnSpPr>
          <p:cNvPr id="92" name="Straight Connector 91"/>
          <p:cNvCxnSpPr>
            <a:endCxn id="90" idx="0"/>
          </p:cNvCxnSpPr>
          <p:nvPr/>
        </p:nvCxnSpPr>
        <p:spPr>
          <a:xfrm flipH="1">
            <a:off x="499496" y="4876800"/>
            <a:ext cx="11010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76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(4,2)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62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(4,1)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48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19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91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8077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077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52600" y="52578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(4,2)</a:t>
            </a:r>
            <a:endParaRPr lang="en-IN" sz="2000" dirty="0"/>
          </a:p>
        </p:txBody>
      </p:sp>
      <p:cxnSp>
        <p:nvCxnSpPr>
          <p:cNvPr id="99" name="Straight Connector 98"/>
          <p:cNvCxnSpPr>
            <a:endCxn id="97" idx="0"/>
          </p:cNvCxnSpPr>
          <p:nvPr/>
        </p:nvCxnSpPr>
        <p:spPr>
          <a:xfrm>
            <a:off x="1981200" y="4800600"/>
            <a:ext cx="104184" cy="457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2400" y="62484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(4,1)</a:t>
            </a:r>
            <a:endParaRPr lang="en-IN" sz="20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381000" y="57150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581400" y="10668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9812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480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6600" y="3962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00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(4,2)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8862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(4,1)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720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8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436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629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152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8001000" y="4343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01000" y="4800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8200" y="367671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990600" y="3981510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4000" y="3981510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44196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4000" y="44958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52578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(3,1)</a:t>
            </a:r>
            <a:endParaRPr lang="en-IN" sz="2000" dirty="0"/>
          </a:p>
        </p:txBody>
      </p:sp>
      <p:cxnSp>
        <p:nvCxnSpPr>
          <p:cNvPr id="92" name="Straight Connector 91"/>
          <p:cNvCxnSpPr>
            <a:endCxn id="90" idx="0"/>
          </p:cNvCxnSpPr>
          <p:nvPr/>
        </p:nvCxnSpPr>
        <p:spPr>
          <a:xfrm flipH="1">
            <a:off x="332784" y="4876800"/>
            <a:ext cx="276816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76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(4,1)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62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(5,2)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48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(6,3)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19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91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8077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077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52600" y="5257800"/>
            <a:ext cx="10102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</a:rPr>
              <a:t>p</a:t>
            </a:r>
            <a:r>
              <a:rPr lang="en-IN" sz="2200" dirty="0" smtClean="0">
                <a:solidFill>
                  <a:srgbClr val="C00000"/>
                </a:solidFill>
              </a:rPr>
              <a:t>=(4,2)</a:t>
            </a:r>
            <a:endParaRPr lang="en-IN" sz="2200" dirty="0">
              <a:solidFill>
                <a:srgbClr val="C00000"/>
              </a:solidFill>
            </a:endParaRPr>
          </a:p>
        </p:txBody>
      </p:sp>
      <p:cxnSp>
        <p:nvCxnSpPr>
          <p:cNvPr id="99" name="Straight Connector 98"/>
          <p:cNvCxnSpPr>
            <a:endCxn id="97" idx="0"/>
          </p:cNvCxnSpPr>
          <p:nvPr/>
        </p:nvCxnSpPr>
        <p:spPr>
          <a:xfrm>
            <a:off x="1981200" y="4800600"/>
            <a:ext cx="276507" cy="457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1600" y="60960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(5,2)</a:t>
            </a:r>
            <a:endParaRPr lang="en-IN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09800" y="60960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(6,3)</a:t>
            </a:r>
            <a:endParaRPr lang="en-IN" sz="2000" dirty="0"/>
          </a:p>
        </p:txBody>
      </p:sp>
      <p:cxnSp>
        <p:nvCxnSpPr>
          <p:cNvPr id="73" name="Straight Connector 72"/>
          <p:cNvCxnSpPr>
            <a:endCxn id="64" idx="0"/>
          </p:cNvCxnSpPr>
          <p:nvPr/>
        </p:nvCxnSpPr>
        <p:spPr>
          <a:xfrm flipH="1">
            <a:off x="1704384" y="5715000"/>
            <a:ext cx="276816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181816" y="5715000"/>
            <a:ext cx="25658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2400" y="62484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(4,1)</a:t>
            </a:r>
            <a:endParaRPr lang="en-IN" sz="2000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381000" y="57150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495800" y="7620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9812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480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6600" y="3962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00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(4,1)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8862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(5,2)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720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(6,3)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8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436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629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152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8001000" y="4343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01000" y="4800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8200" y="367671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990600" y="3981510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4000" y="3981510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44196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4000" y="44958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51054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(3,1)</a:t>
            </a:r>
            <a:endParaRPr lang="en-IN" sz="20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81000" y="48768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76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(5,2)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62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(6,3)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48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19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91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8077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077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52600" y="51054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</a:t>
            </a:r>
            <a:r>
              <a:rPr lang="en-IN" sz="2000" dirty="0" smtClean="0"/>
              <a:t>=(4,2)</a:t>
            </a:r>
            <a:endParaRPr lang="en-IN" sz="2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981200" y="4800600"/>
            <a:ext cx="76200" cy="381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1600" y="57912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(5,2)</a:t>
            </a:r>
            <a:endParaRPr lang="en-IN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09800" y="57912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(6,3)</a:t>
            </a:r>
            <a:endParaRPr lang="en-IN" sz="20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752600" y="5486400"/>
            <a:ext cx="200616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209800" y="5486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5715000"/>
            <a:ext cx="998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</a:rPr>
              <a:t>p=(4,1)</a:t>
            </a:r>
            <a:endParaRPr lang="en-IN" sz="2200" dirty="0">
              <a:solidFill>
                <a:srgbClr val="C0000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304800" y="54864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1000" y="6096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63246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(6,1)</a:t>
            </a:r>
            <a:endParaRPr lang="en-IN" sz="2000" dirty="0"/>
          </a:p>
        </p:txBody>
      </p:sp>
      <p:sp>
        <p:nvSpPr>
          <p:cNvPr id="109" name="Oval 108"/>
          <p:cNvSpPr/>
          <p:nvPr/>
        </p:nvSpPr>
        <p:spPr>
          <a:xfrm>
            <a:off x="4495800" y="7620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9812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480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1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6600" y="3962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00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(5,2)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8862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(6,3)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720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8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436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6294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15200" y="4343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8001000" y="4343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01000" y="4800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8200" y="367671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990600" y="3981510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4000" y="3981510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44196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4000" y="44958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51054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(3,1)</a:t>
            </a:r>
            <a:endParaRPr lang="en-IN" sz="20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81000" y="48768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200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(6,3)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86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72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257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43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29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7315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15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52600" y="51054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</a:t>
            </a:r>
            <a:r>
              <a:rPr lang="en-IN" sz="2000" dirty="0" smtClean="0"/>
              <a:t>=(4,2)</a:t>
            </a:r>
            <a:endParaRPr lang="en-IN" sz="2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981200" y="4800600"/>
            <a:ext cx="76200" cy="381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1600" y="5791200"/>
            <a:ext cx="998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</a:rPr>
              <a:t>p</a:t>
            </a:r>
            <a:r>
              <a:rPr lang="en-IN" sz="2200" dirty="0" smtClean="0">
                <a:solidFill>
                  <a:srgbClr val="C00000"/>
                </a:solidFill>
              </a:rPr>
              <a:t>=(5,2)</a:t>
            </a: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09800" y="57912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(6,3)</a:t>
            </a:r>
            <a:endParaRPr lang="en-IN" sz="20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752600" y="5486400"/>
            <a:ext cx="200616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209800" y="5486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57150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p=(4,1)</a:t>
            </a:r>
            <a:endParaRPr lang="en-IN" sz="20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04800" y="54864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1000" y="6096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63246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(6,1)</a:t>
            </a:r>
            <a:endParaRPr lang="en-IN" sz="2000" dirty="0"/>
          </a:p>
        </p:txBody>
      </p:sp>
      <p:sp>
        <p:nvSpPr>
          <p:cNvPr id="98" name="Oval 97"/>
          <p:cNvSpPr/>
          <p:nvPr/>
        </p:nvSpPr>
        <p:spPr>
          <a:xfrm>
            <a:off x="5486400" y="7620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24000" y="648866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(6,2)</a:t>
            </a:r>
            <a:endParaRPr lang="en-IN" sz="20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6172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9812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480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1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8200" y="367671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990600" y="3981510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4000" y="3981510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44196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4000" y="44958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51054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(3,1)</a:t>
            </a:r>
            <a:endParaRPr lang="en-IN" sz="20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81000" y="48768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124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0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5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81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867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6553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553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52600" y="51054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</a:t>
            </a:r>
            <a:r>
              <a:rPr lang="en-IN" sz="2000" dirty="0" smtClean="0"/>
              <a:t>=(4,2)</a:t>
            </a:r>
            <a:endParaRPr lang="en-IN" sz="2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981200" y="4800600"/>
            <a:ext cx="76200" cy="381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1600" y="57912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p=(5,2)</a:t>
            </a:r>
            <a:endParaRPr lang="en-IN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09800" y="57912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(6,3)</a:t>
            </a:r>
            <a:endParaRPr lang="en-IN" sz="20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752600" y="5486400"/>
            <a:ext cx="200616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209800" y="5486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57150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p=(4,1)</a:t>
            </a:r>
            <a:endParaRPr lang="en-IN" sz="20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04800" y="54864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1000" y="6096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63246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(6,1)</a:t>
            </a:r>
            <a:endParaRPr lang="en-IN" sz="2000" dirty="0"/>
          </a:p>
        </p:txBody>
      </p:sp>
      <p:sp>
        <p:nvSpPr>
          <p:cNvPr id="98" name="Oval 97"/>
          <p:cNvSpPr/>
          <p:nvPr/>
        </p:nvSpPr>
        <p:spPr>
          <a:xfrm>
            <a:off x="6629400" y="3810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24000" y="648866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(6,2)</a:t>
            </a:r>
            <a:endParaRPr lang="en-IN" sz="20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6172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00400" y="4114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42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(6,3)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8100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4958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816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8674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5532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7239000" y="44958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239000" y="49530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9812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480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1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8200" y="367671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990600" y="3981510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4000" y="3981510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44196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4000" y="44958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51054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(3,1)</a:t>
            </a:r>
            <a:endParaRPr lang="en-IN" sz="20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81000" y="48768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124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0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5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81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867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6553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553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52600" y="51054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</a:t>
            </a:r>
            <a:r>
              <a:rPr lang="en-IN" sz="2000" dirty="0" smtClean="0"/>
              <a:t>=(4,2)</a:t>
            </a:r>
            <a:endParaRPr lang="en-IN" sz="2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981200" y="4800600"/>
            <a:ext cx="76200" cy="381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1600" y="57912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p=(5,2)</a:t>
            </a:r>
            <a:endParaRPr lang="en-IN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09800" y="57912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(6,3)</a:t>
            </a:r>
            <a:endParaRPr lang="en-IN" sz="20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752600" y="5486400"/>
            <a:ext cx="200616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209800" y="5486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57150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p=(4,1)</a:t>
            </a:r>
            <a:endParaRPr lang="en-IN" sz="20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04800" y="54864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1000" y="6096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63246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(6,1)</a:t>
            </a:r>
            <a:endParaRPr lang="en-IN" sz="2000" dirty="0"/>
          </a:p>
        </p:txBody>
      </p:sp>
      <p:sp>
        <p:nvSpPr>
          <p:cNvPr id="98" name="Oval 97"/>
          <p:cNvSpPr/>
          <p:nvPr/>
        </p:nvSpPr>
        <p:spPr>
          <a:xfrm>
            <a:off x="6629400" y="3810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24000" y="648866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(6,2)</a:t>
            </a:r>
            <a:endParaRPr lang="en-IN" sz="20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6172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00400" y="4114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42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(6,3)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8100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(6,1)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4958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816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8674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5532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7239000" y="44958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239000" y="49530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52800" y="6400800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(6,3) has no links outward.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9812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480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1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8200" y="367671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990600" y="3981510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4000" y="3981510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44196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4000" y="44958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51054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(3,1)</a:t>
            </a:r>
            <a:endParaRPr lang="en-IN" sz="20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81000" y="48768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124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0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5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81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867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6553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553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52600" y="51054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</a:t>
            </a:r>
            <a:r>
              <a:rPr lang="en-IN" sz="2000" dirty="0" smtClean="0"/>
              <a:t>=(4,2)</a:t>
            </a:r>
            <a:endParaRPr lang="en-IN" sz="2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981200" y="4800600"/>
            <a:ext cx="76200" cy="381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1600" y="57912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p=(5,2)</a:t>
            </a:r>
            <a:endParaRPr lang="en-IN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09800" y="57912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(6,3)</a:t>
            </a:r>
            <a:endParaRPr lang="en-IN" sz="20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752600" y="5486400"/>
            <a:ext cx="200616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209800" y="5486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57150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(4,1)</a:t>
            </a:r>
            <a:endParaRPr lang="en-IN" sz="20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04800" y="54864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1000" y="6096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63246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p</a:t>
            </a:r>
            <a:r>
              <a:rPr lang="en-IN" sz="2000" b="1" dirty="0" smtClean="0">
                <a:solidFill>
                  <a:srgbClr val="C00000"/>
                </a:solidFill>
              </a:rPr>
              <a:t>=(6,1)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705600" y="7620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24000" y="648866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(6,2)</a:t>
            </a:r>
            <a:endParaRPr lang="en-IN" sz="20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6172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00400" y="4114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52800" y="6400800"/>
            <a:ext cx="480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(6,1) has link to (6,2) which is in queue.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242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(6,1)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00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(6,2)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58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16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74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6553200" y="44958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53200" y="49530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7526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0" y="14478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1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8200" y="328404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990600" y="3588842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4000" y="3588842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402693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4000" y="410313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471273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(3,1)</a:t>
            </a:r>
            <a:endParaRPr lang="en-IN" sz="20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81000" y="4484132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124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(4,3)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0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5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81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867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6553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553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52600" y="4712732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</a:t>
            </a:r>
            <a:r>
              <a:rPr lang="en-IN" sz="2000" dirty="0" smtClean="0"/>
              <a:t>=(4,2)</a:t>
            </a:r>
            <a:endParaRPr lang="en-IN" sz="2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981200" y="4407932"/>
            <a:ext cx="76200" cy="381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1600" y="539853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</a:t>
            </a:r>
            <a:r>
              <a:rPr lang="en-IN" sz="2000" dirty="0" smtClean="0"/>
              <a:t>5,2)</a:t>
            </a:r>
            <a:endParaRPr lang="en-IN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09800" y="539853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(6,3)</a:t>
            </a:r>
            <a:endParaRPr lang="en-IN" sz="20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752600" y="5093732"/>
            <a:ext cx="200616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209800" y="5093732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532233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(4,1)</a:t>
            </a:r>
            <a:endParaRPr lang="en-IN" sz="20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04800" y="5093732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1000" y="5703332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5931932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</a:t>
            </a:r>
            <a:r>
              <a:rPr lang="en-IN" sz="2000" dirty="0" smtClean="0"/>
              <a:t>=(6,1)</a:t>
            </a:r>
            <a:endParaRPr lang="en-IN" sz="2000" dirty="0"/>
          </a:p>
        </p:txBody>
      </p:sp>
      <p:sp>
        <p:nvSpPr>
          <p:cNvPr id="98" name="Oval 97"/>
          <p:cNvSpPr/>
          <p:nvPr/>
        </p:nvSpPr>
        <p:spPr>
          <a:xfrm>
            <a:off x="6705600" y="7620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95400" y="586740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p=(6,2)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5779532"/>
            <a:ext cx="0" cy="16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00400" y="4114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24200" y="6248400"/>
            <a:ext cx="5644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(6,2) has link to (6,3) which is already visited.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242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(6,2)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00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58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16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74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6553200" y="44958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53200" y="49530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447800" y="645789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</a:t>
            </a:r>
            <a:r>
              <a:rPr lang="en-IN" sz="2000" dirty="0" smtClean="0"/>
              <a:t>4,3)</a:t>
            </a:r>
            <a:endParaRPr lang="en-IN" sz="2000" dirty="0"/>
          </a:p>
        </p:txBody>
      </p:sp>
      <p:cxnSp>
        <p:nvCxnSpPr>
          <p:cNvPr id="107" name="Straight Connector 106"/>
          <p:cNvCxnSpPr>
            <a:stCxn id="102" idx="2"/>
          </p:cNvCxnSpPr>
          <p:nvPr/>
        </p:nvCxnSpPr>
        <p:spPr>
          <a:xfrm flipH="1">
            <a:off x="1752600" y="6267510"/>
            <a:ext cx="7030" cy="285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6764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1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8200" y="320784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990600" y="3512642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4000" y="3512642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395073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4000" y="402693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463653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(3,1)</a:t>
            </a:r>
            <a:endParaRPr lang="en-IN" sz="20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81000" y="4407932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124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0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5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81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867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6553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553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52600" y="4636532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</a:t>
            </a:r>
            <a:r>
              <a:rPr lang="en-IN" sz="2000" dirty="0" smtClean="0"/>
              <a:t>=(4,2)</a:t>
            </a:r>
            <a:endParaRPr lang="en-IN" sz="2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981200" y="4331732"/>
            <a:ext cx="76200" cy="381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1600" y="5322332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p=(5,2)</a:t>
            </a:r>
            <a:endParaRPr lang="en-IN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09800" y="532233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(6,3)</a:t>
            </a:r>
            <a:endParaRPr lang="en-IN" sz="20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752600" y="5017532"/>
            <a:ext cx="200616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209800" y="5017532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524613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(4,1)</a:t>
            </a:r>
            <a:endParaRPr lang="en-IN" sz="20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04800" y="5017532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1000" y="5627132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5855732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(6,1)</a:t>
            </a:r>
            <a:endParaRPr lang="en-IN" sz="2000" dirty="0"/>
          </a:p>
        </p:txBody>
      </p:sp>
      <p:sp>
        <p:nvSpPr>
          <p:cNvPr id="98" name="Oval 97"/>
          <p:cNvSpPr/>
          <p:nvPr/>
        </p:nvSpPr>
        <p:spPr>
          <a:xfrm>
            <a:off x="6781800" y="11430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24000" y="59436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(6,2)</a:t>
            </a:r>
            <a:endParaRPr lang="en-IN" sz="20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5703332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00400" y="4114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52800" y="6400800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(6,2) has link to (6,3) which is visited.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242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(4,3)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00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58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16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74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6553200" y="44958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53200" y="49530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7800" y="645789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</a:t>
            </a:r>
            <a:r>
              <a:rPr lang="en-IN" sz="2000" dirty="0" smtClean="0"/>
              <a:t>4,3)</a:t>
            </a:r>
            <a:endParaRPr lang="en-IN" sz="2000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1752600" y="6267510"/>
            <a:ext cx="7030" cy="285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(outline)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2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1143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648200" y="10668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524000" y="4572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5908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24400" y="4572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838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05600" y="838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05600" y="457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8382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8382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581400" y="3810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648200" y="3810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90600" y="1676400"/>
          <a:ext cx="31242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6E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V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Q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43400" y="1981200"/>
          <a:ext cx="312420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55880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0" y="1524000"/>
            <a:ext cx="1018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STATUS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1000" y="1524000"/>
            <a:ext cx="87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0000FF"/>
                </a:solidFill>
              </a:rPr>
              <a:t>LAYER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8159" y="381000"/>
            <a:ext cx="166584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U= UNVISITED</a:t>
            </a:r>
          </a:p>
          <a:p>
            <a:r>
              <a:rPr lang="en-IN" sz="2000" dirty="0" smtClean="0">
                <a:latin typeface="+mj-lt"/>
              </a:rPr>
              <a:t>Q = INQUEUE</a:t>
            </a:r>
          </a:p>
          <a:p>
            <a:r>
              <a:rPr lang="en-IN" sz="2000" dirty="0" smtClean="0">
                <a:latin typeface="+mj-lt"/>
              </a:rPr>
              <a:t>V = VISITED</a:t>
            </a:r>
            <a:endParaRPr lang="en-IN" sz="20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51054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New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8200" y="320784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(1,1)</a:t>
            </a:r>
            <a:endParaRPr lang="en-IN" sz="20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990600" y="3512642"/>
            <a:ext cx="398392" cy="43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4000" y="3512642"/>
            <a:ext cx="36360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395073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(2,1)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24000" y="402693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 (2,3)</a:t>
            </a:r>
            <a:endParaRPr lang="en-IN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0" y="463653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(3,1)</a:t>
            </a:r>
            <a:endParaRPr lang="en-IN" sz="20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81000" y="4407932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1242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00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58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816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867400" y="54864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6553200" y="54864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553200" y="59436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52600" y="4636532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</a:t>
            </a:r>
            <a:r>
              <a:rPr lang="en-IN" sz="2000" dirty="0" smtClean="0"/>
              <a:t>=(4,2)</a:t>
            </a:r>
            <a:endParaRPr lang="en-IN" sz="2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981200" y="4331732"/>
            <a:ext cx="76200" cy="381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1600" y="532233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(5,2)</a:t>
            </a:r>
            <a:endParaRPr lang="en-IN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09800" y="532233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(6,3)</a:t>
            </a:r>
            <a:endParaRPr lang="en-IN" sz="20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752600" y="5017532"/>
            <a:ext cx="200616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209800" y="5017532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524613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(4,1)</a:t>
            </a:r>
            <a:endParaRPr lang="en-IN" sz="20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04800" y="5017532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1000" y="5627132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5855732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(6,1)</a:t>
            </a:r>
            <a:endParaRPr lang="en-IN" sz="2000" dirty="0"/>
          </a:p>
        </p:txBody>
      </p:sp>
      <p:sp>
        <p:nvSpPr>
          <p:cNvPr id="98" name="Oval 97"/>
          <p:cNvSpPr/>
          <p:nvPr/>
        </p:nvSpPr>
        <p:spPr>
          <a:xfrm>
            <a:off x="6705600" y="7620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24000" y="60198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(6,2)</a:t>
            </a:r>
            <a:endParaRPr lang="en-IN" sz="20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5703332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00400" y="4114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Old Q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52800" y="6400800"/>
            <a:ext cx="468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(6,2) has link to (6,3) which is visited.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242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</a:rPr>
              <a:t>(4,3)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00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958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16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7400" y="4495800"/>
            <a:ext cx="685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6553200" y="44958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53200" y="4953000"/>
            <a:ext cx="53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Implementing Queues using Arrays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9600" y="259080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Enqueue</a:t>
            </a:r>
            <a:r>
              <a:rPr lang="en-IN" sz="2000" dirty="0" smtClean="0">
                <a:latin typeface="Comic Sans MS" pitchFamily="66" charset="0"/>
              </a:rPr>
              <a:t>(Q, 9)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137160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Q</a:t>
            </a:r>
            <a:endParaRPr lang="en-IN" sz="2000" dirty="0"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9600" y="990600"/>
            <a:ext cx="4632255" cy="1543110"/>
            <a:chOff x="609600" y="990600"/>
            <a:chExt cx="4632255" cy="1543110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" y="1371600"/>
              <a:ext cx="4572000" cy="1162110"/>
              <a:chOff x="1981200" y="5410200"/>
              <a:chExt cx="4572000" cy="11621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81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384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956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528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100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12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267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7244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5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960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57600" y="6172200"/>
                <a:ext cx="7553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Comic Sans MS" pitchFamily="66" charset="0"/>
                  </a:rPr>
                  <a:t>head</a:t>
                </a:r>
                <a:endParaRPr lang="en-IN" sz="2000" dirty="0">
                  <a:latin typeface="Comic Sans MS" pitchFamily="66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43600" y="6172200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Comic Sans MS" pitchFamily="66" charset="0"/>
                  </a:rPr>
                  <a:t>tail</a:t>
                </a:r>
                <a:endParaRPr lang="en-IN" sz="2000" dirty="0">
                  <a:latin typeface="Comic Sans MS" pitchFamily="66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0"/>
                <a:endCxn id="10" idx="2"/>
              </p:cNvCxnSpPr>
              <p:nvPr/>
            </p:nvCxnSpPr>
            <p:spPr>
              <a:xfrm flipV="1">
                <a:off x="4035268" y="5791200"/>
                <a:ext cx="3332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248400" y="5791200"/>
                <a:ext cx="3332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267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1816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7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6388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14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85800" y="990600"/>
              <a:ext cx="4556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+mj-lt"/>
                </a:rPr>
                <a:t>1     2       3       4     5     6     7      8      9     10</a:t>
              </a:r>
              <a:endParaRPr lang="en-IN" sz="2000" dirty="0"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400" y="3124200"/>
            <a:ext cx="4708455" cy="1543110"/>
            <a:chOff x="533400" y="990600"/>
            <a:chExt cx="4708455" cy="1543110"/>
          </a:xfrm>
        </p:grpSpPr>
        <p:grpSp>
          <p:nvGrpSpPr>
            <p:cNvPr id="26" name="Group 4"/>
            <p:cNvGrpSpPr/>
            <p:nvPr/>
          </p:nvGrpSpPr>
          <p:grpSpPr>
            <a:xfrm>
              <a:off x="533400" y="1371600"/>
              <a:ext cx="4191000" cy="1162110"/>
              <a:chOff x="1905000" y="5410200"/>
              <a:chExt cx="4191000" cy="116211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981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8956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528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8100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12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67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244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5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657600" y="6172200"/>
                <a:ext cx="7553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Comic Sans MS" pitchFamily="66" charset="0"/>
                  </a:rPr>
                  <a:t>head</a:t>
                </a:r>
                <a:endParaRPr lang="en-IN" sz="2000" dirty="0">
                  <a:latin typeface="Comic Sans MS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05000" y="6096000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Comic Sans MS" pitchFamily="66" charset="0"/>
                  </a:rPr>
                  <a:t>tail</a:t>
                </a:r>
                <a:endParaRPr lang="en-IN" sz="2000" dirty="0">
                  <a:latin typeface="Comic Sans MS" pitchFamily="66" charset="0"/>
                </a:endParaRPr>
              </a:p>
            </p:txBody>
          </p:sp>
          <p:cxnSp>
            <p:nvCxnSpPr>
              <p:cNvPr id="38" name="Straight Arrow Connector 37"/>
              <p:cNvCxnSpPr>
                <a:stCxn id="36" idx="0"/>
                <a:endCxn id="32" idx="2"/>
              </p:cNvCxnSpPr>
              <p:nvPr/>
            </p:nvCxnSpPr>
            <p:spPr>
              <a:xfrm flipV="1">
                <a:off x="4035268" y="5791200"/>
                <a:ext cx="3332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2209800" y="5791200"/>
                <a:ext cx="3332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267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1816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7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6388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14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85800" y="990600"/>
              <a:ext cx="4556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+mj-lt"/>
                </a:rPr>
                <a:t>1     2       3       4     5     6     7      8      9     10</a:t>
              </a:r>
              <a:endParaRPr lang="en-IN" sz="2000" dirty="0">
                <a:latin typeface="+mj-lt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724400" y="3505200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9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10200" y="3429000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Q.tail</a:t>
            </a:r>
            <a:r>
              <a:rPr lang="en-IN" sz="2000" dirty="0" smtClean="0">
                <a:latin typeface="Comic Sans MS" pitchFamily="66" charset="0"/>
              </a:rPr>
              <a:t> = (</a:t>
            </a:r>
            <a:r>
              <a:rPr lang="en-IN" sz="2000" dirty="0" err="1" smtClean="0">
                <a:latin typeface="Comic Sans MS" pitchFamily="66" charset="0"/>
              </a:rPr>
              <a:t>Q.tail</a:t>
            </a:r>
            <a:r>
              <a:rPr lang="en-IN" sz="2000" dirty="0" smtClean="0">
                <a:latin typeface="Comic Sans MS" pitchFamily="66" charset="0"/>
              </a:rPr>
              <a:t>  mod 10) + 1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" y="457200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Enqueue</a:t>
            </a:r>
            <a:r>
              <a:rPr lang="en-IN" sz="2000" dirty="0" smtClean="0">
                <a:latin typeface="Comic Sans MS" pitchFamily="66" charset="0"/>
              </a:rPr>
              <a:t>(Q, 6)</a:t>
            </a:r>
            <a:endParaRPr lang="en-IN" sz="2000" dirty="0">
              <a:latin typeface="Comic Sans MS" pitchFamily="66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09600" y="5105400"/>
            <a:ext cx="4556055" cy="1543110"/>
            <a:chOff x="685800" y="990600"/>
            <a:chExt cx="4556055" cy="1543110"/>
          </a:xfrm>
        </p:grpSpPr>
        <p:grpSp>
          <p:nvGrpSpPr>
            <p:cNvPr id="47" name="Group 4"/>
            <p:cNvGrpSpPr/>
            <p:nvPr/>
          </p:nvGrpSpPr>
          <p:grpSpPr>
            <a:xfrm>
              <a:off x="990600" y="1371600"/>
              <a:ext cx="3733800" cy="1162110"/>
              <a:chOff x="2362200" y="5410200"/>
              <a:chExt cx="3733800" cy="116211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384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8956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3528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8100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12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267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7244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5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57600" y="6172200"/>
                <a:ext cx="7553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Comic Sans MS" pitchFamily="66" charset="0"/>
                  </a:rPr>
                  <a:t>head</a:t>
                </a:r>
                <a:endParaRPr lang="en-IN" sz="2000" dirty="0">
                  <a:latin typeface="Comic Sans MS" pitchFamily="66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362200" y="6172200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Comic Sans MS" pitchFamily="66" charset="0"/>
                  </a:rPr>
                  <a:t>tail</a:t>
                </a:r>
                <a:endParaRPr lang="en-IN" sz="2000" dirty="0">
                  <a:latin typeface="Comic Sans MS" pitchFamily="66" charset="0"/>
                </a:endParaRPr>
              </a:p>
            </p:txBody>
          </p:sp>
          <p:cxnSp>
            <p:nvCxnSpPr>
              <p:cNvPr id="58" name="Straight Arrow Connector 57"/>
              <p:cNvCxnSpPr>
                <a:stCxn id="56" idx="0"/>
                <a:endCxn id="53" idx="2"/>
              </p:cNvCxnSpPr>
              <p:nvPr/>
            </p:nvCxnSpPr>
            <p:spPr>
              <a:xfrm flipV="1">
                <a:off x="4035268" y="5791200"/>
                <a:ext cx="3332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2667000" y="5791200"/>
                <a:ext cx="3332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4267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1816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7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6388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14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85800" y="990600"/>
              <a:ext cx="4556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+mj-lt"/>
                </a:rPr>
                <a:t>1     2       3       4     5     6     7      8      9     10</a:t>
              </a:r>
              <a:endParaRPr lang="en-IN" sz="2000" dirty="0">
                <a:latin typeface="+mj-lt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4648200" y="5486400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9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3400" y="5486400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6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10200" y="5410200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Q.tail</a:t>
            </a:r>
            <a:r>
              <a:rPr lang="en-IN" sz="2000" dirty="0" smtClean="0">
                <a:latin typeface="Comic Sans MS" pitchFamily="66" charset="0"/>
              </a:rPr>
              <a:t> = (</a:t>
            </a:r>
            <a:r>
              <a:rPr lang="en-IN" sz="2000" dirty="0" err="1" smtClean="0">
                <a:latin typeface="Comic Sans MS" pitchFamily="66" charset="0"/>
              </a:rPr>
              <a:t>Q.tail</a:t>
            </a:r>
            <a:r>
              <a:rPr lang="en-IN" sz="2000" dirty="0" smtClean="0">
                <a:latin typeface="Comic Sans MS" pitchFamily="66" charset="0"/>
              </a:rPr>
              <a:t>  mod 10) + 1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2400" y="350520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Q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548640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Q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Preliminary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1066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 smtClean="0"/>
              <a:t>Lemma 1: For any point p, if  Layer[p] attains a finite value, then it  is the length of some path from the source point s to p.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209800"/>
            <a:ext cx="8077200" cy="274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Argument: By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induction over the iterations  of the algorithm.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  <a:cs typeface="+mn-cs"/>
              </a:rPr>
              <a:t>Base Case: Initially, Layer[s] = 0, which is the 0 length path from s to itself.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Induction: Suppose in an iteration, Layer[p] is set to Layer[q]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+ 1. Then, </a:t>
            </a:r>
            <a:r>
              <a:rPr kumimoji="0" lang="en-IN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ther</a:t>
            </a:r>
            <a:r>
              <a:rPr lang="en-IN" sz="2000" dirty="0" smtClean="0">
                <a:latin typeface="Comic Sans MS" pitchFamily="66" charset="0"/>
                <a:cs typeface="+mn-cs"/>
              </a:rPr>
              <a:t>e is a link from q to p, and by induction, Layer [q] is the length of some path from source to q. This path extended by the q-p link is a path from source to p. 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6000" y="5791200"/>
            <a:ext cx="152400" cy="1524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5867400"/>
            <a:ext cx="2667000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029200" y="5791200"/>
            <a:ext cx="152400" cy="1524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>
            <a:off x="5181600" y="5867400"/>
            <a:ext cx="6096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791200" y="5791200"/>
            <a:ext cx="152400" cy="1524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209800" y="5943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s</a:t>
            </a:r>
            <a:endParaRPr lang="en-IN" dirty="0" smtClean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5867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q</a:t>
            </a:r>
            <a:endParaRPr lang="en-IN" dirty="0" smtClean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0" y="586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</a:t>
            </a:r>
            <a:endParaRPr lang="en-IN" dirty="0" smtClean="0">
              <a:latin typeface="Comic Sans MS" pitchFamily="66" charset="0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505200" y="4724400"/>
            <a:ext cx="381000" cy="2667000"/>
          </a:xfrm>
          <a:prstGeom prst="leftBrace">
            <a:avLst/>
          </a:prstGeom>
          <a:ln w="3175">
            <a:solidFill>
              <a:srgbClr val="0000FF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362200" y="632460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 path of length k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962400" y="3886200"/>
            <a:ext cx="304800" cy="3505200"/>
          </a:xfrm>
          <a:prstGeom prst="leftBrace">
            <a:avLst/>
          </a:prstGeom>
          <a:ln w="3175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38400" y="5181600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 path of length k+1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Preliminary Property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762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r>
              <a:rPr lang="en-IN" dirty="0" smtClean="0"/>
              <a:t>Lemma 2: If the length of the shortest path from source to any point p is k, then, Layer[p] &lt;= k.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791200"/>
            <a:ext cx="152400" cy="1524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5867400"/>
            <a:ext cx="2667000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029200" y="5791200"/>
            <a:ext cx="152400" cy="1524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5181600" y="5867400"/>
            <a:ext cx="6096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91200" y="5791200"/>
            <a:ext cx="152400" cy="1524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209800" y="5943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s</a:t>
            </a:r>
            <a:endParaRPr lang="en-IN" dirty="0" smtClean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5867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q</a:t>
            </a:r>
            <a:endParaRPr lang="en-IN" dirty="0" smtClean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586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</a:t>
            </a:r>
            <a:endParaRPr lang="en-IN" dirty="0" smtClean="0">
              <a:latin typeface="Comic Sans MS" pitchFamily="66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3505200" y="4724400"/>
            <a:ext cx="381000" cy="26670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667000" y="6324600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Shortest path of length k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962400" y="3886200"/>
            <a:ext cx="304800" cy="35052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438400" y="5181600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Shortest path of length k+1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2057400"/>
            <a:ext cx="8153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200" dirty="0" smtClean="0">
                <a:latin typeface="Comic Sans MS" pitchFamily="66" charset="0"/>
                <a:cs typeface="+mn-cs"/>
              </a:rPr>
              <a:t>Argument: Proof by induction on the length of the shortest path from source to a point p.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Base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Case: Layer[s] = 0. s is the only point with a shortest path length of 0 from s. 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2200" baseline="0" dirty="0" smtClean="0">
                <a:latin typeface="Comic Sans MS" pitchFamily="66" charset="0"/>
                <a:cs typeface="+mn-cs"/>
              </a:rPr>
              <a:t>Induction</a:t>
            </a:r>
            <a:r>
              <a:rPr lang="en-IN" sz="2200" dirty="0" smtClean="0">
                <a:latin typeface="Comic Sans MS" pitchFamily="66" charset="0"/>
                <a:cs typeface="+mn-cs"/>
              </a:rPr>
              <a:t> Case: Let shortest path length from s to p be k+1. Let q be the preceding vertex in this shortest path. Then Layer [q] &lt;= k, by induction and so Layer[p] &lt;= k+1. 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Main Property (combining 1 and 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382000" cy="35052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Argument: </a:t>
            </a:r>
          </a:p>
          <a:p>
            <a:r>
              <a:rPr lang="en-IN" dirty="0" smtClean="0"/>
              <a:t>Suppose there is a path from source to 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Then there is a shortest path, of length say k.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So Layer[p] &lt;= k, by Lemma 2.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By Lemma 1, Layer[p] is the length of some path from source to p. 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Combining, Layer[p] = k.</a:t>
            </a:r>
          </a:p>
          <a:p>
            <a:pPr marL="457200" indent="-457200"/>
            <a:r>
              <a:rPr lang="en-IN" dirty="0" smtClean="0"/>
              <a:t>If Layer[p] is not finite, then, there cannot be a path from source to p. Otherwise there would be a shortest path and Layer[p] &lt;= length of this shortest path.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66800"/>
            <a:ext cx="83820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 2: Upon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termination of the algorithm, if Layer[p] is finite, then it is the length of </a:t>
            </a:r>
            <a:r>
              <a:rPr lang="en-IN" sz="2200" dirty="0" smtClean="0">
                <a:latin typeface="Comic Sans MS" pitchFamily="66" charset="0"/>
                <a:cs typeface="+mn-cs"/>
              </a:rPr>
              <a:t>the shortest 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path from source to p.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200" baseline="0" dirty="0" smtClean="0">
                <a:latin typeface="Comic Sans MS" pitchFamily="66" charset="0"/>
                <a:cs typeface="+mn-cs"/>
              </a:rPr>
              <a:t>If Layer[p] is ∞, then there is no path from source to p.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 smtClean="0"/>
              <a:t>The method just described is the </a:t>
            </a:r>
            <a:r>
              <a:rPr lang="en-IN" dirty="0" smtClean="0">
                <a:solidFill>
                  <a:srgbClr val="C00000"/>
                </a:solidFill>
              </a:rPr>
              <a:t>breadth-first search method </a:t>
            </a:r>
            <a:r>
              <a:rPr lang="en-IN" dirty="0" smtClean="0"/>
              <a:t>in graphs.</a:t>
            </a:r>
          </a:p>
          <a:p>
            <a:r>
              <a:rPr lang="en-IN" dirty="0" smtClean="0"/>
              <a:t>Will be revisited when we do graph algorithms.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2514600"/>
            <a:ext cx="436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Consider sequence of 2 operations:</a:t>
            </a:r>
          </a:p>
          <a:p>
            <a:r>
              <a:rPr lang="en-IN" sz="2000" dirty="0" err="1" smtClean="0">
                <a:solidFill>
                  <a:srgbClr val="0000FF"/>
                </a:solidFill>
                <a:latin typeface="Comic Sans MS" pitchFamily="66" charset="0"/>
              </a:rPr>
              <a:t>Enqueue</a:t>
            </a:r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(Q, 7), </a:t>
            </a:r>
            <a:r>
              <a:rPr lang="en-IN" sz="2000" dirty="0" err="1" smtClean="0">
                <a:solidFill>
                  <a:srgbClr val="0000FF"/>
                </a:solidFill>
                <a:latin typeface="Comic Sans MS" pitchFamily="66" charset="0"/>
              </a:rPr>
              <a:t>Enqueue</a:t>
            </a:r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(Q,8)</a:t>
            </a:r>
            <a:endParaRPr lang="en-I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7200" y="838200"/>
            <a:ext cx="4556055" cy="1543110"/>
            <a:chOff x="685800" y="990600"/>
            <a:chExt cx="4556055" cy="1543110"/>
          </a:xfrm>
        </p:grpSpPr>
        <p:grpSp>
          <p:nvGrpSpPr>
            <p:cNvPr id="11" name="Group 10"/>
            <p:cNvGrpSpPr/>
            <p:nvPr/>
          </p:nvGrpSpPr>
          <p:grpSpPr>
            <a:xfrm>
              <a:off x="990600" y="1371600"/>
              <a:ext cx="3733800" cy="1162110"/>
              <a:chOff x="2362200" y="5410200"/>
              <a:chExt cx="3733800" cy="116211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4384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956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528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8100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12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267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7244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5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57600" y="6172200"/>
                <a:ext cx="7553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Comic Sans MS" pitchFamily="66" charset="0"/>
                  </a:rPr>
                  <a:t>head</a:t>
                </a:r>
                <a:endParaRPr lang="en-IN" sz="2000" dirty="0">
                  <a:latin typeface="Comic Sans MS" pitchFamily="66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62200" y="6172200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Comic Sans MS" pitchFamily="66" charset="0"/>
                  </a:rPr>
                  <a:t>tail</a:t>
                </a:r>
                <a:endParaRPr lang="en-IN" sz="2000" dirty="0">
                  <a:latin typeface="Comic Sans MS" pitchFamily="66" charset="0"/>
                </a:endParaRPr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16" idx="2"/>
              </p:cNvCxnSpPr>
              <p:nvPr/>
            </p:nvCxnSpPr>
            <p:spPr>
              <a:xfrm flipV="1">
                <a:off x="4035268" y="5791200"/>
                <a:ext cx="3332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667000" y="5791200"/>
                <a:ext cx="3332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4267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816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7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6388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14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85800" y="990600"/>
              <a:ext cx="4556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+mj-lt"/>
                </a:rPr>
                <a:t>1     2       3       4     5     6     7      8      9     10</a:t>
              </a:r>
              <a:endParaRPr lang="en-IN" sz="2000" dirty="0">
                <a:latin typeface="+mj-lt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495800" y="1219200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9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1000" y="1219200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6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7800" y="1143000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Q.tail</a:t>
            </a:r>
            <a:r>
              <a:rPr lang="en-IN" sz="2000" dirty="0" smtClean="0">
                <a:latin typeface="Comic Sans MS" pitchFamily="66" charset="0"/>
              </a:rPr>
              <a:t> = (</a:t>
            </a:r>
            <a:r>
              <a:rPr lang="en-IN" sz="2000" dirty="0" err="1" smtClean="0">
                <a:latin typeface="Comic Sans MS" pitchFamily="66" charset="0"/>
              </a:rPr>
              <a:t>Q.tail</a:t>
            </a:r>
            <a:r>
              <a:rPr lang="en-IN" sz="2000" dirty="0" smtClean="0">
                <a:latin typeface="Comic Sans MS" pitchFamily="66" charset="0"/>
              </a:rPr>
              <a:t>  mod 10) + 1</a:t>
            </a:r>
            <a:endParaRPr lang="en-IN" sz="2000" dirty="0">
              <a:latin typeface="Comic Sans MS" pitchFamily="66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9343" y="3200400"/>
            <a:ext cx="4556055" cy="1543110"/>
            <a:chOff x="685800" y="990600"/>
            <a:chExt cx="4556055" cy="1543110"/>
          </a:xfrm>
        </p:grpSpPr>
        <p:grpSp>
          <p:nvGrpSpPr>
            <p:cNvPr id="30" name="Group 10"/>
            <p:cNvGrpSpPr/>
            <p:nvPr/>
          </p:nvGrpSpPr>
          <p:grpSpPr>
            <a:xfrm>
              <a:off x="1828800" y="1371600"/>
              <a:ext cx="2895600" cy="1162110"/>
              <a:chOff x="3200400" y="5410200"/>
              <a:chExt cx="2895600" cy="116211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8100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12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267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7244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5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657600" y="6172200"/>
                <a:ext cx="7553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Comic Sans MS" pitchFamily="66" charset="0"/>
                  </a:rPr>
                  <a:t>head</a:t>
                </a:r>
                <a:endParaRPr lang="en-IN" sz="2000" dirty="0">
                  <a:latin typeface="Comic Sans MS" pitchFamily="66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200400" y="6172200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Comic Sans MS" pitchFamily="66" charset="0"/>
                  </a:rPr>
                  <a:t>tail</a:t>
                </a:r>
                <a:endParaRPr lang="en-IN" sz="2000" dirty="0">
                  <a:latin typeface="Comic Sans MS" pitchFamily="66" charset="0"/>
                </a:endParaRPr>
              </a:p>
            </p:txBody>
          </p:sp>
          <p:cxnSp>
            <p:nvCxnSpPr>
              <p:cNvPr id="40" name="Straight Arrow Connector 39"/>
              <p:cNvCxnSpPr>
                <a:stCxn id="38" idx="0"/>
                <a:endCxn id="35" idx="2"/>
              </p:cNvCxnSpPr>
              <p:nvPr/>
            </p:nvCxnSpPr>
            <p:spPr>
              <a:xfrm flipV="1">
                <a:off x="4035268" y="5791200"/>
                <a:ext cx="3332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3581400" y="5791200"/>
                <a:ext cx="3332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42672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1816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7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638800" y="5410200"/>
                <a:ext cx="457200" cy="381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tx1"/>
                    </a:solidFill>
                    <a:latin typeface="Comic Sans MS" pitchFamily="66" charset="0"/>
                  </a:rPr>
                  <a:t>14</a:t>
                </a:r>
                <a:endParaRPr lang="en-IN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85800" y="990600"/>
              <a:ext cx="4556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+mj-lt"/>
                </a:rPr>
                <a:t>1     2       3       4     5     6     7      8      9     10</a:t>
              </a:r>
              <a:endParaRPr lang="en-IN" sz="2000" dirty="0">
                <a:latin typeface="+mj-lt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4547943" y="3581400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9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3143" y="3581400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6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0343" y="3581400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7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47543" y="3581400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8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04743" y="3581400"/>
            <a:ext cx="4572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4800" y="464820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State after the 2 </a:t>
            </a:r>
            <a:r>
              <a:rPr lang="en-IN" sz="2000" dirty="0" err="1" smtClean="0">
                <a:solidFill>
                  <a:srgbClr val="0000FF"/>
                </a:solidFill>
                <a:latin typeface="Comic Sans MS" pitchFamily="66" charset="0"/>
              </a:rPr>
              <a:t>Enqueue</a:t>
            </a:r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 operations.</a:t>
            </a:r>
          </a:p>
          <a:p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Now queue Q is full </a:t>
            </a:r>
            <a:endParaRPr lang="en-IN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0" y="121920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Q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358140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Q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57800" y="3505200"/>
            <a:ext cx="3504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A full queue: </a:t>
            </a:r>
          </a:p>
          <a:p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Q.head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 = (</a:t>
            </a:r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Q.tail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 +1) mod 10 </a:t>
            </a:r>
            <a:endParaRPr lang="en-IN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4801" y="5410200"/>
            <a:ext cx="85344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Comic Sans MS" pitchFamily="66" charset="0"/>
              </a:rPr>
              <a:t>In general, elements of queue Q reside in </a:t>
            </a:r>
          </a:p>
          <a:p>
            <a:r>
              <a:rPr lang="en-IN" sz="2200" dirty="0" err="1" smtClean="0">
                <a:latin typeface="Comic Sans MS" pitchFamily="66" charset="0"/>
              </a:rPr>
              <a:t>Q.head</a:t>
            </a:r>
            <a:r>
              <a:rPr lang="en-IN" sz="2200" dirty="0" smtClean="0">
                <a:latin typeface="Comic Sans MS" pitchFamily="66" charset="0"/>
              </a:rPr>
              <a:t>, Q.head+1 …. Q.tail-1  wrapping around.</a:t>
            </a:r>
            <a:endParaRPr lang="en-IN" sz="2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505200" y="1752600"/>
            <a:ext cx="5005143" cy="1466910"/>
            <a:chOff x="1167057" y="1295400"/>
            <a:chExt cx="5005143" cy="1466910"/>
          </a:xfrm>
        </p:grpSpPr>
        <p:sp>
          <p:nvSpPr>
            <p:cNvPr id="8" name="Rectangle 7"/>
            <p:cNvSpPr/>
            <p:nvPr/>
          </p:nvSpPr>
          <p:spPr>
            <a:xfrm>
              <a:off x="3429000" y="160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12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200" y="160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160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5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6600" y="2362200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head</a:t>
              </a:r>
              <a:endParaRPr lang="en-IN" sz="2000" dirty="0"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9400" y="2362200"/>
              <a:ext cx="579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tail</a:t>
              </a:r>
              <a:endParaRPr lang="en-IN" sz="2000" dirty="0">
                <a:latin typeface="Comic Sans MS" pitchFamily="66" charset="0"/>
              </a:endParaRPr>
            </a:p>
          </p:txBody>
        </p:sp>
        <p:cxnSp>
          <p:nvCxnSpPr>
            <p:cNvPr id="13" name="Straight Arrow Connector 12"/>
            <p:cNvCxnSpPr>
              <a:stCxn id="11" idx="0"/>
              <a:endCxn id="8" idx="2"/>
            </p:cNvCxnSpPr>
            <p:nvPr/>
          </p:nvCxnSpPr>
          <p:spPr>
            <a:xfrm flipV="1">
              <a:off x="3654268" y="1981200"/>
              <a:ext cx="3332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200400" y="1981200"/>
              <a:ext cx="3332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886200" y="160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1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160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7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57800" y="160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14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1295400"/>
              <a:ext cx="4556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+mj-lt"/>
                </a:rPr>
                <a:t>1     2       3       4     5     6     7      8      9     10</a:t>
              </a:r>
              <a:endParaRPr lang="en-IN" sz="2000" dirty="0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15000" y="160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9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00200" y="160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6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7400" y="160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7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16002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Comic Sans MS" pitchFamily="66" charset="0"/>
                </a:rPr>
                <a:t>8</a:t>
              </a:r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71800" y="16002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67057" y="137160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Q</a:t>
              </a:r>
              <a:endParaRPr lang="en-IN" sz="2000" dirty="0">
                <a:latin typeface="Comic Sans MS" pitchFamily="66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7200" y="381000"/>
            <a:ext cx="73116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  A queue is full if </a:t>
            </a:r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Q.head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 = (</a:t>
            </a:r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Q.tail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 +1) mod 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n </a:t>
            </a:r>
          </a:p>
          <a:p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       where n is the size (capacity).</a:t>
            </a:r>
          </a:p>
          <a:p>
            <a:endParaRPr lang="en-IN" sz="20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  </a:t>
            </a:r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Insertions to a full queue are rejected--“overflow error” </a:t>
            </a:r>
            <a:endParaRPr lang="en-IN" sz="20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" y="2057400"/>
            <a:ext cx="291458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Example: </a:t>
            </a:r>
            <a:r>
              <a:rPr lang="en-IN" dirty="0" err="1" smtClean="0">
                <a:latin typeface="Comic Sans MS" pitchFamily="66" charset="0"/>
              </a:rPr>
              <a:t>Enqueue</a:t>
            </a:r>
            <a:r>
              <a:rPr lang="en-IN" dirty="0" smtClean="0">
                <a:latin typeface="Comic Sans MS" pitchFamily="66" charset="0"/>
              </a:rPr>
              <a:t>(Q,3) is</a:t>
            </a:r>
          </a:p>
          <a:p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             rejected.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3657600"/>
            <a:ext cx="327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 </a:t>
            </a:r>
            <a:r>
              <a:rPr lang="en-IN" sz="2000" dirty="0" smtClean="0">
                <a:latin typeface="Comic Sans MS" pitchFamily="66" charset="0"/>
              </a:rPr>
              <a:t>When is a queue empty?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Condition: </a:t>
            </a:r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head == tail</a:t>
            </a:r>
            <a:r>
              <a:rPr lang="en-IN" sz="2000" dirty="0" smtClean="0">
                <a:latin typeface="Comic Sans MS" pitchFamily="66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In this state, values in the array are old (stale) and does not belong to Q.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I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657600" y="3962400"/>
            <a:ext cx="5005143" cy="1853863"/>
            <a:chOff x="3657600" y="3505200"/>
            <a:chExt cx="5005143" cy="1853863"/>
          </a:xfrm>
        </p:grpSpPr>
        <p:sp>
          <p:nvSpPr>
            <p:cNvPr id="30" name="Rectangle 29"/>
            <p:cNvSpPr/>
            <p:nvPr/>
          </p:nvSpPr>
          <p:spPr>
            <a:xfrm>
              <a:off x="5919543" y="38100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bg1">
                      <a:lumMod val="75000"/>
                    </a:schemeClr>
                  </a:solidFill>
                  <a:latin typeface="Comic Sans MS" pitchFamily="66" charset="0"/>
                </a:rPr>
                <a:t>12</a:t>
              </a:r>
              <a:endParaRPr lang="en-IN" sz="20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76743" y="3810000"/>
              <a:ext cx="457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33943" y="38100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bg1">
                      <a:lumMod val="75000"/>
                    </a:schemeClr>
                  </a:solidFill>
                  <a:latin typeface="Comic Sans MS" pitchFamily="66" charset="0"/>
                </a:rPr>
                <a:t>5</a:t>
              </a:r>
              <a:endParaRPr lang="en-IN" sz="20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7800" y="4572000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head</a:t>
              </a:r>
              <a:endParaRPr lang="en-IN" sz="2000" dirty="0">
                <a:latin typeface="Comic Sans MS" pitchFamily="66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4953000"/>
              <a:ext cx="579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tail</a:t>
              </a:r>
              <a:endParaRPr lang="en-IN" sz="2000" dirty="0">
                <a:latin typeface="Comic Sans MS" pitchFamily="66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791200" y="4191000"/>
              <a:ext cx="3332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62600" y="4191000"/>
              <a:ext cx="3332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376743" y="38100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bg1">
                      <a:lumMod val="75000"/>
                    </a:schemeClr>
                  </a:solidFill>
                  <a:latin typeface="Comic Sans MS" pitchFamily="66" charset="0"/>
                </a:rPr>
                <a:t>1</a:t>
              </a:r>
              <a:endParaRPr lang="en-IN" sz="20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91143" y="38100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bg1">
                      <a:lumMod val="75000"/>
                    </a:schemeClr>
                  </a:solidFill>
                  <a:latin typeface="Comic Sans MS" pitchFamily="66" charset="0"/>
                </a:rPr>
                <a:t>7</a:t>
              </a:r>
              <a:endParaRPr lang="en-IN" sz="20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48343" y="38100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bg1">
                      <a:lumMod val="75000"/>
                    </a:schemeClr>
                  </a:solidFill>
                  <a:latin typeface="Comic Sans MS" pitchFamily="66" charset="0"/>
                </a:rPr>
                <a:t>14</a:t>
              </a:r>
              <a:endParaRPr lang="en-IN" sz="20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0743" y="3505200"/>
              <a:ext cx="45560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+mj-lt"/>
                </a:rPr>
                <a:t>1     2       3       4     5     6     7      8      9     10</a:t>
              </a:r>
              <a:endParaRPr lang="en-IN" sz="2000" dirty="0"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05543" y="38100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bg1">
                      <a:lumMod val="75000"/>
                    </a:schemeClr>
                  </a:solidFill>
                  <a:latin typeface="Comic Sans MS" pitchFamily="66" charset="0"/>
                </a:rPr>
                <a:t>9</a:t>
              </a:r>
              <a:endParaRPr lang="en-IN" sz="20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90743" y="38100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bg1">
                      <a:lumMod val="75000"/>
                    </a:schemeClr>
                  </a:solidFill>
                  <a:latin typeface="Comic Sans MS" pitchFamily="66" charset="0"/>
                </a:rPr>
                <a:t>6</a:t>
              </a:r>
              <a:endParaRPr lang="en-IN" sz="20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47943" y="38100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bg1">
                      <a:lumMod val="75000"/>
                    </a:schemeClr>
                  </a:solidFill>
                  <a:latin typeface="Comic Sans MS" pitchFamily="66" charset="0"/>
                </a:rPr>
                <a:t>7</a:t>
              </a:r>
              <a:endParaRPr lang="en-IN" sz="20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05143" y="38100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bg1">
                      <a:lumMod val="75000"/>
                    </a:schemeClr>
                  </a:solidFill>
                  <a:latin typeface="Comic Sans MS" pitchFamily="66" charset="0"/>
                </a:rPr>
                <a:t>8</a:t>
              </a:r>
              <a:endParaRPr lang="en-IN" sz="20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62343" y="3810000"/>
              <a:ext cx="4572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358140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Q</a:t>
              </a:r>
              <a:endParaRPr lang="en-IN" sz="2000" dirty="0">
                <a:latin typeface="Comic Sans MS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86200" y="4343400"/>
              <a:ext cx="1295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Comic Sans MS" pitchFamily="66" charset="0"/>
                </a:rPr>
                <a:t>An empty  Queue</a:t>
              </a:r>
              <a:endParaRPr lang="en-IN" sz="2000" dirty="0">
                <a:latin typeface="Comic Sans MS" pitchFamily="66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91000" y="3124200"/>
            <a:ext cx="3643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After 9 </a:t>
            </a:r>
            <a:r>
              <a:rPr lang="en-IN" sz="2000" dirty="0" err="1" smtClean="0">
                <a:latin typeface="Comic Sans MS" pitchFamily="66" charset="0"/>
              </a:rPr>
              <a:t>dequeue</a:t>
            </a:r>
            <a:r>
              <a:rPr lang="en-IN" sz="2000" dirty="0" smtClean="0">
                <a:latin typeface="Comic Sans MS" pitchFamily="66" charset="0"/>
              </a:rPr>
              <a:t> operations. 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417133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IsFull</a:t>
            </a:r>
            <a:r>
              <a:rPr lang="en-IN" sz="2000" dirty="0" smtClean="0">
                <a:latin typeface="Comic Sans MS" pitchFamily="66" charset="0"/>
              </a:rPr>
              <a:t>(Q) {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if head ==  (  tail + 1) % </a:t>
            </a:r>
            <a:r>
              <a:rPr lang="en-IN" sz="2000" dirty="0" err="1" smtClean="0">
                <a:latin typeface="Comic Sans MS" pitchFamily="66" charset="0"/>
              </a:rPr>
              <a:t>Q.size</a:t>
            </a:r>
            <a:endParaRPr lang="en-IN" sz="2000" dirty="0" smtClean="0">
              <a:latin typeface="Comic Sans MS" pitchFamily="66" charset="0"/>
            </a:endParaRP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     return TRUE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else 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     return FALSE</a:t>
            </a:r>
          </a:p>
          <a:p>
            <a:r>
              <a:rPr lang="en-IN" sz="2000" dirty="0" smtClean="0">
                <a:latin typeface="Comic Sans MS" pitchFamily="66" charset="0"/>
              </a:rPr>
              <a:t>}</a:t>
            </a:r>
            <a:endParaRPr lang="en-IN" sz="2000" dirty="0" smtClean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133600"/>
            <a:ext cx="44958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Enqueue</a:t>
            </a:r>
            <a:r>
              <a:rPr lang="en-IN" sz="2000" dirty="0" smtClean="0">
                <a:latin typeface="Comic Sans MS" pitchFamily="66" charset="0"/>
              </a:rPr>
              <a:t>(</a:t>
            </a:r>
            <a:r>
              <a:rPr lang="en-IN" sz="2000" dirty="0" err="1" smtClean="0">
                <a:latin typeface="Comic Sans MS" pitchFamily="66" charset="0"/>
              </a:rPr>
              <a:t>Q,x</a:t>
            </a:r>
            <a:r>
              <a:rPr lang="en-IN" sz="2000" dirty="0" smtClean="0">
                <a:latin typeface="Comic Sans MS" pitchFamily="66" charset="0"/>
              </a:rPr>
              <a:t>) {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if </a:t>
            </a:r>
            <a:r>
              <a:rPr lang="en-IN" sz="2000" dirty="0" err="1" smtClean="0">
                <a:latin typeface="Comic Sans MS" pitchFamily="66" charset="0"/>
              </a:rPr>
              <a:t>IsFull</a:t>
            </a:r>
            <a:r>
              <a:rPr lang="en-IN" sz="2000" dirty="0" smtClean="0">
                <a:latin typeface="Comic Sans MS" pitchFamily="66" charset="0"/>
              </a:rPr>
              <a:t>(Q)</a:t>
            </a:r>
          </a:p>
          <a:p>
            <a:r>
              <a:rPr lang="en-IN" sz="2000" dirty="0" smtClean="0">
                <a:latin typeface="Comic Sans MS" pitchFamily="66" charset="0"/>
              </a:rPr>
              <a:t>	</a:t>
            </a:r>
            <a:r>
              <a:rPr lang="en-IN" sz="2000" dirty="0" smtClean="0">
                <a:latin typeface="Comic Sans MS" pitchFamily="66" charset="0"/>
              </a:rPr>
              <a:t>error “Queue is full”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else {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        Q[</a:t>
            </a:r>
            <a:r>
              <a:rPr lang="en-IN" sz="2000" dirty="0" err="1" smtClean="0">
                <a:latin typeface="Comic Sans MS" pitchFamily="66" charset="0"/>
              </a:rPr>
              <a:t>Q.tail</a:t>
            </a:r>
            <a:r>
              <a:rPr lang="en-IN" sz="2000" dirty="0" smtClean="0">
                <a:latin typeface="Comic Sans MS" pitchFamily="66" charset="0"/>
              </a:rPr>
              <a:t>] = x</a:t>
            </a:r>
          </a:p>
          <a:p>
            <a:r>
              <a:rPr lang="en-IN" sz="2000" dirty="0" smtClean="0">
                <a:latin typeface="Comic Sans MS" pitchFamily="66" charset="0"/>
              </a:rPr>
              <a:t>	</a:t>
            </a:r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err="1" smtClean="0">
                <a:latin typeface="Comic Sans MS" pitchFamily="66" charset="0"/>
              </a:rPr>
              <a:t>Q.tail</a:t>
            </a:r>
            <a:r>
              <a:rPr lang="en-IN" sz="2000" dirty="0" smtClean="0">
                <a:latin typeface="Comic Sans MS" pitchFamily="66" charset="0"/>
              </a:rPr>
              <a:t> = ( Q.tail+1) % </a:t>
            </a:r>
            <a:r>
              <a:rPr lang="en-IN" sz="2000" dirty="0" err="1" smtClean="0">
                <a:latin typeface="Comic Sans MS" pitchFamily="66" charset="0"/>
              </a:rPr>
              <a:t>Q.size</a:t>
            </a:r>
            <a:endParaRPr lang="en-IN" sz="2000" dirty="0" smtClean="0">
              <a:latin typeface="Comic Sans MS" pitchFamily="66" charset="0"/>
            </a:endParaRP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}        </a:t>
            </a:r>
          </a:p>
          <a:p>
            <a:r>
              <a:rPr lang="en-IN" sz="2000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838200"/>
            <a:ext cx="2629246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IsFull</a:t>
            </a:r>
            <a:r>
              <a:rPr lang="en-IN" sz="2000" dirty="0" smtClean="0">
                <a:latin typeface="Comic Sans MS" pitchFamily="66" charset="0"/>
              </a:rPr>
              <a:t>(Q) {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if head ==  tail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     return TRUE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else 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     return FALSE</a:t>
            </a:r>
          </a:p>
          <a:p>
            <a:r>
              <a:rPr lang="en-IN" sz="2000" dirty="0" smtClean="0">
                <a:latin typeface="Comic Sans MS" pitchFamily="66" charset="0"/>
              </a:rPr>
              <a:t>}</a:t>
            </a:r>
            <a:endParaRPr lang="en-IN" sz="20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2895600"/>
            <a:ext cx="421581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Data </a:t>
            </a:r>
            <a:r>
              <a:rPr lang="en-IN" sz="2000" dirty="0" err="1" smtClean="0">
                <a:latin typeface="Comic Sans MS" pitchFamily="66" charset="0"/>
              </a:rPr>
              <a:t>Dequeue</a:t>
            </a:r>
            <a:r>
              <a:rPr lang="en-IN" sz="2000" dirty="0" smtClean="0">
                <a:latin typeface="Comic Sans MS" pitchFamily="66" charset="0"/>
              </a:rPr>
              <a:t>(</a:t>
            </a:r>
            <a:r>
              <a:rPr lang="en-IN" sz="2000" dirty="0" err="1" smtClean="0">
                <a:latin typeface="Comic Sans MS" pitchFamily="66" charset="0"/>
              </a:rPr>
              <a:t>Q,x</a:t>
            </a:r>
            <a:r>
              <a:rPr lang="en-IN" sz="2000" dirty="0" smtClean="0">
                <a:latin typeface="Comic Sans MS" pitchFamily="66" charset="0"/>
              </a:rPr>
              <a:t>) {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if </a:t>
            </a:r>
            <a:r>
              <a:rPr lang="en-IN" sz="2000" dirty="0" err="1" smtClean="0">
                <a:latin typeface="Comic Sans MS" pitchFamily="66" charset="0"/>
              </a:rPr>
              <a:t>IsEmpty</a:t>
            </a:r>
            <a:r>
              <a:rPr lang="en-IN" sz="2000" dirty="0" smtClean="0">
                <a:latin typeface="Comic Sans MS" pitchFamily="66" charset="0"/>
              </a:rPr>
              <a:t>(Q)</a:t>
            </a:r>
          </a:p>
          <a:p>
            <a:r>
              <a:rPr lang="en-IN" sz="2000" dirty="0" smtClean="0">
                <a:latin typeface="Comic Sans MS" pitchFamily="66" charset="0"/>
              </a:rPr>
              <a:t>	</a:t>
            </a:r>
            <a:r>
              <a:rPr lang="en-IN" sz="2000" dirty="0" smtClean="0">
                <a:latin typeface="Comic Sans MS" pitchFamily="66" charset="0"/>
              </a:rPr>
              <a:t>error “Queue is empty”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else {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         x = Q[</a:t>
            </a:r>
            <a:r>
              <a:rPr lang="en-IN" sz="2000" dirty="0" err="1" smtClean="0">
                <a:latin typeface="Comic Sans MS" pitchFamily="66" charset="0"/>
              </a:rPr>
              <a:t>Q.head</a:t>
            </a:r>
            <a:r>
              <a:rPr lang="en-IN" sz="2000" dirty="0" smtClean="0">
                <a:latin typeface="Comic Sans MS" pitchFamily="66" charset="0"/>
              </a:rPr>
              <a:t>]</a:t>
            </a: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         head = head +1 % </a:t>
            </a:r>
            <a:r>
              <a:rPr lang="en-IN" sz="2000" dirty="0" err="1" smtClean="0">
                <a:latin typeface="Comic Sans MS" pitchFamily="66" charset="0"/>
              </a:rPr>
              <a:t>Q.size</a:t>
            </a:r>
            <a:endParaRPr lang="en-IN" sz="2000" dirty="0" smtClean="0">
              <a:latin typeface="Comic Sans MS" pitchFamily="66" charset="0"/>
            </a:endParaRPr>
          </a:p>
          <a:p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             return x</a:t>
            </a:r>
          </a:p>
          <a:p>
            <a:r>
              <a:rPr lang="en-IN" sz="2000" dirty="0" smtClean="0">
                <a:latin typeface="Comic Sans MS" pitchFamily="66" charset="0"/>
              </a:rPr>
              <a:t>    }        </a:t>
            </a:r>
          </a:p>
          <a:p>
            <a:r>
              <a:rPr lang="en-IN" sz="2000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228600"/>
            <a:ext cx="322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Comic Sans MS" pitchFamily="66" charset="0"/>
              </a:rPr>
              <a:t>Queue Operations</a:t>
            </a:r>
            <a:endParaRPr lang="en-IN" sz="2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826675"/>
            <a:ext cx="44958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Data </a:t>
            </a:r>
            <a:r>
              <a:rPr lang="en-IN" dirty="0" err="1" smtClean="0">
                <a:latin typeface="Comic Sans MS" pitchFamily="66" charset="0"/>
              </a:rPr>
              <a:t>GetFront</a:t>
            </a:r>
            <a:r>
              <a:rPr lang="en-IN" dirty="0" smtClean="0">
                <a:latin typeface="Comic Sans MS" pitchFamily="66" charset="0"/>
              </a:rPr>
              <a:t> {</a:t>
            </a:r>
          </a:p>
          <a:p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  if </a:t>
            </a:r>
            <a:r>
              <a:rPr lang="en-IN" dirty="0" err="1" smtClean="0">
                <a:latin typeface="Comic Sans MS" pitchFamily="66" charset="0"/>
              </a:rPr>
              <a:t>IsEmptyl</a:t>
            </a:r>
            <a:r>
              <a:rPr lang="en-IN" dirty="0" smtClean="0">
                <a:latin typeface="Comic Sans MS" pitchFamily="66" charset="0"/>
              </a:rPr>
              <a:t>(Q)</a:t>
            </a:r>
          </a:p>
          <a:p>
            <a:r>
              <a:rPr lang="en-IN" dirty="0" smtClean="0">
                <a:latin typeface="Comic Sans MS" pitchFamily="66" charset="0"/>
              </a:rPr>
              <a:t>	</a:t>
            </a:r>
            <a:r>
              <a:rPr lang="en-IN" dirty="0" smtClean="0">
                <a:latin typeface="Comic Sans MS" pitchFamily="66" charset="0"/>
              </a:rPr>
              <a:t>error “Queue is empty”</a:t>
            </a:r>
          </a:p>
          <a:p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 else {</a:t>
            </a:r>
          </a:p>
          <a:p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          return Q[</a:t>
            </a:r>
            <a:r>
              <a:rPr lang="en-IN" dirty="0" err="1" smtClean="0">
                <a:latin typeface="Comic Sans MS" pitchFamily="66" charset="0"/>
              </a:rPr>
              <a:t>Q.head</a:t>
            </a:r>
            <a:r>
              <a:rPr lang="en-IN" dirty="0" smtClean="0">
                <a:latin typeface="Comic Sans MS" pitchFamily="66" charset="0"/>
              </a:rPr>
              <a:t>]</a:t>
            </a:r>
          </a:p>
          <a:p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   }        </a:t>
            </a:r>
          </a:p>
          <a:p>
            <a:r>
              <a:rPr lang="en-IN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5943600"/>
            <a:ext cx="41148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All operations are done in O(1) time.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 smtClean="0"/>
              <a:t>Spooling print jobs for a printer. </a:t>
            </a:r>
          </a:p>
          <a:p>
            <a:pPr lvl="1"/>
            <a:r>
              <a:rPr lang="en-IN" dirty="0" smtClean="0"/>
              <a:t>Incoming jobs are placed at the end of a queue. </a:t>
            </a:r>
          </a:p>
          <a:p>
            <a:pPr lvl="1"/>
            <a:r>
              <a:rPr lang="en-IN" dirty="0" smtClean="0"/>
              <a:t>Job at the head of the queue is picked for printing.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In general, standard fair way of scheduling jobs by a shared resource.</a:t>
            </a:r>
          </a:p>
          <a:p>
            <a:pPr lvl="1"/>
            <a:r>
              <a:rPr lang="en-IN" dirty="0" smtClean="0"/>
              <a:t>Operating Systems (OS) : </a:t>
            </a:r>
          </a:p>
          <a:p>
            <a:pPr lvl="2"/>
            <a:r>
              <a:rPr lang="en-IN" dirty="0" smtClean="0"/>
              <a:t>Keeps a queue of jobs waiting for CPU. </a:t>
            </a:r>
          </a:p>
          <a:p>
            <a:pPr lvl="2"/>
            <a:r>
              <a:rPr lang="en-IN" dirty="0" smtClean="0"/>
              <a:t>OS picks the job at the head of the queue, sets timer for time-quantum, hands over CPU to this job. When timer expires, puts current job at the tail of queue,  picks job at head of queue, and continues….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533400"/>
            <a:ext cx="7086600" cy="3810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You are given a 2-dimensional n X n grid. In each grid position (</a:t>
            </a:r>
            <a:r>
              <a:rPr lang="en-IN" dirty="0" err="1" smtClean="0"/>
              <a:t>x,y</a:t>
            </a:r>
            <a:r>
              <a:rPr lang="en-IN" dirty="0" smtClean="0"/>
              <a:t>), there are two coordinates (u</a:t>
            </a:r>
            <a:r>
              <a:rPr lang="en-IN" baseline="-25000" dirty="0" smtClean="0"/>
              <a:t>1</a:t>
            </a:r>
            <a:r>
              <a:rPr lang="en-IN" dirty="0" smtClean="0"/>
              <a:t>,v</a:t>
            </a:r>
            <a:r>
              <a:rPr lang="en-IN" baseline="-25000" dirty="0" smtClean="0"/>
              <a:t>1</a:t>
            </a:r>
            <a:r>
              <a:rPr lang="en-IN" dirty="0" smtClean="0"/>
              <a:t>), (u</a:t>
            </a:r>
            <a:r>
              <a:rPr lang="en-IN" baseline="-25000" dirty="0" smtClean="0"/>
              <a:t>2</a:t>
            </a:r>
            <a:r>
              <a:rPr lang="en-IN" dirty="0" smtClean="0"/>
              <a:t>, v</a:t>
            </a:r>
            <a:r>
              <a:rPr lang="en-IN" baseline="-25000" dirty="0" smtClean="0"/>
              <a:t>2</a:t>
            </a:r>
            <a:r>
              <a:rPr lang="en-IN" dirty="0" smtClean="0"/>
              <a:t>) such that from (</a:t>
            </a:r>
            <a:r>
              <a:rPr lang="en-IN" dirty="0" err="1" smtClean="0"/>
              <a:t>x,y</a:t>
            </a:r>
            <a:r>
              <a:rPr lang="en-IN" dirty="0" smtClean="0"/>
              <a:t>) you can go to (</a:t>
            </a:r>
            <a:r>
              <a:rPr lang="en-IN" dirty="0" err="1" smtClean="0"/>
              <a:t>u</a:t>
            </a:r>
            <a:r>
              <a:rPr lang="en-IN" baseline="-25000" dirty="0" err="1" smtClean="0"/>
              <a:t>i</a:t>
            </a:r>
            <a:r>
              <a:rPr lang="en-IN" dirty="0" err="1" smtClean="0"/>
              <a:t>,v</a:t>
            </a:r>
            <a:r>
              <a:rPr lang="en-IN" baseline="-25000" dirty="0" err="1" smtClean="0"/>
              <a:t>i</a:t>
            </a:r>
            <a:r>
              <a:rPr lang="en-IN" dirty="0" smtClean="0"/>
              <a:t>) for each </a:t>
            </a:r>
            <a:r>
              <a:rPr lang="en-IN" dirty="0" err="1" smtClean="0"/>
              <a:t>i</a:t>
            </a:r>
            <a:r>
              <a:rPr lang="en-IN" dirty="0" smtClean="0"/>
              <a:t>=1,, in one step (and in unit cost). </a:t>
            </a:r>
          </a:p>
          <a:p>
            <a:pPr>
              <a:buNone/>
            </a:pPr>
            <a:r>
              <a:rPr lang="en-IN" dirty="0" smtClean="0"/>
              <a:t>Design an algorithm for answering the following questions.</a:t>
            </a:r>
          </a:p>
          <a:p>
            <a:pPr>
              <a:buNone/>
            </a:pPr>
            <a:r>
              <a:rPr lang="en-IN" dirty="0" smtClean="0"/>
              <a:t>Given  grid positions (</a:t>
            </a:r>
            <a:r>
              <a:rPr lang="en-IN" dirty="0" err="1" smtClean="0"/>
              <a:t>x,y</a:t>
            </a:r>
            <a:r>
              <a:rPr lang="en-IN" dirty="0" smtClean="0"/>
              <a:t>) and (</a:t>
            </a:r>
            <a:r>
              <a:rPr lang="en-IN" dirty="0" err="1" smtClean="0"/>
              <a:t>u,v</a:t>
            </a:r>
            <a:r>
              <a:rPr lang="en-IN" dirty="0" smtClean="0"/>
              <a:t>), is  (</a:t>
            </a:r>
            <a:r>
              <a:rPr lang="en-IN" dirty="0" err="1" smtClean="0"/>
              <a:t>u,v</a:t>
            </a:r>
            <a:r>
              <a:rPr lang="en-IN" dirty="0" smtClean="0"/>
              <a:t>) reachable from (</a:t>
            </a:r>
            <a:r>
              <a:rPr lang="en-IN" dirty="0" err="1" smtClean="0"/>
              <a:t>x,y</a:t>
            </a:r>
            <a:r>
              <a:rPr lang="en-IN" dirty="0" smtClean="0"/>
              <a:t>) in one or more steps? If so, what is the smallest number of steps in which it is reachable? Can you print one such shortest path from (</a:t>
            </a:r>
            <a:r>
              <a:rPr lang="en-IN" dirty="0" err="1" smtClean="0"/>
              <a:t>x,y</a:t>
            </a:r>
            <a:r>
              <a:rPr lang="en-IN" dirty="0" smtClean="0"/>
              <a:t>) to (</a:t>
            </a:r>
            <a:r>
              <a:rPr lang="en-IN" dirty="0" err="1" smtClean="0"/>
              <a:t>u,v</a:t>
            </a:r>
            <a:r>
              <a:rPr lang="en-IN" dirty="0" smtClean="0"/>
              <a:t>)?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47244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6400" y="586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586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586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586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586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586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548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28800" y="56388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5600" y="56388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62400" y="56388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4953000" y="55626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1828800" y="49530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2895600" y="49530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5029200" y="49530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95600" y="49530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95600" y="53340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38600" y="53340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010400" y="53340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10400" y="49530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29200" y="53340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867400" y="53340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3886200" y="48768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>
            <a:off x="4953000" y="48768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1000" y="61722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Arrow from grid position (</a:t>
            </a:r>
            <a:r>
              <a:rPr lang="en-IN" sz="2000" dirty="0" err="1" smtClean="0">
                <a:latin typeface="Comic Sans MS" pitchFamily="66" charset="0"/>
              </a:rPr>
              <a:t>x,y</a:t>
            </a:r>
            <a:r>
              <a:rPr lang="en-IN" sz="2000" dirty="0" smtClean="0">
                <a:latin typeface="Comic Sans MS" pitchFamily="66" charset="0"/>
              </a:rPr>
              <a:t>) to (</a:t>
            </a:r>
            <a:r>
              <a:rPr lang="en-IN" sz="2000" dirty="0" err="1" smtClean="0">
                <a:latin typeface="Comic Sans MS" pitchFamily="66" charset="0"/>
              </a:rPr>
              <a:t>u,v</a:t>
            </a:r>
            <a:r>
              <a:rPr lang="en-IN" sz="2000" dirty="0" smtClean="0">
                <a:latin typeface="Comic Sans MS" pitchFamily="66" charset="0"/>
              </a:rPr>
              <a:t>) indicates single step transition.</a:t>
            </a:r>
            <a:endParaRPr lang="en-IN" sz="2000" dirty="0">
              <a:latin typeface="Comic Sans MS" pitchFamily="66" charset="0"/>
            </a:endParaRPr>
          </a:p>
        </p:txBody>
      </p:sp>
      <p:pic>
        <p:nvPicPr>
          <p:cNvPr id="50" name="Picture 49" descr="thinking bo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85800" y="2362200"/>
            <a:ext cx="7010400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  Is (6,3) reachable from (1,1)? Yes, in 3 steps. Let us make such inferences systematically. </a:t>
            </a:r>
            <a:endParaRPr lang="en-IN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Start exploring outwards from s = (1,1) in layers.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Comic Sans MS" pitchFamily="66" charset="0"/>
              </a:rPr>
              <a:t> </a:t>
            </a:r>
            <a:r>
              <a:rPr lang="en-IN" sz="2000" dirty="0" smtClean="0">
                <a:latin typeface="Comic Sans MS" pitchFamily="66" charset="0"/>
              </a:rPr>
              <a:t>Layer 1: set of vertices reachable from (1,1) in one step This is (1,2) and (2,3) 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7620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76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52600" y="1676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19400" y="1676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6200" y="1676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876800" y="16002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1752600" y="9906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2819400" y="9906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953000" y="9906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19400" y="990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19400" y="1371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62400" y="1371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934200" y="1371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934200" y="990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1371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91200" y="13716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810000" y="9144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4876800" y="9144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371600" y="35814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764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8768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7912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8580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668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0668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0668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28800" y="44958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895600" y="44958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62400" y="44958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4953000" y="4419600"/>
            <a:ext cx="2133600" cy="152400"/>
          </a:xfrm>
          <a:prstGeom prst="bentConnector3">
            <a:avLst>
              <a:gd name="adj1" fmla="val 738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flipV="1">
            <a:off x="1828800" y="3810000"/>
            <a:ext cx="10668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>
            <a:off x="2895600" y="38100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5029200" y="3810000"/>
            <a:ext cx="19812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895600" y="38100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95600" y="41910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38600" y="41910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010400" y="41910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010400" y="38100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9200" y="41910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67400" y="41910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flipV="1">
            <a:off x="3886200" y="37338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0800000">
            <a:off x="4953000" y="3733800"/>
            <a:ext cx="19812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743200" y="3352800"/>
            <a:ext cx="304800" cy="14478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838200" y="152400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  <a:latin typeface="Comic Sans MS" pitchFamily="66" charset="0"/>
              </a:rPr>
              <a:t>Layered Search</a:t>
            </a:r>
            <a:endParaRPr lang="en-IN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19575</TotalTime>
  <Words>3383</Words>
  <Application>Microsoft Office PowerPoint</Application>
  <PresentationFormat>On-screen Show (4:3)</PresentationFormat>
  <Paragraphs>1289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Data Structures and Algorithms (ESO207A/ESO211) </vt:lpstr>
      <vt:lpstr>Queues</vt:lpstr>
      <vt:lpstr>Implementing Queues using Arrays</vt:lpstr>
      <vt:lpstr>Slide 4</vt:lpstr>
      <vt:lpstr>Slide 5</vt:lpstr>
      <vt:lpstr>Slide 6</vt:lpstr>
      <vt:lpstr>Applications</vt:lpstr>
      <vt:lpstr>Exercise</vt:lpstr>
      <vt:lpstr>Slide 9</vt:lpstr>
      <vt:lpstr>Slide 10</vt:lpstr>
      <vt:lpstr>Slide 11</vt:lpstr>
      <vt:lpstr>Slide 12</vt:lpstr>
      <vt:lpstr>Implementing layered search from source point s </vt:lpstr>
      <vt:lpstr>Layered Search(source s)</vt:lpstr>
      <vt:lpstr>Slide 15</vt:lpstr>
      <vt:lpstr>Analysis (outline)</vt:lpstr>
      <vt:lpstr>Analysis (outline)</vt:lpstr>
      <vt:lpstr>Analysis (outline)</vt:lpstr>
      <vt:lpstr>Analysis (outline)</vt:lpstr>
      <vt:lpstr>Analysis (outline)</vt:lpstr>
      <vt:lpstr>Analysis (outline)</vt:lpstr>
      <vt:lpstr>Analysis (outline)</vt:lpstr>
      <vt:lpstr>Analysis (outline)</vt:lpstr>
      <vt:lpstr>Analysis (outline)</vt:lpstr>
      <vt:lpstr>Analysis (outline)</vt:lpstr>
      <vt:lpstr>Analysis (outline)</vt:lpstr>
      <vt:lpstr>Analysis (outline)</vt:lpstr>
      <vt:lpstr>Analysis (outline)</vt:lpstr>
      <vt:lpstr>Analysis (outline)</vt:lpstr>
      <vt:lpstr>Preliminary Properties</vt:lpstr>
      <vt:lpstr>Preliminary Property 2</vt:lpstr>
      <vt:lpstr>Main Property (combining 1 and 2)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sumitg</cp:lastModifiedBy>
  <cp:revision>542</cp:revision>
  <dcterms:created xsi:type="dcterms:W3CDTF">2011-12-03T04:13:03Z</dcterms:created>
  <dcterms:modified xsi:type="dcterms:W3CDTF">2014-08-10T12:12:38Z</dcterms:modified>
</cp:coreProperties>
</file>