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274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0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3" r:id="rId25"/>
    <p:sldId id="322" r:id="rId26"/>
    <p:sldId id="32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  <a:srgbClr val="0000FF"/>
    <a:srgbClr val="BB0000"/>
    <a:srgbClr val="15B53B"/>
    <a:srgbClr val="FFF6E1"/>
    <a:srgbClr val="2F9208"/>
    <a:srgbClr val="00B500"/>
    <a:srgbClr val="006C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62" d="100"/>
          <a:sy n="62" d="100"/>
        </p:scale>
        <p:origin x="-96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944" y="-8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2517-21B0-4AE2-8349-B06D6527FCC6}" type="datetimeFigureOut">
              <a:rPr lang="en-IN" smtClean="0"/>
              <a:pPr/>
              <a:t>25-08-2014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1EB5-386C-4A07-A41C-272BD63E3BC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(ESO207A/ESO211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324600" cy="1066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8-9</a:t>
            </a:r>
            <a:endParaRPr lang="en-US" sz="24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Quicksort-1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 </a:t>
            </a:r>
            <a:r>
              <a:rPr lang="en-IN" dirty="0" err="1" smtClean="0"/>
              <a:t>i</a:t>
            </a:r>
            <a:r>
              <a:rPr lang="en-IN" dirty="0" smtClean="0"/>
              <a:t> forward until A[</a:t>
            </a:r>
            <a:r>
              <a:rPr lang="en-IN" dirty="0" err="1" smtClean="0"/>
              <a:t>i</a:t>
            </a:r>
            <a:r>
              <a:rPr lang="en-IN" dirty="0" smtClean="0"/>
              <a:t>] &gt;= pivot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0480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BB0000"/>
                </a:solidFill>
                <a:latin typeface="Comic Sans MS" pitchFamily="66" charset="0"/>
              </a:rPr>
              <a:t>Iteration 3</a:t>
            </a:r>
            <a:endParaRPr lang="en-IN" sz="2000" dirty="0">
              <a:solidFill>
                <a:srgbClr val="BB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83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1447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14478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14478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8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58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818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2133600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6, j = 5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1905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86200" y="46482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19050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52800" y="11430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81400" y="42672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=6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0" y="762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 j backward until A[j] &gt;= pivot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90800" y="2514600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No exchange, since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&gt;= j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16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148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864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08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953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9400" y="648866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 = 5 is returned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3000" y="5410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429000" y="46482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81800" y="5410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24200" y="426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3429000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BB0000"/>
                </a:solidFill>
                <a:latin typeface="Comic Sans MS" pitchFamily="66" charset="0"/>
              </a:rPr>
              <a:t>Outer while loop terminates</a:t>
            </a:r>
            <a:endParaRPr lang="en-IN" dirty="0">
              <a:solidFill>
                <a:srgbClr val="BB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6800" y="38862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Exchange A[j] with A[1]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200400" y="4724400"/>
            <a:ext cx="0" cy="99060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57600" y="4724400"/>
            <a:ext cx="0" cy="99060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85800" y="4648200"/>
            <a:ext cx="2514600" cy="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85800" y="5715000"/>
            <a:ext cx="2514600" cy="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57600" y="4724400"/>
            <a:ext cx="4648200" cy="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57600" y="5715000"/>
            <a:ext cx="4648200" cy="0"/>
          </a:xfrm>
          <a:prstGeom prst="line">
            <a:avLst/>
          </a:prstGeom>
          <a:ln>
            <a:solidFill>
              <a:srgbClr val="BB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600" y="4876800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Left</a:t>
            </a:r>
          </a:p>
          <a:p>
            <a:r>
              <a:rPr lang="en-IN" dirty="0" smtClean="0">
                <a:latin typeface="Comic Sans MS" pitchFamily="66" charset="0"/>
              </a:rPr>
              <a:t>partition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67600" y="4876800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>
                <a:latin typeface="Comic Sans MS" pitchFamily="66" charset="0"/>
              </a:rPr>
              <a:t>Right</a:t>
            </a:r>
          </a:p>
          <a:p>
            <a:pPr algn="r"/>
            <a:r>
              <a:rPr lang="en-IN" dirty="0" smtClean="0">
                <a:latin typeface="Comic Sans MS" pitchFamily="66" charset="0"/>
              </a:rPr>
              <a:t>partition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2057400" y="4800600"/>
            <a:ext cx="533400" cy="19050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762000" y="594360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All elements &lt;= pivot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4800" y="42672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</a:t>
            </a:r>
            <a:endParaRPr lang="en-IN" dirty="0"/>
          </a:p>
        </p:txBody>
      </p:sp>
      <p:sp>
        <p:nvSpPr>
          <p:cNvPr id="70" name="Left Brace 69"/>
          <p:cNvSpPr/>
          <p:nvPr/>
        </p:nvSpPr>
        <p:spPr>
          <a:xfrm>
            <a:off x="5334000" y="4038600"/>
            <a:ext cx="457200" cy="3429000"/>
          </a:xfrm>
          <a:prstGeom prst="leftBrace">
            <a:avLst/>
          </a:prstGeom>
          <a:ln>
            <a:solidFill>
              <a:srgbClr val="0000FF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/>
          <p:cNvSpPr txBox="1"/>
          <p:nvPr/>
        </p:nvSpPr>
        <p:spPr>
          <a:xfrm>
            <a:off x="4648200" y="601980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All elements &gt;= pivot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59436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</a:t>
            </a:r>
            <a:endParaRPr lang="en-IN" dirty="0"/>
          </a:p>
        </p:txBody>
      </p:sp>
      <p:cxnSp>
        <p:nvCxnSpPr>
          <p:cNvPr id="75" name="Straight Arrow Connector 74"/>
          <p:cNvCxnSpPr>
            <a:endCxn id="37" idx="2"/>
          </p:cNvCxnSpPr>
          <p:nvPr/>
        </p:nvCxnSpPr>
        <p:spPr>
          <a:xfrm flipV="1">
            <a:off x="3429000" y="5410200"/>
            <a:ext cx="0" cy="609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29000" y="8382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6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886200" y="11430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6" grpId="0"/>
      <p:bldP spid="29" grpId="0"/>
      <p:bldP spid="30" grpId="0"/>
      <p:bldP spid="31" grpId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9" grpId="0"/>
      <p:bldP spid="51" grpId="0"/>
      <p:bldP spid="52" grpId="0"/>
      <p:bldP spid="53" grpId="0"/>
      <p:bldP spid="64" grpId="0"/>
      <p:bldP spid="65" grpId="0"/>
      <p:bldP spid="67" grpId="0" animBg="1"/>
      <p:bldP spid="68" grpId="0"/>
      <p:bldP spid="69" grpId="0"/>
      <p:bldP spid="72" grpId="0"/>
      <p:bldP spid="73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Partition function (repeated)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800600" cy="51355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Partition(A, lo, hi) { // lo &lt; hi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pivot = A[lo],  </a:t>
            </a:r>
            <a:r>
              <a:rPr lang="en-IN" dirty="0" err="1" smtClean="0"/>
              <a:t>i</a:t>
            </a:r>
            <a:r>
              <a:rPr lang="en-IN" dirty="0" smtClean="0"/>
              <a:t>=lo, j = hi+1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while (</a:t>
            </a:r>
            <a:r>
              <a:rPr lang="en-IN" dirty="0" err="1" smtClean="0"/>
              <a:t>i</a:t>
            </a:r>
            <a:r>
              <a:rPr lang="en-IN" dirty="0" smtClean="0"/>
              <a:t> &lt; j) {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</a:t>
            </a:r>
            <a:r>
              <a:rPr lang="en-IN" dirty="0" err="1" smtClean="0"/>
              <a:t>i</a:t>
            </a:r>
            <a:r>
              <a:rPr lang="en-IN" dirty="0" smtClean="0"/>
              <a:t>=i+1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while (A[</a:t>
            </a:r>
            <a:r>
              <a:rPr lang="en-IN" dirty="0" err="1" smtClean="0"/>
              <a:t>i</a:t>
            </a:r>
            <a:r>
              <a:rPr lang="en-IN" dirty="0" smtClean="0"/>
              <a:t>] &lt; pivot and </a:t>
            </a:r>
            <a:r>
              <a:rPr lang="en-IN" dirty="0" err="1" smtClean="0"/>
              <a:t>i</a:t>
            </a:r>
            <a:r>
              <a:rPr lang="en-IN" dirty="0" smtClean="0"/>
              <a:t> &lt; hi)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		</a:t>
            </a:r>
            <a:r>
              <a:rPr lang="en-IN" dirty="0" err="1" smtClean="0"/>
              <a:t>i</a:t>
            </a:r>
            <a:r>
              <a:rPr lang="en-IN" dirty="0" smtClean="0"/>
              <a:t> = i+1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j=j-1;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while (A[j] &gt; pivot and j &gt; lo) 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		j = j-1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if (</a:t>
            </a:r>
            <a:r>
              <a:rPr lang="en-IN" dirty="0" err="1" smtClean="0"/>
              <a:t>i</a:t>
            </a:r>
            <a:r>
              <a:rPr lang="en-IN" dirty="0" smtClean="0"/>
              <a:t> &lt; j) exchange (A[</a:t>
            </a:r>
            <a:r>
              <a:rPr lang="en-IN" dirty="0" err="1" smtClean="0"/>
              <a:t>i</a:t>
            </a:r>
            <a:r>
              <a:rPr lang="en-IN" dirty="0" smtClean="0"/>
              <a:t>], A[j])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exchange (A[lo], A[j])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return j</a:t>
            </a:r>
          </a:p>
          <a:p>
            <a:pPr marL="457200" indent="-457200">
              <a:buNone/>
            </a:pPr>
            <a:r>
              <a:rPr lang="en-IN" dirty="0" smtClean="0"/>
              <a:t>}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5400" y="1905000"/>
            <a:ext cx="3810000" cy="2895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(A, lo, hi) { </a:t>
            </a: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If lo &gt;= hi return;  </a:t>
            </a:r>
            <a:endParaRPr lang="en-IN" sz="2100" dirty="0" smtClean="0">
              <a:solidFill>
                <a:srgbClr val="0000FF"/>
              </a:solidFill>
              <a:latin typeface="Comic Sans MS" pitchFamily="66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100" dirty="0" smtClean="0">
                <a:latin typeface="Comic Sans MS" pitchFamily="66" charset="0"/>
                <a:cs typeface="+mn-cs"/>
              </a:rPr>
              <a:t>j = Random(lo, hi</a:t>
            </a:r>
            <a:r>
              <a:rPr lang="en-IN" sz="2100" dirty="0" smtClean="0">
                <a:solidFill>
                  <a:srgbClr val="0000FF"/>
                </a:solidFill>
                <a:latin typeface="Comic Sans MS" pitchFamily="66" charset="0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Swap A[lo] with A[j].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 =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Partition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(A, lo, hi)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</a:t>
            </a: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A,lo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r-1)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(A, r+1, hi)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04800"/>
            <a:ext cx="764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  <a:latin typeface="Comic Sans MS" pitchFamily="66" charset="0"/>
              </a:rPr>
              <a:t>Properties of the Partition Procedure</a:t>
            </a:r>
            <a:endParaRPr lang="en-IN" sz="3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1" y="1600201"/>
            <a:ext cx="7619999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100" dirty="0" smtClean="0">
                <a:latin typeface="Comic Sans MS" pitchFamily="66" charset="0"/>
              </a:rPr>
              <a:t>  Correctness: Upon termination, the partition procedure returns an index j such that </a:t>
            </a:r>
          </a:p>
          <a:p>
            <a:r>
              <a:rPr lang="en-IN" sz="2100" dirty="0" smtClean="0">
                <a:latin typeface="Comic Sans MS" pitchFamily="66" charset="0"/>
              </a:rPr>
              <a:t>    A[lo…j-1] &lt;= A[j] &lt;= A[j+1…hi]</a:t>
            </a:r>
          </a:p>
          <a:p>
            <a:r>
              <a:rPr lang="en-IN" sz="2100" dirty="0" smtClean="0">
                <a:latin typeface="Comic Sans MS" pitchFamily="66" charset="0"/>
              </a:rPr>
              <a:t> works correctly for hi &gt; lo (array size &gt;= 2).</a:t>
            </a:r>
          </a:p>
          <a:p>
            <a:endParaRPr lang="en-IN" sz="21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100" dirty="0" smtClean="0">
                <a:latin typeface="Comic Sans MS" pitchFamily="66" charset="0"/>
              </a:rPr>
              <a:t>  Partition runs in time O(hi-lo+1), that is linear in the number of elements in the array segment A[lo…hi].</a:t>
            </a:r>
          </a:p>
          <a:p>
            <a:pPr>
              <a:buFont typeface="Arial" pitchFamily="34" charset="0"/>
              <a:buChar char="•"/>
            </a:pPr>
            <a:endParaRPr lang="en-IN" sz="21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100" dirty="0" smtClean="0">
                <a:latin typeface="Comic Sans MS" pitchFamily="66" charset="0"/>
              </a:rPr>
              <a:t>  Due to correctness of Partition, </a:t>
            </a:r>
            <a:r>
              <a:rPr lang="en-IN" sz="2100" dirty="0" err="1" smtClean="0">
                <a:latin typeface="Comic Sans MS" pitchFamily="66" charset="0"/>
              </a:rPr>
              <a:t>QuickSort</a:t>
            </a:r>
            <a:r>
              <a:rPr lang="en-IN" sz="2100" dirty="0" smtClean="0">
                <a:latin typeface="Comic Sans MS" pitchFamily="66" charset="0"/>
              </a:rPr>
              <a:t> works correctly, since, the after Partition, it suffices to just sort A[lo…j-1] and A[j+1..hi]. A[j] is in its correct position in the sorted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Best-Case Running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91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sz="2500" dirty="0" smtClean="0"/>
              <a:t>The best case running time of </a:t>
            </a:r>
            <a:r>
              <a:rPr lang="en-IN" sz="2500" dirty="0" err="1" smtClean="0"/>
              <a:t>QuickSort</a:t>
            </a:r>
            <a:r>
              <a:rPr lang="en-IN" sz="2500" dirty="0" smtClean="0"/>
              <a:t> occurs when after Partition, the array is partitioned into two equal halves (at all levels of recursion). </a:t>
            </a:r>
          </a:p>
          <a:p>
            <a:r>
              <a:rPr lang="en-IN" sz="2500" dirty="0" smtClean="0"/>
              <a:t>This gives the recurrence equation</a:t>
            </a:r>
          </a:p>
          <a:p>
            <a:endParaRPr lang="en-IN" sz="2500" dirty="0" smtClean="0"/>
          </a:p>
          <a:p>
            <a:pPr>
              <a:buNone/>
            </a:pPr>
            <a:r>
              <a:rPr lang="en-IN" sz="2500" dirty="0" smtClean="0"/>
              <a:t>          T(n) = 2T(floor(n/2)) + O(n) </a:t>
            </a:r>
          </a:p>
          <a:p>
            <a:pPr>
              <a:buNone/>
            </a:pPr>
            <a:r>
              <a:rPr lang="en-IN" sz="2500" dirty="0" smtClean="0"/>
              <a:t>                  &lt;= 2T(n/2) + O(n)</a:t>
            </a:r>
          </a:p>
          <a:p>
            <a:pPr>
              <a:buNone/>
            </a:pPr>
            <a:endParaRPr lang="en-IN" sz="2500" dirty="0" smtClean="0"/>
          </a:p>
          <a:p>
            <a:r>
              <a:rPr lang="en-IN" sz="2500" dirty="0" smtClean="0"/>
              <a:t>since,  T(n/2) is the  (best-case) running time of </a:t>
            </a:r>
            <a:r>
              <a:rPr lang="en-IN" sz="2500" dirty="0" err="1" smtClean="0"/>
              <a:t>Quicksort</a:t>
            </a:r>
            <a:r>
              <a:rPr lang="en-IN" sz="2500" dirty="0" smtClean="0"/>
              <a:t> on arrays of size n/2, so time for running on left and right partition is T(n/2) + T(n/2) = 2T(n/2)</a:t>
            </a:r>
          </a:p>
          <a:p>
            <a:pPr>
              <a:buNone/>
            </a:pPr>
            <a:endParaRPr lang="en-IN" sz="2500" dirty="0" smtClean="0"/>
          </a:p>
          <a:p>
            <a:r>
              <a:rPr lang="en-IN" sz="2500" dirty="0" smtClean="0"/>
              <a:t>Partition takes time O(n).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410200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Solution : T(n) = O(n log n)</a:t>
            </a:r>
            <a:endParaRPr lang="en-IN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5469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Same as Merge-Sort (all)-case running time.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Virtues of </a:t>
            </a:r>
            <a:r>
              <a:rPr lang="en-IN" dirty="0" err="1" smtClean="0"/>
              <a:t>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err="1" smtClean="0"/>
              <a:t>Quicksort</a:t>
            </a:r>
            <a:r>
              <a:rPr lang="en-IN" dirty="0" smtClean="0"/>
              <a:t> has been analyzed for a wide variety of input cases.</a:t>
            </a:r>
          </a:p>
          <a:p>
            <a:r>
              <a:rPr lang="en-IN" dirty="0" smtClean="0"/>
              <a:t>Its expected time complexity is O(n log n)—this also holds for a wide variety of input distributions.</a:t>
            </a:r>
          </a:p>
          <a:p>
            <a:r>
              <a:rPr lang="en-IN" dirty="0" smtClean="0"/>
              <a:t>Why? </a:t>
            </a:r>
          </a:p>
          <a:p>
            <a:pPr lvl="1"/>
            <a:r>
              <a:rPr lang="en-IN" dirty="0" smtClean="0"/>
              <a:t>Before calling Partition, we randomly exchange A[lo] with some member of A[lo…hi]. </a:t>
            </a:r>
          </a:p>
          <a:p>
            <a:pPr lvl="1"/>
            <a:r>
              <a:rPr lang="en-IN" dirty="0" smtClean="0"/>
              <a:t>There is an equal chance of any element of A[lo…hi] to be the partitioning pivot.</a:t>
            </a:r>
          </a:p>
          <a:p>
            <a:pPr lvl="1"/>
            <a:r>
              <a:rPr lang="en-IN" dirty="0" smtClean="0"/>
              <a:t>On expectation, the  size of a partition is ½ the size of the array.</a:t>
            </a:r>
          </a:p>
          <a:p>
            <a:pPr lvl="1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Virtues of </a:t>
            </a:r>
            <a:r>
              <a:rPr lang="en-IN" dirty="0" err="1" smtClean="0"/>
              <a:t>Quicksort</a:t>
            </a:r>
            <a:r>
              <a:rPr lang="en-IN" dirty="0" smtClean="0"/>
              <a:t> (</a:t>
            </a:r>
            <a:r>
              <a:rPr lang="en-IN" dirty="0" err="1" smtClean="0"/>
              <a:t>contd</a:t>
            </a:r>
            <a:r>
              <a:rPr lang="en-IN" dirty="0" smtClean="0"/>
              <a:t>).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With high probability,  the size of one partition is at most 8 times the size of the other partition. </a:t>
            </a:r>
          </a:p>
          <a:p>
            <a:r>
              <a:rPr lang="en-IN" dirty="0" smtClean="0"/>
              <a:t>The recurrence becomes lop-sided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   T(n) = T(n/8) + T(7n/8) + O(n)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</a:rPr>
              <a:t>But the solution to such recurrence is also O(n log n). </a:t>
            </a:r>
            <a:r>
              <a:rPr lang="en-IN" dirty="0" smtClean="0"/>
              <a:t>(Expand the recurrence tree as before).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general the solution to </a:t>
            </a:r>
          </a:p>
          <a:p>
            <a:pPr>
              <a:buNone/>
            </a:pPr>
            <a:r>
              <a:rPr lang="en-IN" dirty="0" smtClean="0"/>
              <a:t>   T(n)  = T(n/c) + T(n – n/c) + O(n)</a:t>
            </a:r>
          </a:p>
          <a:p>
            <a:pPr>
              <a:buNone/>
            </a:pPr>
            <a:r>
              <a:rPr lang="en-IN" dirty="0" smtClean="0"/>
              <a:t>    for any constant c is also O(n log n).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Worst-Case is 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Array A[1…n] sorted in descending order.</a:t>
            </a:r>
          </a:p>
          <a:p>
            <a:r>
              <a:rPr lang="en-IN" dirty="0" smtClean="0"/>
              <a:t>Pivot is the first element A[1].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192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895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1447800" y="33528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3124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3657600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j=10  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2600" y="33528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4191000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At the end of Partition (A, 1, 10): j =1</a:t>
            </a:r>
            <a:endParaRPr lang="en-IN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4600" y="3581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95400" y="4724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098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670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242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14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86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58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10200" y="4724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10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981200" y="51816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52600" y="5486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 =2 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2192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j=10  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23999" y="51816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90800" y="54102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4800" y="26670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Initially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71600" y="37338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=1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7400" y="32004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= 10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43000" y="220980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+mj-lt"/>
              </a:rPr>
              <a:t>Qsort</a:t>
            </a:r>
            <a:r>
              <a:rPr lang="en-IN" sz="2000" dirty="0" smtClean="0">
                <a:latin typeface="+mj-lt"/>
              </a:rPr>
              <a:t>(A, 1, 10)</a:t>
            </a:r>
            <a:endParaRPr lang="en-IN" sz="20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76400" y="6172200"/>
            <a:ext cx="1527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Time = O(n)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10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52600" y="19050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2209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 =2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j=10  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10199" y="19050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21336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533400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Call to </a:t>
            </a:r>
            <a:r>
              <a:rPr lang="en-IN" sz="2000" dirty="0" err="1" smtClean="0">
                <a:latin typeface="+mj-lt"/>
              </a:rPr>
              <a:t>Qsort</a:t>
            </a:r>
            <a:r>
              <a:rPr lang="en-IN" sz="2000" dirty="0" smtClean="0">
                <a:latin typeface="+mj-lt"/>
              </a:rPr>
              <a:t>(A, 2, 10)</a:t>
            </a:r>
            <a:endParaRPr lang="en-IN" sz="20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" y="2971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endParaRPr lang="en-IN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971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50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3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22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4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5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766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6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7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10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82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5400" y="2971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10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057400" y="34290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3733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+mj-lt"/>
              </a:rPr>
              <a:t>i</a:t>
            </a:r>
            <a:r>
              <a:rPr lang="en-IN" dirty="0" smtClean="0">
                <a:latin typeface="+mj-lt"/>
              </a:rPr>
              <a:t>=3</a:t>
            </a:r>
            <a:endParaRPr lang="en-IN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16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j=2  </a:t>
            </a:r>
            <a:endParaRPr lang="en-IN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676400" y="3429000"/>
            <a:ext cx="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0" y="36576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2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514600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End  of Partition: j=2 </a:t>
            </a:r>
            <a:endParaRPr lang="en-IN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91440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Calls Partition(A, 2, 10)</a:t>
            </a:r>
            <a:endParaRPr lang="en-IN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4114800"/>
            <a:ext cx="6168676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The call to </a:t>
            </a:r>
            <a:r>
              <a:rPr lang="en-IN" sz="2000" dirty="0" err="1" smtClean="0">
                <a:latin typeface="+mj-lt"/>
              </a:rPr>
              <a:t>Qsort</a:t>
            </a:r>
            <a:r>
              <a:rPr lang="en-IN" sz="2000" dirty="0" smtClean="0">
                <a:latin typeface="+mj-lt"/>
              </a:rPr>
              <a:t>(A, 1, n)  requires</a:t>
            </a:r>
          </a:p>
          <a:p>
            <a:r>
              <a:rPr lang="en-IN" sz="2000" dirty="0" smtClean="0">
                <a:latin typeface="+mj-lt"/>
              </a:rPr>
              <a:t>        Partition(A, 1,  n):  this is O(n) </a:t>
            </a:r>
          </a:p>
          <a:p>
            <a:r>
              <a:rPr lang="en-IN" sz="2000" dirty="0" smtClean="0">
                <a:latin typeface="+mj-lt"/>
              </a:rPr>
              <a:t>        Partition (A,1,n) results in j = 1.</a:t>
            </a:r>
          </a:p>
          <a:p>
            <a:r>
              <a:rPr lang="en-IN" sz="2000" dirty="0" smtClean="0">
                <a:latin typeface="+mj-lt"/>
              </a:rPr>
              <a:t> Next calls are to </a:t>
            </a:r>
            <a:r>
              <a:rPr lang="en-IN" sz="2000" dirty="0" err="1" smtClean="0">
                <a:latin typeface="+mj-lt"/>
              </a:rPr>
              <a:t>Qsort</a:t>
            </a:r>
            <a:r>
              <a:rPr lang="en-IN" sz="2000" dirty="0" smtClean="0">
                <a:latin typeface="+mj-lt"/>
              </a:rPr>
              <a:t>(A,1,1) and </a:t>
            </a:r>
            <a:r>
              <a:rPr lang="en-IN" sz="2000" dirty="0" err="1" smtClean="0">
                <a:latin typeface="+mj-lt"/>
              </a:rPr>
              <a:t>Qsort</a:t>
            </a:r>
            <a:r>
              <a:rPr lang="en-IN" sz="2000" dirty="0" smtClean="0">
                <a:latin typeface="+mj-lt"/>
              </a:rPr>
              <a:t>(A, 2, n).</a:t>
            </a:r>
          </a:p>
          <a:p>
            <a:r>
              <a:rPr lang="en-IN" sz="2000" dirty="0" smtClean="0">
                <a:latin typeface="+mj-lt"/>
              </a:rPr>
              <a:t>Gives the recurrence:</a:t>
            </a:r>
            <a:endParaRPr lang="en-IN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0" y="6019800"/>
            <a:ext cx="325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  <a:latin typeface="+mj-lt"/>
              </a:rPr>
              <a:t>T(n) = T(1) + T(n-1) + O(n)</a:t>
            </a:r>
          </a:p>
          <a:p>
            <a:r>
              <a:rPr lang="en-IN" sz="2000" dirty="0" smtClean="0">
                <a:solidFill>
                  <a:srgbClr val="C00000"/>
                </a:solidFill>
                <a:latin typeface="+mj-lt"/>
              </a:rPr>
              <a:t>T(1) = O(1)</a:t>
            </a:r>
            <a:endParaRPr lang="en-IN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9000" y="251460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Time taken = O(n) 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 case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Solution to T(n) = T(n-1) + O(n) and T(1) = O(1) is:</a:t>
            </a:r>
          </a:p>
          <a:p>
            <a:r>
              <a:rPr lang="en-IN" dirty="0" smtClean="0"/>
              <a:t>T(n) &lt;=  T(n-1) + </a:t>
            </a:r>
            <a:r>
              <a:rPr lang="en-IN" dirty="0" err="1" smtClean="0"/>
              <a:t>cn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      &lt;= T(n-2 ) + c(n-1) + </a:t>
            </a:r>
            <a:r>
              <a:rPr lang="en-IN" dirty="0" err="1" smtClean="0"/>
              <a:t>cn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      &lt;= T(n-3) + c(n-2) + c(n-1) + </a:t>
            </a:r>
            <a:r>
              <a:rPr lang="en-IN" dirty="0" err="1" smtClean="0"/>
              <a:t>cn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      ….</a:t>
            </a:r>
          </a:p>
          <a:p>
            <a:pPr lvl="1">
              <a:buNone/>
            </a:pPr>
            <a:r>
              <a:rPr lang="en-IN" dirty="0" smtClean="0"/>
              <a:t>      &lt;= d + c + 2c + 3c + …. </a:t>
            </a:r>
            <a:r>
              <a:rPr lang="en-IN" dirty="0" err="1" smtClean="0"/>
              <a:t>nc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  = O(n</a:t>
            </a:r>
            <a:r>
              <a:rPr lang="en-IN" baseline="30000" dirty="0" smtClean="0"/>
              <a:t>2</a:t>
            </a:r>
            <a:r>
              <a:rPr lang="en-IN" dirty="0" smtClean="0"/>
              <a:t> )</a:t>
            </a:r>
          </a:p>
          <a:p>
            <a:pPr lvl="1">
              <a:buNone/>
            </a:pPr>
            <a:endParaRPr lang="en-IN" baseline="30000" dirty="0" smtClean="0"/>
          </a:p>
          <a:p>
            <a:r>
              <a:rPr lang="en-IN" baseline="30000" dirty="0" smtClean="0"/>
              <a:t> </a:t>
            </a:r>
            <a:r>
              <a:rPr lang="en-IN" dirty="0" smtClean="0"/>
              <a:t> Hence worst case complexity of Quick sort is O(n</a:t>
            </a:r>
            <a:r>
              <a:rPr lang="en-IN" baseline="30000" dirty="0" smtClean="0"/>
              <a:t>2</a:t>
            </a:r>
            <a:r>
              <a:rPr lang="en-IN" dirty="0" smtClean="0"/>
              <a:t> ) which can happen when array is </a:t>
            </a:r>
            <a:r>
              <a:rPr lang="en-IN" dirty="0" smtClean="0">
                <a:solidFill>
                  <a:srgbClr val="C00000"/>
                </a:solidFill>
              </a:rPr>
              <a:t>sorted</a:t>
            </a:r>
            <a:r>
              <a:rPr lang="en-IN" dirty="0" smtClean="0"/>
              <a:t> !</a:t>
            </a:r>
            <a:endParaRPr lang="en-IN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Recall that Partition (A, lo, hi) procedure is randomized:</a:t>
            </a:r>
          </a:p>
          <a:p>
            <a:pPr lvl="1"/>
            <a:r>
              <a:rPr lang="en-IN" dirty="0" smtClean="0"/>
              <a:t>It chooses a random element k in A[lo...hi] and exchanges it with A[lo].</a:t>
            </a:r>
          </a:p>
          <a:p>
            <a:pPr lvl="1"/>
            <a:r>
              <a:rPr lang="en-IN" dirty="0" smtClean="0"/>
              <a:t>Since A[lo] is the pivot, there is an equal chance that any element of the array segment A[lo...hi] is the pivot.</a:t>
            </a:r>
          </a:p>
          <a:p>
            <a:r>
              <a:rPr lang="en-IN" dirty="0" smtClean="0"/>
              <a:t>Assume lo = 1, hi = n and all elements are </a:t>
            </a:r>
            <a:r>
              <a:rPr lang="en-IN" dirty="0" smtClean="0">
                <a:solidFill>
                  <a:srgbClr val="A50021"/>
                </a:solidFill>
              </a:rPr>
              <a:t>distinct.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endParaRPr lang="en-IN" dirty="0" smtClean="0">
              <a:solidFill>
                <a:srgbClr val="C00000"/>
              </a:solidFill>
            </a:endParaRPr>
          </a:p>
          <a:p>
            <a:endParaRPr lang="en-IN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 smtClean="0"/>
              <a:t>each element has an equal chance of becoming the pivot element, the pivot element is the </a:t>
            </a:r>
            <a:r>
              <a:rPr lang="en-IN" dirty="0" err="1" smtClean="0">
                <a:solidFill>
                  <a:srgbClr val="0000FF"/>
                </a:solidFill>
              </a:rPr>
              <a:t>k</a:t>
            </a:r>
            <a:r>
              <a:rPr lang="en-IN" baseline="30000" dirty="0" err="1" smtClean="0"/>
              <a:t>th</a:t>
            </a:r>
            <a:r>
              <a:rPr lang="en-IN" baseline="30000" dirty="0" smtClean="0"/>
              <a:t> </a:t>
            </a:r>
            <a:r>
              <a:rPr lang="en-IN" dirty="0" smtClean="0"/>
              <a:t> smallest element of the array, for each k = 1...n with equal probability 1/n.</a:t>
            </a:r>
          </a:p>
          <a:p>
            <a:pPr>
              <a:buNone/>
            </a:pPr>
            <a:endParaRPr lang="en-IN" baseline="30000" dirty="0" smtClean="0"/>
          </a:p>
          <a:p>
            <a:pPr lvl="1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Average Case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6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5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2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4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718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90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7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62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8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12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006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3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9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10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722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19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294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21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866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14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43800" y="4419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13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QuickSort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047999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Usually, the method of choice for sorting large in-memory arrays.</a:t>
            </a:r>
          </a:p>
          <a:p>
            <a:r>
              <a:rPr lang="en-IN" dirty="0" smtClean="0"/>
              <a:t>Although worst case time complexity is O(n</a:t>
            </a:r>
            <a:r>
              <a:rPr lang="en-IN" baseline="30000" dirty="0" smtClean="0"/>
              <a:t>2</a:t>
            </a:r>
            <a:r>
              <a:rPr lang="en-IN" dirty="0" smtClean="0"/>
              <a:t> ), expected time complexity is O(n log n). </a:t>
            </a:r>
          </a:p>
          <a:p>
            <a:r>
              <a:rPr lang="en-IN" dirty="0" smtClean="0"/>
              <a:t>We will look at a </a:t>
            </a:r>
            <a:r>
              <a:rPr lang="en-IN" dirty="0" smtClean="0">
                <a:solidFill>
                  <a:srgbClr val="BB0000"/>
                </a:solidFill>
              </a:rPr>
              <a:t>randomized</a:t>
            </a:r>
            <a:r>
              <a:rPr lang="en-IN" dirty="0" smtClean="0"/>
              <a:t> version of </a:t>
            </a:r>
            <a:r>
              <a:rPr lang="en-IN" dirty="0" err="1" smtClean="0"/>
              <a:t>quicksort</a:t>
            </a:r>
            <a:r>
              <a:rPr lang="en-IN" dirty="0" smtClean="0"/>
              <a:t> algorithm, that is, the algorithm uses random coin tosses during the computation.</a:t>
            </a:r>
            <a:endParaRPr lang="en-IN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JERRY+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1005682" cy="10056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810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6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5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2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4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7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8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3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9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2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10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19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46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21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18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14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90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13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533400" y="304800"/>
            <a:ext cx="990600" cy="1066800"/>
          </a:xfrm>
          <a:prstGeom prst="bentArrow">
            <a:avLst>
              <a:gd name="adj1" fmla="val 1518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>
            <a:off x="3048000" y="-152400"/>
            <a:ext cx="990600" cy="2057400"/>
          </a:xfrm>
          <a:prstGeom prst="bentArrow">
            <a:avLst>
              <a:gd name="adj1" fmla="val 1518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8" name="Content Placeholder 20" descr="JERRY+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752600"/>
            <a:ext cx="1005682" cy="100568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Bent Arrow 28"/>
          <p:cNvSpPr/>
          <p:nvPr/>
        </p:nvSpPr>
        <p:spPr>
          <a:xfrm>
            <a:off x="3505200" y="1600200"/>
            <a:ext cx="990600" cy="1066800"/>
          </a:xfrm>
          <a:prstGeom prst="bentArrow">
            <a:avLst>
              <a:gd name="adj1" fmla="val 1518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>
              <a:rot lat="96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14600" y="2133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12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>
            <a:off x="990600" y="1143000"/>
            <a:ext cx="990600" cy="2057400"/>
          </a:xfrm>
          <a:prstGeom prst="bentArrow">
            <a:avLst>
              <a:gd name="adj1" fmla="val 1518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1000" y="1295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6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2819400"/>
            <a:ext cx="78710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A random position in the array is chosen and exchanged.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The </a:t>
            </a:r>
            <a:r>
              <a:rPr lang="en-IN" sz="2000" dirty="0" err="1" smtClean="0">
                <a:latin typeface="+mj-lt"/>
              </a:rPr>
              <a:t>k</a:t>
            </a:r>
            <a:r>
              <a:rPr lang="en-IN" sz="2000" baseline="30000" dirty="0" err="1" smtClean="0">
                <a:latin typeface="+mj-lt"/>
              </a:rPr>
              <a:t>th</a:t>
            </a:r>
            <a:r>
              <a:rPr lang="en-IN" sz="2000" dirty="0" smtClean="0">
                <a:latin typeface="+mj-lt"/>
              </a:rPr>
              <a:t> smallest element becomes the pivot with probability 1/n.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If the </a:t>
            </a:r>
            <a:r>
              <a:rPr lang="en-IN" sz="2000" dirty="0" err="1" smtClean="0">
                <a:latin typeface="+mj-lt"/>
              </a:rPr>
              <a:t>k</a:t>
            </a:r>
            <a:r>
              <a:rPr lang="en-IN" sz="2000" baseline="30000" dirty="0" err="1" smtClean="0">
                <a:latin typeface="+mj-lt"/>
              </a:rPr>
              <a:t>th</a:t>
            </a:r>
            <a:r>
              <a:rPr lang="en-IN" sz="2000" dirty="0" smtClean="0">
                <a:latin typeface="+mj-lt"/>
              </a:rPr>
              <a:t> largest element is the pivot then, </a:t>
            </a:r>
          </a:p>
          <a:p>
            <a:endParaRPr lang="en-IN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   Left partition size is k-1,</a:t>
            </a:r>
          </a:p>
          <a:p>
            <a:endParaRPr lang="en-IN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+mj-lt"/>
              </a:rPr>
              <a:t>   Right partition size is n-k</a:t>
            </a:r>
          </a:p>
          <a:p>
            <a:endParaRPr lang="en-IN" sz="2000" dirty="0" smtClean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685800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Random position in array</a:t>
            </a:r>
            <a:endParaRPr lang="en-IN" sz="20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1905000"/>
            <a:ext cx="387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Illustrating the randomized pivot algorithm.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Recurrence Equation for expected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IN" dirty="0" smtClean="0"/>
              <a:t>We have an array A[1...n] with distinct elements.</a:t>
            </a:r>
          </a:p>
          <a:p>
            <a:r>
              <a:rPr lang="en-IN" dirty="0" smtClean="0"/>
              <a:t>After randomized partition, with probability 1/n</a:t>
            </a:r>
          </a:p>
          <a:p>
            <a:pPr lvl="1"/>
            <a:r>
              <a:rPr lang="en-IN" dirty="0" smtClean="0"/>
              <a:t>Left partition has k-1 elements,</a:t>
            </a:r>
          </a:p>
          <a:p>
            <a:pPr lvl="1"/>
            <a:r>
              <a:rPr lang="en-IN" dirty="0" smtClean="0"/>
              <a:t>Right partition has n-k elements.</a:t>
            </a:r>
          </a:p>
          <a:p>
            <a:r>
              <a:rPr lang="en-IN" dirty="0" smtClean="0"/>
              <a:t>Let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n</a:t>
            </a:r>
            <a:r>
              <a:rPr lang="en-IN" baseline="-25000" dirty="0" smtClean="0"/>
              <a:t> </a:t>
            </a:r>
            <a:r>
              <a:rPr lang="en-IN" dirty="0" smtClean="0"/>
              <a:t> denote the expected (average) cost of running </a:t>
            </a:r>
            <a:r>
              <a:rPr lang="en-IN" dirty="0" err="1" smtClean="0"/>
              <a:t>quicksort</a:t>
            </a:r>
            <a:r>
              <a:rPr lang="en-IN" dirty="0" smtClean="0"/>
              <a:t> on A[1...n]. Then, we get the recurrence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Here  (n+1) is the cost of Partition –think of it as d(n+1) for some constant d. </a:t>
            </a:r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endParaRPr lang="en-IN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14513" y="4114800"/>
          <a:ext cx="4297362" cy="1630363"/>
        </p:xfrm>
        <a:graphic>
          <a:graphicData uri="http://schemas.openxmlformats.org/presentationml/2006/ole">
            <p:oleObj spid="_x0000_s1026" name="Equation" r:id="rId3" imgW="17398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228600"/>
          <a:ext cx="4297362" cy="1630363"/>
        </p:xfrm>
        <a:graphic>
          <a:graphicData uri="http://schemas.openxmlformats.org/presentationml/2006/ole">
            <p:oleObj spid="_x0000_s2050" name="Equation" r:id="rId3" imgW="1739880" imgH="660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Rewriting</a:t>
            </a:r>
            <a:endParaRPr lang="en-IN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581400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Multiplying by n</a:t>
            </a:r>
            <a:endParaRPr lang="en-IN" sz="2000" dirty="0">
              <a:latin typeface="+mj-lt"/>
            </a:endParaRPr>
          </a:p>
        </p:txBody>
      </p:sp>
      <p:graphicFrame>
        <p:nvGraphicFramePr>
          <p:cNvPr id="2053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685799" y="2438401"/>
          <a:ext cx="5253541" cy="999140"/>
        </p:xfrm>
        <a:graphic>
          <a:graphicData uri="http://schemas.openxmlformats.org/presentationml/2006/ole">
            <p:oleObj spid="_x0000_s2053" name="Equation" r:id="rId4" imgW="2070000" imgH="393480" progId="Equation.3">
              <p:embed/>
            </p:oleObj>
          </a:graphicData>
        </a:graphic>
      </p:graphicFrame>
      <p:graphicFrame>
        <p:nvGraphicFramePr>
          <p:cNvPr id="2054" name="Content Placeholder 5"/>
          <p:cNvGraphicFramePr>
            <a:graphicFrameLocks noChangeAspect="1"/>
          </p:cNvGraphicFramePr>
          <p:nvPr/>
        </p:nvGraphicFramePr>
        <p:xfrm>
          <a:off x="762000" y="4191000"/>
          <a:ext cx="5334000" cy="539394"/>
        </p:xfrm>
        <a:graphic>
          <a:graphicData uri="http://schemas.openxmlformats.org/presentationml/2006/ole">
            <p:oleObj spid="_x0000_s2054" name="Equation" r:id="rId5" imgW="226044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4953000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Therefore, replacing n by n-1 </a:t>
            </a:r>
            <a:endParaRPr lang="en-IN" sz="2000" dirty="0">
              <a:latin typeface="+mj-lt"/>
            </a:endParaRPr>
          </a:p>
        </p:txBody>
      </p:sp>
      <p:graphicFrame>
        <p:nvGraphicFramePr>
          <p:cNvPr id="2055" name="Content Placeholder 5"/>
          <p:cNvGraphicFramePr>
            <a:graphicFrameLocks noChangeAspect="1"/>
          </p:cNvGraphicFramePr>
          <p:nvPr/>
        </p:nvGraphicFramePr>
        <p:xfrm>
          <a:off x="609600" y="5486400"/>
          <a:ext cx="6262688" cy="539750"/>
        </p:xfrm>
        <a:graphic>
          <a:graphicData uri="http://schemas.openxmlformats.org/presentationml/2006/ole">
            <p:oleObj spid="_x0000_s2055" name="Equation" r:id="rId6" imgW="2654280" imgH="228600" progId="Equation.3">
              <p:embed/>
            </p:oleObj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04800" y="6477000"/>
            <a:ext cx="830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6096000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Subtracting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074" name="Content Placeholder 5"/>
          <p:cNvGraphicFramePr>
            <a:graphicFrameLocks noChangeAspect="1"/>
          </p:cNvGraphicFramePr>
          <p:nvPr/>
        </p:nvGraphicFramePr>
        <p:xfrm>
          <a:off x="914400" y="1752600"/>
          <a:ext cx="4314825" cy="539750"/>
        </p:xfrm>
        <a:graphic>
          <a:graphicData uri="http://schemas.openxmlformats.org/presentationml/2006/ole">
            <p:oleObj spid="_x0000_s3074" name="Equation" r:id="rId3" imgW="1828800" imgH="228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295400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After Subtracting</a:t>
            </a:r>
            <a:endParaRPr lang="en-IN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36220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or,</a:t>
            </a:r>
            <a:endParaRPr lang="en-IN" sz="2000" dirty="0">
              <a:latin typeface="+mj-lt"/>
            </a:endParaRPr>
          </a:p>
        </p:txBody>
      </p:sp>
      <p:graphicFrame>
        <p:nvGraphicFramePr>
          <p:cNvPr id="3075" name="Content Placeholder 5"/>
          <p:cNvGraphicFramePr>
            <a:graphicFrameLocks noChangeAspect="1"/>
          </p:cNvGraphicFramePr>
          <p:nvPr/>
        </p:nvGraphicFramePr>
        <p:xfrm>
          <a:off x="1066800" y="2971800"/>
          <a:ext cx="3236912" cy="539750"/>
        </p:xfrm>
        <a:graphic>
          <a:graphicData uri="http://schemas.openxmlformats.org/presentationml/2006/ole">
            <p:oleObj spid="_x0000_s3075" name="Equation" r:id="rId4" imgW="137160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65760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Now dividing by n(n+1)</a:t>
            </a:r>
            <a:endParaRPr lang="en-IN" sz="2000" dirty="0">
              <a:latin typeface="+mj-lt"/>
            </a:endParaRPr>
          </a:p>
        </p:txBody>
      </p:sp>
      <p:graphicFrame>
        <p:nvGraphicFramePr>
          <p:cNvPr id="3076" name="Content Placeholder 5"/>
          <p:cNvGraphicFramePr>
            <a:graphicFrameLocks noChangeAspect="1"/>
          </p:cNvGraphicFramePr>
          <p:nvPr/>
        </p:nvGraphicFramePr>
        <p:xfrm>
          <a:off x="1143000" y="4191000"/>
          <a:ext cx="3117850" cy="989012"/>
        </p:xfrm>
        <a:graphic>
          <a:graphicData uri="http://schemas.openxmlformats.org/presentationml/2006/ole">
            <p:oleObj spid="_x0000_s3076" name="Equation" r:id="rId5" imgW="1320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Expected Cost of </a:t>
            </a:r>
            <a:r>
              <a:rPr lang="en-IN" dirty="0" err="1" smtClean="0"/>
              <a:t>Quicksort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122" name="Content Placeholder 5"/>
          <p:cNvGraphicFramePr>
            <a:graphicFrameLocks noChangeAspect="1"/>
          </p:cNvGraphicFramePr>
          <p:nvPr/>
        </p:nvGraphicFramePr>
        <p:xfrm>
          <a:off x="381000" y="1371600"/>
          <a:ext cx="4406900" cy="3716338"/>
        </p:xfrm>
        <a:graphic>
          <a:graphicData uri="http://schemas.openxmlformats.org/presentationml/2006/ole">
            <p:oleObj spid="_x0000_s5122" name="Equation" r:id="rId3" imgW="1866600" imgH="1574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914400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Unrolling the recurrence</a:t>
            </a:r>
            <a:endParaRPr lang="en-IN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4102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Hence,</a:t>
            </a:r>
          </a:p>
          <a:p>
            <a:r>
              <a:rPr lang="en-IN" dirty="0" smtClean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0663" y="5943600"/>
          <a:ext cx="2913062" cy="609600"/>
        </p:xfrm>
        <a:graphic>
          <a:graphicData uri="http://schemas.openxmlformats.org/presentationml/2006/ole">
            <p:oleObj spid="_x0000_s5123" name="Equation" r:id="rId4" imgW="109188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0200" y="4648200"/>
            <a:ext cx="536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the nth Harmonic number </a:t>
            </a:r>
            <a:r>
              <a:rPr lang="en-IN" dirty="0" smtClean="0">
                <a:latin typeface="+mj-lt"/>
              </a:rPr>
              <a:t>=1 </a:t>
            </a:r>
            <a:r>
              <a:rPr lang="en-IN" dirty="0" smtClean="0">
                <a:latin typeface="+mj-lt"/>
              </a:rPr>
              <a:t>+ ½ + 1/3 + ... + 1/n 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Harmonic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IN" dirty="0" err="1" smtClean="0"/>
              <a:t>H</a:t>
            </a:r>
            <a:r>
              <a:rPr lang="en-IN" baseline="-25000" dirty="0" err="1" smtClean="0"/>
              <a:t>n</a:t>
            </a:r>
            <a:r>
              <a:rPr lang="en-IN" baseline="-25000" dirty="0" smtClean="0"/>
              <a:t> </a:t>
            </a:r>
            <a:r>
              <a:rPr lang="en-IN" dirty="0" smtClean="0"/>
              <a:t> = 1 + ½ + 1/3 + ... + 1/n</a:t>
            </a:r>
          </a:p>
          <a:p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 </a:t>
            </a:r>
            <a:endParaRPr lang="en-I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2819400"/>
          <a:ext cx="3598606" cy="914400"/>
        </p:xfrm>
        <a:graphic>
          <a:graphicData uri="http://schemas.openxmlformats.org/presentationml/2006/ole">
            <p:oleObj spid="_x0000_s7170" name="Equation" r:id="rId3" imgW="1549080" imgH="39348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81000" y="4495800"/>
          <a:ext cx="3570287" cy="914400"/>
        </p:xfrm>
        <a:graphic>
          <a:graphicData uri="http://schemas.openxmlformats.org/presentationml/2006/ole">
            <p:oleObj spid="_x0000_s7171" name="Equation" r:id="rId4" imgW="1536480" imgH="393480" progId="Equation.3">
              <p:embed/>
            </p:oleObj>
          </a:graphicData>
        </a:graphic>
      </p:graphicFrame>
      <p:pic>
        <p:nvPicPr>
          <p:cNvPr id="7" name="Picture 6" descr="Harmonic-sum-Wikipedi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760" y="2514600"/>
            <a:ext cx="4587240" cy="356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Cost of </a:t>
            </a:r>
            <a:r>
              <a:rPr lang="en-IN" dirty="0" err="1" smtClean="0"/>
              <a:t>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</a:t>
            </a:r>
            <a:r>
              <a:rPr lang="en-IN" baseline="-25000" dirty="0" err="1" smtClean="0"/>
              <a:t>n</a:t>
            </a:r>
            <a:r>
              <a:rPr lang="en-IN" baseline="-25000" dirty="0" smtClean="0"/>
              <a:t> </a:t>
            </a:r>
            <a:r>
              <a:rPr lang="en-IN" dirty="0" smtClean="0"/>
              <a:t> = </a:t>
            </a:r>
            <a:r>
              <a:rPr lang="en-IN" dirty="0" smtClean="0"/>
              <a:t>2(n+1</a:t>
            </a:r>
            <a:r>
              <a:rPr lang="en-IN" smtClean="0"/>
              <a:t>) H</a:t>
            </a:r>
            <a:r>
              <a:rPr lang="en-IN" baseline="-25000" smtClean="0"/>
              <a:t>n+1 </a:t>
            </a:r>
            <a:r>
              <a:rPr lang="en-IN" smtClean="0"/>
              <a:t> </a:t>
            </a:r>
            <a:r>
              <a:rPr lang="en-IN" dirty="0" smtClean="0"/>
              <a:t>= O(n </a:t>
            </a:r>
            <a:r>
              <a:rPr lang="en-IN" dirty="0" err="1" smtClean="0"/>
              <a:t>ln</a:t>
            </a:r>
            <a:r>
              <a:rPr lang="en-IN" dirty="0" smtClean="0"/>
              <a:t> n)</a:t>
            </a:r>
            <a:endParaRPr lang="en-I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Basic Algorithm: Divide and Conquer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956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100" dirty="0" err="1" smtClean="0">
                <a:solidFill>
                  <a:srgbClr val="BB0000"/>
                </a:solidFill>
              </a:rPr>
              <a:t>Quicksort</a:t>
            </a:r>
            <a:r>
              <a:rPr lang="en-IN" sz="2100" dirty="0" smtClean="0"/>
              <a:t>(A, lo, hi) { // </a:t>
            </a:r>
            <a:r>
              <a:rPr lang="en-IN" sz="2100" dirty="0" smtClean="0">
                <a:solidFill>
                  <a:srgbClr val="0000FF"/>
                </a:solidFill>
              </a:rPr>
              <a:t>sort A[lo…hi]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smtClean="0"/>
              <a:t>If lo &gt;= hi return;  // </a:t>
            </a:r>
            <a:r>
              <a:rPr lang="en-IN" sz="2100" dirty="0" smtClean="0">
                <a:solidFill>
                  <a:srgbClr val="0000FF"/>
                </a:solidFill>
              </a:rPr>
              <a:t>single element array or no 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smtClean="0"/>
              <a:t>Choose a random index j between lo…hi.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smtClean="0"/>
              <a:t>Exchange A[lo] with A[j].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smtClean="0"/>
              <a:t>r = </a:t>
            </a:r>
            <a:r>
              <a:rPr lang="en-IN" sz="2100" dirty="0" smtClean="0">
                <a:solidFill>
                  <a:srgbClr val="BB0000"/>
                </a:solidFill>
              </a:rPr>
              <a:t>Partition</a:t>
            </a:r>
            <a:r>
              <a:rPr lang="en-IN" sz="2100" dirty="0" smtClean="0"/>
              <a:t>(A, lo, hi)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err="1" smtClean="0">
                <a:solidFill>
                  <a:srgbClr val="BB0000"/>
                </a:solidFill>
              </a:rPr>
              <a:t>Quicksort</a:t>
            </a:r>
            <a:r>
              <a:rPr lang="en-IN" sz="2100" dirty="0" smtClean="0"/>
              <a:t>(</a:t>
            </a:r>
            <a:r>
              <a:rPr lang="en-IN" sz="2100" dirty="0" err="1" smtClean="0"/>
              <a:t>A,lo</a:t>
            </a:r>
            <a:r>
              <a:rPr lang="en-IN" sz="2100" dirty="0" smtClean="0"/>
              <a:t>, r-1)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 err="1" smtClean="0">
                <a:solidFill>
                  <a:srgbClr val="BB0000"/>
                </a:solidFill>
              </a:rPr>
              <a:t>Quicksort</a:t>
            </a:r>
            <a:r>
              <a:rPr lang="en-IN" sz="2100" dirty="0" smtClean="0"/>
              <a:t>(A, r+1, hi) </a:t>
            </a:r>
          </a:p>
          <a:p>
            <a:pPr marL="457200" indent="-457200">
              <a:buNone/>
            </a:pPr>
            <a:r>
              <a:rPr lang="en-IN" sz="21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43400"/>
            <a:ext cx="82296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Partition function is the main workhorse of </a:t>
            </a:r>
            <a:r>
              <a:rPr kumimoji="0" lang="en-IN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100" baseline="0" dirty="0" smtClean="0">
                <a:latin typeface="Comic Sans MS" pitchFamily="66" charset="0"/>
                <a:cs typeface="+mn-cs"/>
              </a:rPr>
              <a:t>It</a:t>
            </a:r>
            <a:r>
              <a:rPr lang="en-IN" sz="2100" dirty="0" smtClean="0">
                <a:latin typeface="Comic Sans MS" pitchFamily="66" charset="0"/>
                <a:cs typeface="+mn-cs"/>
              </a:rPr>
              <a:t> rearranges the elements A[lo…hi] and returns r such that A[r] = original value of A[lo] and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100" dirty="0" smtClean="0">
                <a:latin typeface="Comic Sans MS" pitchFamily="66" charset="0"/>
                <a:cs typeface="+mn-cs"/>
              </a:rPr>
              <a:t>A[lo…r-1] are each &lt;= A[r].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A[r+1…hi] are each &gt;= A[r].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Divide-and-Conquer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9600"/>
            <a:ext cx="8229600" cy="3276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(A, lo, hi) { //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sort A[lo…hi]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If lo &gt;= hi return;  //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single element array or no array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Choose  random index j between lo…hi.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100" dirty="0" smtClean="0">
                <a:latin typeface="Comic Sans MS" pitchFamily="66" charset="0"/>
                <a:cs typeface="+mn-cs"/>
              </a:rPr>
              <a:t>     // A[lo] now is a random choice of A[lo…hi]</a:t>
            </a:r>
          </a:p>
          <a:p>
            <a:pPr marL="457200" lvl="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2100" dirty="0" smtClean="0">
                <a:latin typeface="Comic Sans MS" pitchFamily="66" charset="0"/>
              </a:rPr>
              <a:t>Swap A[lo] with A[j].</a:t>
            </a: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IN" sz="2100" noProof="0" dirty="0" smtClean="0">
                <a:latin typeface="Comic Sans MS" pitchFamily="66" charset="0"/>
                <a:cs typeface="+mn-cs"/>
              </a:rPr>
              <a:t>r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= 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Partition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(A, lo, hi)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</a:t>
            </a: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A,lo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r-1)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(A, r+1, hi)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After Partition,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A[lo…r-1] &lt;= A[r] &lt;= A[r+1…hi]. Thus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dirty="0" smtClean="0">
                <a:latin typeface="Comic Sans MS" pitchFamily="66" charset="0"/>
                <a:cs typeface="+mn-cs"/>
              </a:rPr>
              <a:t>A[r] is in its correct position within A[lo…hi].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dirty="0" smtClean="0">
                <a:latin typeface="Comic Sans MS" pitchFamily="66" charset="0"/>
                <a:cs typeface="+mn-cs"/>
              </a:rPr>
              <a:t>If we 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sort A[lo…r-1]  and A[r+1...hi] then A[lo…hi] is now sorted.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noProof="0" dirty="0" smtClean="0">
                <a:latin typeface="Comic Sans MS" pitchFamily="66" charset="0"/>
                <a:cs typeface="+mn-cs"/>
              </a:rPr>
              <a:t>A divide-and-conquer strategy: Break the problem into two smaller parts, and solve each of them independently.</a:t>
            </a:r>
            <a:endParaRPr kumimoji="0" lang="en-IN" sz="21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Divide-and-Conquer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Divide and Conquer is a paradigm for designing algorithms and results in efficient algorithms for many problems.</a:t>
            </a:r>
          </a:p>
          <a:p>
            <a:r>
              <a:rPr lang="en-IN" dirty="0" smtClean="0"/>
              <a:t>Merge-Sort and </a:t>
            </a:r>
            <a:r>
              <a:rPr lang="en-IN" dirty="0" err="1" smtClean="0"/>
              <a:t>QuickSort</a:t>
            </a:r>
            <a:r>
              <a:rPr lang="en-IN" dirty="0" smtClean="0"/>
              <a:t> are examples.</a:t>
            </a:r>
          </a:p>
          <a:p>
            <a:r>
              <a:rPr lang="en-IN" dirty="0" smtClean="0"/>
              <a:t>In the divide and conquer way of solving problems:</a:t>
            </a:r>
          </a:p>
          <a:p>
            <a:pPr lvl="1"/>
            <a:r>
              <a:rPr lang="en-IN" dirty="0" smtClean="0"/>
              <a:t>Divide part: The computation required to divide the problem instance into smaller parts.</a:t>
            </a:r>
          </a:p>
          <a:p>
            <a:pPr lvl="1"/>
            <a:r>
              <a:rPr lang="en-IN" dirty="0" smtClean="0"/>
              <a:t>Recursive Calls to the smaller parts.</a:t>
            </a:r>
          </a:p>
          <a:p>
            <a:pPr lvl="1"/>
            <a:r>
              <a:rPr lang="en-IN" dirty="0" smtClean="0"/>
              <a:t>Conquer part: The computation required to solve the original instance from the solutions to the smaller parts.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43400"/>
            <a:ext cx="8229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Merge-Sort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divide part is straightforward, just divide the array into two almost equal halves.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100" dirty="0" smtClean="0">
                <a:latin typeface="Comic Sans MS" pitchFamily="66" charset="0"/>
                <a:cs typeface="+mn-cs"/>
              </a:rPr>
              <a:t>The conquer part was the merge routine to merge sorted arrays.</a:t>
            </a:r>
            <a:endParaRPr kumimoji="0" lang="en-IN" sz="21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Divide and Conquer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</a:t>
            </a:r>
            <a:r>
              <a:rPr kumimoji="0" lang="en-I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QuickSort</a:t>
            </a: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divide part uses the function Partition.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2100" baseline="0" dirty="0" smtClean="0">
                <a:latin typeface="Comic Sans MS" pitchFamily="66" charset="0"/>
                <a:cs typeface="+mn-cs"/>
              </a:rPr>
              <a:t>After</a:t>
            </a:r>
            <a:r>
              <a:rPr lang="en-IN" sz="2100" dirty="0" smtClean="0">
                <a:latin typeface="Comic Sans MS" pitchFamily="66" charset="0"/>
                <a:cs typeface="+mn-cs"/>
              </a:rPr>
              <a:t> the recursive call, the array is sorted. So there is no conquer part.</a:t>
            </a: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Partition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019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Partition(A, lo, hi) {   </a:t>
            </a:r>
            <a:r>
              <a:rPr lang="en-IN" dirty="0" smtClean="0">
                <a:solidFill>
                  <a:srgbClr val="C00000"/>
                </a:solidFill>
              </a:rPr>
              <a:t>//Partition A[lo…hi] with pivot A[lo]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//</a:t>
            </a:r>
            <a:r>
              <a:rPr lang="en-IN" sz="2400" dirty="0" smtClean="0">
                <a:solidFill>
                  <a:srgbClr val="C00000"/>
                </a:solidFill>
              </a:rPr>
              <a:t>Returns j </a:t>
            </a:r>
            <a:r>
              <a:rPr lang="en-IN" sz="2400" dirty="0" err="1" smtClean="0">
                <a:solidFill>
                  <a:srgbClr val="C00000"/>
                </a:solidFill>
              </a:rPr>
              <a:t>s.t</a:t>
            </a:r>
            <a:r>
              <a:rPr lang="en-IN" sz="2400" dirty="0" smtClean="0">
                <a:solidFill>
                  <a:srgbClr val="C00000"/>
                </a:solidFill>
              </a:rPr>
              <a:t>. A[lo…j-1] &lt;= A[j] &lt;= A[j+1…hi]</a:t>
            </a:r>
            <a:endParaRPr lang="en-IN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pivot = A[lo],  </a:t>
            </a:r>
            <a:r>
              <a:rPr lang="en-IN" dirty="0" err="1" smtClean="0"/>
              <a:t>i</a:t>
            </a:r>
            <a:r>
              <a:rPr lang="en-IN" dirty="0" smtClean="0"/>
              <a:t>=lo, j = hi+1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while (</a:t>
            </a:r>
            <a:r>
              <a:rPr lang="en-IN" dirty="0" err="1" smtClean="0"/>
              <a:t>i</a:t>
            </a:r>
            <a:r>
              <a:rPr lang="en-IN" dirty="0" smtClean="0"/>
              <a:t> &lt; j) {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</a:t>
            </a:r>
            <a:r>
              <a:rPr lang="en-IN" dirty="0" err="1" smtClean="0"/>
              <a:t>i</a:t>
            </a:r>
            <a:r>
              <a:rPr lang="en-IN" dirty="0" smtClean="0"/>
              <a:t>=i+1      </a:t>
            </a:r>
            <a:r>
              <a:rPr lang="en-IN" dirty="0" smtClean="0">
                <a:solidFill>
                  <a:srgbClr val="C00000"/>
                </a:solidFill>
              </a:rPr>
              <a:t>// </a:t>
            </a:r>
            <a:r>
              <a:rPr lang="en-IN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>
                <a:solidFill>
                  <a:srgbClr val="C00000"/>
                </a:solidFill>
              </a:rPr>
              <a:t> moves  forward until </a:t>
            </a:r>
            <a:r>
              <a:rPr lang="en-IN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>
                <a:solidFill>
                  <a:srgbClr val="C00000"/>
                </a:solidFill>
              </a:rPr>
              <a:t> &gt;= hi or A[</a:t>
            </a:r>
            <a:r>
              <a:rPr lang="en-IN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>
                <a:solidFill>
                  <a:srgbClr val="C00000"/>
                </a:solidFill>
              </a:rPr>
              <a:t>] &gt;= pivot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while (A[</a:t>
            </a:r>
            <a:r>
              <a:rPr lang="en-IN" dirty="0" err="1" smtClean="0"/>
              <a:t>i</a:t>
            </a:r>
            <a:r>
              <a:rPr lang="en-IN" dirty="0" smtClean="0"/>
              <a:t>] &lt; pivot and </a:t>
            </a:r>
            <a:r>
              <a:rPr lang="en-IN" dirty="0" err="1" smtClean="0"/>
              <a:t>i</a:t>
            </a:r>
            <a:r>
              <a:rPr lang="en-IN" dirty="0" smtClean="0"/>
              <a:t> &lt; hi)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		</a:t>
            </a:r>
            <a:r>
              <a:rPr lang="en-IN" dirty="0" err="1" smtClean="0"/>
              <a:t>i</a:t>
            </a:r>
            <a:r>
              <a:rPr lang="en-IN" dirty="0" smtClean="0"/>
              <a:t> = i+1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j=j-1; </a:t>
            </a:r>
            <a:r>
              <a:rPr lang="en-IN" dirty="0" smtClean="0">
                <a:solidFill>
                  <a:srgbClr val="C00000"/>
                </a:solidFill>
              </a:rPr>
              <a:t>// j moves  backwards until j == lo  or A[j] &lt;= pivot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while (A[j] &gt; pivot and j &gt; lo) 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		j = j-1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     if (</a:t>
            </a:r>
            <a:r>
              <a:rPr lang="en-IN" dirty="0" err="1" smtClean="0"/>
              <a:t>i</a:t>
            </a:r>
            <a:r>
              <a:rPr lang="en-IN" dirty="0" smtClean="0"/>
              <a:t> &lt; j) exchange (A[</a:t>
            </a:r>
            <a:r>
              <a:rPr lang="en-IN" dirty="0" err="1" smtClean="0"/>
              <a:t>i</a:t>
            </a:r>
            <a:r>
              <a:rPr lang="en-IN" dirty="0" smtClean="0"/>
              <a:t>], A[j])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exchange (A[1], A[j]) </a:t>
            </a:r>
            <a:r>
              <a:rPr lang="en-IN" dirty="0" smtClean="0">
                <a:solidFill>
                  <a:srgbClr val="C00000"/>
                </a:solidFill>
              </a:rPr>
              <a:t>// Exchange pivot with A[j]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return j  </a:t>
            </a:r>
            <a:r>
              <a:rPr lang="en-IN" dirty="0" smtClean="0">
                <a:solidFill>
                  <a:srgbClr val="C00000"/>
                </a:solidFill>
              </a:rPr>
              <a:t>// A[lo…j-1] &lt;= A[j] &lt;= A[j+1…hi]</a:t>
            </a:r>
          </a:p>
          <a:p>
            <a:pPr marL="457200" indent="-457200">
              <a:buNone/>
            </a:pPr>
            <a:r>
              <a:rPr lang="en-IN" dirty="0" smtClean="0"/>
              <a:t>}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33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129540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1, j = 14 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990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95400" y="152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990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 = 13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67600" y="3048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 = 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=1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3716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8800" y="2819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6000" y="2819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43200" y="2819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004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576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148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864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43600" y="28194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2819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0" y="2819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3200" y="350520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4, j = 12 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3000" y="3276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71800" y="25146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81800" y="3276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 = 13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29400" y="25146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7000" y="22098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 = 12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67000" y="22098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14600" y="3886200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Now exchange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and A[j]</a:t>
            </a:r>
            <a:endParaRPr lang="en-IN" dirty="0">
              <a:latin typeface="Comic Sans MS" pitchFamily="66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28600" y="1676400"/>
            <a:ext cx="830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" y="457200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Initial</a:t>
            </a:r>
          </a:p>
          <a:p>
            <a:r>
              <a:rPr lang="en-IN" dirty="0" smtClean="0">
                <a:latin typeface="Comic Sans MS" pitchFamily="66" charset="0"/>
              </a:rPr>
              <a:t>state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" y="2133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 </a:t>
            </a:r>
            <a:r>
              <a:rPr lang="en-IN" dirty="0" err="1" smtClean="0"/>
              <a:t>i</a:t>
            </a:r>
            <a:r>
              <a:rPr lang="en-IN" dirty="0" smtClean="0"/>
              <a:t> forward until A[</a:t>
            </a:r>
            <a:r>
              <a:rPr lang="en-IN" dirty="0" err="1" smtClean="0"/>
              <a:t>i</a:t>
            </a:r>
            <a:r>
              <a:rPr lang="en-IN" dirty="0" smtClean="0"/>
              <a:t>] &gt;= pivot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91400" y="2209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Run j backward until A[j] &lt;= pivot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716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8800" y="5029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5029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43200" y="5029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004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576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48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292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864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5029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00800" y="5029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58000" y="5029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43200" y="571500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4, j = 12 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43000" y="5486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971800" y="4724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781800" y="5486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 = 13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629400" y="4724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77000" y="44196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 = 12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67000" y="44196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47800" y="1752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BB0000"/>
                </a:solidFill>
                <a:latin typeface="Comic Sans MS" pitchFamily="66" charset="0"/>
              </a:rPr>
              <a:t>Iteration 1</a:t>
            </a:r>
            <a:endParaRPr lang="en-IN" dirty="0">
              <a:solidFill>
                <a:srgbClr val="BB0000"/>
              </a:solidFill>
              <a:latin typeface="Comic Sans MS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28800" y="6172200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State after iteration 1 of while loop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4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4" grpId="0"/>
      <p:bldP spid="46" grpId="0"/>
      <p:bldP spid="47" grpId="0"/>
      <p:bldP spid="50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2" grpId="0"/>
      <p:bldP spid="74" grpId="0"/>
      <p:bldP spid="75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 </a:t>
            </a:r>
            <a:r>
              <a:rPr lang="en-IN" dirty="0" err="1" smtClean="0"/>
              <a:t>i</a:t>
            </a:r>
            <a:r>
              <a:rPr lang="en-IN" dirty="0" smtClean="0"/>
              <a:t> forward until A[</a:t>
            </a:r>
            <a:r>
              <a:rPr lang="en-IN" dirty="0" err="1" smtClean="0"/>
              <a:t>i</a:t>
            </a:r>
            <a:r>
              <a:rPr lang="en-IN" dirty="0" smtClean="0"/>
              <a:t>] &gt;= pivot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0480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BB0000"/>
                </a:solidFill>
                <a:latin typeface="Comic Sans MS" pitchFamily="66" charset="0"/>
              </a:rPr>
              <a:t>Iteration 2</a:t>
            </a:r>
            <a:endParaRPr lang="en-IN" sz="2000" dirty="0">
              <a:solidFill>
                <a:srgbClr val="BB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838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 = 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1447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14478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1447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8600" y="1447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5800" y="14478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14478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81800" y="1447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213360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5, j = 9 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1905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52800" y="11430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19050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57800" y="11430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8382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0" y="762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Run j backward until A[j] &lt;= pivot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90800" y="251460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Exchange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and A[j]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0" y="28956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j = 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71600" y="3505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3505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14800" y="3505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0" y="3505200"/>
            <a:ext cx="4572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864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36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08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3200" y="419100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pivot =  9,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 = 5, j = 9   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3000" y="396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lo =1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429000" y="3200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81800" y="3962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hi </a:t>
            </a:r>
            <a:r>
              <a:rPr lang="en-IN" dirty="0" smtClean="0"/>
              <a:t>= 13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334000" y="3200400"/>
            <a:ext cx="0" cy="304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28956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=5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6" grpId="0"/>
      <p:bldP spid="29" grpId="0"/>
      <p:bldP spid="30" grpId="0"/>
      <p:bldP spid="31" grpId="0"/>
      <p:bldP spid="31" grpId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23977</TotalTime>
  <Words>2018</Words>
  <Application>Microsoft Office PowerPoint</Application>
  <PresentationFormat>On-screen Show (4:3)</PresentationFormat>
  <Paragraphs>476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Data Structures and Algorithms (ESO207A/ESO211) </vt:lpstr>
      <vt:lpstr>The QuickSort Algorithm</vt:lpstr>
      <vt:lpstr>Basic Algorithm: Divide and Conquer</vt:lpstr>
      <vt:lpstr>Divide-and-Conquer</vt:lpstr>
      <vt:lpstr>Divide-and-Conquer</vt:lpstr>
      <vt:lpstr>Divide and Conquer Paradigm</vt:lpstr>
      <vt:lpstr>Partition function</vt:lpstr>
      <vt:lpstr>Slide 8</vt:lpstr>
      <vt:lpstr>Slide 9</vt:lpstr>
      <vt:lpstr>Slide 10</vt:lpstr>
      <vt:lpstr>Partition function (repeated)</vt:lpstr>
      <vt:lpstr>Slide 12</vt:lpstr>
      <vt:lpstr>Best-Case Running Time</vt:lpstr>
      <vt:lpstr>Virtues of Quicksort</vt:lpstr>
      <vt:lpstr>Virtues of Quicksort (contd).</vt:lpstr>
      <vt:lpstr>Worst-Case is O(n2)</vt:lpstr>
      <vt:lpstr>Slide 17</vt:lpstr>
      <vt:lpstr>Worst case analysis</vt:lpstr>
      <vt:lpstr>Average Case Analysis</vt:lpstr>
      <vt:lpstr>Slide 20</vt:lpstr>
      <vt:lpstr>Recurrence Equation for expected cost</vt:lpstr>
      <vt:lpstr>Slide 22</vt:lpstr>
      <vt:lpstr>Slide 23</vt:lpstr>
      <vt:lpstr>Expected Cost of Quicksort</vt:lpstr>
      <vt:lpstr>Harmonic number</vt:lpstr>
      <vt:lpstr>Expected Cost of QuickSort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563</cp:revision>
  <dcterms:created xsi:type="dcterms:W3CDTF">2011-12-03T04:13:03Z</dcterms:created>
  <dcterms:modified xsi:type="dcterms:W3CDTF">2014-08-25T02:59:52Z</dcterms:modified>
</cp:coreProperties>
</file>