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Kollektif" charset="1" panose="020B0604020101010102"/>
      <p:regular r:id="rId14"/>
    </p:embeddedFont>
    <p:embeddedFont>
      <p:font typeface="Kollektif Bold" charset="1" panose="020B0604020101010102"/>
      <p:regular r:id="rId15"/>
    </p:embeddedFont>
    <p:embeddedFont>
      <p:font typeface="Kollektif Italics" charset="1" panose="020B0604020101010102"/>
      <p:regular r:id="rId16"/>
    </p:embeddedFont>
    <p:embeddedFont>
      <p:font typeface="Kollektif Bold Italics" charset="1" panose="020B0604020101010102"/>
      <p:regular r:id="rId17"/>
    </p:embeddedFont>
    <p:embeddedFont>
      <p:font typeface="HK Modular"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32" Target="slides/slide14.xml" Type="http://schemas.openxmlformats.org/officeDocument/2006/relationships/slide"/><Relationship Id="rId33" Target="slides/slide15.xml" Type="http://schemas.openxmlformats.org/officeDocument/2006/relationships/slide"/><Relationship Id="rId34"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708774" y="2552434"/>
            <a:ext cx="15279184" cy="1920959"/>
          </a:xfrm>
          <a:prstGeom prst="rect">
            <a:avLst/>
          </a:prstGeom>
        </p:spPr>
        <p:txBody>
          <a:bodyPr anchor="t" rtlCol="false" tIns="0" lIns="0" bIns="0" rIns="0">
            <a:spAutoFit/>
          </a:bodyPr>
          <a:lstStyle/>
          <a:p>
            <a:pPr algn="ctr">
              <a:lnSpc>
                <a:spcPts val="14354"/>
              </a:lnSpc>
            </a:pPr>
            <a:r>
              <a:rPr lang="en-US" sz="14354" spc="2268">
                <a:solidFill>
                  <a:srgbClr val="FFFFFF"/>
                </a:solidFill>
                <a:latin typeface="HK Modular Bold Italics"/>
              </a:rPr>
              <a:t>V.E.L.O.R.A </a:t>
            </a:r>
          </a:p>
        </p:txBody>
      </p:sp>
      <p:sp>
        <p:nvSpPr>
          <p:cNvPr name="TextBox 3" id="3"/>
          <p:cNvSpPr txBox="true"/>
          <p:nvPr/>
        </p:nvSpPr>
        <p:spPr>
          <a:xfrm rot="0">
            <a:off x="2880850" y="4950241"/>
            <a:ext cx="12526300" cy="1284370"/>
          </a:xfrm>
          <a:prstGeom prst="rect">
            <a:avLst/>
          </a:prstGeom>
        </p:spPr>
        <p:txBody>
          <a:bodyPr anchor="t" rtlCol="false" tIns="0" lIns="0" bIns="0" rIns="0">
            <a:spAutoFit/>
          </a:bodyPr>
          <a:lstStyle/>
          <a:p>
            <a:pPr algn="ctr">
              <a:lnSpc>
                <a:spcPts val="5084"/>
              </a:lnSpc>
            </a:pPr>
            <a:r>
              <a:rPr lang="en-US" sz="4539">
                <a:solidFill>
                  <a:srgbClr val="FFFFFF"/>
                </a:solidFill>
                <a:latin typeface="Glacial Indifference Bold"/>
              </a:rPr>
              <a:t>VOICE-ENABLED LOGICAL OPERATING </a:t>
            </a:r>
          </a:p>
          <a:p>
            <a:pPr algn="ctr">
              <a:lnSpc>
                <a:spcPts val="5084"/>
              </a:lnSpc>
            </a:pPr>
            <a:r>
              <a:rPr lang="en-US" sz="4539">
                <a:solidFill>
                  <a:srgbClr val="FFFFFF"/>
                </a:solidFill>
                <a:latin typeface="Glacial Indifference Bold"/>
              </a:rPr>
              <a:t>AND RESPONSE ASSISTANT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969419" y="3014368"/>
            <a:ext cx="5911375" cy="3748045"/>
          </a:xfrm>
          <a:custGeom>
            <a:avLst/>
            <a:gdLst/>
            <a:ahLst/>
            <a:cxnLst/>
            <a:rect r="r" b="b" t="t" l="l"/>
            <a:pathLst>
              <a:path h="3748045" w="5911375">
                <a:moveTo>
                  <a:pt x="0" y="0"/>
                </a:moveTo>
                <a:lnTo>
                  <a:pt x="5911375" y="0"/>
                </a:lnTo>
                <a:lnTo>
                  <a:pt x="5911375" y="3748045"/>
                </a:lnTo>
                <a:lnTo>
                  <a:pt x="0" y="3748045"/>
                </a:lnTo>
                <a:lnTo>
                  <a:pt x="0" y="0"/>
                </a:lnTo>
                <a:close/>
              </a:path>
            </a:pathLst>
          </a:custGeom>
          <a:blipFill>
            <a:blip r:embed="rId2"/>
            <a:stretch>
              <a:fillRect l="0" t="0" r="-4091" b="-64171"/>
            </a:stretch>
          </a:blipFill>
        </p:spPr>
      </p:sp>
      <p:sp>
        <p:nvSpPr>
          <p:cNvPr name="TextBox 3" id="3"/>
          <p:cNvSpPr txBox="true"/>
          <p:nvPr/>
        </p:nvSpPr>
        <p:spPr>
          <a:xfrm rot="0">
            <a:off x="1028700" y="1085850"/>
            <a:ext cx="11848704" cy="1208675"/>
          </a:xfrm>
          <a:prstGeom prst="rect">
            <a:avLst/>
          </a:prstGeom>
        </p:spPr>
        <p:txBody>
          <a:bodyPr anchor="t" rtlCol="false" tIns="0" lIns="0" bIns="0" rIns="0">
            <a:spAutoFit/>
          </a:bodyPr>
          <a:lstStyle/>
          <a:p>
            <a:pPr algn="ctr">
              <a:lnSpc>
                <a:spcPts val="9339"/>
              </a:lnSpc>
              <a:spcBef>
                <a:spcPct val="0"/>
              </a:spcBef>
            </a:pPr>
            <a:r>
              <a:rPr lang="en-US" sz="8339">
                <a:solidFill>
                  <a:srgbClr val="FFFFFF"/>
                </a:solidFill>
                <a:latin typeface="Glacial Indifference Bold"/>
              </a:rPr>
              <a:t>PROTECTS BATTERY LIFE</a:t>
            </a:r>
          </a:p>
        </p:txBody>
      </p:sp>
      <p:sp>
        <p:nvSpPr>
          <p:cNvPr name="TextBox 4" id="4"/>
          <p:cNvSpPr txBox="true"/>
          <p:nvPr/>
        </p:nvSpPr>
        <p:spPr>
          <a:xfrm rot="0">
            <a:off x="760838" y="2865636"/>
            <a:ext cx="11848704" cy="3281274"/>
          </a:xfrm>
          <a:prstGeom prst="rect">
            <a:avLst/>
          </a:prstGeom>
        </p:spPr>
        <p:txBody>
          <a:bodyPr anchor="t" rtlCol="false" tIns="0" lIns="0" bIns="0" rIns="0">
            <a:spAutoFit/>
          </a:bodyPr>
          <a:lstStyle/>
          <a:p>
            <a:pPr marL="734506" indent="-367253" lvl="1">
              <a:lnSpc>
                <a:spcPts val="3572"/>
              </a:lnSpc>
              <a:buFont typeface="Arial"/>
              <a:buChar char="•"/>
            </a:pPr>
            <a:r>
              <a:rPr lang="en-US" sz="3402">
                <a:solidFill>
                  <a:srgbClr val="FFFFFF"/>
                </a:solidFill>
                <a:latin typeface="Kollektif"/>
              </a:rPr>
              <a:t>Actively monitors power usage and alerts users with pop-up notifications </a:t>
            </a:r>
          </a:p>
          <a:p>
            <a:pPr marL="734506" indent="-367253" lvl="1">
              <a:lnSpc>
                <a:spcPts val="3572"/>
              </a:lnSpc>
              <a:buFont typeface="Arial"/>
              <a:buChar char="•"/>
            </a:pPr>
            <a:r>
              <a:rPr lang="en-US" sz="3402">
                <a:solidFill>
                  <a:srgbClr val="FFFFFF"/>
                </a:solidFill>
                <a:latin typeface="Kollektif"/>
              </a:rPr>
              <a:t>when </a:t>
            </a:r>
            <a:r>
              <a:rPr lang="en-US" sz="3402">
                <a:solidFill>
                  <a:srgbClr val="FFFFFF"/>
                </a:solidFill>
                <a:latin typeface="Kollektif"/>
              </a:rPr>
              <a:t>power-draining apps are detected, offering suggestions to optimize battery life.</a:t>
            </a:r>
          </a:p>
          <a:p>
            <a:pPr marL="734506" indent="-367253" lvl="1">
              <a:lnSpc>
                <a:spcPts val="3572"/>
              </a:lnSpc>
              <a:buFont typeface="Arial"/>
              <a:buChar char="•"/>
            </a:pPr>
            <a:r>
              <a:rPr lang="en-US" sz="3402">
                <a:solidFill>
                  <a:srgbClr val="FFFFFF"/>
                </a:solidFill>
                <a:latin typeface="Kollektif"/>
              </a:rPr>
              <a:t>This proactive approach enhances portability and productivity by helping users effectively manage power consumption on their devices.</a:t>
            </a:r>
          </a:p>
          <a:p>
            <a:pPr>
              <a:lnSpc>
                <a:spcPts val="114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670188" y="3490596"/>
            <a:ext cx="4589112" cy="4589112"/>
          </a:xfrm>
          <a:custGeom>
            <a:avLst/>
            <a:gdLst/>
            <a:ahLst/>
            <a:cxnLst/>
            <a:rect r="r" b="b" t="t" l="l"/>
            <a:pathLst>
              <a:path h="4589112" w="4589112">
                <a:moveTo>
                  <a:pt x="0" y="0"/>
                </a:moveTo>
                <a:lnTo>
                  <a:pt x="4589112" y="0"/>
                </a:lnTo>
                <a:lnTo>
                  <a:pt x="4589112" y="4589111"/>
                </a:lnTo>
                <a:lnTo>
                  <a:pt x="0" y="4589111"/>
                </a:lnTo>
                <a:lnTo>
                  <a:pt x="0" y="0"/>
                </a:lnTo>
                <a:close/>
              </a:path>
            </a:pathLst>
          </a:custGeom>
          <a:blipFill>
            <a:blip r:embed="rId2"/>
            <a:stretch>
              <a:fillRect l="0" t="0" r="0" b="0"/>
            </a:stretch>
          </a:blipFill>
        </p:spPr>
      </p:sp>
      <p:sp>
        <p:nvSpPr>
          <p:cNvPr name="TextBox 3" id="3"/>
          <p:cNvSpPr txBox="true"/>
          <p:nvPr/>
        </p:nvSpPr>
        <p:spPr>
          <a:xfrm rot="0">
            <a:off x="1028700" y="1085850"/>
            <a:ext cx="15094148" cy="1249686"/>
          </a:xfrm>
          <a:prstGeom prst="rect">
            <a:avLst/>
          </a:prstGeom>
        </p:spPr>
        <p:txBody>
          <a:bodyPr anchor="t" rtlCol="false" tIns="0" lIns="0" bIns="0" rIns="0">
            <a:spAutoFit/>
          </a:bodyPr>
          <a:lstStyle/>
          <a:p>
            <a:pPr algn="ctr">
              <a:lnSpc>
                <a:spcPts val="9660"/>
              </a:lnSpc>
              <a:spcBef>
                <a:spcPct val="0"/>
              </a:spcBef>
            </a:pPr>
            <a:r>
              <a:rPr lang="en-US" sz="8625">
                <a:solidFill>
                  <a:srgbClr val="FFFFFF"/>
                </a:solidFill>
                <a:latin typeface="Glacial Indifference Bold"/>
              </a:rPr>
              <a:t>DISK AND FILE MANAGEMENT </a:t>
            </a:r>
          </a:p>
        </p:txBody>
      </p:sp>
      <p:sp>
        <p:nvSpPr>
          <p:cNvPr name="TextBox 4" id="4"/>
          <p:cNvSpPr txBox="true"/>
          <p:nvPr/>
        </p:nvSpPr>
        <p:spPr>
          <a:xfrm rot="0">
            <a:off x="481414" y="3316603"/>
            <a:ext cx="11197685" cy="3159633"/>
          </a:xfrm>
          <a:prstGeom prst="rect">
            <a:avLst/>
          </a:prstGeom>
        </p:spPr>
        <p:txBody>
          <a:bodyPr anchor="t" rtlCol="false" tIns="0" lIns="0" bIns="0" rIns="0">
            <a:spAutoFit/>
          </a:bodyPr>
          <a:lstStyle/>
          <a:p>
            <a:pPr marL="725424" indent="-362712" lvl="1">
              <a:lnSpc>
                <a:spcPts val="3527"/>
              </a:lnSpc>
              <a:buFont typeface="Arial"/>
              <a:buChar char="•"/>
            </a:pPr>
            <a:r>
              <a:rPr lang="en-US" sz="3359">
                <a:solidFill>
                  <a:srgbClr val="FFFFFF"/>
                </a:solidFill>
                <a:latin typeface="Kollektif"/>
              </a:rPr>
              <a:t>Efficiently manages and organizes files, providing seamless file management and</a:t>
            </a:r>
          </a:p>
          <a:p>
            <a:pPr marL="725424" indent="-362712" lvl="1">
              <a:lnSpc>
                <a:spcPts val="3527"/>
              </a:lnSpc>
              <a:buFont typeface="Arial"/>
              <a:buChar char="•"/>
            </a:pPr>
            <a:r>
              <a:rPr lang="en-US" sz="3359">
                <a:solidFill>
                  <a:srgbClr val="FFFFFF"/>
                </a:solidFill>
                <a:latin typeface="Kollektif"/>
              </a:rPr>
              <a:t>easy access to organized data. Additionally, it actively monitors CPU performance,</a:t>
            </a:r>
          </a:p>
          <a:p>
            <a:pPr marL="725424" indent="-362712" lvl="1">
              <a:lnSpc>
                <a:spcPts val="3527"/>
              </a:lnSpc>
              <a:buFont typeface="Arial"/>
              <a:buChar char="•"/>
            </a:pPr>
            <a:r>
              <a:rPr lang="en-US" sz="3359">
                <a:solidFill>
                  <a:srgbClr val="FFFFFF"/>
                </a:solidFill>
                <a:latin typeface="Kollektif"/>
              </a:rPr>
              <a:t>alerting users of critical states and ensuring optimal system functionality and performance.</a:t>
            </a:r>
          </a:p>
          <a:p>
            <a:pPr algn="ctr">
              <a:lnSpc>
                <a:spcPts val="352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581314" y="5580314"/>
            <a:ext cx="3677986" cy="3677986"/>
          </a:xfrm>
          <a:custGeom>
            <a:avLst/>
            <a:gdLst/>
            <a:ahLst/>
            <a:cxnLst/>
            <a:rect r="r" b="b" t="t" l="l"/>
            <a:pathLst>
              <a:path h="3677986" w="3677986">
                <a:moveTo>
                  <a:pt x="0" y="0"/>
                </a:moveTo>
                <a:lnTo>
                  <a:pt x="3677986" y="0"/>
                </a:lnTo>
                <a:lnTo>
                  <a:pt x="3677986" y="3677986"/>
                </a:lnTo>
                <a:lnTo>
                  <a:pt x="0" y="3677986"/>
                </a:lnTo>
                <a:lnTo>
                  <a:pt x="0" y="0"/>
                </a:lnTo>
                <a:close/>
              </a:path>
            </a:pathLst>
          </a:custGeom>
          <a:blipFill>
            <a:blip r:embed="rId2"/>
            <a:stretch>
              <a:fillRect l="0" t="0" r="0" b="0"/>
            </a:stretch>
          </a:blipFill>
        </p:spPr>
      </p:sp>
      <p:sp>
        <p:nvSpPr>
          <p:cNvPr name="TextBox 3" id="3"/>
          <p:cNvSpPr txBox="true"/>
          <p:nvPr/>
        </p:nvSpPr>
        <p:spPr>
          <a:xfrm rot="0">
            <a:off x="1028700" y="1085850"/>
            <a:ext cx="14623428" cy="2468886"/>
          </a:xfrm>
          <a:prstGeom prst="rect">
            <a:avLst/>
          </a:prstGeom>
        </p:spPr>
        <p:txBody>
          <a:bodyPr anchor="t" rtlCol="false" tIns="0" lIns="0" bIns="0" rIns="0">
            <a:spAutoFit/>
          </a:bodyPr>
          <a:lstStyle/>
          <a:p>
            <a:pPr algn="ctr">
              <a:lnSpc>
                <a:spcPts val="9660"/>
              </a:lnSpc>
              <a:spcBef>
                <a:spcPct val="0"/>
              </a:spcBef>
            </a:pPr>
            <a:r>
              <a:rPr lang="en-US" sz="8625">
                <a:solidFill>
                  <a:srgbClr val="FFFFFF"/>
                </a:solidFill>
                <a:latin typeface="Glacial Indifference Bold"/>
              </a:rPr>
              <a:t>PERSONALISED REMAINDERS AND ALARM </a:t>
            </a:r>
          </a:p>
        </p:txBody>
      </p:sp>
      <p:sp>
        <p:nvSpPr>
          <p:cNvPr name="TextBox 4" id="4"/>
          <p:cNvSpPr txBox="true"/>
          <p:nvPr/>
        </p:nvSpPr>
        <p:spPr>
          <a:xfrm rot="0">
            <a:off x="1028700" y="4243301"/>
            <a:ext cx="12552614" cy="2712126"/>
          </a:xfrm>
          <a:prstGeom prst="rect">
            <a:avLst/>
          </a:prstGeom>
        </p:spPr>
        <p:txBody>
          <a:bodyPr anchor="t" rtlCol="false" tIns="0" lIns="0" bIns="0" rIns="0">
            <a:spAutoFit/>
          </a:bodyPr>
          <a:lstStyle/>
          <a:p>
            <a:pPr marL="727330" indent="-363665" lvl="1">
              <a:lnSpc>
                <a:spcPts val="3537"/>
              </a:lnSpc>
              <a:buFont typeface="Arial"/>
              <a:buChar char="•"/>
            </a:pPr>
            <a:r>
              <a:rPr lang="en-US" sz="3368">
                <a:solidFill>
                  <a:srgbClr val="FFFFFF"/>
                </a:solidFill>
                <a:latin typeface="Kollektif"/>
              </a:rPr>
              <a:t>Offers personalized reminders and alarms tailored to individual preferences and </a:t>
            </a:r>
            <a:r>
              <a:rPr lang="en-US" sz="3368">
                <a:solidFill>
                  <a:srgbClr val="FFFFFF"/>
                </a:solidFill>
                <a:latin typeface="Kollektif"/>
              </a:rPr>
              <a:t>schedules, ensuring timely notifications and task management. </a:t>
            </a:r>
          </a:p>
          <a:p>
            <a:pPr marL="727330" indent="-363665" lvl="1">
              <a:lnSpc>
                <a:spcPts val="3537"/>
              </a:lnSpc>
              <a:buFont typeface="Arial"/>
              <a:buChar char="•"/>
            </a:pPr>
            <a:r>
              <a:rPr lang="en-US" sz="3368">
                <a:solidFill>
                  <a:srgbClr val="FFFFFF"/>
                </a:solidFill>
                <a:latin typeface="Kollektif"/>
              </a:rPr>
              <a:t>With its </a:t>
            </a:r>
            <a:r>
              <a:rPr lang="en-US" sz="3368">
                <a:solidFill>
                  <a:srgbClr val="FFFFFF"/>
                </a:solidFill>
                <a:latin typeface="Kollektif"/>
              </a:rPr>
              <a:t>personalized approach, it helps users stay organized and never miss important events or appointments.</a:t>
            </a:r>
          </a:p>
          <a:p>
            <a:pPr algn="ctr">
              <a:lnSpc>
                <a:spcPts val="3537"/>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742750" y="5143500"/>
            <a:ext cx="1650095" cy="1650095"/>
          </a:xfrm>
          <a:custGeom>
            <a:avLst/>
            <a:gdLst/>
            <a:ahLst/>
            <a:cxnLst/>
            <a:rect r="r" b="b" t="t" l="l"/>
            <a:pathLst>
              <a:path h="1650095" w="1650095">
                <a:moveTo>
                  <a:pt x="0" y="0"/>
                </a:moveTo>
                <a:lnTo>
                  <a:pt x="1650095" y="0"/>
                </a:lnTo>
                <a:lnTo>
                  <a:pt x="1650095" y="1650095"/>
                </a:lnTo>
                <a:lnTo>
                  <a:pt x="0" y="1650095"/>
                </a:lnTo>
                <a:lnTo>
                  <a:pt x="0" y="0"/>
                </a:lnTo>
                <a:close/>
              </a:path>
            </a:pathLst>
          </a:custGeom>
          <a:blipFill>
            <a:blip r:embed="rId2"/>
            <a:stretch>
              <a:fillRect l="0" t="0" r="0" b="0"/>
            </a:stretch>
          </a:blipFill>
        </p:spPr>
      </p:sp>
      <p:sp>
        <p:nvSpPr>
          <p:cNvPr name="Freeform 3" id="3"/>
          <p:cNvSpPr/>
          <p:nvPr/>
        </p:nvSpPr>
        <p:spPr>
          <a:xfrm flipH="false" flipV="false" rot="0">
            <a:off x="12101656" y="6922564"/>
            <a:ext cx="1569211" cy="1569211"/>
          </a:xfrm>
          <a:custGeom>
            <a:avLst/>
            <a:gdLst/>
            <a:ahLst/>
            <a:cxnLst/>
            <a:rect r="r" b="b" t="t" l="l"/>
            <a:pathLst>
              <a:path h="1569211" w="1569211">
                <a:moveTo>
                  <a:pt x="0" y="0"/>
                </a:moveTo>
                <a:lnTo>
                  <a:pt x="1569212" y="0"/>
                </a:lnTo>
                <a:lnTo>
                  <a:pt x="1569212" y="1569211"/>
                </a:lnTo>
                <a:lnTo>
                  <a:pt x="0" y="1569211"/>
                </a:lnTo>
                <a:lnTo>
                  <a:pt x="0" y="0"/>
                </a:lnTo>
                <a:close/>
              </a:path>
            </a:pathLst>
          </a:custGeom>
          <a:blipFill>
            <a:blip r:embed="rId3"/>
            <a:stretch>
              <a:fillRect l="0" t="0" r="0" b="0"/>
            </a:stretch>
          </a:blipFill>
        </p:spPr>
      </p:sp>
      <p:sp>
        <p:nvSpPr>
          <p:cNvPr name="Freeform 4" id="4"/>
          <p:cNvSpPr/>
          <p:nvPr/>
        </p:nvSpPr>
        <p:spPr>
          <a:xfrm flipH="false" flipV="false" rot="0">
            <a:off x="13968214" y="7067144"/>
            <a:ext cx="1424631" cy="1424631"/>
          </a:xfrm>
          <a:custGeom>
            <a:avLst/>
            <a:gdLst/>
            <a:ahLst/>
            <a:cxnLst/>
            <a:rect r="r" b="b" t="t" l="l"/>
            <a:pathLst>
              <a:path h="1424631" w="1424631">
                <a:moveTo>
                  <a:pt x="0" y="0"/>
                </a:moveTo>
                <a:lnTo>
                  <a:pt x="1424631" y="0"/>
                </a:lnTo>
                <a:lnTo>
                  <a:pt x="1424631" y="1424631"/>
                </a:lnTo>
                <a:lnTo>
                  <a:pt x="0" y="1424631"/>
                </a:lnTo>
                <a:lnTo>
                  <a:pt x="0" y="0"/>
                </a:lnTo>
                <a:close/>
              </a:path>
            </a:pathLst>
          </a:custGeom>
          <a:blipFill>
            <a:blip r:embed="rId4"/>
            <a:stretch>
              <a:fillRect l="0" t="0" r="0" b="0"/>
            </a:stretch>
          </a:blipFill>
        </p:spPr>
      </p:sp>
      <p:sp>
        <p:nvSpPr>
          <p:cNvPr name="Freeform 5" id="5"/>
          <p:cNvSpPr/>
          <p:nvPr/>
        </p:nvSpPr>
        <p:spPr>
          <a:xfrm flipH="false" flipV="false" rot="-567540">
            <a:off x="14680529" y="2324987"/>
            <a:ext cx="2013316" cy="2013316"/>
          </a:xfrm>
          <a:custGeom>
            <a:avLst/>
            <a:gdLst/>
            <a:ahLst/>
            <a:cxnLst/>
            <a:rect r="r" b="b" t="t" l="l"/>
            <a:pathLst>
              <a:path h="2013316" w="2013316">
                <a:moveTo>
                  <a:pt x="0" y="0"/>
                </a:moveTo>
                <a:lnTo>
                  <a:pt x="2013316" y="0"/>
                </a:lnTo>
                <a:lnTo>
                  <a:pt x="2013316" y="2013316"/>
                </a:lnTo>
                <a:lnTo>
                  <a:pt x="0" y="20133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981545">
            <a:off x="16236803" y="4710781"/>
            <a:ext cx="1830469" cy="1830469"/>
          </a:xfrm>
          <a:custGeom>
            <a:avLst/>
            <a:gdLst/>
            <a:ahLst/>
            <a:cxnLst/>
            <a:rect r="r" b="b" t="t" l="l"/>
            <a:pathLst>
              <a:path h="1830469" w="1830469">
                <a:moveTo>
                  <a:pt x="0" y="0"/>
                </a:moveTo>
                <a:lnTo>
                  <a:pt x="1830468" y="0"/>
                </a:lnTo>
                <a:lnTo>
                  <a:pt x="1830468" y="1830468"/>
                </a:lnTo>
                <a:lnTo>
                  <a:pt x="0" y="18304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856825">
            <a:off x="9852229" y="7609845"/>
            <a:ext cx="1763860" cy="1763860"/>
          </a:xfrm>
          <a:custGeom>
            <a:avLst/>
            <a:gdLst/>
            <a:ahLst/>
            <a:cxnLst/>
            <a:rect r="r" b="b" t="t" l="l"/>
            <a:pathLst>
              <a:path h="1763860" w="1763860">
                <a:moveTo>
                  <a:pt x="0" y="0"/>
                </a:moveTo>
                <a:lnTo>
                  <a:pt x="1763860" y="0"/>
                </a:lnTo>
                <a:lnTo>
                  <a:pt x="1763860" y="1763860"/>
                </a:lnTo>
                <a:lnTo>
                  <a:pt x="0" y="17638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1028700" y="1728719"/>
            <a:ext cx="13044587" cy="1249686"/>
          </a:xfrm>
          <a:prstGeom prst="rect">
            <a:avLst/>
          </a:prstGeom>
        </p:spPr>
        <p:txBody>
          <a:bodyPr anchor="t" rtlCol="false" tIns="0" lIns="0" bIns="0" rIns="0">
            <a:spAutoFit/>
          </a:bodyPr>
          <a:lstStyle/>
          <a:p>
            <a:pPr algn="ctr">
              <a:lnSpc>
                <a:spcPts val="9660"/>
              </a:lnSpc>
              <a:spcBef>
                <a:spcPct val="0"/>
              </a:spcBef>
            </a:pPr>
            <a:r>
              <a:rPr lang="en-US" sz="8625">
                <a:solidFill>
                  <a:srgbClr val="FFFFFF"/>
                </a:solidFill>
                <a:latin typeface="Glacial Indifference Bold"/>
              </a:rPr>
              <a:t>INFORMATION RETRIEVAL </a:t>
            </a:r>
          </a:p>
        </p:txBody>
      </p:sp>
      <p:sp>
        <p:nvSpPr>
          <p:cNvPr name="TextBox 9" id="9"/>
          <p:cNvSpPr txBox="true"/>
          <p:nvPr/>
        </p:nvSpPr>
        <p:spPr>
          <a:xfrm rot="0">
            <a:off x="1028700" y="4066100"/>
            <a:ext cx="10012448" cy="2192901"/>
          </a:xfrm>
          <a:prstGeom prst="rect">
            <a:avLst/>
          </a:prstGeom>
        </p:spPr>
        <p:txBody>
          <a:bodyPr anchor="t" rtlCol="false" tIns="0" lIns="0" bIns="0" rIns="0">
            <a:spAutoFit/>
          </a:bodyPr>
          <a:lstStyle/>
          <a:p>
            <a:pPr algn="ctr">
              <a:lnSpc>
                <a:spcPts val="3527"/>
              </a:lnSpc>
            </a:pPr>
            <a:r>
              <a:rPr lang="en-US" sz="3359">
                <a:solidFill>
                  <a:srgbClr val="FFFFFF"/>
                </a:solidFill>
                <a:latin typeface="Kollektif"/>
              </a:rPr>
              <a:t>Integrates the virtual assistant with various data sources and APIs to provide realtime information on weather, news, sports scores, stock prices,relevant social media's specific info or any other relevant data</a:t>
            </a:r>
          </a:p>
          <a:p>
            <a:pPr algn="ctr">
              <a:lnSpc>
                <a:spcPts val="300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674422" y="4432347"/>
            <a:ext cx="4584878" cy="4584878"/>
          </a:xfrm>
          <a:custGeom>
            <a:avLst/>
            <a:gdLst/>
            <a:ahLst/>
            <a:cxnLst/>
            <a:rect r="r" b="b" t="t" l="l"/>
            <a:pathLst>
              <a:path h="4584878" w="4584878">
                <a:moveTo>
                  <a:pt x="0" y="0"/>
                </a:moveTo>
                <a:lnTo>
                  <a:pt x="4584878" y="0"/>
                </a:lnTo>
                <a:lnTo>
                  <a:pt x="4584878" y="4584877"/>
                </a:lnTo>
                <a:lnTo>
                  <a:pt x="0" y="4584877"/>
                </a:lnTo>
                <a:lnTo>
                  <a:pt x="0" y="0"/>
                </a:lnTo>
                <a:close/>
              </a:path>
            </a:pathLst>
          </a:custGeom>
          <a:blipFill>
            <a:blip r:embed="rId2"/>
            <a:stretch>
              <a:fillRect l="0" t="0" r="0" b="0"/>
            </a:stretch>
          </a:blipFill>
        </p:spPr>
      </p:sp>
      <p:sp>
        <p:nvSpPr>
          <p:cNvPr name="TextBox 3" id="3"/>
          <p:cNvSpPr txBox="true"/>
          <p:nvPr/>
        </p:nvSpPr>
        <p:spPr>
          <a:xfrm rot="0">
            <a:off x="1028700" y="1085850"/>
            <a:ext cx="9425186" cy="1249686"/>
          </a:xfrm>
          <a:prstGeom prst="rect">
            <a:avLst/>
          </a:prstGeom>
        </p:spPr>
        <p:txBody>
          <a:bodyPr anchor="t" rtlCol="false" tIns="0" lIns="0" bIns="0" rIns="0">
            <a:spAutoFit/>
          </a:bodyPr>
          <a:lstStyle/>
          <a:p>
            <a:pPr algn="ctr">
              <a:lnSpc>
                <a:spcPts val="9660"/>
              </a:lnSpc>
              <a:spcBef>
                <a:spcPct val="0"/>
              </a:spcBef>
            </a:pPr>
            <a:r>
              <a:rPr lang="en-US" sz="8625">
                <a:solidFill>
                  <a:srgbClr val="FFFFFF"/>
                </a:solidFill>
                <a:latin typeface="Glacial Indifference Bold"/>
              </a:rPr>
              <a:t>PERSONALIZATION</a:t>
            </a:r>
          </a:p>
        </p:txBody>
      </p:sp>
      <p:sp>
        <p:nvSpPr>
          <p:cNvPr name="TextBox 4" id="4"/>
          <p:cNvSpPr txBox="true"/>
          <p:nvPr/>
        </p:nvSpPr>
        <p:spPr>
          <a:xfrm rot="0">
            <a:off x="225114" y="3103054"/>
            <a:ext cx="12266242" cy="2264283"/>
          </a:xfrm>
          <a:prstGeom prst="rect">
            <a:avLst/>
          </a:prstGeom>
        </p:spPr>
        <p:txBody>
          <a:bodyPr anchor="t" rtlCol="false" tIns="0" lIns="0" bIns="0" rIns="0">
            <a:spAutoFit/>
          </a:bodyPr>
          <a:lstStyle/>
          <a:p>
            <a:pPr marL="725424" indent="-362712" lvl="1">
              <a:lnSpc>
                <a:spcPts val="3527"/>
              </a:lnSpc>
              <a:buFont typeface="Arial"/>
              <a:buChar char="•"/>
            </a:pPr>
            <a:r>
              <a:rPr lang="en-US" sz="3359">
                <a:solidFill>
                  <a:srgbClr val="FFFFFF"/>
                </a:solidFill>
                <a:latin typeface="Kollektif"/>
              </a:rPr>
              <a:t>Allow users to customize the virtual assistant's settings, preferences, and personalized recommendations based on user behavior and historical data.It can also change themes and make dynamic  desktop background</a:t>
            </a:r>
          </a:p>
          <a:p>
            <a:pPr>
              <a:lnSpc>
                <a:spcPts val="3527"/>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611685" y="4875638"/>
            <a:ext cx="3647615" cy="3754760"/>
          </a:xfrm>
          <a:custGeom>
            <a:avLst/>
            <a:gdLst/>
            <a:ahLst/>
            <a:cxnLst/>
            <a:rect r="r" b="b" t="t" l="l"/>
            <a:pathLst>
              <a:path h="3754760" w="3647615">
                <a:moveTo>
                  <a:pt x="0" y="0"/>
                </a:moveTo>
                <a:lnTo>
                  <a:pt x="3647615" y="0"/>
                </a:lnTo>
                <a:lnTo>
                  <a:pt x="3647615" y="3754760"/>
                </a:lnTo>
                <a:lnTo>
                  <a:pt x="0" y="3754760"/>
                </a:lnTo>
                <a:lnTo>
                  <a:pt x="0" y="0"/>
                </a:lnTo>
                <a:close/>
              </a:path>
            </a:pathLst>
          </a:custGeom>
          <a:blipFill>
            <a:blip r:embed="rId2"/>
            <a:stretch>
              <a:fillRect l="-1468" t="0" r="-1468" b="0"/>
            </a:stretch>
          </a:blipFill>
        </p:spPr>
      </p:sp>
      <p:sp>
        <p:nvSpPr>
          <p:cNvPr name="Freeform 3" id="3"/>
          <p:cNvSpPr/>
          <p:nvPr/>
        </p:nvSpPr>
        <p:spPr>
          <a:xfrm flipH="false" flipV="false" rot="0">
            <a:off x="14627165" y="5944690"/>
            <a:ext cx="1616655" cy="1616655"/>
          </a:xfrm>
          <a:custGeom>
            <a:avLst/>
            <a:gdLst/>
            <a:ahLst/>
            <a:cxnLst/>
            <a:rect r="r" b="b" t="t" l="l"/>
            <a:pathLst>
              <a:path h="1616655" w="1616655">
                <a:moveTo>
                  <a:pt x="0" y="0"/>
                </a:moveTo>
                <a:lnTo>
                  <a:pt x="1616655" y="0"/>
                </a:lnTo>
                <a:lnTo>
                  <a:pt x="1616655" y="1616656"/>
                </a:lnTo>
                <a:lnTo>
                  <a:pt x="0" y="16166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009522" y="6327048"/>
            <a:ext cx="851940" cy="851940"/>
          </a:xfrm>
          <a:custGeom>
            <a:avLst/>
            <a:gdLst/>
            <a:ahLst/>
            <a:cxnLst/>
            <a:rect r="r" b="b" t="t" l="l"/>
            <a:pathLst>
              <a:path h="851940" w="851940">
                <a:moveTo>
                  <a:pt x="0" y="0"/>
                </a:moveTo>
                <a:lnTo>
                  <a:pt x="851941" y="0"/>
                </a:lnTo>
                <a:lnTo>
                  <a:pt x="851941" y="851940"/>
                </a:lnTo>
                <a:lnTo>
                  <a:pt x="0" y="851940"/>
                </a:lnTo>
                <a:lnTo>
                  <a:pt x="0" y="0"/>
                </a:lnTo>
                <a:close/>
              </a:path>
            </a:pathLst>
          </a:custGeom>
          <a:blipFill>
            <a:blip r:embed="rId5"/>
            <a:stretch>
              <a:fillRect l="0" t="0" r="0" b="0"/>
            </a:stretch>
          </a:blipFill>
        </p:spPr>
      </p:sp>
      <p:sp>
        <p:nvSpPr>
          <p:cNvPr name="TextBox 5" id="5"/>
          <p:cNvSpPr txBox="true"/>
          <p:nvPr/>
        </p:nvSpPr>
        <p:spPr>
          <a:xfrm rot="0">
            <a:off x="1028700" y="1085850"/>
            <a:ext cx="12159475" cy="2468886"/>
          </a:xfrm>
          <a:prstGeom prst="rect">
            <a:avLst/>
          </a:prstGeom>
        </p:spPr>
        <p:txBody>
          <a:bodyPr anchor="t" rtlCol="false" tIns="0" lIns="0" bIns="0" rIns="0">
            <a:spAutoFit/>
          </a:bodyPr>
          <a:lstStyle/>
          <a:p>
            <a:pPr algn="ctr">
              <a:lnSpc>
                <a:spcPts val="9660"/>
              </a:lnSpc>
              <a:spcBef>
                <a:spcPct val="0"/>
              </a:spcBef>
            </a:pPr>
            <a:r>
              <a:rPr lang="en-US" sz="8625">
                <a:solidFill>
                  <a:srgbClr val="FFFFFF"/>
                </a:solidFill>
                <a:latin typeface="Glacial Indifference Bold"/>
              </a:rPr>
              <a:t>INTEGRATION WITH IOT DEVICES</a:t>
            </a:r>
          </a:p>
        </p:txBody>
      </p:sp>
      <p:sp>
        <p:nvSpPr>
          <p:cNvPr name="TextBox 6" id="6"/>
          <p:cNvSpPr txBox="true"/>
          <p:nvPr/>
        </p:nvSpPr>
        <p:spPr>
          <a:xfrm rot="0">
            <a:off x="1028700" y="4128082"/>
            <a:ext cx="10429008" cy="1816608"/>
          </a:xfrm>
          <a:prstGeom prst="rect">
            <a:avLst/>
          </a:prstGeom>
        </p:spPr>
        <p:txBody>
          <a:bodyPr anchor="t" rtlCol="false" tIns="0" lIns="0" bIns="0" rIns="0">
            <a:spAutoFit/>
          </a:bodyPr>
          <a:lstStyle/>
          <a:p>
            <a:pPr marL="725424" indent="-362712" lvl="1">
              <a:lnSpc>
                <a:spcPts val="3527"/>
              </a:lnSpc>
              <a:buFont typeface="Arial"/>
              <a:buChar char="•"/>
            </a:pPr>
            <a:r>
              <a:rPr lang="en-US" sz="3359">
                <a:solidFill>
                  <a:srgbClr val="FFFFFF"/>
                </a:solidFill>
                <a:latin typeface="Kollektif"/>
              </a:rPr>
              <a:t>Enable the virtual assistant to control and interact with smart home devices, such as lights, thermostats, or security systems, using voice commands.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180561" y="1085850"/>
            <a:ext cx="7523559" cy="1249686"/>
          </a:xfrm>
          <a:prstGeom prst="rect">
            <a:avLst/>
          </a:prstGeom>
        </p:spPr>
        <p:txBody>
          <a:bodyPr anchor="t" rtlCol="false" tIns="0" lIns="0" bIns="0" rIns="0">
            <a:spAutoFit/>
          </a:bodyPr>
          <a:lstStyle/>
          <a:p>
            <a:pPr algn="ctr">
              <a:lnSpc>
                <a:spcPts val="9660"/>
              </a:lnSpc>
              <a:spcBef>
                <a:spcPct val="0"/>
              </a:spcBef>
            </a:pPr>
            <a:r>
              <a:rPr lang="en-US" sz="8625">
                <a:solidFill>
                  <a:srgbClr val="FFFFFF"/>
                </a:solidFill>
                <a:latin typeface="Glacial Indifference Bold"/>
              </a:rPr>
              <a:t>CODERUNNERS</a:t>
            </a:r>
          </a:p>
        </p:txBody>
      </p:sp>
      <p:sp>
        <p:nvSpPr>
          <p:cNvPr name="TextBox 3" id="3"/>
          <p:cNvSpPr txBox="true"/>
          <p:nvPr/>
        </p:nvSpPr>
        <p:spPr>
          <a:xfrm rot="0">
            <a:off x="2810699" y="2935066"/>
            <a:ext cx="12666601" cy="4935517"/>
          </a:xfrm>
          <a:prstGeom prst="rect">
            <a:avLst/>
          </a:prstGeom>
        </p:spPr>
        <p:txBody>
          <a:bodyPr anchor="t" rtlCol="false" tIns="0" lIns="0" bIns="0" rIns="0">
            <a:spAutoFit/>
          </a:bodyPr>
          <a:lstStyle/>
          <a:p>
            <a:pPr marL="761284" indent="-380642" lvl="1">
              <a:lnSpc>
                <a:spcPts val="7968"/>
              </a:lnSpc>
              <a:buFont typeface="Arial"/>
              <a:buChar char="•"/>
            </a:pPr>
            <a:r>
              <a:rPr lang="en-US" sz="3526">
                <a:solidFill>
                  <a:srgbClr val="FFFFFF"/>
                </a:solidFill>
                <a:latin typeface="Kollektif Bold"/>
              </a:rPr>
              <a:t>ADHITYA NANTISH             </a:t>
            </a:r>
          </a:p>
          <a:p>
            <a:pPr marL="761284" indent="-380642" lvl="1">
              <a:lnSpc>
                <a:spcPts val="7968"/>
              </a:lnSpc>
              <a:buFont typeface="Arial"/>
              <a:buChar char="•"/>
            </a:pPr>
            <a:r>
              <a:rPr lang="en-US" sz="3526">
                <a:solidFill>
                  <a:srgbClr val="FFFFFF"/>
                </a:solidFill>
                <a:latin typeface="Kollektif Bold"/>
              </a:rPr>
              <a:t>RAKESH KUMAR                  </a:t>
            </a:r>
          </a:p>
          <a:p>
            <a:pPr marL="761284" indent="-380642" lvl="1">
              <a:lnSpc>
                <a:spcPts val="7968"/>
              </a:lnSpc>
              <a:buFont typeface="Arial"/>
              <a:buChar char="•"/>
            </a:pPr>
            <a:r>
              <a:rPr lang="en-US" sz="3526">
                <a:solidFill>
                  <a:srgbClr val="FFFFFF"/>
                </a:solidFill>
                <a:latin typeface="Kollektif Bold"/>
              </a:rPr>
              <a:t>SIDDHARTH V                   </a:t>
            </a:r>
          </a:p>
          <a:p>
            <a:pPr marL="761284" indent="-380642" lvl="1">
              <a:lnSpc>
                <a:spcPts val="7968"/>
              </a:lnSpc>
              <a:buFont typeface="Arial"/>
              <a:buChar char="•"/>
            </a:pPr>
            <a:r>
              <a:rPr lang="en-US" sz="3526">
                <a:solidFill>
                  <a:srgbClr val="FFFFFF"/>
                </a:solidFill>
                <a:latin typeface="Kollektif Bold"/>
              </a:rPr>
              <a:t>KOUSHIK REDDY KATTA     </a:t>
            </a:r>
          </a:p>
          <a:p>
            <a:pPr marL="761284" indent="-380642" lvl="1">
              <a:lnSpc>
                <a:spcPts val="7968"/>
              </a:lnSpc>
              <a:buFont typeface="Arial"/>
              <a:buChar char="•"/>
            </a:pPr>
            <a:r>
              <a:rPr lang="en-US" sz="3526">
                <a:solidFill>
                  <a:srgbClr val="FFFFFF"/>
                </a:solidFill>
                <a:latin typeface="Kollektif Bold"/>
              </a:rPr>
              <a:t>SRIVARDHANI MARAM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1057275"/>
            <a:ext cx="5868726" cy="880110"/>
          </a:xfrm>
          <a:prstGeom prst="rect">
            <a:avLst/>
          </a:prstGeom>
        </p:spPr>
        <p:txBody>
          <a:bodyPr anchor="t" rtlCol="false" tIns="0" lIns="0" bIns="0" rIns="0">
            <a:spAutoFit/>
          </a:bodyPr>
          <a:lstStyle/>
          <a:p>
            <a:pPr algn="l">
              <a:lnSpc>
                <a:spcPts val="6720"/>
              </a:lnSpc>
            </a:pPr>
            <a:r>
              <a:rPr lang="en-US" sz="6000">
                <a:solidFill>
                  <a:srgbClr val="FFFFFF"/>
                </a:solidFill>
                <a:latin typeface="Glacial Indifference Bold"/>
              </a:rPr>
              <a:t>INTRO -&gt;&gt;&gt;</a:t>
            </a:r>
          </a:p>
        </p:txBody>
      </p:sp>
      <p:sp>
        <p:nvSpPr>
          <p:cNvPr name="TextBox 3" id="3"/>
          <p:cNvSpPr txBox="true"/>
          <p:nvPr/>
        </p:nvSpPr>
        <p:spPr>
          <a:xfrm rot="0">
            <a:off x="2263748" y="2206488"/>
            <a:ext cx="13760504" cy="6824033"/>
          </a:xfrm>
          <a:prstGeom prst="rect">
            <a:avLst/>
          </a:prstGeom>
        </p:spPr>
        <p:txBody>
          <a:bodyPr anchor="t" rtlCol="false" tIns="0" lIns="0" bIns="0" rIns="0">
            <a:spAutoFit/>
          </a:bodyPr>
          <a:lstStyle/>
          <a:p>
            <a:pPr algn="ctr">
              <a:lnSpc>
                <a:spcPts val="4194"/>
              </a:lnSpc>
            </a:pPr>
            <a:r>
              <a:rPr lang="en-US" sz="3584" spc="35">
                <a:solidFill>
                  <a:srgbClr val="FFFFFF"/>
                </a:solidFill>
                <a:latin typeface="Kollektif Bold"/>
              </a:rPr>
              <a:t>Introducing V.E.L.O.R.A (Voice-Enabled Logical Operating and Response Assistant), the ultimate virtual assistant that revolutionizes how you interact with your devices.This adapts to you. With seamless integration, proactive assistance, voice interaction, IoT compatibility, and extensibility, V.E.L.O.R.A offers a personalized, secure, and intelligent experience beyond traditional operating systems and applications. From natural language understanding to privacy control, scheduling, battery optimization, file management, and more, V.E.L.O.R.A combines essential features into one cohesive platform. Experience the future of virtual assistance with V.E.L.O.R.A and unlock unparalleled productivity, convenience, and security in a single, powerful assistant.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945425" y="3288658"/>
            <a:ext cx="12397151" cy="2917958"/>
          </a:xfrm>
          <a:prstGeom prst="rect">
            <a:avLst/>
          </a:prstGeom>
        </p:spPr>
        <p:txBody>
          <a:bodyPr anchor="t" rtlCol="false" tIns="0" lIns="0" bIns="0" rIns="0">
            <a:spAutoFit/>
          </a:bodyPr>
          <a:lstStyle/>
          <a:p>
            <a:pPr algn="l">
              <a:lnSpc>
                <a:spcPts val="22635"/>
              </a:lnSpc>
            </a:pPr>
            <a:r>
              <a:rPr lang="en-US" sz="20210">
                <a:solidFill>
                  <a:srgbClr val="FFFFFF"/>
                </a:solidFill>
                <a:latin typeface="Glacial Indifference Bold"/>
              </a:rPr>
              <a:t>FEATURES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845141" y="4339914"/>
            <a:ext cx="3340409" cy="3340409"/>
          </a:xfrm>
          <a:custGeom>
            <a:avLst/>
            <a:gdLst/>
            <a:ahLst/>
            <a:cxnLst/>
            <a:rect r="r" b="b" t="t" l="l"/>
            <a:pathLst>
              <a:path h="3340409" w="3340409">
                <a:moveTo>
                  <a:pt x="0" y="0"/>
                </a:moveTo>
                <a:lnTo>
                  <a:pt x="3340409" y="0"/>
                </a:lnTo>
                <a:lnTo>
                  <a:pt x="3340409" y="3340409"/>
                </a:lnTo>
                <a:lnTo>
                  <a:pt x="0" y="3340409"/>
                </a:lnTo>
                <a:lnTo>
                  <a:pt x="0" y="0"/>
                </a:lnTo>
                <a:close/>
              </a:path>
            </a:pathLst>
          </a:custGeom>
          <a:blipFill>
            <a:blip r:embed="rId2"/>
            <a:stretch>
              <a:fillRect l="0" t="0" r="0" b="0"/>
            </a:stretch>
          </a:blipFill>
        </p:spPr>
      </p:sp>
      <p:sp>
        <p:nvSpPr>
          <p:cNvPr name="TextBox 3" id="3"/>
          <p:cNvSpPr txBox="true"/>
          <p:nvPr/>
        </p:nvSpPr>
        <p:spPr>
          <a:xfrm rot="0">
            <a:off x="1028700" y="1085850"/>
            <a:ext cx="10622559" cy="1249686"/>
          </a:xfrm>
          <a:prstGeom prst="rect">
            <a:avLst/>
          </a:prstGeom>
        </p:spPr>
        <p:txBody>
          <a:bodyPr anchor="t" rtlCol="false" tIns="0" lIns="0" bIns="0" rIns="0">
            <a:spAutoFit/>
          </a:bodyPr>
          <a:lstStyle/>
          <a:p>
            <a:pPr algn="ctr">
              <a:lnSpc>
                <a:spcPts val="9660"/>
              </a:lnSpc>
              <a:spcBef>
                <a:spcPct val="0"/>
              </a:spcBef>
            </a:pPr>
            <a:r>
              <a:rPr lang="en-US" sz="8625">
                <a:solidFill>
                  <a:srgbClr val="FFFFFF"/>
                </a:solidFill>
                <a:latin typeface="Glacial Indifference Bold"/>
              </a:rPr>
              <a:t>VOICE INTERACTION </a:t>
            </a:r>
          </a:p>
        </p:txBody>
      </p:sp>
      <p:sp>
        <p:nvSpPr>
          <p:cNvPr name="TextBox 4" id="4"/>
          <p:cNvSpPr txBox="true"/>
          <p:nvPr/>
        </p:nvSpPr>
        <p:spPr>
          <a:xfrm rot="0">
            <a:off x="1028700" y="3221605"/>
            <a:ext cx="11604345" cy="1368933"/>
          </a:xfrm>
          <a:prstGeom prst="rect">
            <a:avLst/>
          </a:prstGeom>
        </p:spPr>
        <p:txBody>
          <a:bodyPr anchor="t" rtlCol="false" tIns="0" lIns="0" bIns="0" rIns="0">
            <a:spAutoFit/>
          </a:bodyPr>
          <a:lstStyle/>
          <a:p>
            <a:pPr marL="725424" indent="-362712" lvl="1">
              <a:lnSpc>
                <a:spcPts val="3527"/>
              </a:lnSpc>
              <a:buFont typeface="Arial"/>
              <a:buChar char="•"/>
            </a:pPr>
            <a:r>
              <a:rPr lang="en-US" sz="3359">
                <a:solidFill>
                  <a:srgbClr val="FFFFFF"/>
                </a:solidFill>
                <a:latin typeface="Kollektif"/>
              </a:rPr>
              <a:t>Implement voice recognition and synthesis capabilities to enable users to interact with the virtual assistant using natural language and receive voice responses.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155229" y="1985328"/>
            <a:ext cx="4450947" cy="4450947"/>
          </a:xfrm>
          <a:custGeom>
            <a:avLst/>
            <a:gdLst/>
            <a:ahLst/>
            <a:cxnLst/>
            <a:rect r="r" b="b" t="t" l="l"/>
            <a:pathLst>
              <a:path h="4450947" w="4450947">
                <a:moveTo>
                  <a:pt x="0" y="0"/>
                </a:moveTo>
                <a:lnTo>
                  <a:pt x="4450946" y="0"/>
                </a:lnTo>
                <a:lnTo>
                  <a:pt x="4450946" y="4450947"/>
                </a:lnTo>
                <a:lnTo>
                  <a:pt x="0" y="4450947"/>
                </a:lnTo>
                <a:lnTo>
                  <a:pt x="0" y="0"/>
                </a:lnTo>
                <a:close/>
              </a:path>
            </a:pathLst>
          </a:custGeom>
          <a:blipFill>
            <a:blip r:embed="rId2"/>
            <a:stretch>
              <a:fillRect l="0" t="0" r="0" b="0"/>
            </a:stretch>
          </a:blipFill>
        </p:spPr>
      </p:sp>
      <p:sp>
        <p:nvSpPr>
          <p:cNvPr name="TextBox 3" id="3"/>
          <p:cNvSpPr txBox="true"/>
          <p:nvPr/>
        </p:nvSpPr>
        <p:spPr>
          <a:xfrm rot="0">
            <a:off x="1028700" y="1066800"/>
            <a:ext cx="8586197" cy="1804100"/>
          </a:xfrm>
          <a:prstGeom prst="rect">
            <a:avLst/>
          </a:prstGeom>
        </p:spPr>
        <p:txBody>
          <a:bodyPr anchor="t" rtlCol="false" tIns="0" lIns="0" bIns="0" rIns="0">
            <a:spAutoFit/>
          </a:bodyPr>
          <a:lstStyle/>
          <a:p>
            <a:pPr algn="l">
              <a:lnSpc>
                <a:spcPts val="7045"/>
              </a:lnSpc>
            </a:pPr>
            <a:r>
              <a:rPr lang="en-US" sz="6290">
                <a:solidFill>
                  <a:srgbClr val="FFFFFF"/>
                </a:solidFill>
                <a:latin typeface="Glacial Indifference Bold"/>
              </a:rPr>
              <a:t>NATURAL LANGUAGE UNDERSTANDING </a:t>
            </a:r>
          </a:p>
        </p:txBody>
      </p:sp>
      <p:sp>
        <p:nvSpPr>
          <p:cNvPr name="TextBox 4" id="4"/>
          <p:cNvSpPr txBox="true"/>
          <p:nvPr/>
        </p:nvSpPr>
        <p:spPr>
          <a:xfrm rot="0">
            <a:off x="1028700" y="3485416"/>
            <a:ext cx="7226335" cy="1488871"/>
          </a:xfrm>
          <a:prstGeom prst="rect">
            <a:avLst/>
          </a:prstGeom>
        </p:spPr>
        <p:txBody>
          <a:bodyPr anchor="t" rtlCol="false" tIns="0" lIns="0" bIns="0" rIns="0">
            <a:spAutoFit/>
          </a:bodyPr>
          <a:lstStyle/>
          <a:p>
            <a:pPr marL="789321" indent="-394661" lvl="1">
              <a:lnSpc>
                <a:spcPts val="3838"/>
              </a:lnSpc>
              <a:buFont typeface="Arial"/>
              <a:buChar char="•"/>
            </a:pPr>
            <a:r>
              <a:rPr lang="en-US" sz="3655">
                <a:solidFill>
                  <a:srgbClr val="FFFFFF"/>
                </a:solidFill>
                <a:latin typeface="Kollektif Bold"/>
              </a:rPr>
              <a:t>Can understand user queries and extract relevant information from them.</a:t>
            </a:r>
          </a:p>
        </p:txBody>
      </p:sp>
      <p:sp>
        <p:nvSpPr>
          <p:cNvPr name="TextBox 5" id="5"/>
          <p:cNvSpPr txBox="true"/>
          <p:nvPr/>
        </p:nvSpPr>
        <p:spPr>
          <a:xfrm rot="0">
            <a:off x="1028700" y="5181600"/>
            <a:ext cx="10340466" cy="850357"/>
          </a:xfrm>
          <a:prstGeom prst="rect">
            <a:avLst/>
          </a:prstGeom>
        </p:spPr>
        <p:txBody>
          <a:bodyPr anchor="t" rtlCol="false" tIns="0" lIns="0" bIns="0" rIns="0">
            <a:spAutoFit/>
          </a:bodyPr>
          <a:lstStyle/>
          <a:p>
            <a:pPr algn="ctr">
              <a:lnSpc>
                <a:spcPts val="6590"/>
              </a:lnSpc>
              <a:spcBef>
                <a:spcPct val="0"/>
              </a:spcBef>
            </a:pPr>
            <a:r>
              <a:rPr lang="en-US" sz="5884">
                <a:solidFill>
                  <a:srgbClr val="FFFFFF"/>
                </a:solidFill>
                <a:latin typeface="Glacial Indifference Bold"/>
              </a:rPr>
              <a:t>CONVERSATIONAL ABILITIES </a:t>
            </a:r>
          </a:p>
        </p:txBody>
      </p:sp>
      <p:sp>
        <p:nvSpPr>
          <p:cNvPr name="TextBox 6" id="6"/>
          <p:cNvSpPr txBox="true"/>
          <p:nvPr/>
        </p:nvSpPr>
        <p:spPr>
          <a:xfrm rot="0">
            <a:off x="1028700" y="6241507"/>
            <a:ext cx="10340466" cy="1816608"/>
          </a:xfrm>
          <a:prstGeom prst="rect">
            <a:avLst/>
          </a:prstGeom>
        </p:spPr>
        <p:txBody>
          <a:bodyPr anchor="t" rtlCol="false" tIns="0" lIns="0" bIns="0" rIns="0">
            <a:spAutoFit/>
          </a:bodyPr>
          <a:lstStyle/>
          <a:p>
            <a:pPr marL="725424" indent="-362712" lvl="1">
              <a:lnSpc>
                <a:spcPts val="3527"/>
              </a:lnSpc>
              <a:buFont typeface="Arial"/>
              <a:buChar char="•"/>
            </a:pPr>
            <a:r>
              <a:rPr lang="en-US" sz="3359">
                <a:solidFill>
                  <a:srgbClr val="FFFFFF"/>
                </a:solidFill>
                <a:latin typeface="Kollektif"/>
              </a:rPr>
              <a:t>Develop a conversational agent that can engage in interactive and contextual conversations with users, providing intelligent responses and suggestions.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492150" y="1028700"/>
            <a:ext cx="3767150" cy="3767150"/>
          </a:xfrm>
          <a:custGeom>
            <a:avLst/>
            <a:gdLst/>
            <a:ahLst/>
            <a:cxnLst/>
            <a:rect r="r" b="b" t="t" l="l"/>
            <a:pathLst>
              <a:path h="3767150" w="3767150">
                <a:moveTo>
                  <a:pt x="0" y="0"/>
                </a:moveTo>
                <a:lnTo>
                  <a:pt x="3767150" y="0"/>
                </a:lnTo>
                <a:lnTo>
                  <a:pt x="3767150" y="3767150"/>
                </a:lnTo>
                <a:lnTo>
                  <a:pt x="0" y="3767150"/>
                </a:lnTo>
                <a:lnTo>
                  <a:pt x="0" y="0"/>
                </a:lnTo>
                <a:close/>
              </a:path>
            </a:pathLst>
          </a:custGeom>
          <a:blipFill>
            <a:blip r:embed="rId2"/>
            <a:stretch>
              <a:fillRect l="0" t="0" r="0" b="0"/>
            </a:stretch>
          </a:blipFill>
        </p:spPr>
      </p:sp>
      <p:sp>
        <p:nvSpPr>
          <p:cNvPr name="TextBox 3" id="3"/>
          <p:cNvSpPr txBox="true"/>
          <p:nvPr/>
        </p:nvSpPr>
        <p:spPr>
          <a:xfrm rot="0">
            <a:off x="1028700" y="916173"/>
            <a:ext cx="7054219" cy="1277006"/>
          </a:xfrm>
          <a:prstGeom prst="rect">
            <a:avLst/>
          </a:prstGeom>
        </p:spPr>
        <p:txBody>
          <a:bodyPr anchor="t" rtlCol="false" tIns="0" lIns="0" bIns="0" rIns="0">
            <a:spAutoFit/>
          </a:bodyPr>
          <a:lstStyle/>
          <a:p>
            <a:pPr algn="ctr">
              <a:lnSpc>
                <a:spcPts val="9914"/>
              </a:lnSpc>
              <a:spcBef>
                <a:spcPct val="0"/>
              </a:spcBef>
            </a:pPr>
            <a:r>
              <a:rPr lang="en-US" sz="8852">
                <a:solidFill>
                  <a:srgbClr val="FFFFFF"/>
                </a:solidFill>
                <a:latin typeface="Glacial Indifference Bold"/>
              </a:rPr>
              <a:t>SCHEDULING </a:t>
            </a:r>
          </a:p>
        </p:txBody>
      </p:sp>
      <p:sp>
        <p:nvSpPr>
          <p:cNvPr name="TextBox 4" id="4"/>
          <p:cNvSpPr txBox="true"/>
          <p:nvPr/>
        </p:nvSpPr>
        <p:spPr>
          <a:xfrm rot="0">
            <a:off x="1028700" y="2373878"/>
            <a:ext cx="8499846" cy="3675300"/>
          </a:xfrm>
          <a:prstGeom prst="rect">
            <a:avLst/>
          </a:prstGeom>
        </p:spPr>
        <p:txBody>
          <a:bodyPr anchor="t" rtlCol="false" tIns="0" lIns="0" bIns="0" rIns="0">
            <a:spAutoFit/>
          </a:bodyPr>
          <a:lstStyle/>
          <a:p>
            <a:pPr marL="658933" indent="-329466" lvl="1">
              <a:lnSpc>
                <a:spcPts val="3204"/>
              </a:lnSpc>
              <a:buFont typeface="Arial"/>
              <a:buChar char="•"/>
            </a:pPr>
            <a:r>
              <a:rPr lang="en-US" sz="3052">
                <a:solidFill>
                  <a:srgbClr val="FFFFFF"/>
                </a:solidFill>
                <a:latin typeface="Kollektif"/>
              </a:rPr>
              <a:t>Revolutionizes scheduling by enabling you to effortlessly schedule and send </a:t>
            </a:r>
            <a:r>
              <a:rPr lang="en-US" sz="3052">
                <a:solidFill>
                  <a:srgbClr val="FFFFFF"/>
                </a:solidFill>
                <a:latin typeface="Kollektif"/>
              </a:rPr>
              <a:t>emails, as well as schedule social media posts. Streamline your communication.</a:t>
            </a:r>
          </a:p>
          <a:p>
            <a:pPr marL="658933" indent="-329466" lvl="1">
              <a:lnSpc>
                <a:spcPts val="3204"/>
              </a:lnSpc>
              <a:buFont typeface="Arial"/>
              <a:buChar char="•"/>
            </a:pPr>
            <a:r>
              <a:rPr lang="en-US" sz="3052">
                <a:solidFill>
                  <a:srgbClr val="FFFFFF"/>
                </a:solidFill>
                <a:latin typeface="Kollektif"/>
              </a:rPr>
              <a:t>A</a:t>
            </a:r>
            <a:r>
              <a:rPr lang="en-US" sz="3052">
                <a:solidFill>
                  <a:srgbClr val="FFFFFF"/>
                </a:solidFill>
                <a:latin typeface="Kollektif"/>
              </a:rPr>
              <a:t>nd social media presence with our advanced virtual assistant, saving time and </a:t>
            </a:r>
            <a:r>
              <a:rPr lang="en-US" sz="3052">
                <a:solidFill>
                  <a:srgbClr val="FFFFFF"/>
                </a:solidFill>
                <a:latin typeface="Kollektif"/>
              </a:rPr>
              <a:t>ensuring timely interactions. Take control of your schedule and online presence with it.</a:t>
            </a:r>
          </a:p>
          <a:p>
            <a:pPr>
              <a:lnSpc>
                <a:spcPts val="3204"/>
              </a:lnSpc>
            </a:pPr>
          </a:p>
        </p:txBody>
      </p:sp>
      <p:sp>
        <p:nvSpPr>
          <p:cNvPr name="TextBox 5" id="5"/>
          <p:cNvSpPr txBox="true"/>
          <p:nvPr/>
        </p:nvSpPr>
        <p:spPr>
          <a:xfrm rot="0">
            <a:off x="1246695" y="6068228"/>
            <a:ext cx="4031928" cy="430225"/>
          </a:xfrm>
          <a:prstGeom prst="rect">
            <a:avLst/>
          </a:prstGeom>
        </p:spPr>
        <p:txBody>
          <a:bodyPr anchor="t" rtlCol="false" tIns="0" lIns="0" bIns="0" rIns="0">
            <a:spAutoFit/>
          </a:bodyPr>
          <a:lstStyle/>
          <a:p>
            <a:pPr algn="ctr">
              <a:lnSpc>
                <a:spcPts val="3326"/>
              </a:lnSpc>
              <a:spcBef>
                <a:spcPct val="0"/>
              </a:spcBef>
            </a:pPr>
            <a:r>
              <a:rPr lang="en-US" sz="2970">
                <a:solidFill>
                  <a:srgbClr val="FFFFFF"/>
                </a:solidFill>
                <a:latin typeface="Glacial Indifference Bold"/>
              </a:rPr>
              <a:t>TASK AUTOMATION</a:t>
            </a:r>
          </a:p>
        </p:txBody>
      </p:sp>
      <p:sp>
        <p:nvSpPr>
          <p:cNvPr name="TextBox 6" id="6"/>
          <p:cNvSpPr txBox="true"/>
          <p:nvPr/>
        </p:nvSpPr>
        <p:spPr>
          <a:xfrm rot="0">
            <a:off x="1246695" y="6816458"/>
            <a:ext cx="9037821" cy="2711958"/>
          </a:xfrm>
          <a:prstGeom prst="rect">
            <a:avLst/>
          </a:prstGeom>
        </p:spPr>
        <p:txBody>
          <a:bodyPr anchor="t" rtlCol="false" tIns="0" lIns="0" bIns="0" rIns="0">
            <a:spAutoFit/>
          </a:bodyPr>
          <a:lstStyle/>
          <a:p>
            <a:pPr marL="725424" indent="-362712" lvl="1">
              <a:lnSpc>
                <a:spcPts val="3527"/>
              </a:lnSpc>
              <a:buFont typeface="Arial"/>
              <a:buChar char="•"/>
            </a:pPr>
            <a:r>
              <a:rPr lang="en-US" sz="3359">
                <a:solidFill>
                  <a:srgbClr val="FFFFFF"/>
                </a:solidFill>
                <a:latin typeface="Kollektif"/>
              </a:rPr>
              <a:t>Enable the virtual assistant to automate tasks based on user commands. </a:t>
            </a:r>
          </a:p>
          <a:p>
            <a:pPr marL="725424" indent="-362712" lvl="1">
              <a:lnSpc>
                <a:spcPts val="3527"/>
              </a:lnSpc>
              <a:buFont typeface="Arial"/>
              <a:buChar char="•"/>
            </a:pPr>
            <a:r>
              <a:rPr lang="en-US" sz="3359">
                <a:solidFill>
                  <a:srgbClr val="FFFFFF"/>
                </a:solidFill>
                <a:latin typeface="Kollektif"/>
              </a:rPr>
              <a:t>Such as </a:t>
            </a:r>
            <a:r>
              <a:rPr lang="en-US" sz="3359">
                <a:solidFill>
                  <a:srgbClr val="FFFFFF"/>
                </a:solidFill>
                <a:latin typeface="Kollektif"/>
              </a:rPr>
              <a:t>setting reminders, creating calendar events, sending emails, or making online reservations</a:t>
            </a:r>
          </a:p>
          <a:p>
            <a:pPr algn="ctr">
              <a:lnSpc>
                <a:spcPts val="3527"/>
              </a:lnSpc>
            </a:pPr>
          </a:p>
        </p:txBody>
      </p:sp>
      <p:sp>
        <p:nvSpPr>
          <p:cNvPr name="Freeform 7" id="7"/>
          <p:cNvSpPr/>
          <p:nvPr/>
        </p:nvSpPr>
        <p:spPr>
          <a:xfrm flipH="false" flipV="false" rot="0">
            <a:off x="13540574" y="5348797"/>
            <a:ext cx="3718726" cy="3718726"/>
          </a:xfrm>
          <a:custGeom>
            <a:avLst/>
            <a:gdLst/>
            <a:ahLst/>
            <a:cxnLst/>
            <a:rect r="r" b="b" t="t" l="l"/>
            <a:pathLst>
              <a:path h="3718726" w="3718726">
                <a:moveTo>
                  <a:pt x="0" y="0"/>
                </a:moveTo>
                <a:lnTo>
                  <a:pt x="3718726" y="0"/>
                </a:lnTo>
                <a:lnTo>
                  <a:pt x="3718726" y="3718727"/>
                </a:lnTo>
                <a:lnTo>
                  <a:pt x="0" y="3718727"/>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138698" y="2045782"/>
            <a:ext cx="5120602" cy="5120602"/>
          </a:xfrm>
          <a:custGeom>
            <a:avLst/>
            <a:gdLst/>
            <a:ahLst/>
            <a:cxnLst/>
            <a:rect r="r" b="b" t="t" l="l"/>
            <a:pathLst>
              <a:path h="5120602" w="5120602">
                <a:moveTo>
                  <a:pt x="0" y="0"/>
                </a:moveTo>
                <a:lnTo>
                  <a:pt x="5120602" y="0"/>
                </a:lnTo>
                <a:lnTo>
                  <a:pt x="5120602" y="5120601"/>
                </a:lnTo>
                <a:lnTo>
                  <a:pt x="0" y="5120601"/>
                </a:lnTo>
                <a:lnTo>
                  <a:pt x="0" y="0"/>
                </a:lnTo>
                <a:close/>
              </a:path>
            </a:pathLst>
          </a:custGeom>
          <a:blipFill>
            <a:blip r:embed="rId2"/>
            <a:stretch>
              <a:fillRect l="0" t="0" r="0" b="0"/>
            </a:stretch>
          </a:blipFill>
        </p:spPr>
      </p:sp>
      <p:sp>
        <p:nvSpPr>
          <p:cNvPr name="TextBox 3" id="3"/>
          <p:cNvSpPr txBox="true"/>
          <p:nvPr/>
        </p:nvSpPr>
        <p:spPr>
          <a:xfrm rot="0">
            <a:off x="1028700" y="1095375"/>
            <a:ext cx="4906070" cy="1290833"/>
          </a:xfrm>
          <a:prstGeom prst="rect">
            <a:avLst/>
          </a:prstGeom>
        </p:spPr>
        <p:txBody>
          <a:bodyPr anchor="t" rtlCol="false" tIns="0" lIns="0" bIns="0" rIns="0">
            <a:spAutoFit/>
          </a:bodyPr>
          <a:lstStyle/>
          <a:p>
            <a:pPr algn="ctr">
              <a:lnSpc>
                <a:spcPts val="9996"/>
              </a:lnSpc>
              <a:spcBef>
                <a:spcPct val="0"/>
              </a:spcBef>
            </a:pPr>
            <a:r>
              <a:rPr lang="en-US" sz="8925">
                <a:solidFill>
                  <a:srgbClr val="FFFFFF"/>
                </a:solidFill>
                <a:latin typeface="Glacial Indifference Bold"/>
              </a:rPr>
              <a:t>DEFENCE </a:t>
            </a:r>
          </a:p>
        </p:txBody>
      </p:sp>
      <p:sp>
        <p:nvSpPr>
          <p:cNvPr name="TextBox 4" id="4"/>
          <p:cNvSpPr txBox="true"/>
          <p:nvPr/>
        </p:nvSpPr>
        <p:spPr>
          <a:xfrm rot="0">
            <a:off x="958120" y="2980523"/>
            <a:ext cx="10503869" cy="3453446"/>
          </a:xfrm>
          <a:prstGeom prst="rect">
            <a:avLst/>
          </a:prstGeom>
        </p:spPr>
        <p:txBody>
          <a:bodyPr anchor="t" rtlCol="false" tIns="0" lIns="0" bIns="0" rIns="0">
            <a:spAutoFit/>
          </a:bodyPr>
          <a:lstStyle/>
          <a:p>
            <a:pPr marL="708856" indent="-354428" lvl="1">
              <a:lnSpc>
                <a:spcPts val="3447"/>
              </a:lnSpc>
              <a:buFont typeface="Arial"/>
              <a:buChar char="•"/>
            </a:pPr>
            <a:r>
              <a:rPr lang="en-US" sz="3283">
                <a:solidFill>
                  <a:srgbClr val="FFFFFF"/>
                </a:solidFill>
                <a:latin typeface="Kollektif"/>
              </a:rPr>
              <a:t>Proactively scans for malware and swiftly eliminates any identified threats,</a:t>
            </a:r>
            <a:r>
              <a:rPr lang="en-US" sz="3283">
                <a:solidFill>
                  <a:srgbClr val="FFFFFF"/>
                </a:solidFill>
                <a:latin typeface="Kollektif"/>
              </a:rPr>
              <a:t>ensuring robust defence      against malicious software. </a:t>
            </a:r>
          </a:p>
          <a:p>
            <a:pPr algn="ctr">
              <a:lnSpc>
                <a:spcPts val="3447"/>
              </a:lnSpc>
            </a:pPr>
          </a:p>
          <a:p>
            <a:pPr marL="708856" indent="-354428" lvl="1">
              <a:lnSpc>
                <a:spcPts val="3447"/>
              </a:lnSpc>
              <a:buFont typeface="Arial"/>
              <a:buChar char="•"/>
            </a:pPr>
            <a:r>
              <a:rPr lang="en-US" sz="3283">
                <a:solidFill>
                  <a:srgbClr val="FFFFFF"/>
                </a:solidFill>
                <a:latin typeface="Kollektif"/>
              </a:rPr>
              <a:t>By actively protecting against malware, it helps         maintain a secure and reliable computing environment for users.</a:t>
            </a:r>
          </a:p>
          <a:p>
            <a:pPr algn="ctr">
              <a:lnSpc>
                <a:spcPts val="3447"/>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481238" y="3480238"/>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2"/>
            <a:stretch>
              <a:fillRect l="0" t="0" r="0" b="0"/>
            </a:stretch>
          </a:blipFill>
        </p:spPr>
      </p:sp>
      <p:sp>
        <p:nvSpPr>
          <p:cNvPr name="TextBox 3" id="3"/>
          <p:cNvSpPr txBox="true"/>
          <p:nvPr/>
        </p:nvSpPr>
        <p:spPr>
          <a:xfrm rot="0">
            <a:off x="1028700" y="1114425"/>
            <a:ext cx="6060754" cy="1656501"/>
          </a:xfrm>
          <a:prstGeom prst="rect">
            <a:avLst/>
          </a:prstGeom>
        </p:spPr>
        <p:txBody>
          <a:bodyPr anchor="t" rtlCol="false" tIns="0" lIns="0" bIns="0" rIns="0">
            <a:spAutoFit/>
          </a:bodyPr>
          <a:lstStyle/>
          <a:p>
            <a:pPr algn="ctr">
              <a:lnSpc>
                <a:spcPts val="12885"/>
              </a:lnSpc>
              <a:spcBef>
                <a:spcPct val="0"/>
              </a:spcBef>
            </a:pPr>
            <a:r>
              <a:rPr lang="en-US" sz="11504">
                <a:solidFill>
                  <a:srgbClr val="FFFFFF"/>
                </a:solidFill>
                <a:latin typeface="Glacial Indifference Bold"/>
              </a:rPr>
              <a:t>PRIVACY</a:t>
            </a:r>
          </a:p>
        </p:txBody>
      </p:sp>
      <p:sp>
        <p:nvSpPr>
          <p:cNvPr name="TextBox 4" id="4"/>
          <p:cNvSpPr txBox="true"/>
          <p:nvPr/>
        </p:nvSpPr>
        <p:spPr>
          <a:xfrm rot="0">
            <a:off x="626636" y="2873345"/>
            <a:ext cx="11406396" cy="2819454"/>
          </a:xfrm>
          <a:prstGeom prst="rect">
            <a:avLst/>
          </a:prstGeom>
        </p:spPr>
        <p:txBody>
          <a:bodyPr anchor="t" rtlCol="false" tIns="0" lIns="0" bIns="0" rIns="0">
            <a:spAutoFit/>
          </a:bodyPr>
          <a:lstStyle/>
          <a:p>
            <a:pPr algn="just" marL="756266" indent="-378133" lvl="1">
              <a:lnSpc>
                <a:spcPts val="3677"/>
              </a:lnSpc>
              <a:buFont typeface="Arial"/>
              <a:buChar char="•"/>
            </a:pPr>
            <a:r>
              <a:rPr lang="en-US" sz="3502">
                <a:solidFill>
                  <a:srgbClr val="FFFFFF"/>
                </a:solidFill>
                <a:latin typeface="Kollektif Bold"/>
              </a:rPr>
              <a:t>Feature that detects the status of the </a:t>
            </a:r>
          </a:p>
          <a:p>
            <a:pPr algn="just">
              <a:lnSpc>
                <a:spcPts val="3677"/>
              </a:lnSpc>
            </a:pPr>
            <a:r>
              <a:rPr lang="en-US" sz="3502">
                <a:solidFill>
                  <a:srgbClr val="FFFFFF"/>
                </a:solidFill>
                <a:latin typeface="Kollektif Bold"/>
              </a:rPr>
              <a:t>      microphone, camera, and other privacy sensitive</a:t>
            </a:r>
          </a:p>
          <a:p>
            <a:pPr algn="just">
              <a:lnSpc>
                <a:spcPts val="3677"/>
              </a:lnSpc>
            </a:pPr>
            <a:r>
              <a:rPr lang="en-US" sz="3502">
                <a:solidFill>
                  <a:srgbClr val="FFFFFF"/>
                </a:solidFill>
                <a:latin typeface="Kollektif Bold"/>
              </a:rPr>
              <a:t>      components. This ensures users have control </a:t>
            </a:r>
          </a:p>
          <a:p>
            <a:pPr algn="just">
              <a:lnSpc>
                <a:spcPts val="3677"/>
              </a:lnSpc>
            </a:pPr>
            <a:r>
              <a:rPr lang="en-US" sz="3502">
                <a:solidFill>
                  <a:srgbClr val="FFFFFF"/>
                </a:solidFill>
                <a:latin typeface="Kollektif Bold"/>
              </a:rPr>
              <a:t>      </a:t>
            </a:r>
            <a:r>
              <a:rPr lang="en-US" sz="3502">
                <a:solidFill>
                  <a:srgbClr val="FFFFFF"/>
                </a:solidFill>
                <a:latin typeface="Kollektif Bold"/>
              </a:rPr>
              <a:t>over their device's access </a:t>
            </a:r>
            <a:r>
              <a:rPr lang="en-US" sz="3502">
                <a:solidFill>
                  <a:srgbClr val="FFFFFF"/>
                </a:solidFill>
                <a:latin typeface="Kollektif Bold"/>
              </a:rPr>
              <a:t>and can be aware of</a:t>
            </a:r>
          </a:p>
          <a:p>
            <a:pPr algn="just">
              <a:lnSpc>
                <a:spcPts val="3677"/>
              </a:lnSpc>
            </a:pPr>
            <a:r>
              <a:rPr lang="en-US" sz="3502">
                <a:solidFill>
                  <a:srgbClr val="FFFFFF"/>
                </a:solidFill>
                <a:latin typeface="Kollektif Bold"/>
              </a:rPr>
              <a:t>      any  potential privacy breaches.</a:t>
            </a:r>
          </a:p>
          <a:p>
            <a:pPr algn="ctr">
              <a:lnSpc>
                <a:spcPts val="367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725946" y="3651956"/>
            <a:ext cx="6308733" cy="5606344"/>
          </a:xfrm>
          <a:custGeom>
            <a:avLst/>
            <a:gdLst/>
            <a:ahLst/>
            <a:cxnLst/>
            <a:rect r="r" b="b" t="t" l="l"/>
            <a:pathLst>
              <a:path h="5606344" w="6308733">
                <a:moveTo>
                  <a:pt x="0" y="0"/>
                </a:moveTo>
                <a:lnTo>
                  <a:pt x="6308733" y="0"/>
                </a:lnTo>
                <a:lnTo>
                  <a:pt x="6308733" y="5606344"/>
                </a:lnTo>
                <a:lnTo>
                  <a:pt x="0" y="5606344"/>
                </a:lnTo>
                <a:lnTo>
                  <a:pt x="0" y="0"/>
                </a:lnTo>
                <a:close/>
              </a:path>
            </a:pathLst>
          </a:custGeom>
          <a:blipFill>
            <a:blip r:embed="rId2"/>
            <a:stretch>
              <a:fillRect l="0" t="0" r="0" b="0"/>
            </a:stretch>
          </a:blipFill>
        </p:spPr>
      </p:sp>
      <p:sp>
        <p:nvSpPr>
          <p:cNvPr name="TextBox 3" id="3"/>
          <p:cNvSpPr txBox="true"/>
          <p:nvPr/>
        </p:nvSpPr>
        <p:spPr>
          <a:xfrm rot="0">
            <a:off x="1028700" y="1076325"/>
            <a:ext cx="13851613" cy="1856476"/>
          </a:xfrm>
          <a:prstGeom prst="rect">
            <a:avLst/>
          </a:prstGeom>
        </p:spPr>
        <p:txBody>
          <a:bodyPr anchor="t" rtlCol="false" tIns="0" lIns="0" bIns="0" rIns="0">
            <a:spAutoFit/>
          </a:bodyPr>
          <a:lstStyle/>
          <a:p>
            <a:pPr algn="ctr">
              <a:lnSpc>
                <a:spcPts val="7299"/>
              </a:lnSpc>
              <a:spcBef>
                <a:spcPct val="0"/>
              </a:spcBef>
            </a:pPr>
            <a:r>
              <a:rPr lang="en-US" sz="6517">
                <a:solidFill>
                  <a:srgbClr val="FFFFFF"/>
                </a:solidFill>
                <a:latin typeface="Glacial Indifference Bold"/>
              </a:rPr>
              <a:t>CUSTOM </a:t>
            </a:r>
            <a:r>
              <a:rPr lang="en-US" sz="6517">
                <a:solidFill>
                  <a:srgbClr val="FFFFFF"/>
                </a:solidFill>
                <a:latin typeface="Glacial Indifference Bold"/>
              </a:rPr>
              <a:t>USER AUTHENTICATION AND PASSWORD MANAGEMENT </a:t>
            </a:r>
          </a:p>
        </p:txBody>
      </p:sp>
      <p:sp>
        <p:nvSpPr>
          <p:cNvPr name="TextBox 4" id="4"/>
          <p:cNvSpPr txBox="true"/>
          <p:nvPr/>
        </p:nvSpPr>
        <p:spPr>
          <a:xfrm rot="0">
            <a:off x="811862" y="4321093"/>
            <a:ext cx="10914084" cy="3159633"/>
          </a:xfrm>
          <a:prstGeom prst="rect">
            <a:avLst/>
          </a:prstGeom>
        </p:spPr>
        <p:txBody>
          <a:bodyPr anchor="t" rtlCol="false" tIns="0" lIns="0" bIns="0" rIns="0">
            <a:spAutoFit/>
          </a:bodyPr>
          <a:lstStyle/>
          <a:p>
            <a:pPr marL="725424" indent="-362712" lvl="1">
              <a:lnSpc>
                <a:spcPts val="3527"/>
              </a:lnSpc>
              <a:buFont typeface="Arial"/>
              <a:buChar char="•"/>
            </a:pPr>
            <a:r>
              <a:rPr lang="en-US" sz="3359">
                <a:solidFill>
                  <a:srgbClr val="FFFFFF"/>
                </a:solidFill>
                <a:latin typeface="Kollektif"/>
              </a:rPr>
              <a:t>Provides a centralized and encrypted password vault where users can save their </a:t>
            </a:r>
            <a:r>
              <a:rPr lang="en-US" sz="3359">
                <a:solidFill>
                  <a:srgbClr val="FFFFFF"/>
                </a:solidFill>
                <a:latin typeface="Kollektif"/>
              </a:rPr>
              <a:t>login credentials for various online accounts .</a:t>
            </a:r>
          </a:p>
          <a:p>
            <a:pPr marL="725424" indent="-362712" lvl="1">
              <a:lnSpc>
                <a:spcPts val="3527"/>
              </a:lnSpc>
              <a:buFont typeface="Arial"/>
              <a:buChar char="•"/>
            </a:pPr>
            <a:r>
              <a:rPr lang="en-US" sz="3359">
                <a:solidFill>
                  <a:srgbClr val="FFFFFF"/>
                </a:solidFill>
                <a:latin typeface="Kollektif"/>
              </a:rPr>
              <a:t>This helps in creating strong, unique passwords and eliminates the need to remember multiple passwords.</a:t>
            </a:r>
          </a:p>
          <a:p>
            <a:pPr>
              <a:lnSpc>
                <a:spcPts val="3527"/>
              </a:lnSpc>
            </a:pPr>
            <a:r>
              <a:rPr lang="en-US" sz="3359">
                <a:solidFill>
                  <a:srgbClr val="FFFFFF"/>
                </a:solidFill>
                <a:latin typeface="Kollektif"/>
              </a:rPr>
              <a:t> </a:t>
            </a:r>
          </a:p>
          <a:p>
            <a:pPr>
              <a:lnSpc>
                <a:spcPts val="352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DAFkpuikdn4</dc:identifier>
  <dcterms:modified xsi:type="dcterms:W3CDTF">2011-08-01T06:04:30Z</dcterms:modified>
  <cp:revision>1</cp:revision>
  <dc:title>Your paragraph text</dc:title>
</cp:coreProperties>
</file>