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2" d="100"/>
          <a:sy n="92"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F650-F914-6EB9-F32F-7300C4BA9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1245E09-A36D-EBD5-87D3-D966AB824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038C6FB-651A-CDE6-2B37-EEBB6B583548}"/>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5" name="Footer Placeholder 4">
            <a:extLst>
              <a:ext uri="{FF2B5EF4-FFF2-40B4-BE49-F238E27FC236}">
                <a16:creationId xmlns:a16="http://schemas.microsoft.com/office/drawing/2014/main" id="{A1392953-5744-DF3C-9875-032BC36864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7A2317-303F-BF07-83DB-6C051B0DA44F}"/>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26384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F0B4-4457-FA56-5874-8CEAEB0C59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6A0ACA-35BE-FD87-172E-0125C4048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308E8C-848F-77B2-8CBB-C46D4740F0E8}"/>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5" name="Footer Placeholder 4">
            <a:extLst>
              <a:ext uri="{FF2B5EF4-FFF2-40B4-BE49-F238E27FC236}">
                <a16:creationId xmlns:a16="http://schemas.microsoft.com/office/drawing/2014/main" id="{896B3290-402A-7F78-5645-56C6098F2F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A91F3-8D98-3A5F-8585-27E2A2FEB25A}"/>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260509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C8E3F-7BDD-D7F8-7AB5-FAC4DF24CB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C223F7-9800-98F3-EA8C-5E834DF947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D9DEDC-A1AA-91C2-0E3A-813CC1CDBBAE}"/>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5" name="Footer Placeholder 4">
            <a:extLst>
              <a:ext uri="{FF2B5EF4-FFF2-40B4-BE49-F238E27FC236}">
                <a16:creationId xmlns:a16="http://schemas.microsoft.com/office/drawing/2014/main" id="{EF280A59-7B8A-CD6C-72EE-14930A37BD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67D8A6-C292-81D7-3AEA-5EFA63008609}"/>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291642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6DBE-AE4D-136C-92E7-55593F9EC5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10FA0C-404C-6888-5843-62D82478B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BD0E12-49BA-88C1-E9A9-CD11F99140A3}"/>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5" name="Footer Placeholder 4">
            <a:extLst>
              <a:ext uri="{FF2B5EF4-FFF2-40B4-BE49-F238E27FC236}">
                <a16:creationId xmlns:a16="http://schemas.microsoft.com/office/drawing/2014/main" id="{7E59F61F-CB33-BE24-BB2A-2B2A393606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EF8A81-F52B-41F1-8058-5BC7B7937C38}"/>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358559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4689-03B8-7FE2-6C8F-4A73F55C4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CA39DA0-918D-1FDA-9FBE-34896F889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AD0C1-BC88-0F62-BE28-E5CF963886CA}"/>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5" name="Footer Placeholder 4">
            <a:extLst>
              <a:ext uri="{FF2B5EF4-FFF2-40B4-BE49-F238E27FC236}">
                <a16:creationId xmlns:a16="http://schemas.microsoft.com/office/drawing/2014/main" id="{029A0F6A-6AE3-945C-DC65-21DB54E8E8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CD95F3-EA35-00EF-21D2-6079BA14CCA2}"/>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346336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2436-8149-CF53-18CE-659CA4A322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ADBF20-BC20-2C33-BC13-DD86F88E2E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DD8B18-D40B-4A90-FE6E-80508C623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2AE7AF-EAFB-B1B2-31EB-569CA1642AD1}"/>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6" name="Footer Placeholder 5">
            <a:extLst>
              <a:ext uri="{FF2B5EF4-FFF2-40B4-BE49-F238E27FC236}">
                <a16:creationId xmlns:a16="http://schemas.microsoft.com/office/drawing/2014/main" id="{AC74FE8C-E4C8-534F-7852-C0CEFC24B8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8DDC99-81BB-AFE0-6487-D5508ACB831F}"/>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87605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B4C6-42BE-14F9-C37C-3554287C2A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7667EC-B9A9-273C-A89C-CC05C801A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75234-3C72-9BA9-DBB2-C34B1EFA4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BCC408-DF07-A348-E920-4A2D745A7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D98AD-A68E-F683-9772-DF7761EE4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F4C12B-09C7-7A4F-83B2-67F54DDA2161}"/>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8" name="Footer Placeholder 7">
            <a:extLst>
              <a:ext uri="{FF2B5EF4-FFF2-40B4-BE49-F238E27FC236}">
                <a16:creationId xmlns:a16="http://schemas.microsoft.com/office/drawing/2014/main" id="{342772B6-EBBB-8003-BF25-7C3D86A3A9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981619-E469-04E5-D9C4-CE6949E332B7}"/>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310370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FF18-0805-E446-A810-E28E5FA019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8CFDE6-3E30-050F-67CC-CFE94F7558AF}"/>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4" name="Footer Placeholder 3">
            <a:extLst>
              <a:ext uri="{FF2B5EF4-FFF2-40B4-BE49-F238E27FC236}">
                <a16:creationId xmlns:a16="http://schemas.microsoft.com/office/drawing/2014/main" id="{31EB8770-BF87-01D5-E411-57CB1438FB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BAD7EBE-F645-FB86-4290-FEB22CA59C92}"/>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29519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8F59C-31B1-F1DF-19C8-1927F2D23532}"/>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3" name="Footer Placeholder 2">
            <a:extLst>
              <a:ext uri="{FF2B5EF4-FFF2-40B4-BE49-F238E27FC236}">
                <a16:creationId xmlns:a16="http://schemas.microsoft.com/office/drawing/2014/main" id="{26C29817-161F-2A99-0D57-0678AC7A07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6966DF-1163-51C4-6595-82E8C1158A9E}"/>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304017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F847-0C7C-CAAC-B06C-67EE70954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3457AC5-EDC2-76AF-C5BB-1E7C94722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9D9DC9-06C1-67DF-E7C6-C3D079731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5DA20-97EA-54C2-0406-F8E28A1E479B}"/>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6" name="Footer Placeholder 5">
            <a:extLst>
              <a:ext uri="{FF2B5EF4-FFF2-40B4-BE49-F238E27FC236}">
                <a16:creationId xmlns:a16="http://schemas.microsoft.com/office/drawing/2014/main" id="{54F17B21-6B68-E6EB-F4FF-70E25E368A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136CB1-D07B-9D24-3201-5C48DF7FBC86}"/>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258657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4184-EE0B-149A-0AA0-CC0255CF4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0CF89D-7613-1052-0E0D-21F14921F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BB1C34-BE7D-0E18-C1F2-7880B3D8A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F6D59-A7C1-5C18-461E-7E475EC58E40}"/>
              </a:ext>
            </a:extLst>
          </p:cNvPr>
          <p:cNvSpPr>
            <a:spLocks noGrp="1"/>
          </p:cNvSpPr>
          <p:nvPr>
            <p:ph type="dt" sz="half" idx="10"/>
          </p:nvPr>
        </p:nvSpPr>
        <p:spPr/>
        <p:txBody>
          <a:bodyPr/>
          <a:lstStyle/>
          <a:p>
            <a:fld id="{4B7B2351-6721-4503-B473-A927B58497D3}" type="datetimeFigureOut">
              <a:rPr lang="en-GB" smtClean="0"/>
              <a:t>06/05/2024</a:t>
            </a:fld>
            <a:endParaRPr lang="en-GB"/>
          </a:p>
        </p:txBody>
      </p:sp>
      <p:sp>
        <p:nvSpPr>
          <p:cNvPr id="6" name="Footer Placeholder 5">
            <a:extLst>
              <a:ext uri="{FF2B5EF4-FFF2-40B4-BE49-F238E27FC236}">
                <a16:creationId xmlns:a16="http://schemas.microsoft.com/office/drawing/2014/main" id="{6DAC3F6C-BFD5-7452-951D-12AF92DA73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4EF2C5-5052-0D5E-415B-0C2E362B532B}"/>
              </a:ext>
            </a:extLst>
          </p:cNvPr>
          <p:cNvSpPr>
            <a:spLocks noGrp="1"/>
          </p:cNvSpPr>
          <p:nvPr>
            <p:ph type="sldNum" sz="quarter" idx="12"/>
          </p:nvPr>
        </p:nvSpPr>
        <p:spPr/>
        <p:txBody>
          <a:bodyPr/>
          <a:lstStyle/>
          <a:p>
            <a:fld id="{FA9CD58C-32C8-47AC-97D4-46032320E6CF}" type="slidenum">
              <a:rPr lang="en-GB" smtClean="0"/>
              <a:t>‹#›</a:t>
            </a:fld>
            <a:endParaRPr lang="en-GB"/>
          </a:p>
        </p:txBody>
      </p:sp>
    </p:spTree>
    <p:extLst>
      <p:ext uri="{BB962C8B-B14F-4D97-AF65-F5344CB8AC3E}">
        <p14:creationId xmlns:p14="http://schemas.microsoft.com/office/powerpoint/2010/main" val="220791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C228F-476B-9985-C27C-B7E5265A2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F8492C-E9F1-5C4A-8C91-AF147DCE3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7501C6-7534-92F6-7AA8-12DA63C58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2351-6721-4503-B473-A927B58497D3}" type="datetimeFigureOut">
              <a:rPr lang="en-GB" smtClean="0"/>
              <a:t>06/05/2024</a:t>
            </a:fld>
            <a:endParaRPr lang="en-GB"/>
          </a:p>
        </p:txBody>
      </p:sp>
      <p:sp>
        <p:nvSpPr>
          <p:cNvPr id="5" name="Footer Placeholder 4">
            <a:extLst>
              <a:ext uri="{FF2B5EF4-FFF2-40B4-BE49-F238E27FC236}">
                <a16:creationId xmlns:a16="http://schemas.microsoft.com/office/drawing/2014/main" id="{5D00A543-751B-C690-BEB4-AACB31507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CE8376-7A20-D7D4-9443-096C55C82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CD58C-32C8-47AC-97D4-46032320E6CF}" type="slidenum">
              <a:rPr lang="en-GB" smtClean="0"/>
              <a:t>‹#›</a:t>
            </a:fld>
            <a:endParaRPr lang="en-GB"/>
          </a:p>
        </p:txBody>
      </p:sp>
    </p:spTree>
    <p:extLst>
      <p:ext uri="{BB962C8B-B14F-4D97-AF65-F5344CB8AC3E}">
        <p14:creationId xmlns:p14="http://schemas.microsoft.com/office/powerpoint/2010/main" val="1749209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FFE3DD-E0F2-C414-EE50-6F0AAA1B51E7}"/>
              </a:ext>
            </a:extLst>
          </p:cNvPr>
          <p:cNvSpPr/>
          <p:nvPr/>
        </p:nvSpPr>
        <p:spPr>
          <a:xfrm>
            <a:off x="1429347" y="1678074"/>
            <a:ext cx="9520363" cy="707886"/>
          </a:xfrm>
          <a:prstGeom prst="rect">
            <a:avLst/>
          </a:prstGeom>
          <a:noFill/>
        </p:spPr>
        <p:txBody>
          <a:bodyPr wrap="none" lIns="91440" tIns="45720" rIns="91440" bIns="45720">
            <a:spAutoFit/>
          </a:bodyPr>
          <a:lstStyle/>
          <a:p>
            <a:pPr algn="ctr"/>
            <a:r>
              <a:rPr lang="en-US" sz="4000" b="1" u="sng" dirty="0">
                <a:ln w="9525">
                  <a:solidFill>
                    <a:schemeClr val="bg1"/>
                  </a:solidFill>
                  <a:prstDash val="solid"/>
                </a:ln>
                <a:solidFill>
                  <a:srgbClr val="00B050"/>
                </a:solidFill>
                <a:effectLst>
                  <a:outerShdw blurRad="12700" dist="38100" dir="2700000" algn="tl" rotWithShape="0">
                    <a:schemeClr val="bg1">
                      <a:lumMod val="50000"/>
                    </a:schemeClr>
                  </a:outerShdw>
                </a:effectLst>
              </a:rPr>
              <a:t>Corn Disease Detection Using Deep learning</a:t>
            </a:r>
            <a:endParaRPr lang="en-US" sz="4000" b="1" u="sng" cap="none" spc="0" dirty="0">
              <a:ln w="9525">
                <a:solidFill>
                  <a:schemeClr val="bg1"/>
                </a:solidFill>
                <a:prstDash val="solid"/>
              </a:ln>
              <a:solidFill>
                <a:srgbClr val="00B050"/>
              </a:solidFill>
              <a:effectLst>
                <a:outerShdw blurRad="12700" dist="38100" dir="2700000" algn="tl" rotWithShape="0">
                  <a:schemeClr val="bg1">
                    <a:lumMod val="50000"/>
                  </a:schemeClr>
                </a:outerShdw>
              </a:effectLst>
            </a:endParaRPr>
          </a:p>
        </p:txBody>
      </p:sp>
      <p:sp>
        <p:nvSpPr>
          <p:cNvPr id="6" name="TextBox 5">
            <a:extLst>
              <a:ext uri="{FF2B5EF4-FFF2-40B4-BE49-F238E27FC236}">
                <a16:creationId xmlns:a16="http://schemas.microsoft.com/office/drawing/2014/main" id="{1D444B53-4A06-39B5-AD8F-D464682D659E}"/>
              </a:ext>
            </a:extLst>
          </p:cNvPr>
          <p:cNvSpPr txBox="1"/>
          <p:nvPr/>
        </p:nvSpPr>
        <p:spPr>
          <a:xfrm>
            <a:off x="6652530" y="4166483"/>
            <a:ext cx="331235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n w="0"/>
                <a:effectLst>
                  <a:outerShdw blurRad="38100" dist="19050" dir="2700000" algn="tl" rotWithShape="0">
                    <a:schemeClr val="dk1">
                      <a:alpha val="40000"/>
                    </a:schemeClr>
                  </a:outerShdw>
                </a:effectLst>
              </a:rPr>
              <a:t>Group Member:</a:t>
            </a:r>
          </a:p>
          <a:p>
            <a:r>
              <a:rPr lang="en-US" sz="2400" dirty="0">
                <a:ln w="0"/>
                <a:effectLst>
                  <a:outerShdw blurRad="38100" dist="19050" dir="2700000" algn="tl" rotWithShape="0">
                    <a:schemeClr val="dk1">
                      <a:alpha val="40000"/>
                    </a:schemeClr>
                  </a:outerShdw>
                </a:effectLst>
              </a:rPr>
              <a:t>1) Chinmay </a:t>
            </a:r>
            <a:r>
              <a:rPr lang="en-US" sz="2400" dirty="0" err="1">
                <a:ln w="0"/>
                <a:effectLst>
                  <a:outerShdw blurRad="38100" dist="19050" dir="2700000" algn="tl" rotWithShape="0">
                    <a:schemeClr val="dk1">
                      <a:alpha val="40000"/>
                    </a:schemeClr>
                  </a:outerShdw>
                </a:effectLst>
              </a:rPr>
              <a:t>Sadaphal</a:t>
            </a:r>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2)Ashitosh Rohom</a:t>
            </a:r>
          </a:p>
          <a:p>
            <a:r>
              <a:rPr lang="en-US" sz="2400" dirty="0">
                <a:ln w="0"/>
                <a:effectLst>
                  <a:outerShdw blurRad="38100" dist="19050" dir="2700000" algn="tl" rotWithShape="0">
                    <a:schemeClr val="dk1">
                      <a:alpha val="40000"/>
                    </a:schemeClr>
                  </a:outerShdw>
                </a:effectLst>
              </a:rPr>
              <a:t>3)</a:t>
            </a:r>
            <a:r>
              <a:rPr lang="en-US" sz="2400" dirty="0" err="1">
                <a:ln w="0"/>
                <a:effectLst>
                  <a:outerShdw blurRad="38100" dist="19050" dir="2700000" algn="tl" rotWithShape="0">
                    <a:schemeClr val="dk1">
                      <a:alpha val="40000"/>
                    </a:schemeClr>
                  </a:outerShdw>
                </a:effectLst>
              </a:rPr>
              <a:t>Tejas</a:t>
            </a:r>
            <a:r>
              <a:rPr lang="en-US" sz="2400" dirty="0">
                <a:ln w="0"/>
                <a:effectLst>
                  <a:outerShdw blurRad="38100" dist="19050" dir="2700000" algn="tl" rotWithShape="0">
                    <a:schemeClr val="dk1">
                      <a:alpha val="40000"/>
                    </a:schemeClr>
                  </a:outerShdw>
                </a:effectLst>
              </a:rPr>
              <a:t> Salve</a:t>
            </a:r>
          </a:p>
          <a:p>
            <a:r>
              <a:rPr lang="en-US" sz="2400" dirty="0">
                <a:ln w="0"/>
                <a:effectLst>
                  <a:outerShdw blurRad="38100" dist="19050" dir="2700000" algn="tl" rotWithShape="0">
                    <a:schemeClr val="dk1">
                      <a:alpha val="40000"/>
                    </a:schemeClr>
                  </a:outerShdw>
                </a:effectLst>
              </a:rPr>
              <a:t>4)Aditya </a:t>
            </a:r>
            <a:r>
              <a:rPr lang="en-US" sz="2400" dirty="0" err="1">
                <a:ln w="0"/>
                <a:effectLst>
                  <a:outerShdw blurRad="38100" dist="19050" dir="2700000" algn="tl" rotWithShape="0">
                    <a:schemeClr val="dk1">
                      <a:alpha val="40000"/>
                    </a:schemeClr>
                  </a:outerShdw>
                </a:effectLst>
              </a:rPr>
              <a:t>Medhkar</a:t>
            </a:r>
            <a:endParaRPr lang="en-GB" sz="2400" dirty="0">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05A6905D-A359-5219-0D49-9CF0C43D2A7B}"/>
              </a:ext>
            </a:extLst>
          </p:cNvPr>
          <p:cNvSpPr txBox="1"/>
          <p:nvPr/>
        </p:nvSpPr>
        <p:spPr>
          <a:xfrm>
            <a:off x="1305008" y="4935924"/>
            <a:ext cx="394384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n w="0"/>
                <a:effectLst>
                  <a:outerShdw blurRad="38100" dist="19050" dir="2700000" algn="tl" rotWithShape="0">
                    <a:schemeClr val="dk1">
                      <a:alpha val="40000"/>
                    </a:schemeClr>
                  </a:outerShdw>
                </a:effectLst>
              </a:rPr>
              <a:t>Guided by : Dr. A. V. </a:t>
            </a:r>
            <a:r>
              <a:rPr lang="en-US" sz="2000" dirty="0" err="1">
                <a:ln w="0"/>
                <a:effectLst>
                  <a:outerShdw blurRad="38100" dist="19050" dir="2700000" algn="tl" rotWithShape="0">
                    <a:schemeClr val="dk1">
                      <a:alpha val="40000"/>
                    </a:schemeClr>
                  </a:outerShdw>
                </a:effectLst>
              </a:rPr>
              <a:t>Brahmane</a:t>
            </a:r>
            <a:endParaRPr lang="en-GB" sz="2000" dirty="0">
              <a:ln w="0"/>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FBFA7346-EEFE-E7F2-0C6B-23C21A65E87E}"/>
              </a:ext>
            </a:extLst>
          </p:cNvPr>
          <p:cNvSpPr/>
          <p:nvPr/>
        </p:nvSpPr>
        <p:spPr>
          <a:xfrm>
            <a:off x="2892697" y="359216"/>
            <a:ext cx="6593665" cy="954107"/>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Sanjivani College Of Engineering, </a:t>
            </a:r>
            <a:r>
              <a:rPr lang="en-US" sz="2800" b="0" cap="none" spc="0" dirty="0" err="1">
                <a:ln w="0"/>
                <a:solidFill>
                  <a:schemeClr val="tx1"/>
                </a:solidFill>
                <a:effectLst>
                  <a:outerShdw blurRad="38100" dist="19050" dir="2700000" algn="tl" rotWithShape="0">
                    <a:schemeClr val="dk1">
                      <a:alpha val="40000"/>
                    </a:schemeClr>
                  </a:outerShdw>
                </a:effectLst>
              </a:rPr>
              <a:t>Kopargaon</a:t>
            </a:r>
            <a:endParaRPr lang="en-US" sz="2800" b="0" cap="none" spc="0" dirty="0">
              <a:ln w="0"/>
              <a:solidFill>
                <a:schemeClr val="tx1"/>
              </a:solidFill>
              <a:effectLst>
                <a:outerShdw blurRad="38100" dist="19050" dir="2700000" algn="tl" rotWithShape="0">
                  <a:schemeClr val="dk1">
                    <a:alpha val="40000"/>
                  </a:schemeClr>
                </a:outerShdw>
              </a:effectLst>
            </a:endParaRPr>
          </a:p>
          <a:p>
            <a:pPr algn="ctr"/>
            <a:r>
              <a:rPr lang="en-US" sz="2800" dirty="0">
                <a:ln w="0"/>
                <a:effectLst>
                  <a:outerShdw blurRad="38100" dist="19050" dir="2700000" algn="tl" rotWithShape="0">
                    <a:schemeClr val="dk1">
                      <a:alpha val="40000"/>
                    </a:schemeClr>
                  </a:outerShdw>
                </a:effectLst>
              </a:rPr>
              <a:t>Computer Department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8ABE74C5-6CAE-1E63-0247-3AC9836A5489}"/>
              </a:ext>
            </a:extLst>
          </p:cNvPr>
          <p:cNvSpPr txBox="1"/>
          <p:nvPr/>
        </p:nvSpPr>
        <p:spPr>
          <a:xfrm>
            <a:off x="3047134" y="3244334"/>
            <a:ext cx="6094268" cy="400110"/>
          </a:xfrm>
          <a:prstGeom prst="rect">
            <a:avLst/>
          </a:prstGeom>
          <a:noFill/>
        </p:spPr>
        <p:txBody>
          <a:bodyPr wrap="square">
            <a:spAutoFit/>
          </a:bodyPr>
          <a:lstStyle/>
          <a:p>
            <a:pPr algn="ctr"/>
            <a:r>
              <a:rPr lang="en-US" sz="2000" u="sng" dirty="0">
                <a:ln w="0"/>
                <a:effectLst>
                  <a:outerShdw blurRad="38100" dist="19050" dir="2700000" algn="tl" rotWithShape="0">
                    <a:schemeClr val="dk1">
                      <a:alpha val="40000"/>
                    </a:schemeClr>
                  </a:outerShdw>
                </a:effectLst>
              </a:rPr>
              <a:t>ADVIT AI Group ID : 3</a:t>
            </a:r>
          </a:p>
        </p:txBody>
      </p:sp>
    </p:spTree>
    <p:extLst>
      <p:ext uri="{BB962C8B-B14F-4D97-AF65-F5344CB8AC3E}">
        <p14:creationId xmlns:p14="http://schemas.microsoft.com/office/powerpoint/2010/main" val="141335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20979-6534-E28B-6095-A91F0B0D4426}"/>
              </a:ext>
            </a:extLst>
          </p:cNvPr>
          <p:cNvSpPr txBox="1"/>
          <p:nvPr/>
        </p:nvSpPr>
        <p:spPr>
          <a:xfrm>
            <a:off x="1097280" y="1908313"/>
            <a:ext cx="9597225" cy="3736664"/>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ea typeface="Calibri" panose="020F0502020204030204" pitchFamily="34" charset="0"/>
                <a:cs typeface="Times New Roman" panose="02020603050405020304" pitchFamily="18" charset="0"/>
              </a:rPr>
              <a:t>Agriculture been the most important work or task which has no end, the work with such an endless entity needs automation and </a:t>
            </a:r>
            <a:r>
              <a:rPr lang="en-US" sz="1800" kern="100" dirty="0" err="1">
                <a:effectLst/>
                <a:ea typeface="Calibri" panose="020F0502020204030204" pitchFamily="34" charset="0"/>
                <a:cs typeface="Times New Roman" panose="02020603050405020304" pitchFamily="18" charset="0"/>
              </a:rPr>
              <a:t>smartness.As</a:t>
            </a:r>
            <a:r>
              <a:rPr lang="en-US" sz="1800" kern="100" dirty="0">
                <a:effectLst/>
                <a:ea typeface="Calibri" panose="020F0502020204030204" pitchFamily="34" charset="0"/>
                <a:cs typeface="Times New Roman" panose="02020603050405020304" pitchFamily="18" charset="0"/>
              </a:rPr>
              <a:t> population increasing day by day the number to people to be stomach filled are increasing. To fulfill this increasing demand for food increase in yield is major concern. This needs hybridization, each innovation has major profits and some losses. In this case the crops have been acquainted to various diseases to tackle such an huge proportion diseases their need to have an prior knowledge about them and also quick identification for this disease. The document mainly </a:t>
            </a:r>
            <a:r>
              <a:rPr lang="en-US" sz="1800" kern="100" dirty="0" err="1">
                <a:effectLst/>
                <a:ea typeface="Calibri" panose="020F0502020204030204" pitchFamily="34" charset="0"/>
                <a:cs typeface="Times New Roman" panose="02020603050405020304" pitchFamily="18" charset="0"/>
              </a:rPr>
              <a:t>focuse</a:t>
            </a:r>
            <a:r>
              <a:rPr lang="en-US" sz="1800" kern="100" dirty="0">
                <a:effectLst/>
                <a:ea typeface="Calibri" panose="020F0502020204030204" pitchFamily="34" charset="0"/>
                <a:cs typeface="Times New Roman" panose="02020603050405020304" pitchFamily="18" charset="0"/>
              </a:rPr>
              <a:t> on the priority solutions for disease detection in crops(majorly corn) using machine learning and deep learning techniques. </a:t>
            </a:r>
            <a:endParaRPr lang="en-GB" sz="1800" kern="1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ea typeface="Calibri" panose="020F0502020204030204" pitchFamily="34" charset="0"/>
                <a:cs typeface="Times New Roman" panose="02020603050405020304" pitchFamily="18" charset="0"/>
              </a:rPr>
              <a:t>To maintain such an interesting disease record   using image comparison to train the data the large dataset with huge sample images to train the model is must. The paper focuses on methodology and future trends in this disease detection with the learning technologies and </a:t>
            </a:r>
            <a:r>
              <a:rPr lang="en-US" sz="1800" kern="100" dirty="0" err="1">
                <a:effectLst/>
                <a:ea typeface="Calibri" panose="020F0502020204030204" pitchFamily="34" charset="0"/>
                <a:cs typeface="Times New Roman" panose="02020603050405020304" pitchFamily="18" charset="0"/>
              </a:rPr>
              <a:t>maintaing</a:t>
            </a:r>
            <a:r>
              <a:rPr lang="en-US" sz="1800" kern="100" dirty="0">
                <a:effectLst/>
                <a:ea typeface="Calibri" panose="020F0502020204030204" pitchFamily="34" charset="0"/>
                <a:cs typeface="Times New Roman" panose="02020603050405020304" pitchFamily="18" charset="0"/>
              </a:rPr>
              <a:t> accuracy at the results.</a:t>
            </a:r>
            <a:endParaRPr lang="en-GB" sz="1800" kern="100"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8219271-751C-A880-3984-7F92FFBEC68D}"/>
              </a:ext>
            </a:extLst>
          </p:cNvPr>
          <p:cNvSpPr txBox="1"/>
          <p:nvPr/>
        </p:nvSpPr>
        <p:spPr>
          <a:xfrm>
            <a:off x="596348" y="946205"/>
            <a:ext cx="3967701" cy="369332"/>
          </a:xfrm>
          <a:prstGeom prst="rect">
            <a:avLst/>
          </a:prstGeom>
          <a:noFill/>
        </p:spPr>
        <p:txBody>
          <a:bodyPr wrap="square" rtlCol="0">
            <a:spAutoFit/>
          </a:bodyPr>
          <a:lstStyle/>
          <a:p>
            <a:r>
              <a:rPr lang="en-US" b="1" dirty="0">
                <a:solidFill>
                  <a:schemeClr val="accent2">
                    <a:lumMod val="75000"/>
                  </a:schemeClr>
                </a:solidFill>
              </a:rPr>
              <a:t>Introduction :</a:t>
            </a:r>
            <a:endParaRPr lang="en-GB" b="1" dirty="0">
              <a:solidFill>
                <a:schemeClr val="accent2">
                  <a:lumMod val="75000"/>
                </a:schemeClr>
              </a:solidFill>
            </a:endParaRPr>
          </a:p>
        </p:txBody>
      </p:sp>
    </p:spTree>
    <p:extLst>
      <p:ext uri="{BB962C8B-B14F-4D97-AF65-F5344CB8AC3E}">
        <p14:creationId xmlns:p14="http://schemas.microsoft.com/office/powerpoint/2010/main" val="214576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688B5-ED0C-B702-9DD2-10BE775AC3AB}"/>
              </a:ext>
            </a:extLst>
          </p:cNvPr>
          <p:cNvSpPr>
            <a:spLocks noGrp="1"/>
          </p:cNvSpPr>
          <p:nvPr>
            <p:ph idx="1"/>
          </p:nvPr>
        </p:nvSpPr>
        <p:spPr>
          <a:xfrm>
            <a:off x="838200" y="966885"/>
            <a:ext cx="10492409" cy="5258986"/>
          </a:xfrm>
        </p:spPr>
        <p:txBody>
          <a:bodyPr>
            <a:normAutofit/>
          </a:bodyPr>
          <a:lstStyle/>
          <a:p>
            <a:pPr marL="0" indent="0">
              <a:lnSpc>
                <a:spcPct val="107000"/>
              </a:lnSpc>
              <a:spcAft>
                <a:spcPts val="800"/>
              </a:spcAft>
              <a:buNone/>
              <a:tabLst>
                <a:tab pos="1402080" algn="l"/>
              </a:tabLst>
            </a:pPr>
            <a:r>
              <a:rPr lang="en-GB" sz="20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GB" sz="2000" b="1" kern="100" dirty="0">
                <a:solidFill>
                  <a:schemeClr val="accent2">
                    <a:lumMod val="75000"/>
                  </a:schemeClr>
                </a:solidFill>
                <a:effectLst/>
                <a:ea typeface="Calibri" panose="020F0502020204030204" pitchFamily="34" charset="0"/>
                <a:cs typeface="Times New Roman" panose="02020603050405020304" pitchFamily="18" charset="0"/>
              </a:rPr>
              <a:t>roject Deliverables: </a:t>
            </a:r>
          </a:p>
          <a:p>
            <a:pPr>
              <a:lnSpc>
                <a:spcPct val="107000"/>
              </a:lnSpc>
              <a:spcAft>
                <a:spcPts val="800"/>
              </a:spcAft>
              <a:tabLst>
                <a:tab pos="1402080" algn="l"/>
              </a:tabLst>
            </a:pPr>
            <a:endParaRPr lang="en-GB" sz="1800" kern="100" dirty="0">
              <a:solidFill>
                <a:schemeClr val="accent2">
                  <a:lumMod val="75000"/>
                </a:schemeClr>
              </a:solidFill>
              <a:effectLst/>
              <a:ea typeface="Calibri" panose="020F0502020204030204" pitchFamily="34" charset="0"/>
              <a:cs typeface="Times New Roman" panose="02020603050405020304" pitchFamily="18" charset="0"/>
            </a:endParaRPr>
          </a:p>
          <a:p>
            <a:pPr marL="0" indent="0">
              <a:lnSpc>
                <a:spcPct val="107000"/>
              </a:lnSpc>
              <a:spcAft>
                <a:spcPts val="800"/>
              </a:spcAft>
              <a:buNone/>
              <a:tabLst>
                <a:tab pos="1402080" algn="l"/>
              </a:tabLst>
            </a:pPr>
            <a:r>
              <a:rPr lang="en-GB" sz="1800" kern="100" dirty="0">
                <a:effectLst/>
                <a:ea typeface="Calibri" panose="020F0502020204030204" pitchFamily="34" charset="0"/>
                <a:cs typeface="Times New Roman" panose="02020603050405020304" pitchFamily="18" charset="0"/>
              </a:rPr>
              <a:t>• Appropriate output record.</a:t>
            </a:r>
          </a:p>
          <a:p>
            <a:pPr marL="0" indent="0">
              <a:lnSpc>
                <a:spcPct val="107000"/>
              </a:lnSpc>
              <a:spcAft>
                <a:spcPts val="800"/>
              </a:spcAft>
              <a:buNone/>
              <a:tabLst>
                <a:tab pos="1402080" algn="l"/>
              </a:tabLst>
            </a:pPr>
            <a:r>
              <a:rPr lang="en-GB" sz="1800" kern="100" dirty="0">
                <a:effectLst/>
                <a:ea typeface="Calibri" panose="020F0502020204030204" pitchFamily="34" charset="0"/>
                <a:cs typeface="Times New Roman" panose="02020603050405020304" pitchFamily="18" charset="0"/>
              </a:rPr>
              <a:t>• Proper documentation</a:t>
            </a:r>
          </a:p>
          <a:p>
            <a:pPr marL="0" indent="0">
              <a:lnSpc>
                <a:spcPct val="107000"/>
              </a:lnSpc>
              <a:spcAft>
                <a:spcPts val="800"/>
              </a:spcAft>
              <a:buNone/>
              <a:tabLst>
                <a:tab pos="1402080" algn="l"/>
              </a:tabLst>
            </a:pPr>
            <a:r>
              <a:rPr lang="en-GB" sz="1800" kern="100" dirty="0">
                <a:effectLst/>
                <a:ea typeface="Calibri" panose="020F0502020204030204" pitchFamily="34" charset="0"/>
                <a:cs typeface="Times New Roman" panose="02020603050405020304" pitchFamily="18" charset="0"/>
              </a:rPr>
              <a:t>• Project to be accomplish in specific time window</a:t>
            </a:r>
          </a:p>
          <a:p>
            <a:pPr marL="0" indent="0">
              <a:lnSpc>
                <a:spcPct val="107000"/>
              </a:lnSpc>
              <a:spcAft>
                <a:spcPts val="800"/>
              </a:spcAft>
              <a:buNone/>
              <a:tabLst>
                <a:tab pos="1402080" algn="l"/>
              </a:tabLst>
            </a:pPr>
            <a:r>
              <a:rPr lang="en-GB" sz="1800" kern="100" dirty="0">
                <a:effectLst/>
                <a:ea typeface="Calibri" panose="020F0502020204030204" pitchFamily="34" charset="0"/>
                <a:cs typeface="Times New Roman" panose="02020603050405020304" pitchFamily="18" charset="0"/>
              </a:rPr>
              <a:t>• Bi-weekly meetings with the Automaton AI team</a:t>
            </a:r>
          </a:p>
          <a:p>
            <a:pPr marL="0" indent="0">
              <a:lnSpc>
                <a:spcPct val="107000"/>
              </a:lnSpc>
              <a:spcAft>
                <a:spcPts val="800"/>
              </a:spcAft>
              <a:buNone/>
              <a:tabLst>
                <a:tab pos="1402080" algn="l"/>
              </a:tabLst>
            </a:pPr>
            <a:r>
              <a:rPr lang="en-GB" sz="1800" kern="100" dirty="0">
                <a:effectLst/>
                <a:ea typeface="Calibri" panose="020F0502020204030204" pitchFamily="34" charset="0"/>
                <a:cs typeface="Times New Roman" panose="02020603050405020304" pitchFamily="18" charset="0"/>
              </a:rPr>
              <a:t>• Journal / paper publishing along with project guidance from Automaton AI &amp; concerned </a:t>
            </a:r>
          </a:p>
          <a:p>
            <a:pPr marL="0" indent="0">
              <a:lnSpc>
                <a:spcPct val="107000"/>
              </a:lnSpc>
              <a:spcAft>
                <a:spcPts val="800"/>
              </a:spcAft>
              <a:buNone/>
              <a:tabLst>
                <a:tab pos="1402080" algn="l"/>
              </a:tabLst>
            </a:pPr>
            <a:endParaRPr lang="en-GB" sz="1800" kern="1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8059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D86173-2960-42D1-8811-76E4A86D427E}"/>
              </a:ext>
            </a:extLst>
          </p:cNvPr>
          <p:cNvSpPr txBox="1"/>
          <p:nvPr/>
        </p:nvSpPr>
        <p:spPr>
          <a:xfrm>
            <a:off x="381662" y="439635"/>
            <a:ext cx="4500438" cy="523220"/>
          </a:xfrm>
          <a:prstGeom prst="rect">
            <a:avLst/>
          </a:prstGeom>
          <a:noFill/>
        </p:spPr>
        <p:txBody>
          <a:bodyPr wrap="square" rtlCol="0">
            <a:spAutoFit/>
          </a:bodyPr>
          <a:lstStyle/>
          <a:p>
            <a:r>
              <a:rPr lang="en-US" sz="2800" b="1" dirty="0">
                <a:solidFill>
                  <a:schemeClr val="accent2">
                    <a:lumMod val="75000"/>
                  </a:schemeClr>
                </a:solidFill>
              </a:rPr>
              <a:t>Requirements :</a:t>
            </a:r>
            <a:endParaRPr lang="en-GB" sz="2800" b="1" dirty="0">
              <a:solidFill>
                <a:schemeClr val="accent2">
                  <a:lumMod val="75000"/>
                </a:schemeClr>
              </a:solidFill>
            </a:endParaRPr>
          </a:p>
        </p:txBody>
      </p:sp>
      <p:sp>
        <p:nvSpPr>
          <p:cNvPr id="7" name="TextBox 6">
            <a:extLst>
              <a:ext uri="{FF2B5EF4-FFF2-40B4-BE49-F238E27FC236}">
                <a16:creationId xmlns:a16="http://schemas.microsoft.com/office/drawing/2014/main" id="{02C0A6AF-9F14-71FA-E6B8-C0116DEFFB2E}"/>
              </a:ext>
            </a:extLst>
          </p:cNvPr>
          <p:cNvSpPr txBox="1"/>
          <p:nvPr/>
        </p:nvSpPr>
        <p:spPr>
          <a:xfrm>
            <a:off x="1041621" y="1518699"/>
            <a:ext cx="9048584" cy="2031325"/>
          </a:xfrm>
          <a:prstGeom prst="rect">
            <a:avLst/>
          </a:prstGeom>
          <a:noFill/>
        </p:spPr>
        <p:txBody>
          <a:bodyPr wrap="square" rtlCol="0">
            <a:spAutoFit/>
          </a:bodyPr>
          <a:lstStyle/>
          <a:p>
            <a:r>
              <a:rPr lang="en-GB" b="1" dirty="0">
                <a:solidFill>
                  <a:schemeClr val="accent2">
                    <a:lumMod val="75000"/>
                  </a:schemeClr>
                </a:solidFill>
              </a:rPr>
              <a:t>Normal :</a:t>
            </a:r>
          </a:p>
          <a:p>
            <a:endParaRPr lang="en-GB" dirty="0"/>
          </a:p>
          <a:p>
            <a:r>
              <a:rPr lang="en-GB" dirty="0"/>
              <a:t>1. The system should be available 24/7 for access and disease detection</a:t>
            </a:r>
          </a:p>
          <a:p>
            <a:endParaRPr lang="en-GB" dirty="0"/>
          </a:p>
          <a:p>
            <a:r>
              <a:rPr lang="en-GB" dirty="0"/>
              <a:t>2. The major  disease that affect maize must be included in the system</a:t>
            </a:r>
          </a:p>
          <a:p>
            <a:endParaRPr lang="en-GB" dirty="0"/>
          </a:p>
          <a:p>
            <a:r>
              <a:rPr lang="en-GB" dirty="0"/>
              <a:t>3. The accuracy of the system should be more in order to get precise results</a:t>
            </a:r>
          </a:p>
        </p:txBody>
      </p:sp>
      <p:sp>
        <p:nvSpPr>
          <p:cNvPr id="8" name="TextBox 7">
            <a:extLst>
              <a:ext uri="{FF2B5EF4-FFF2-40B4-BE49-F238E27FC236}">
                <a16:creationId xmlns:a16="http://schemas.microsoft.com/office/drawing/2014/main" id="{DDDBB4F2-8948-BD41-0039-6496A1849BBA}"/>
              </a:ext>
            </a:extLst>
          </p:cNvPr>
          <p:cNvSpPr txBox="1"/>
          <p:nvPr/>
        </p:nvSpPr>
        <p:spPr>
          <a:xfrm>
            <a:off x="1045596" y="3848431"/>
            <a:ext cx="7975158" cy="2308324"/>
          </a:xfrm>
          <a:prstGeom prst="rect">
            <a:avLst/>
          </a:prstGeom>
          <a:noFill/>
        </p:spPr>
        <p:txBody>
          <a:bodyPr wrap="square" rtlCol="0">
            <a:spAutoFit/>
          </a:bodyPr>
          <a:lstStyle/>
          <a:p>
            <a:r>
              <a:rPr lang="en-US" b="1" dirty="0">
                <a:solidFill>
                  <a:schemeClr val="accent2">
                    <a:lumMod val="75000"/>
                  </a:schemeClr>
                </a:solidFill>
              </a:rPr>
              <a:t>Expected :   </a:t>
            </a:r>
          </a:p>
          <a:p>
            <a:endParaRPr lang="en-US" b="1" dirty="0"/>
          </a:p>
          <a:p>
            <a:r>
              <a:rPr lang="en-US" b="1" dirty="0"/>
              <a:t>                  </a:t>
            </a:r>
          </a:p>
          <a:p>
            <a:pPr marL="342900" indent="-342900">
              <a:buAutoNum type="arabicPeriod"/>
            </a:pPr>
            <a:r>
              <a:rPr lang="en-GB" dirty="0"/>
              <a:t>The large amount of data must be trained to get accuracy in disease detection</a:t>
            </a:r>
          </a:p>
          <a:p>
            <a:pPr marL="342900" indent="-342900">
              <a:buAutoNum type="arabicPeriod"/>
            </a:pPr>
            <a:endParaRPr lang="en-GB" dirty="0"/>
          </a:p>
          <a:p>
            <a:pPr marL="342900" indent="-342900">
              <a:buAutoNum type="arabicPeriod"/>
            </a:pPr>
            <a:r>
              <a:rPr lang="en-US" dirty="0"/>
              <a:t>Preprocessing must be standardized</a:t>
            </a:r>
            <a:endParaRPr lang="en-GB" dirty="0"/>
          </a:p>
          <a:p>
            <a:pPr marL="342900" indent="-342900">
              <a:buAutoNum type="arabicPeriod"/>
            </a:pPr>
            <a:endParaRPr lang="en-GB" dirty="0"/>
          </a:p>
          <a:p>
            <a:pPr marL="342900" indent="-342900">
              <a:buAutoNum type="arabicPeriod"/>
            </a:pPr>
            <a:r>
              <a:rPr lang="en-GB" dirty="0"/>
              <a:t>Creating a good  graphical interface for the system</a:t>
            </a:r>
            <a:r>
              <a:rPr lang="en-US" dirty="0"/>
              <a:t>    </a:t>
            </a:r>
            <a:endParaRPr lang="en-GB" dirty="0"/>
          </a:p>
        </p:txBody>
      </p:sp>
    </p:spTree>
    <p:extLst>
      <p:ext uri="{BB962C8B-B14F-4D97-AF65-F5344CB8AC3E}">
        <p14:creationId xmlns:p14="http://schemas.microsoft.com/office/powerpoint/2010/main" val="114415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2E07F1-2034-68A8-9D96-2161826E513E}"/>
              </a:ext>
            </a:extLst>
          </p:cNvPr>
          <p:cNvSpPr txBox="1"/>
          <p:nvPr/>
        </p:nvSpPr>
        <p:spPr>
          <a:xfrm>
            <a:off x="461176" y="898497"/>
            <a:ext cx="9462052" cy="2031325"/>
          </a:xfrm>
          <a:prstGeom prst="rect">
            <a:avLst/>
          </a:prstGeom>
          <a:noFill/>
        </p:spPr>
        <p:txBody>
          <a:bodyPr wrap="square" rtlCol="0">
            <a:spAutoFit/>
          </a:bodyPr>
          <a:lstStyle/>
          <a:p>
            <a:r>
              <a:rPr lang="en-US" b="1" dirty="0">
                <a:solidFill>
                  <a:schemeClr val="accent2">
                    <a:lumMod val="75000"/>
                  </a:schemeClr>
                </a:solidFill>
              </a:rPr>
              <a:t>Excited :</a:t>
            </a:r>
          </a:p>
          <a:p>
            <a:endParaRPr lang="en-US" dirty="0"/>
          </a:p>
          <a:p>
            <a:pPr marL="342900" indent="-342900">
              <a:buAutoNum type="arabicPeriod"/>
            </a:pPr>
            <a:r>
              <a:rPr lang="en-GB" dirty="0"/>
              <a:t>The system can be used in smart agriculture projects on large scale</a:t>
            </a:r>
          </a:p>
          <a:p>
            <a:pPr marL="342900" indent="-342900">
              <a:buAutoNum type="arabicPeriod"/>
            </a:pPr>
            <a:endParaRPr lang="en-GB" dirty="0"/>
          </a:p>
          <a:p>
            <a:r>
              <a:rPr lang="en-GB" dirty="0"/>
              <a:t>2. With help of </a:t>
            </a:r>
            <a:r>
              <a:rPr lang="en-GB" dirty="0" err="1"/>
              <a:t>iot</a:t>
            </a:r>
            <a:r>
              <a:rPr lang="en-GB" dirty="0"/>
              <a:t> the system can work to play major role in spraying required pesticides</a:t>
            </a:r>
          </a:p>
          <a:p>
            <a:endParaRPr lang="en-GB" dirty="0"/>
          </a:p>
          <a:p>
            <a:r>
              <a:rPr lang="en-GB" dirty="0"/>
              <a:t>3. Alternative crops can be added to the system to create a complete platform at one place</a:t>
            </a:r>
          </a:p>
        </p:txBody>
      </p:sp>
      <p:sp>
        <p:nvSpPr>
          <p:cNvPr id="5" name="TextBox 4">
            <a:extLst>
              <a:ext uri="{FF2B5EF4-FFF2-40B4-BE49-F238E27FC236}">
                <a16:creationId xmlns:a16="http://schemas.microsoft.com/office/drawing/2014/main" id="{BB22683A-686F-FE10-F1E8-63DD11D9280B}"/>
              </a:ext>
            </a:extLst>
          </p:cNvPr>
          <p:cNvSpPr txBox="1"/>
          <p:nvPr/>
        </p:nvSpPr>
        <p:spPr>
          <a:xfrm>
            <a:off x="588397" y="4126962"/>
            <a:ext cx="10614991" cy="923330"/>
          </a:xfrm>
          <a:prstGeom prst="rect">
            <a:avLst/>
          </a:prstGeom>
          <a:noFill/>
        </p:spPr>
        <p:txBody>
          <a:bodyPr wrap="square" rtlCol="0">
            <a:spAutoFit/>
          </a:bodyPr>
          <a:lstStyle/>
          <a:p>
            <a:r>
              <a:rPr lang="en-US" b="1" dirty="0">
                <a:solidFill>
                  <a:schemeClr val="accent2">
                    <a:lumMod val="75000"/>
                  </a:schemeClr>
                </a:solidFill>
              </a:rPr>
              <a:t>Dataset :</a:t>
            </a:r>
          </a:p>
          <a:p>
            <a:endParaRPr lang="en-US" dirty="0"/>
          </a:p>
          <a:p>
            <a:r>
              <a:rPr lang="en-US" dirty="0"/>
              <a:t>Kaggle: https://www.kaggle.com/datasets/smaranjitghose/corn-or-maize-leaf-disease-dataset/code</a:t>
            </a:r>
            <a:endParaRPr lang="en-GB" dirty="0"/>
          </a:p>
        </p:txBody>
      </p:sp>
    </p:spTree>
    <p:extLst>
      <p:ext uri="{BB962C8B-B14F-4D97-AF65-F5344CB8AC3E}">
        <p14:creationId xmlns:p14="http://schemas.microsoft.com/office/powerpoint/2010/main" val="256181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14618A-27DA-AD2F-759D-D9F21B151FCD}"/>
              </a:ext>
            </a:extLst>
          </p:cNvPr>
          <p:cNvPicPr>
            <a:picLocks noChangeAspect="1"/>
          </p:cNvPicPr>
          <p:nvPr/>
        </p:nvPicPr>
        <p:blipFill>
          <a:blip r:embed="rId2"/>
          <a:stretch>
            <a:fillRect/>
          </a:stretch>
        </p:blipFill>
        <p:spPr>
          <a:xfrm>
            <a:off x="2176698" y="1443440"/>
            <a:ext cx="6995766" cy="5052498"/>
          </a:xfrm>
          <a:prstGeom prst="rect">
            <a:avLst/>
          </a:prstGeom>
        </p:spPr>
      </p:pic>
      <p:sp>
        <p:nvSpPr>
          <p:cNvPr id="7" name="TextBox 6">
            <a:extLst>
              <a:ext uri="{FF2B5EF4-FFF2-40B4-BE49-F238E27FC236}">
                <a16:creationId xmlns:a16="http://schemas.microsoft.com/office/drawing/2014/main" id="{57DC98FD-ED8A-42AD-54EE-55FA9426FD8A}"/>
              </a:ext>
            </a:extLst>
          </p:cNvPr>
          <p:cNvSpPr txBox="1"/>
          <p:nvPr/>
        </p:nvSpPr>
        <p:spPr>
          <a:xfrm>
            <a:off x="405517" y="612250"/>
            <a:ext cx="2472855" cy="369332"/>
          </a:xfrm>
          <a:prstGeom prst="rect">
            <a:avLst/>
          </a:prstGeom>
          <a:noFill/>
        </p:spPr>
        <p:txBody>
          <a:bodyPr wrap="square" rtlCol="0">
            <a:spAutoFit/>
          </a:bodyPr>
          <a:lstStyle/>
          <a:p>
            <a:r>
              <a:rPr lang="en-US" b="1" dirty="0">
                <a:solidFill>
                  <a:schemeClr val="accent2">
                    <a:lumMod val="75000"/>
                  </a:schemeClr>
                </a:solidFill>
              </a:rPr>
              <a:t>Approach :</a:t>
            </a:r>
            <a:endParaRPr lang="en-GB" b="1" dirty="0">
              <a:solidFill>
                <a:schemeClr val="accent2">
                  <a:lumMod val="75000"/>
                </a:schemeClr>
              </a:solidFill>
            </a:endParaRPr>
          </a:p>
        </p:txBody>
      </p:sp>
    </p:spTree>
    <p:extLst>
      <p:ext uri="{BB962C8B-B14F-4D97-AF65-F5344CB8AC3E}">
        <p14:creationId xmlns:p14="http://schemas.microsoft.com/office/powerpoint/2010/main" val="353224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6CACCC-F1EE-E61F-CD09-DF784227B87E}"/>
              </a:ext>
            </a:extLst>
          </p:cNvPr>
          <p:cNvSpPr txBox="1"/>
          <p:nvPr/>
        </p:nvSpPr>
        <p:spPr>
          <a:xfrm>
            <a:off x="2258171" y="1260024"/>
            <a:ext cx="3236181" cy="369332"/>
          </a:xfrm>
          <a:prstGeom prst="rect">
            <a:avLst/>
          </a:prstGeom>
          <a:noFill/>
        </p:spPr>
        <p:txBody>
          <a:bodyPr wrap="square" rtlCol="0">
            <a:spAutoFit/>
          </a:bodyPr>
          <a:lstStyle/>
          <a:p>
            <a:r>
              <a:rPr lang="en-US" b="1" dirty="0">
                <a:solidFill>
                  <a:schemeClr val="accent2">
                    <a:lumMod val="50000"/>
                  </a:schemeClr>
                </a:solidFill>
              </a:rPr>
              <a:t>Healthy leaf : </a:t>
            </a:r>
            <a:endParaRPr lang="en-GB" b="1" dirty="0">
              <a:solidFill>
                <a:schemeClr val="accent2">
                  <a:lumMod val="50000"/>
                </a:schemeClr>
              </a:solidFill>
            </a:endParaRPr>
          </a:p>
        </p:txBody>
      </p:sp>
      <p:pic>
        <p:nvPicPr>
          <p:cNvPr id="8" name="Picture 7">
            <a:extLst>
              <a:ext uri="{FF2B5EF4-FFF2-40B4-BE49-F238E27FC236}">
                <a16:creationId xmlns:a16="http://schemas.microsoft.com/office/drawing/2014/main" id="{5C5DCB32-F5FD-AC0B-6A2A-6C9A960D4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56" y="1940117"/>
            <a:ext cx="4055166" cy="3288527"/>
          </a:xfrm>
          <a:prstGeom prst="rect">
            <a:avLst/>
          </a:prstGeom>
        </p:spPr>
      </p:pic>
      <p:sp>
        <p:nvSpPr>
          <p:cNvPr id="9" name="TextBox 8">
            <a:extLst>
              <a:ext uri="{FF2B5EF4-FFF2-40B4-BE49-F238E27FC236}">
                <a16:creationId xmlns:a16="http://schemas.microsoft.com/office/drawing/2014/main" id="{17D09CDC-32E2-F550-D6D6-A28FCECBDBE0}"/>
              </a:ext>
            </a:extLst>
          </p:cNvPr>
          <p:cNvSpPr txBox="1"/>
          <p:nvPr/>
        </p:nvSpPr>
        <p:spPr>
          <a:xfrm>
            <a:off x="8428384" y="1444690"/>
            <a:ext cx="3236181" cy="369332"/>
          </a:xfrm>
          <a:prstGeom prst="rect">
            <a:avLst/>
          </a:prstGeom>
          <a:noFill/>
        </p:spPr>
        <p:txBody>
          <a:bodyPr wrap="square" rtlCol="0">
            <a:spAutoFit/>
          </a:bodyPr>
          <a:lstStyle/>
          <a:p>
            <a:r>
              <a:rPr lang="en-US" b="1" dirty="0">
                <a:solidFill>
                  <a:schemeClr val="accent2">
                    <a:lumMod val="50000"/>
                  </a:schemeClr>
                </a:solidFill>
              </a:rPr>
              <a:t> grey Leaf spot : </a:t>
            </a:r>
            <a:endParaRPr lang="en-GB" b="1" dirty="0">
              <a:solidFill>
                <a:schemeClr val="accent2">
                  <a:lumMod val="50000"/>
                </a:schemeClr>
              </a:solidFill>
            </a:endParaRPr>
          </a:p>
        </p:txBody>
      </p:sp>
      <p:pic>
        <p:nvPicPr>
          <p:cNvPr id="11" name="Picture 10">
            <a:extLst>
              <a:ext uri="{FF2B5EF4-FFF2-40B4-BE49-F238E27FC236}">
                <a16:creationId xmlns:a16="http://schemas.microsoft.com/office/drawing/2014/main" id="{9426ABA8-8DEE-A41F-55C2-072B0195F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880" y="1940117"/>
            <a:ext cx="5112688" cy="4147008"/>
          </a:xfrm>
          <a:prstGeom prst="rect">
            <a:avLst/>
          </a:prstGeom>
        </p:spPr>
      </p:pic>
    </p:spTree>
    <p:extLst>
      <p:ext uri="{BB962C8B-B14F-4D97-AF65-F5344CB8AC3E}">
        <p14:creationId xmlns:p14="http://schemas.microsoft.com/office/powerpoint/2010/main" val="23035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7B8736-47F7-744C-AC41-4EC2FA322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1" y="2186608"/>
            <a:ext cx="4031310" cy="2875059"/>
          </a:xfrm>
          <a:prstGeom prst="rect">
            <a:avLst/>
          </a:prstGeom>
        </p:spPr>
      </p:pic>
      <p:sp>
        <p:nvSpPr>
          <p:cNvPr id="6" name="TextBox 5">
            <a:extLst>
              <a:ext uri="{FF2B5EF4-FFF2-40B4-BE49-F238E27FC236}">
                <a16:creationId xmlns:a16="http://schemas.microsoft.com/office/drawing/2014/main" id="{EFD0A8E4-2E92-33D8-91CA-35CADE351E09}"/>
              </a:ext>
            </a:extLst>
          </p:cNvPr>
          <p:cNvSpPr txBox="1"/>
          <p:nvPr/>
        </p:nvSpPr>
        <p:spPr>
          <a:xfrm>
            <a:off x="1455088" y="1486894"/>
            <a:ext cx="1741335" cy="369332"/>
          </a:xfrm>
          <a:prstGeom prst="rect">
            <a:avLst/>
          </a:prstGeom>
          <a:noFill/>
        </p:spPr>
        <p:txBody>
          <a:bodyPr wrap="square" rtlCol="0">
            <a:spAutoFit/>
          </a:bodyPr>
          <a:lstStyle/>
          <a:p>
            <a:r>
              <a:rPr lang="en-US" b="1" dirty="0">
                <a:solidFill>
                  <a:schemeClr val="accent2">
                    <a:lumMod val="50000"/>
                  </a:schemeClr>
                </a:solidFill>
              </a:rPr>
              <a:t>Common rust :</a:t>
            </a:r>
            <a:endParaRPr lang="en-GB" b="1" dirty="0">
              <a:solidFill>
                <a:schemeClr val="accent2">
                  <a:lumMod val="50000"/>
                </a:schemeClr>
              </a:solidFill>
            </a:endParaRPr>
          </a:p>
        </p:txBody>
      </p:sp>
      <p:pic>
        <p:nvPicPr>
          <p:cNvPr id="8" name="Picture 7">
            <a:extLst>
              <a:ext uri="{FF2B5EF4-FFF2-40B4-BE49-F238E27FC236}">
                <a16:creationId xmlns:a16="http://schemas.microsoft.com/office/drawing/2014/main" id="{385919D1-A860-DFD5-7EF2-B33C58805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436" y="1886992"/>
            <a:ext cx="6529343" cy="4039429"/>
          </a:xfrm>
          <a:prstGeom prst="rect">
            <a:avLst/>
          </a:prstGeom>
        </p:spPr>
      </p:pic>
      <p:sp>
        <p:nvSpPr>
          <p:cNvPr id="9" name="TextBox 8">
            <a:extLst>
              <a:ext uri="{FF2B5EF4-FFF2-40B4-BE49-F238E27FC236}">
                <a16:creationId xmlns:a16="http://schemas.microsoft.com/office/drawing/2014/main" id="{D8795615-1591-2AAB-C2DD-FCAC644368A2}"/>
              </a:ext>
            </a:extLst>
          </p:cNvPr>
          <p:cNvSpPr txBox="1"/>
          <p:nvPr/>
        </p:nvSpPr>
        <p:spPr>
          <a:xfrm>
            <a:off x="7427495" y="1130968"/>
            <a:ext cx="2606842" cy="369332"/>
          </a:xfrm>
          <a:prstGeom prst="rect">
            <a:avLst/>
          </a:prstGeom>
          <a:noFill/>
        </p:spPr>
        <p:txBody>
          <a:bodyPr wrap="square" rtlCol="0">
            <a:spAutoFit/>
          </a:bodyPr>
          <a:lstStyle/>
          <a:p>
            <a:r>
              <a:rPr lang="en-US" b="1" dirty="0">
                <a:solidFill>
                  <a:schemeClr val="accent2">
                    <a:lumMod val="50000"/>
                  </a:schemeClr>
                </a:solidFill>
              </a:rPr>
              <a:t>Blight :</a:t>
            </a:r>
            <a:endParaRPr lang="en-GB" b="1" dirty="0">
              <a:solidFill>
                <a:schemeClr val="accent2">
                  <a:lumMod val="50000"/>
                </a:schemeClr>
              </a:solidFill>
            </a:endParaRPr>
          </a:p>
        </p:txBody>
      </p:sp>
    </p:spTree>
    <p:extLst>
      <p:ext uri="{BB962C8B-B14F-4D97-AF65-F5344CB8AC3E}">
        <p14:creationId xmlns:p14="http://schemas.microsoft.com/office/powerpoint/2010/main" val="18898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C35C6-14F9-53A1-450B-8B52C3175164}"/>
              </a:ext>
            </a:extLst>
          </p:cNvPr>
          <p:cNvSpPr/>
          <p:nvPr/>
        </p:nvSpPr>
        <p:spPr>
          <a:xfrm>
            <a:off x="1843924" y="3197434"/>
            <a:ext cx="7689690"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877990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437</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 SADAPHAL</dc:creator>
  <cp:lastModifiedBy>Ashitosh Rohom</cp:lastModifiedBy>
  <cp:revision>2</cp:revision>
  <dcterms:created xsi:type="dcterms:W3CDTF">2023-10-19T09:02:58Z</dcterms:created>
  <dcterms:modified xsi:type="dcterms:W3CDTF">2024-05-06T17:18:06Z</dcterms:modified>
</cp:coreProperties>
</file>