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70" r:id="rId6"/>
    <p:sldId id="262" r:id="rId7"/>
    <p:sldId id="268" r:id="rId8"/>
    <p:sldId id="266" r:id="rId9"/>
    <p:sldId id="265" r:id="rId10"/>
    <p:sldId id="269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CF7"/>
    <a:srgbClr val="1DE1AE"/>
    <a:srgbClr val="3AE6B9"/>
    <a:srgbClr val="A3F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80" d="100"/>
          <a:sy n="80" d="100"/>
        </p:scale>
        <p:origin x="77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17F8-BD1A-885D-3EC1-0B31A39D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D6CC-CBF9-D3C7-B1F2-EE2298AB5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7D39-34A2-4E96-589C-7DA6DFB2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1A08-9543-E2C5-F1DE-1274FBE3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2484-FB50-584F-9D37-7B96845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2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8280-3279-D50B-638C-2711C9BB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84A2B-9D53-DCD1-234D-CE5BE8B6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1B03-8D1A-1C18-71FD-DEC0C89B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645A-BE79-8CE6-0A78-F46D2431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1BE0-A595-F5BE-3476-353CD523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4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9FE6D-9B3C-D503-3672-B99C44473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9EE81-2FCB-7429-E2CE-A77F5A4A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C5E6-84B2-9882-EF3F-E3B2F82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9B73-4B27-4D71-506E-CFA7C196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50C5A-4F04-B3B0-9EEF-85EC9476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0014-3FAE-0073-C372-1E2F211B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EDC1-A503-186A-3F51-DDB4D3BA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A69A-B1FA-D02A-40C3-9F487081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D1A5-6EF5-494E-5D92-4F01798A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2B583-EED1-190E-D55C-569F73DC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FF68-0694-1AA3-CD43-A2C635C1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5878-9743-B977-29A0-98A0E171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2C07-D3F5-AE79-2CEE-0E29061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F715-94D9-32C4-9989-10B19D5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5AC8-B91F-043C-6CC4-D2BFE76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E9CB-42F3-51AE-7276-675DC699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33C5-3AF9-0576-D551-57687F429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77AF6-6EF9-38D6-3E75-DEF799801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0E8D-5C51-67E7-480F-C4753A73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AFD23-7BFC-8E8B-1851-C64FAEC6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D8ACF-AF0C-0837-518A-3EB44DAF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20D1-EFA2-BD1D-D39E-88C7761F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13A46-81A4-BE6C-F21B-679FE4E7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157B-ABB3-D0B7-7E96-D1568AB76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29FF-1852-390E-E460-34DA79E7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9995D-7132-30B8-6BED-4EF849EB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50169-7565-A7F4-C8F8-D0D6659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75D84-5115-4F2D-D388-3D3A0AC5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4D315-C9F2-8A20-95A1-7E4EF541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A434-AE8F-CF9E-A2B9-C0349132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2E8F7-CED9-FF7D-6039-09DD44B7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545E3-80E8-976A-4F43-9CD3777B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AE2D3-C06B-3922-E5D0-646B403B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4F25B-820B-8754-02FD-C8EE0DDE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77DB9-5CF4-39E1-C96D-01F8E56C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27F9-F070-1A2C-97AF-9D05DE2B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7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F801-79F5-96C3-33C2-926E972B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5202-DAC9-E3A0-4560-F8C9CB5F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7F22A-0D01-9AAD-EA23-A8A5828F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942C4-FDA9-A68C-F1FE-E5104CB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1885A-C3E3-0BAC-2994-D8FB6CBF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FDF92-3F84-C9D7-840C-2305D07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738-1B8B-A098-F464-4C0099BA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13EC5-4D7C-18C5-7277-F55BA246F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65F0B-7DE9-48F7-9BFB-E9B697E4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6B558-7AAC-D391-26C9-3E26B443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F141-414E-7E3F-77F5-ADDE7C7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C4B6-E8EF-F13B-3340-48EF4CE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E3A61-B45D-11CF-A82E-E2B9230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36C8-710D-4631-3114-FC79AB44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5B36-0BEF-758C-B9BD-6B2BAA00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FF2F-5AA4-4C04-8C46-74F037AA55D0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4A7E-68C9-C81B-FFCE-BE40F6B8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D7A-134B-D124-DD7C-3987CEC1A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537D-42AD-421F-9BAE-53179024D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4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97A3B-8C7A-3B23-9D6A-9E43A0DA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33" y="2763"/>
            <a:ext cx="9136165" cy="59116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169760" y="2049117"/>
            <a:ext cx="2487561" cy="3919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E8FC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  <a:p>
            <a:pPr algn="l"/>
            <a:r>
              <a:rPr lang="en-US" sz="2800" b="1" dirty="0">
                <a:solidFill>
                  <a:srgbClr val="E8FC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algn="l"/>
            <a:r>
              <a:rPr lang="en-US" sz="2800" b="1" dirty="0">
                <a:solidFill>
                  <a:srgbClr val="E8FC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</a:t>
            </a:r>
          </a:p>
          <a:p>
            <a:pPr algn="l"/>
            <a:r>
              <a:rPr lang="en-US" sz="2800" b="1" dirty="0">
                <a:solidFill>
                  <a:srgbClr val="A3F3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</a:p>
          <a:p>
            <a:pPr algn="l"/>
            <a:r>
              <a:rPr lang="en-US" sz="2800" b="1" dirty="0">
                <a:solidFill>
                  <a:srgbClr val="A3F3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</a:t>
            </a:r>
          </a:p>
          <a:p>
            <a:pPr algn="l"/>
            <a:r>
              <a:rPr lang="en-US" sz="2800" b="1" dirty="0">
                <a:solidFill>
                  <a:srgbClr val="A3F3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</a:t>
            </a:r>
            <a:endParaRPr lang="en-IN" sz="2800" b="1" dirty="0">
              <a:solidFill>
                <a:srgbClr val="A3F3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610771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</a:t>
            </a:r>
          </a:p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</a:t>
            </a:r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726EF-D769-DAAD-149A-C4604E1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016" y="1873045"/>
            <a:ext cx="647790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7924800" y="0"/>
            <a:ext cx="426719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E8FC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Cipher Force</a:t>
            </a: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b="1" dirty="0">
                <a:solidFill>
                  <a:srgbClr val="E8FC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Us:</a:t>
            </a:r>
          </a:p>
          <a:p>
            <a:pPr algn="l"/>
            <a:r>
              <a:rPr lang="en-US" sz="14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sharma_ashu@outlook.in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A47EDA-9AF5-2672-C113-4ED009BEEB27}"/>
              </a:ext>
            </a:extLst>
          </p:cNvPr>
          <p:cNvSpPr txBox="1">
            <a:spLocks/>
          </p:cNvSpPr>
          <p:nvPr/>
        </p:nvSpPr>
        <p:spPr>
          <a:xfrm>
            <a:off x="265472" y="1300090"/>
            <a:ext cx="1465006" cy="4618929"/>
          </a:xfrm>
          <a:prstGeom prst="rect">
            <a:avLst/>
          </a:prstGeom>
          <a:solidFill>
            <a:srgbClr val="3AE6B9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C44874-F8F6-3071-9595-BEF0FC7B1CCD}"/>
              </a:ext>
            </a:extLst>
          </p:cNvPr>
          <p:cNvSpPr txBox="1">
            <a:spLocks/>
          </p:cNvSpPr>
          <p:nvPr/>
        </p:nvSpPr>
        <p:spPr>
          <a:xfrm>
            <a:off x="2596915" y="2340074"/>
            <a:ext cx="6204152" cy="1224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ASHU 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SHARMA</a:t>
            </a:r>
          </a:p>
          <a:p>
            <a:pPr algn="just">
              <a:lnSpc>
                <a:spcPct val="100000"/>
              </a:lnSpc>
            </a:pPr>
            <a:r>
              <a:rPr lang="en-US" sz="3200" b="1" dirty="0">
                <a:solidFill>
                  <a:srgbClr val="1DE1A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Tech</a:t>
            </a:r>
            <a:endParaRPr lang="en-US" sz="2800" b="1" dirty="0">
              <a:solidFill>
                <a:srgbClr val="1DE1A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IN" sz="28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51C3D-443E-AC11-A586-1E5BC5ED3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8" t="18956" r="7772" b="8962"/>
          <a:stretch/>
        </p:blipFill>
        <p:spPr>
          <a:xfrm>
            <a:off x="1140068" y="1541208"/>
            <a:ext cx="1456847" cy="188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0698D-BA20-112C-2D2C-F39D9C00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93" y="3824200"/>
            <a:ext cx="1465007" cy="18657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51570C1-BDA1-BCE1-116C-C7409A7595D4}"/>
              </a:ext>
            </a:extLst>
          </p:cNvPr>
          <p:cNvSpPr txBox="1">
            <a:spLocks/>
          </p:cNvSpPr>
          <p:nvPr/>
        </p:nvSpPr>
        <p:spPr>
          <a:xfrm>
            <a:off x="2634200" y="4534450"/>
            <a:ext cx="6204152" cy="1401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DIPTI</a:t>
            </a:r>
          </a:p>
          <a:p>
            <a:pPr algn="just">
              <a:lnSpc>
                <a:spcPct val="110000"/>
              </a:lnSpc>
            </a:pPr>
            <a:r>
              <a:rPr lang="en-US" sz="20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MISHRA</a:t>
            </a:r>
          </a:p>
          <a:p>
            <a:pPr algn="just">
              <a:lnSpc>
                <a:spcPct val="100000"/>
              </a:lnSpc>
            </a:pPr>
            <a:r>
              <a:rPr lang="en-US" sz="3200" b="1" dirty="0">
                <a:solidFill>
                  <a:srgbClr val="1DE1A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Sales</a:t>
            </a:r>
            <a:r>
              <a:rPr lang="en-US" sz="2000" b="1" dirty="0">
                <a:solidFill>
                  <a:srgbClr val="1DE1A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1DE1A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&amp; Marketing</a:t>
            </a:r>
            <a:endParaRPr lang="en-IN" sz="3200" b="1" dirty="0">
              <a:solidFill>
                <a:srgbClr val="1DE1A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8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4" y="2005783"/>
            <a:ext cx="8986685" cy="408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ThankYou</a:t>
            </a:r>
            <a:endParaRPr lang="en-US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QnA</a:t>
            </a:r>
            <a:endParaRPr lang="en-IN" sz="60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IN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074607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074607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2E15-23EF-C044-40B9-B07A18EF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21" y="5233632"/>
            <a:ext cx="6037253" cy="1455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41EB7-88AE-1507-5242-2EA14593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38" y="1977498"/>
            <a:ext cx="5428873" cy="1296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91511-F864-C8AC-7003-0DD4C6AF0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60" y="2220847"/>
            <a:ext cx="5545640" cy="1296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04526E-5B18-2B5B-5169-9B09DDD64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47" y="3679791"/>
            <a:ext cx="6037254" cy="13915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0FE131-3B82-67B8-0E09-5EB8DB9DD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264" y="325148"/>
            <a:ext cx="6507613" cy="1502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AEF18-5A8D-565E-1326-D004C95CA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7807" y="4045647"/>
            <a:ext cx="4197123" cy="10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3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4" y="2005783"/>
            <a:ext cx="8986685" cy="408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 prove identity one need to show their identity document, or may be required to submit a copy of same to the vendor. Here is a high chance that that document can be misused by vendor. And sometimes our documents are found in data breaches.</a:t>
            </a: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074607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4" y="2005783"/>
            <a:ext cx="8986685" cy="408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So to stop this, we can have zero-knowledge-proof based identification system where people won't have to show original document of proof all the time and still verifier will understand that he/she is the genuine person.</a:t>
            </a: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703871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</a:p>
          <a:p>
            <a:pPr algn="l"/>
            <a:r>
              <a:rPr lang="en-IN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C37A5-2D36-B86F-73A3-1FA8F2D9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08" y="3806624"/>
            <a:ext cx="392484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7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948021" y="2112580"/>
            <a:ext cx="6525918" cy="3896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As per report by government of United </a:t>
            </a:r>
            <a:r>
              <a:rPr lang="en-US" sz="2200" b="1" dirty="0" err="1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Kindom</a:t>
            </a: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703871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</a:p>
          <a:p>
            <a:pPr algn="l"/>
            <a:r>
              <a:rPr lang="en-IN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CFFB4-E865-587F-1127-D2E33CAEE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9"/>
          <a:stretch/>
        </p:blipFill>
        <p:spPr>
          <a:xfrm>
            <a:off x="2886074" y="2620650"/>
            <a:ext cx="6670465" cy="25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7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4" y="2005783"/>
            <a:ext cx="8986685" cy="408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One need to show id proof to centralized authority only once. Based on zero-knowledge-proof algorithm a badge will be generated which can be later used instead of id as a proof. This way original document is not revealed and identity is also proved. The badge cannot be decoded in anyway to retrieve the original id.</a:t>
            </a: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733368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SOLLUTION</a:t>
            </a:r>
          </a:p>
        </p:txBody>
      </p:sp>
    </p:spTree>
    <p:extLst>
      <p:ext uri="{BB962C8B-B14F-4D97-AF65-F5344CB8AC3E}">
        <p14:creationId xmlns:p14="http://schemas.microsoft.com/office/powerpoint/2010/main" val="278483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5" y="2005782"/>
            <a:ext cx="8858864" cy="3328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Fully Automated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Easy &amp; Fast API and SDK integration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Unique addons for d2c companies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Personalized service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Economies of scale</a:t>
            </a:r>
          </a:p>
          <a:p>
            <a:pPr algn="just">
              <a:lnSpc>
                <a:spcPct val="120000"/>
              </a:lnSpc>
            </a:pPr>
            <a:endParaRPr lang="en-US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694039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1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4" y="2005783"/>
            <a:ext cx="8986685" cy="408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497394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</a:p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4ABE5-8774-9753-3AB2-5F5CB9E5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79" y="599604"/>
            <a:ext cx="1991003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205E6-7FA5-5A84-D5B4-CFD37A7C6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2" y="239115"/>
            <a:ext cx="3915321" cy="1514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983DEE-AD71-1026-82B4-5A7F05C8B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008" y="1966072"/>
            <a:ext cx="2907517" cy="1193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2B67DD-2721-36DC-750D-496C8535D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780" y="3042642"/>
            <a:ext cx="1829055" cy="1733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26187E-B767-01BC-E657-4E6E2346C8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26" r="3009"/>
          <a:stretch/>
        </p:blipFill>
        <p:spPr>
          <a:xfrm>
            <a:off x="2281084" y="2231403"/>
            <a:ext cx="2000200" cy="19366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E98EEB-F191-0A20-B128-62A2EFFBC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213" y="3566281"/>
            <a:ext cx="4163006" cy="1314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5A7DCE2-B0F0-4C79-AF28-43D3C5F63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8574" y="2216466"/>
            <a:ext cx="1438476" cy="14003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17D67B-F129-BC61-63F6-014CAD19F1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380" y="3665391"/>
            <a:ext cx="2381582" cy="174331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A843C45-F03F-242D-EB5C-544980A78BD3}"/>
              </a:ext>
            </a:extLst>
          </p:cNvPr>
          <p:cNvSpPr txBox="1">
            <a:spLocks/>
          </p:cNvSpPr>
          <p:nvPr/>
        </p:nvSpPr>
        <p:spPr>
          <a:xfrm>
            <a:off x="3726425" y="6106558"/>
            <a:ext cx="7541344" cy="599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BANKING, FINANCE, GOVERNMENT, TELECOM </a:t>
            </a:r>
            <a:r>
              <a:rPr lang="en-US" sz="2200" b="1" dirty="0" err="1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etc</a:t>
            </a: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…</a:t>
            </a: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0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FB0B-33DF-9E60-1079-023286C4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39455"/>
            <a:ext cx="2886074" cy="89535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3AE6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Zero-ID</a:t>
            </a:r>
            <a:endParaRPr lang="en-IN" sz="5400" b="1" dirty="0">
              <a:solidFill>
                <a:srgbClr val="3AE6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CE97C6D-F292-79B1-4CE9-426CDB421FC8}"/>
              </a:ext>
            </a:extLst>
          </p:cNvPr>
          <p:cNvSpPr txBox="1">
            <a:spLocks/>
          </p:cNvSpPr>
          <p:nvPr/>
        </p:nvSpPr>
        <p:spPr>
          <a:xfrm>
            <a:off x="2281084" y="2062345"/>
            <a:ext cx="8986685" cy="40803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 global blockchain identity management market size was valued at $107.00 million in 2018, and is projected to reach $11.46 billion by 2026.</a:t>
            </a:r>
          </a:p>
          <a:p>
            <a:pPr algn="just">
              <a:lnSpc>
                <a:spcPct val="120000"/>
              </a:lnSpc>
            </a:pPr>
            <a:endParaRPr lang="en-US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Global KYC spending projected to total $1.6 billion in 2022.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According to a report by </a:t>
            </a:r>
            <a:r>
              <a:rPr lang="en-US" sz="2200" b="1" dirty="0" err="1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MarketsandMarkets</a:t>
            </a:r>
            <a:r>
              <a:rPr lang="en-US" sz="2200" b="1" dirty="0">
                <a:solidFill>
                  <a:srgbClr val="E8FCF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, the global KYC market is expected to grow from USD 467.2 million in 2019 to USD 1,105.4 million by 2024, at a compound annual growth rate (CAGR) of 18.9% during the forecast period. The report also highlights the increasing adoption of advanced technologies such as artificial intelligence, blockchain, and ZKP in KYC solutions.</a:t>
            </a:r>
          </a:p>
          <a:p>
            <a:br>
              <a:rPr lang="en-US" sz="800" dirty="0"/>
            </a:br>
            <a:endParaRPr lang="en-IN" sz="2200" b="1" dirty="0">
              <a:solidFill>
                <a:srgbClr val="E8FCF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D87FE2-AE7E-A0F5-C338-DA582EDB0F0A}"/>
              </a:ext>
            </a:extLst>
          </p:cNvPr>
          <p:cNvSpPr txBox="1">
            <a:spLocks/>
          </p:cNvSpPr>
          <p:nvPr/>
        </p:nvSpPr>
        <p:spPr>
          <a:xfrm>
            <a:off x="275303" y="280219"/>
            <a:ext cx="2074607" cy="1592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</a:p>
          <a:p>
            <a:pPr algn="l"/>
            <a:r>
              <a:rPr lang="en-US" sz="28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endParaRPr lang="en-IN" sz="28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892209-DCA3-8E76-FA2C-4D1E1F387EDA}"/>
              </a:ext>
            </a:extLst>
          </p:cNvPr>
          <p:cNvSpPr txBox="1">
            <a:spLocks/>
          </p:cNvSpPr>
          <p:nvPr/>
        </p:nvSpPr>
        <p:spPr>
          <a:xfrm>
            <a:off x="3672655" y="265464"/>
            <a:ext cx="1931732" cy="10916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Available Market</a:t>
            </a:r>
          </a:p>
          <a:p>
            <a:endParaRPr lang="en-US" sz="20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$1.2 Bn</a:t>
            </a:r>
            <a:endParaRPr lang="en-IN" sz="20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24684-F0FD-DFFC-A797-128F429B33FC}"/>
              </a:ext>
            </a:extLst>
          </p:cNvPr>
          <p:cNvSpPr txBox="1">
            <a:spLocks/>
          </p:cNvSpPr>
          <p:nvPr/>
        </p:nvSpPr>
        <p:spPr>
          <a:xfrm>
            <a:off x="6160217" y="260551"/>
            <a:ext cx="2192595" cy="10916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900" b="1" dirty="0" err="1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Servicable</a:t>
            </a:r>
            <a:r>
              <a:rPr lang="en-US" sz="19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Available Market</a:t>
            </a:r>
          </a:p>
          <a:p>
            <a:pPr>
              <a:lnSpc>
                <a:spcPct val="80000"/>
              </a:lnSpc>
            </a:pPr>
            <a:endParaRPr lang="en-US" sz="19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$406 Mn</a:t>
            </a:r>
            <a:endParaRPr lang="en-IN" sz="19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59FBE9-F522-CF3F-669A-B5DED691A303}"/>
              </a:ext>
            </a:extLst>
          </p:cNvPr>
          <p:cNvSpPr txBox="1">
            <a:spLocks/>
          </p:cNvSpPr>
          <p:nvPr/>
        </p:nvSpPr>
        <p:spPr>
          <a:xfrm>
            <a:off x="8908642" y="265464"/>
            <a:ext cx="2359127" cy="10916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900" b="1" dirty="0" err="1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Servicable</a:t>
            </a:r>
            <a:r>
              <a:rPr lang="en-US" sz="19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Obtainable Market</a:t>
            </a:r>
          </a:p>
          <a:p>
            <a:pPr>
              <a:lnSpc>
                <a:spcPct val="80000"/>
              </a:lnSpc>
            </a:pPr>
            <a:endParaRPr lang="en-US" sz="19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$18 Mn</a:t>
            </a:r>
            <a:endParaRPr lang="en-IN" sz="1900" b="1" dirty="0">
              <a:solidFill>
                <a:srgbClr val="1DE1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79524C-AE1E-E885-9A42-52201E6C0220}"/>
              </a:ext>
            </a:extLst>
          </p:cNvPr>
          <p:cNvSpPr txBox="1">
            <a:spLocks/>
          </p:cNvSpPr>
          <p:nvPr/>
        </p:nvSpPr>
        <p:spPr>
          <a:xfrm>
            <a:off x="2326989" y="1590237"/>
            <a:ext cx="8607711" cy="62271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1DE1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MODEL </a:t>
            </a:r>
            <a:r>
              <a:rPr lang="en-US" sz="2000" b="1" dirty="0">
                <a:solidFill>
                  <a:srgbClr val="E8FC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 with per successful id verification basis</a:t>
            </a:r>
            <a:endParaRPr lang="en-IN" sz="2000" b="1" dirty="0">
              <a:solidFill>
                <a:srgbClr val="E8FC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7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376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Office Theme</vt:lpstr>
      <vt:lpstr>Zero-ID</vt:lpstr>
      <vt:lpstr>Zero-ID</vt:lpstr>
      <vt:lpstr>Zero-ID</vt:lpstr>
      <vt:lpstr>Zero-ID</vt:lpstr>
      <vt:lpstr>Zero-ID</vt:lpstr>
      <vt:lpstr>Zero-ID</vt:lpstr>
      <vt:lpstr>Zero-ID</vt:lpstr>
      <vt:lpstr>Zero-ID</vt:lpstr>
      <vt:lpstr>Zero-ID</vt:lpstr>
      <vt:lpstr>Zero-ID</vt:lpstr>
      <vt:lpstr>Zero-ID</vt:lpstr>
      <vt:lpstr>Zero-ID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Zero-ID</dc:title>
  <dc:creator>ASHU SHARMA</dc:creator>
  <cp:lastModifiedBy>ASHU SHARMA</cp:lastModifiedBy>
  <cp:revision>26</cp:revision>
  <cp:lastPrinted>2023-03-29T20:19:20Z</cp:lastPrinted>
  <dcterms:created xsi:type="dcterms:W3CDTF">2023-03-29T18:00:27Z</dcterms:created>
  <dcterms:modified xsi:type="dcterms:W3CDTF">2023-03-30T07:51:36Z</dcterms:modified>
</cp:coreProperties>
</file>