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B46A54-BF59-4FED-BFEE-A8B5CDF388F2}">
          <p14:sldIdLst>
            <p14:sldId id="256"/>
          </p14:sldIdLst>
        </p14:section>
        <p14:section name="Untitled Section" id="{53B2FCAE-1739-4961-BBDD-6277EB04729F}">
          <p14:sldIdLst>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1" d="100"/>
          <a:sy n="71" d="100"/>
        </p:scale>
        <p:origin x="83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9/15/2024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33092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0355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7701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6364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5240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903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4265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569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8137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0238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9/15/2024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231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9/15/2024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882773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shutosh-verma-29882a240" TargetMode="External"/><Relationship Id="rId2" Type="http://schemas.openxmlformats.org/officeDocument/2006/relationships/hyperlink" Target="https://github.com/ashut0sh-verma"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 colors in gradient surface design">
            <a:extLst>
              <a:ext uri="{FF2B5EF4-FFF2-40B4-BE49-F238E27FC236}">
                <a16:creationId xmlns:a16="http://schemas.microsoft.com/office/drawing/2014/main" id="{81B168A7-6021-4AD9-8FD0-799FC05AD962}"/>
              </a:ext>
            </a:extLst>
          </p:cNvPr>
          <p:cNvPicPr>
            <a:picLocks noChangeAspect="1"/>
          </p:cNvPicPr>
          <p:nvPr/>
        </p:nvPicPr>
        <p:blipFill>
          <a:blip r:embed="rId2"/>
          <a:srcRect t="5835" b="9896"/>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6ADE05-B99D-1432-A767-01AFE552EB74}"/>
              </a:ext>
            </a:extLst>
          </p:cNvPr>
          <p:cNvSpPr>
            <a:spLocks noGrp="1"/>
          </p:cNvSpPr>
          <p:nvPr>
            <p:ph type="title"/>
          </p:nvPr>
        </p:nvSpPr>
        <p:spPr>
          <a:xfrm>
            <a:off x="1078991" y="1143000"/>
            <a:ext cx="9994291" cy="4514222"/>
          </a:xfrm>
        </p:spPr>
        <p:txBody>
          <a:bodyPr vert="horz" lIns="91440" tIns="45720" rIns="91440" bIns="45720" rtlCol="0" anchor="t">
            <a:noAutofit/>
          </a:bodyPr>
          <a:lstStyle/>
          <a:p>
            <a:br>
              <a:rPr lang="en-US" sz="6600" b="1" dirty="0">
                <a:solidFill>
                  <a:srgbClr val="FFFFFF"/>
                </a:solidFill>
                <a:effectLst/>
              </a:rPr>
            </a:br>
            <a:r>
              <a:rPr lang="en-US" sz="6600" b="1" dirty="0" err="1">
                <a:solidFill>
                  <a:srgbClr val="FFFFFF"/>
                </a:solidFill>
                <a:effectLst/>
              </a:rPr>
              <a:t>Cyclistic</a:t>
            </a:r>
            <a:r>
              <a:rPr lang="en-US" sz="6600" b="1" dirty="0">
                <a:solidFill>
                  <a:srgbClr val="FFFFFF"/>
                </a:solidFill>
                <a:effectLst/>
              </a:rPr>
              <a:t> Bike-Share  : Google Data Analytics Capstone Project </a:t>
            </a:r>
            <a:br>
              <a:rPr lang="en-US" sz="6600" b="1" dirty="0">
                <a:solidFill>
                  <a:srgbClr val="FFFFFF"/>
                </a:solidFill>
                <a:effectLst/>
              </a:rPr>
            </a:br>
            <a:br>
              <a:rPr lang="en-US" sz="6600" b="1" dirty="0">
                <a:solidFill>
                  <a:srgbClr val="FFFFFF"/>
                </a:solidFill>
                <a:effectLst/>
              </a:rPr>
            </a:br>
            <a:endParaRPr lang="en-US" sz="6600" dirty="0">
              <a:solidFill>
                <a:srgbClr val="FFFFFF"/>
              </a:solidFill>
            </a:endParaRP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6522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CD25-277E-DCEB-9495-A48B6A02BA85}"/>
              </a:ext>
            </a:extLst>
          </p:cNvPr>
          <p:cNvSpPr>
            <a:spLocks noGrp="1"/>
          </p:cNvSpPr>
          <p:nvPr>
            <p:ph type="title"/>
          </p:nvPr>
        </p:nvSpPr>
        <p:spPr>
          <a:xfrm>
            <a:off x="879532" y="213939"/>
            <a:ext cx="6245352" cy="1009558"/>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036DA91E-A4E6-1CE0-8C66-FE9E99C51A91}"/>
              </a:ext>
            </a:extLst>
          </p:cNvPr>
          <p:cNvPicPr>
            <a:picLocks noGrp="1" noChangeAspect="1"/>
          </p:cNvPicPr>
          <p:nvPr>
            <p:ph idx="1"/>
          </p:nvPr>
        </p:nvPicPr>
        <p:blipFill>
          <a:blip r:embed="rId2"/>
          <a:stretch>
            <a:fillRect/>
          </a:stretch>
        </p:blipFill>
        <p:spPr>
          <a:xfrm>
            <a:off x="5446207" y="1818130"/>
            <a:ext cx="6495422" cy="3221740"/>
          </a:xfrm>
        </p:spPr>
      </p:pic>
      <p:sp>
        <p:nvSpPr>
          <p:cNvPr id="8" name="TextBox 7">
            <a:extLst>
              <a:ext uri="{FF2B5EF4-FFF2-40B4-BE49-F238E27FC236}">
                <a16:creationId xmlns:a16="http://schemas.microsoft.com/office/drawing/2014/main" id="{F6ECF777-C94C-48DF-EDA3-D8F7B0F536F7}"/>
              </a:ext>
            </a:extLst>
          </p:cNvPr>
          <p:cNvSpPr txBox="1"/>
          <p:nvPr/>
        </p:nvSpPr>
        <p:spPr>
          <a:xfrm>
            <a:off x="668517" y="1223497"/>
            <a:ext cx="4687255" cy="4708981"/>
          </a:xfrm>
          <a:prstGeom prst="rect">
            <a:avLst/>
          </a:prstGeom>
          <a:noFill/>
        </p:spPr>
        <p:txBody>
          <a:bodyPr wrap="square">
            <a:spAutoFit/>
          </a:bodyPr>
          <a:lstStyle/>
          <a:p>
            <a:pPr marL="342900" indent="-342900">
              <a:buFont typeface="Wingdings" panose="05000000000000000000" pitchFamily="2" charset="2"/>
              <a:buChar char="Ø"/>
            </a:pPr>
            <a:r>
              <a:rPr lang="en-US" sz="2000" i="1" dirty="0">
                <a:latin typeface="+mj-lt"/>
              </a:rPr>
              <a:t>Wednesday has the highest number of trips with 0.58M trips, followed by Tuesday and Friday with around 0.53M and 0.49M trips, respectively.</a:t>
            </a:r>
          </a:p>
          <a:p>
            <a:pPr marL="342900" indent="-342900">
              <a:buFont typeface="Wingdings" panose="05000000000000000000" pitchFamily="2" charset="2"/>
              <a:buChar char="Ø"/>
            </a:pPr>
            <a:endParaRPr lang="en-US" sz="2000" i="1" dirty="0">
              <a:latin typeface="+mj-lt"/>
            </a:endParaRPr>
          </a:p>
          <a:p>
            <a:pPr marL="342900" indent="-342900">
              <a:buFont typeface="Wingdings" panose="05000000000000000000" pitchFamily="2" charset="2"/>
              <a:buChar char="Ø"/>
            </a:pPr>
            <a:r>
              <a:rPr lang="en-US" sz="2000" i="1" dirty="0">
                <a:latin typeface="+mj-lt"/>
              </a:rPr>
              <a:t>Sunday has the lowest number of trips at 0.31M.</a:t>
            </a:r>
          </a:p>
          <a:p>
            <a:pPr marL="342900" indent="-342900">
              <a:buFont typeface="Wingdings" panose="05000000000000000000" pitchFamily="2" charset="2"/>
              <a:buChar char="Ø"/>
            </a:pPr>
            <a:endParaRPr lang="en-US" sz="2000" i="1" dirty="0">
              <a:latin typeface="+mj-lt"/>
            </a:endParaRPr>
          </a:p>
          <a:p>
            <a:pPr marL="342900" indent="-342900">
              <a:buFont typeface="Wingdings" panose="05000000000000000000" pitchFamily="2" charset="2"/>
              <a:buChar char="Ø"/>
            </a:pPr>
            <a:r>
              <a:rPr lang="en-US" sz="2000" i="1" dirty="0">
                <a:latin typeface="+mj-lt"/>
              </a:rPr>
              <a:t>The average trip duration is longest on Saturday (15.41 minutes) and Sunday (15.03 minutes), which suggests more leisurely or recreational trips on weekends. Weekdays have shorter average trip durations, with Tuesday at 12.37 minutes and Thursday at 12.46 minutes.</a:t>
            </a:r>
          </a:p>
        </p:txBody>
      </p:sp>
    </p:spTree>
    <p:extLst>
      <p:ext uri="{BB962C8B-B14F-4D97-AF65-F5344CB8AC3E}">
        <p14:creationId xmlns:p14="http://schemas.microsoft.com/office/powerpoint/2010/main" val="421233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BFDE-A674-8C73-118B-236BAED40F4A}"/>
              </a:ext>
            </a:extLst>
          </p:cNvPr>
          <p:cNvSpPr>
            <a:spLocks noGrp="1"/>
          </p:cNvSpPr>
          <p:nvPr>
            <p:ph type="title"/>
          </p:nvPr>
        </p:nvSpPr>
        <p:spPr>
          <a:xfrm>
            <a:off x="758952" y="758952"/>
            <a:ext cx="6144266" cy="1230622"/>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E30D5EC7-D27F-1E15-79DB-ED86A64D619D}"/>
              </a:ext>
            </a:extLst>
          </p:cNvPr>
          <p:cNvPicPr>
            <a:picLocks noGrp="1" noChangeAspect="1"/>
          </p:cNvPicPr>
          <p:nvPr>
            <p:ph idx="1"/>
          </p:nvPr>
        </p:nvPicPr>
        <p:blipFill>
          <a:blip r:embed="rId2"/>
          <a:stretch>
            <a:fillRect/>
          </a:stretch>
        </p:blipFill>
        <p:spPr>
          <a:xfrm>
            <a:off x="7856305" y="1597604"/>
            <a:ext cx="3334215" cy="3077004"/>
          </a:xfrm>
        </p:spPr>
      </p:pic>
      <p:sp>
        <p:nvSpPr>
          <p:cNvPr id="7" name="TextBox 6">
            <a:extLst>
              <a:ext uri="{FF2B5EF4-FFF2-40B4-BE49-F238E27FC236}">
                <a16:creationId xmlns:a16="http://schemas.microsoft.com/office/drawing/2014/main" id="{100081A1-B97F-ED6A-64F0-AF9D3FA06CC0}"/>
              </a:ext>
            </a:extLst>
          </p:cNvPr>
          <p:cNvSpPr txBox="1"/>
          <p:nvPr/>
        </p:nvSpPr>
        <p:spPr>
          <a:xfrm>
            <a:off x="758952" y="2295270"/>
            <a:ext cx="6094324" cy="3416320"/>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Q3 (July to September) has the highest number of trips, with 1.353 million trips, followed by Q2 (April to June) with 879.11K trips.</a:t>
            </a:r>
          </a:p>
          <a:p>
            <a:endParaRPr lang="en-US" sz="2400" i="1" dirty="0">
              <a:latin typeface="+mj-lt"/>
            </a:endParaRPr>
          </a:p>
          <a:p>
            <a:pPr marL="342900" indent="-342900">
              <a:buFont typeface="Wingdings" panose="05000000000000000000" pitchFamily="2" charset="2"/>
              <a:buChar char="Ø"/>
            </a:pPr>
            <a:r>
              <a:rPr lang="en-US" sz="2400" i="1" dirty="0">
                <a:latin typeface="+mj-lt"/>
              </a:rPr>
              <a:t>Q4 (October to December) and Q1 (January to March) have significantly fewer trips, with 637.46K and 345.36K trips, respectively. This indicates that cycling activity peaks during warmer months.</a:t>
            </a:r>
          </a:p>
        </p:txBody>
      </p:sp>
    </p:spTree>
    <p:extLst>
      <p:ext uri="{BB962C8B-B14F-4D97-AF65-F5344CB8AC3E}">
        <p14:creationId xmlns:p14="http://schemas.microsoft.com/office/powerpoint/2010/main" val="54294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CA1F-DD58-4B7E-8FF6-EE97A03514DC}"/>
              </a:ext>
            </a:extLst>
          </p:cNvPr>
          <p:cNvSpPr>
            <a:spLocks noGrp="1"/>
          </p:cNvSpPr>
          <p:nvPr>
            <p:ph type="title"/>
          </p:nvPr>
        </p:nvSpPr>
        <p:spPr>
          <a:xfrm>
            <a:off x="758951" y="758952"/>
            <a:ext cx="6526103" cy="1079896"/>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AD56F67C-CFE6-7EF8-54BB-C574EFA2FD1F}"/>
              </a:ext>
            </a:extLst>
          </p:cNvPr>
          <p:cNvPicPr>
            <a:picLocks noGrp="1" noChangeAspect="1"/>
          </p:cNvPicPr>
          <p:nvPr>
            <p:ph idx="1"/>
          </p:nvPr>
        </p:nvPicPr>
        <p:blipFill>
          <a:blip r:embed="rId2"/>
          <a:stretch>
            <a:fillRect/>
          </a:stretch>
        </p:blipFill>
        <p:spPr>
          <a:xfrm>
            <a:off x="6893170" y="1929284"/>
            <a:ext cx="5014127" cy="2608645"/>
          </a:xfrm>
        </p:spPr>
      </p:pic>
      <p:sp>
        <p:nvSpPr>
          <p:cNvPr id="7" name="TextBox 6">
            <a:extLst>
              <a:ext uri="{FF2B5EF4-FFF2-40B4-BE49-F238E27FC236}">
                <a16:creationId xmlns:a16="http://schemas.microsoft.com/office/drawing/2014/main" id="{FBF349E8-EACB-76C2-FD19-CB11B0F3C916}"/>
              </a:ext>
            </a:extLst>
          </p:cNvPr>
          <p:cNvSpPr txBox="1"/>
          <p:nvPr/>
        </p:nvSpPr>
        <p:spPr>
          <a:xfrm>
            <a:off x="758951" y="2967334"/>
            <a:ext cx="5501172" cy="1938992"/>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The busiest start station is Canal St &amp; Adams St with 52K trips, followed by Clinton St &amp; Madison St and Clinton St &amp; Washington Blvd, with 47K and 46K trips, respectively.</a:t>
            </a:r>
          </a:p>
        </p:txBody>
      </p:sp>
    </p:spTree>
    <p:extLst>
      <p:ext uri="{BB962C8B-B14F-4D97-AF65-F5344CB8AC3E}">
        <p14:creationId xmlns:p14="http://schemas.microsoft.com/office/powerpoint/2010/main" val="147531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D068-7708-DA54-CFFA-E83103A32E6D}"/>
              </a:ext>
            </a:extLst>
          </p:cNvPr>
          <p:cNvSpPr>
            <a:spLocks noGrp="1"/>
          </p:cNvSpPr>
          <p:nvPr>
            <p:ph type="title"/>
          </p:nvPr>
        </p:nvSpPr>
        <p:spPr>
          <a:xfrm>
            <a:off x="758952" y="758952"/>
            <a:ext cx="5822718" cy="1039703"/>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DAFD7751-7244-303B-E641-54DF07297D7D}"/>
              </a:ext>
            </a:extLst>
          </p:cNvPr>
          <p:cNvPicPr>
            <a:picLocks noGrp="1" noChangeAspect="1"/>
          </p:cNvPicPr>
          <p:nvPr>
            <p:ph idx="1"/>
          </p:nvPr>
        </p:nvPicPr>
        <p:blipFill>
          <a:blip r:embed="rId2"/>
          <a:stretch>
            <a:fillRect/>
          </a:stretch>
        </p:blipFill>
        <p:spPr>
          <a:xfrm>
            <a:off x="6662057" y="1868127"/>
            <a:ext cx="5169877" cy="3121746"/>
          </a:xfrm>
        </p:spPr>
      </p:pic>
      <p:sp>
        <p:nvSpPr>
          <p:cNvPr id="7" name="TextBox 6">
            <a:extLst>
              <a:ext uri="{FF2B5EF4-FFF2-40B4-BE49-F238E27FC236}">
                <a16:creationId xmlns:a16="http://schemas.microsoft.com/office/drawing/2014/main" id="{FE601B12-70ED-34E0-4E91-178D9A42F940}"/>
              </a:ext>
            </a:extLst>
          </p:cNvPr>
          <p:cNvSpPr txBox="1"/>
          <p:nvPr/>
        </p:nvSpPr>
        <p:spPr>
          <a:xfrm>
            <a:off x="758952" y="2989944"/>
            <a:ext cx="5169877" cy="1569660"/>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The most frequent end station is Canal St &amp; Adams St with 49K trips, closely followed by Clinton St &amp; Washington Blvd with 48K trips.</a:t>
            </a:r>
          </a:p>
        </p:txBody>
      </p:sp>
    </p:spTree>
    <p:extLst>
      <p:ext uri="{BB962C8B-B14F-4D97-AF65-F5344CB8AC3E}">
        <p14:creationId xmlns:p14="http://schemas.microsoft.com/office/powerpoint/2010/main" val="334473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8A9F-0AB5-AED6-A8BF-5FEBF0BF44CC}"/>
              </a:ext>
            </a:extLst>
          </p:cNvPr>
          <p:cNvSpPr>
            <a:spLocks noGrp="1"/>
          </p:cNvSpPr>
          <p:nvPr>
            <p:ph type="title"/>
          </p:nvPr>
        </p:nvSpPr>
        <p:spPr>
          <a:xfrm>
            <a:off x="907401" y="246486"/>
            <a:ext cx="6245351" cy="949268"/>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AC081A4B-91AF-5762-BB7B-85A30D7F6D41}"/>
              </a:ext>
            </a:extLst>
          </p:cNvPr>
          <p:cNvPicPr>
            <a:picLocks noGrp="1" noChangeAspect="1"/>
          </p:cNvPicPr>
          <p:nvPr>
            <p:ph idx="1"/>
          </p:nvPr>
        </p:nvPicPr>
        <p:blipFill>
          <a:blip r:embed="rId2"/>
          <a:stretch>
            <a:fillRect/>
          </a:stretch>
        </p:blipFill>
        <p:spPr>
          <a:xfrm>
            <a:off x="907401" y="1195754"/>
            <a:ext cx="10525648" cy="2726422"/>
          </a:xfrm>
        </p:spPr>
      </p:pic>
      <p:sp>
        <p:nvSpPr>
          <p:cNvPr id="7" name="TextBox 6">
            <a:extLst>
              <a:ext uri="{FF2B5EF4-FFF2-40B4-BE49-F238E27FC236}">
                <a16:creationId xmlns:a16="http://schemas.microsoft.com/office/drawing/2014/main" id="{8A6765C8-CBED-C08D-FA79-71FC78D4459F}"/>
              </a:ext>
            </a:extLst>
          </p:cNvPr>
          <p:cNvSpPr txBox="1"/>
          <p:nvPr/>
        </p:nvSpPr>
        <p:spPr>
          <a:xfrm>
            <a:off x="907401" y="4002563"/>
            <a:ext cx="10674098" cy="2462213"/>
          </a:xfrm>
          <a:prstGeom prst="rect">
            <a:avLst/>
          </a:prstGeom>
          <a:noFill/>
        </p:spPr>
        <p:txBody>
          <a:bodyPr wrap="square">
            <a:spAutoFit/>
          </a:bodyPr>
          <a:lstStyle/>
          <a:p>
            <a:pPr marL="342900" indent="-342900">
              <a:buFont typeface="Wingdings" panose="05000000000000000000" pitchFamily="2" charset="2"/>
              <a:buChar char="Ø"/>
            </a:pPr>
            <a:r>
              <a:rPr lang="en-US" sz="2200" i="1" dirty="0">
                <a:latin typeface="+mj-lt"/>
              </a:rPr>
              <a:t>The most popular time for trips is during the 5 PM hour, with 418K trips.</a:t>
            </a:r>
          </a:p>
          <a:p>
            <a:endParaRPr lang="en-US" sz="2200" i="1" dirty="0">
              <a:latin typeface="+mj-lt"/>
            </a:endParaRPr>
          </a:p>
          <a:p>
            <a:pPr marL="342900" indent="-342900">
              <a:buFont typeface="Wingdings" panose="05000000000000000000" pitchFamily="2" charset="2"/>
              <a:buChar char="Ø"/>
            </a:pPr>
            <a:r>
              <a:rPr lang="en-US" sz="2200" i="1" dirty="0">
                <a:latin typeface="+mj-lt"/>
              </a:rPr>
              <a:t>The second most popular time is 4 PM, with 320K trips, followed by 8 AM with 291K trips.</a:t>
            </a:r>
          </a:p>
          <a:p>
            <a:pPr marL="342900" indent="-342900">
              <a:buFont typeface="Wingdings" panose="05000000000000000000" pitchFamily="2" charset="2"/>
              <a:buChar char="Ø"/>
            </a:pPr>
            <a:endParaRPr lang="en-US" sz="2200" i="1" dirty="0">
              <a:latin typeface="+mj-lt"/>
            </a:endParaRPr>
          </a:p>
          <a:p>
            <a:pPr marL="342900" indent="-342900">
              <a:buFont typeface="Wingdings" panose="05000000000000000000" pitchFamily="2" charset="2"/>
              <a:buChar char="Ø"/>
            </a:pPr>
            <a:r>
              <a:rPr lang="en-US" sz="2200" i="1" dirty="0">
                <a:latin typeface="+mj-lt"/>
              </a:rPr>
              <a:t>There is a clear spike in usage during peak commuting hours, such as mornings (7-9 AM) and evenings (4-6 PM), indicating that many users likely use </a:t>
            </a:r>
            <a:r>
              <a:rPr lang="en-US" sz="2200" i="1" dirty="0" err="1">
                <a:latin typeface="+mj-lt"/>
              </a:rPr>
              <a:t>Cyclistic</a:t>
            </a:r>
            <a:r>
              <a:rPr lang="en-US" sz="2200" i="1" dirty="0">
                <a:latin typeface="+mj-lt"/>
              </a:rPr>
              <a:t> bikes for commuting purposes.</a:t>
            </a:r>
          </a:p>
        </p:txBody>
      </p:sp>
    </p:spTree>
    <p:extLst>
      <p:ext uri="{BB962C8B-B14F-4D97-AF65-F5344CB8AC3E}">
        <p14:creationId xmlns:p14="http://schemas.microsoft.com/office/powerpoint/2010/main" val="66817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48DF-5C24-E1FA-39CA-49FB5FBCBB82}"/>
              </a:ext>
            </a:extLst>
          </p:cNvPr>
          <p:cNvSpPr>
            <a:spLocks noGrp="1"/>
          </p:cNvSpPr>
          <p:nvPr>
            <p:ph type="title"/>
          </p:nvPr>
        </p:nvSpPr>
        <p:spPr>
          <a:xfrm>
            <a:off x="760475" y="216341"/>
            <a:ext cx="5913153" cy="1110041"/>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EDDC970D-C048-0B2F-0997-AF87BD9DAEB9}"/>
              </a:ext>
            </a:extLst>
          </p:cNvPr>
          <p:cNvPicPr>
            <a:picLocks noGrp="1" noChangeAspect="1"/>
          </p:cNvPicPr>
          <p:nvPr>
            <p:ph idx="1"/>
          </p:nvPr>
        </p:nvPicPr>
        <p:blipFill>
          <a:blip r:embed="rId2"/>
          <a:stretch>
            <a:fillRect/>
          </a:stretch>
        </p:blipFill>
        <p:spPr>
          <a:xfrm>
            <a:off x="760475" y="1211024"/>
            <a:ext cx="10671049" cy="2376237"/>
          </a:xfrm>
        </p:spPr>
      </p:pic>
      <p:sp>
        <p:nvSpPr>
          <p:cNvPr id="7" name="TextBox 6">
            <a:extLst>
              <a:ext uri="{FF2B5EF4-FFF2-40B4-BE49-F238E27FC236}">
                <a16:creationId xmlns:a16="http://schemas.microsoft.com/office/drawing/2014/main" id="{E57DB0DD-DADB-1412-01C7-DEA8938F4BC6}"/>
              </a:ext>
            </a:extLst>
          </p:cNvPr>
          <p:cNvSpPr txBox="1"/>
          <p:nvPr/>
        </p:nvSpPr>
        <p:spPr>
          <a:xfrm>
            <a:off x="760474" y="3587261"/>
            <a:ext cx="10671049" cy="2677656"/>
          </a:xfrm>
          <a:prstGeom prst="rect">
            <a:avLst/>
          </a:prstGeom>
          <a:noFill/>
        </p:spPr>
        <p:txBody>
          <a:bodyPr wrap="square">
            <a:spAutoFit/>
          </a:bodyPr>
          <a:lstStyle/>
          <a:p>
            <a:pPr marL="285750" indent="-285750">
              <a:buFont typeface="Wingdings" panose="05000000000000000000" pitchFamily="2" charset="2"/>
              <a:buChar char="Ø"/>
            </a:pPr>
            <a:r>
              <a:rPr lang="en-US" sz="2400" i="1" dirty="0">
                <a:latin typeface="+mj-lt"/>
              </a:rPr>
              <a:t>Subscribers (orange line) show a consistent number of trips across the weekdays, peaking on Friday (with 0.46M trips) and maintaining high usage on Monday, Tuesday, Wednesday, and Thursday (around 0.48M).</a:t>
            </a:r>
          </a:p>
          <a:p>
            <a:endParaRPr lang="en-US" sz="2400" i="1" dirty="0">
              <a:latin typeface="+mj-lt"/>
            </a:endParaRPr>
          </a:p>
          <a:p>
            <a:pPr marL="285750" indent="-285750">
              <a:buFont typeface="Wingdings" panose="05000000000000000000" pitchFamily="2" charset="2"/>
              <a:buChar char="Ø"/>
            </a:pPr>
            <a:r>
              <a:rPr lang="en-US" sz="2400" i="1" dirty="0">
                <a:latin typeface="+mj-lt"/>
              </a:rPr>
              <a:t>Casual riders (blue line), on the other hand, show a different pattern, with fewer trips on weekdays (about 0.04M) and more trips on the weekends, especially on Saturday with a slight peak at 0.07M trips.</a:t>
            </a:r>
          </a:p>
        </p:txBody>
      </p:sp>
    </p:spTree>
    <p:extLst>
      <p:ext uri="{BB962C8B-B14F-4D97-AF65-F5344CB8AC3E}">
        <p14:creationId xmlns:p14="http://schemas.microsoft.com/office/powerpoint/2010/main" val="18988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EC2D-1093-00C6-354E-7E09F4E17CEF}"/>
              </a:ext>
            </a:extLst>
          </p:cNvPr>
          <p:cNvSpPr>
            <a:spLocks noGrp="1"/>
          </p:cNvSpPr>
          <p:nvPr>
            <p:ph type="title"/>
          </p:nvPr>
        </p:nvSpPr>
        <p:spPr>
          <a:xfrm>
            <a:off x="758951" y="146002"/>
            <a:ext cx="6245351" cy="1079896"/>
          </a:xfrm>
        </p:spPr>
        <p:txBody>
          <a:bodyPr>
            <a:normAutofit/>
          </a:bodyPr>
          <a:lstStyle/>
          <a:p>
            <a:r>
              <a:rPr lang="en-US" sz="5400" dirty="0"/>
              <a:t>Final Conclusion </a:t>
            </a:r>
          </a:p>
        </p:txBody>
      </p:sp>
      <p:sp>
        <p:nvSpPr>
          <p:cNvPr id="3" name="Content Placeholder 2">
            <a:extLst>
              <a:ext uri="{FF2B5EF4-FFF2-40B4-BE49-F238E27FC236}">
                <a16:creationId xmlns:a16="http://schemas.microsoft.com/office/drawing/2014/main" id="{7A1518C7-AF09-685A-7B29-D497FFD9A6C2}"/>
              </a:ext>
            </a:extLst>
          </p:cNvPr>
          <p:cNvSpPr>
            <a:spLocks noGrp="1"/>
          </p:cNvSpPr>
          <p:nvPr>
            <p:ph idx="1"/>
          </p:nvPr>
        </p:nvSpPr>
        <p:spPr>
          <a:xfrm>
            <a:off x="758951" y="1075173"/>
            <a:ext cx="10671049" cy="3443872"/>
          </a:xfrm>
        </p:spPr>
        <p:txBody>
          <a:bodyPr>
            <a:noAutofit/>
          </a:bodyPr>
          <a:lstStyle/>
          <a:p>
            <a:r>
              <a:rPr lang="en-US" sz="2200" b="0" i="1" dirty="0">
                <a:solidFill>
                  <a:srgbClr val="1F2328"/>
                </a:solidFill>
                <a:effectLst/>
                <a:latin typeface="+mj-lt"/>
              </a:rPr>
              <a:t> From the analysis, we see that annual members ride more often during weekdays and usually take longer trips. In contrast, casual riders tend to use the bikes on weekends for shorter trips. This shows clear differences in how each group uses the bike service. Most busy station is Canal St &amp; Adams </a:t>
            </a:r>
            <a:r>
              <a:rPr lang="en-US" sz="2200" b="0" i="1" dirty="0" err="1">
                <a:solidFill>
                  <a:srgbClr val="1F2328"/>
                </a:solidFill>
                <a:effectLst/>
                <a:latin typeface="+mj-lt"/>
              </a:rPr>
              <a:t>St.The</a:t>
            </a:r>
            <a:r>
              <a:rPr lang="en-US" sz="2200" b="0" i="1" dirty="0">
                <a:solidFill>
                  <a:srgbClr val="1F2328"/>
                </a:solidFill>
                <a:effectLst/>
                <a:latin typeface="+mj-lt"/>
              </a:rPr>
              <a:t> most popular time for trips is during the 5 PM hour, with 418K trips. The second most popular time is 4 PM, with 320K trips, followed by 8 AM with 291K trips. There is a clear spike in usage during peak commuting hours, such as mornings (7-9 AM) and evenings (4-6 PM), indicating that many users likely use </a:t>
            </a:r>
            <a:r>
              <a:rPr lang="en-US" sz="2200" b="0" i="1" dirty="0" err="1">
                <a:solidFill>
                  <a:srgbClr val="1F2328"/>
                </a:solidFill>
                <a:effectLst/>
                <a:latin typeface="+mj-lt"/>
              </a:rPr>
              <a:t>Cyclistic</a:t>
            </a:r>
            <a:r>
              <a:rPr lang="en-US" sz="2200" b="0" i="1" dirty="0">
                <a:solidFill>
                  <a:srgbClr val="1F2328"/>
                </a:solidFill>
                <a:effectLst/>
                <a:latin typeface="+mj-lt"/>
              </a:rPr>
              <a:t> bikes for commuting purposes. There is a significant drop-off in usage between 10 PM and 5 AM, which suggests that bike usage is minimal during late night and early morning hours. Subscribers show a consistent number of trips across the weekdays, peaking on Friday and maintaining high usage on Monday, Tuesday, Wednesday, and Thursday. Casual riders , on the other hand, show a different pattern, with fewer trips on weekdays and more trips on the weekends, especially on Saturday with a slight peak at 0.07M trips. This suggests that subscribers use the bikes more regularly for commuting during the week, while casual riders tend to use the bikes more for leisure on weekends.</a:t>
            </a:r>
            <a:endParaRPr lang="en-US" sz="2200" i="1" dirty="0">
              <a:latin typeface="+mj-lt"/>
            </a:endParaRPr>
          </a:p>
        </p:txBody>
      </p:sp>
    </p:spTree>
    <p:extLst>
      <p:ext uri="{BB962C8B-B14F-4D97-AF65-F5344CB8AC3E}">
        <p14:creationId xmlns:p14="http://schemas.microsoft.com/office/powerpoint/2010/main" val="147498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FFE3-D5F4-3CA9-1484-0BF70341348C}"/>
              </a:ext>
            </a:extLst>
          </p:cNvPr>
          <p:cNvSpPr>
            <a:spLocks noGrp="1"/>
          </p:cNvSpPr>
          <p:nvPr>
            <p:ph type="title"/>
          </p:nvPr>
        </p:nvSpPr>
        <p:spPr>
          <a:xfrm>
            <a:off x="762000" y="289342"/>
            <a:ext cx="7370164" cy="939219"/>
          </a:xfrm>
        </p:spPr>
        <p:txBody>
          <a:bodyPr>
            <a:normAutofit/>
          </a:bodyPr>
          <a:lstStyle/>
          <a:p>
            <a:r>
              <a:rPr lang="en-US" sz="5400" dirty="0"/>
              <a:t>Recommendation</a:t>
            </a:r>
          </a:p>
        </p:txBody>
      </p:sp>
      <p:sp>
        <p:nvSpPr>
          <p:cNvPr id="3" name="Content Placeholder 2">
            <a:extLst>
              <a:ext uri="{FF2B5EF4-FFF2-40B4-BE49-F238E27FC236}">
                <a16:creationId xmlns:a16="http://schemas.microsoft.com/office/drawing/2014/main" id="{FAADA22D-7DA7-F382-662B-73C9FB90C67E}"/>
              </a:ext>
            </a:extLst>
          </p:cNvPr>
          <p:cNvSpPr>
            <a:spLocks noGrp="1"/>
          </p:cNvSpPr>
          <p:nvPr>
            <p:ph idx="1"/>
          </p:nvPr>
        </p:nvSpPr>
        <p:spPr>
          <a:xfrm>
            <a:off x="762000" y="1436914"/>
            <a:ext cx="10668000" cy="4368320"/>
          </a:xfrm>
        </p:spPr>
        <p:txBody>
          <a:bodyPr>
            <a:normAutofit/>
          </a:bodyPr>
          <a:lstStyle/>
          <a:p>
            <a:r>
              <a:rPr lang="en-US" sz="2400" b="0" i="1" dirty="0">
                <a:solidFill>
                  <a:srgbClr val="1F2328"/>
                </a:solidFill>
                <a:effectLst/>
                <a:latin typeface="+mj-lt"/>
              </a:rPr>
              <a:t>The marketing team can work on turning casual riders into annual members by highlighting the advantages of membership. They can focus on weekends and target the stations that casual riders use the most. promoting the membership benefits during weekends or at popular casual rider locations might encourage more casual riders to convert to annual memberships. By focusing on how each group uses the service, </a:t>
            </a:r>
            <a:r>
              <a:rPr lang="en-US" sz="2400" b="0" i="1" dirty="0" err="1">
                <a:solidFill>
                  <a:srgbClr val="1F2328"/>
                </a:solidFill>
                <a:effectLst/>
                <a:latin typeface="+mj-lt"/>
              </a:rPr>
              <a:t>Cyclistic</a:t>
            </a:r>
            <a:r>
              <a:rPr lang="en-US" sz="2400" b="0" i="1" dirty="0">
                <a:solidFill>
                  <a:srgbClr val="1F2328"/>
                </a:solidFill>
                <a:effectLst/>
                <a:latin typeface="+mj-lt"/>
              </a:rPr>
              <a:t> can better meet their needs and improve overall satisfaction. The marketing strategy to encourage casual riders to get an annual membership should focus on key topics like saving money, improving health, helping the environment, and avoiding traffic. Highlighting the benefits of cycling in these areas can be more appealing than other transportation options.</a:t>
            </a:r>
            <a:endParaRPr lang="en-US" sz="2400" i="1" dirty="0">
              <a:latin typeface="+mj-lt"/>
            </a:endParaRPr>
          </a:p>
        </p:txBody>
      </p:sp>
    </p:spTree>
    <p:extLst>
      <p:ext uri="{BB962C8B-B14F-4D97-AF65-F5344CB8AC3E}">
        <p14:creationId xmlns:p14="http://schemas.microsoft.com/office/powerpoint/2010/main" val="99607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F00AB8-80B7-4DAE-FC9C-081B83E389ED}"/>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i="1" kern="1200" spc="100" baseline="0" dirty="0">
                <a:solidFill>
                  <a:schemeClr val="tx1"/>
                </a:solidFill>
                <a:latin typeface="+mj-lt"/>
                <a:ea typeface="+mj-ea"/>
                <a:cs typeface="+mj-cs"/>
              </a:rPr>
              <a:t>Thank You</a:t>
            </a:r>
          </a:p>
        </p:txBody>
      </p:sp>
      <p:sp>
        <p:nvSpPr>
          <p:cNvPr id="30" name="Freeform: Shape 2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Smiling Face with No Fill">
            <a:extLst>
              <a:ext uri="{FF2B5EF4-FFF2-40B4-BE49-F238E27FC236}">
                <a16:creationId xmlns:a16="http://schemas.microsoft.com/office/drawing/2014/main" id="{0235F10C-E51F-0C83-A096-A25058112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32" name="Straight Connector 3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122197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182FCA-355A-647B-5755-C170F5C5056B}"/>
              </a:ext>
            </a:extLst>
          </p:cNvPr>
          <p:cNvSpPr>
            <a:spLocks noGrp="1"/>
          </p:cNvSpPr>
          <p:nvPr>
            <p:ph type="pic" idx="1"/>
          </p:nvPr>
        </p:nvSpPr>
        <p:spPr>
          <a:xfrm>
            <a:off x="7777423" y="2058756"/>
            <a:ext cx="3470245" cy="2740487"/>
          </a:xfrm>
        </p:spPr>
        <p:txBody>
          <a:bodyPr/>
          <a:lstStyle/>
          <a:p>
            <a:endParaRPr lang="en-US" dirty="0"/>
          </a:p>
        </p:txBody>
      </p:sp>
      <p:sp>
        <p:nvSpPr>
          <p:cNvPr id="5" name="Text Placeholder 4">
            <a:extLst>
              <a:ext uri="{FF2B5EF4-FFF2-40B4-BE49-F238E27FC236}">
                <a16:creationId xmlns:a16="http://schemas.microsoft.com/office/drawing/2014/main" id="{56E3586E-BE80-4D62-3B92-D8A8478984C1}"/>
              </a:ext>
            </a:extLst>
          </p:cNvPr>
          <p:cNvSpPr>
            <a:spLocks noGrp="1"/>
          </p:cNvSpPr>
          <p:nvPr>
            <p:ph type="body" sz="half" idx="2"/>
          </p:nvPr>
        </p:nvSpPr>
        <p:spPr>
          <a:xfrm>
            <a:off x="758951" y="3428999"/>
            <a:ext cx="6465813" cy="2670049"/>
          </a:xfrm>
        </p:spPr>
        <p:txBody>
          <a:bodyPr>
            <a:normAutofit/>
          </a:bodyPr>
          <a:lstStyle/>
          <a:p>
            <a:pPr marL="342900" indent="-342900">
              <a:buFont typeface="Wingdings" panose="05000000000000000000" pitchFamily="2" charset="2"/>
              <a:buChar char="Ø"/>
            </a:pPr>
            <a:r>
              <a:rPr lang="en-US" sz="2400" i="1" dirty="0" err="1">
                <a:latin typeface="+mj-lt"/>
              </a:rPr>
              <a:t>Github</a:t>
            </a:r>
            <a:r>
              <a:rPr lang="en-US" dirty="0"/>
              <a:t> :</a:t>
            </a:r>
            <a:r>
              <a:rPr lang="en-US" sz="2800" dirty="0"/>
              <a:t> </a:t>
            </a:r>
            <a:r>
              <a:rPr lang="en-US" dirty="0">
                <a:hlinkClick r:id="rId2"/>
              </a:rPr>
              <a:t>https://</a:t>
            </a:r>
            <a:r>
              <a:rPr lang="en-US" dirty="0">
                <a:latin typeface="-apple-system"/>
                <a:hlinkClick r:id="rId2"/>
              </a:rPr>
              <a:t>github.com/ashut0sh-verma</a:t>
            </a:r>
            <a:r>
              <a:rPr lang="en-US" dirty="0">
                <a:latin typeface="-apple-system"/>
              </a:rPr>
              <a:t> </a:t>
            </a:r>
          </a:p>
          <a:p>
            <a:endParaRPr lang="en-US" sz="2800" dirty="0"/>
          </a:p>
          <a:p>
            <a:pPr marL="342900" indent="-342900">
              <a:buFont typeface="Wingdings" panose="05000000000000000000" pitchFamily="2" charset="2"/>
              <a:buChar char="Ø"/>
            </a:pPr>
            <a:r>
              <a:rPr lang="en-US" sz="2400" i="1" dirty="0">
                <a:latin typeface="+mj-lt"/>
              </a:rPr>
              <a:t>LinkedIn</a:t>
            </a:r>
            <a:r>
              <a:rPr lang="en-US" i="1" dirty="0">
                <a:latin typeface="+mj-lt"/>
              </a:rPr>
              <a:t> </a:t>
            </a:r>
            <a:r>
              <a:rPr lang="en-US" dirty="0"/>
              <a:t>: </a:t>
            </a:r>
            <a:r>
              <a:rPr lang="en-US" i="0" dirty="0">
                <a:effectLst/>
                <a:latin typeface="-apple-system"/>
                <a:hlinkClick r:id="rId3"/>
              </a:rPr>
              <a:t>linkedin.com/in/ashutosh-verma-29882a240</a:t>
            </a:r>
            <a:endParaRPr lang="en-US" dirty="0"/>
          </a:p>
        </p:txBody>
      </p:sp>
      <p:sp>
        <p:nvSpPr>
          <p:cNvPr id="2" name="Title 1">
            <a:extLst>
              <a:ext uri="{FF2B5EF4-FFF2-40B4-BE49-F238E27FC236}">
                <a16:creationId xmlns:a16="http://schemas.microsoft.com/office/drawing/2014/main" id="{34D301B4-5B64-99A2-CD06-B8231AFEF565}"/>
              </a:ext>
            </a:extLst>
          </p:cNvPr>
          <p:cNvSpPr>
            <a:spLocks noGrp="1"/>
          </p:cNvSpPr>
          <p:nvPr>
            <p:ph type="title"/>
          </p:nvPr>
        </p:nvSpPr>
        <p:spPr>
          <a:xfrm>
            <a:off x="758951" y="758953"/>
            <a:ext cx="6817505" cy="1743088"/>
          </a:xfrm>
        </p:spPr>
        <p:txBody>
          <a:bodyPr>
            <a:normAutofit fontScale="90000"/>
          </a:bodyPr>
          <a:lstStyle/>
          <a:p>
            <a:pPr>
              <a:buSzPct val="90000"/>
            </a:pPr>
            <a:r>
              <a:rPr lang="en-US" sz="8900" dirty="0"/>
              <a:t>Hello !</a:t>
            </a:r>
            <a:br>
              <a:rPr lang="en-US" dirty="0"/>
            </a:br>
            <a:r>
              <a:rPr lang="en-US" sz="4400" dirty="0"/>
              <a:t>I am Ashutosh Verma</a:t>
            </a:r>
            <a:br>
              <a:rPr lang="en-US" sz="4000" dirty="0"/>
            </a:br>
            <a:br>
              <a:rPr lang="en-US" sz="4000" dirty="0"/>
            </a:br>
            <a:br>
              <a:rPr lang="en-US" sz="4000" dirty="0"/>
            </a:br>
            <a:endParaRPr lang="en-US" sz="4000" dirty="0"/>
          </a:p>
        </p:txBody>
      </p:sp>
    </p:spTree>
    <p:extLst>
      <p:ext uri="{BB962C8B-B14F-4D97-AF65-F5344CB8AC3E}">
        <p14:creationId xmlns:p14="http://schemas.microsoft.com/office/powerpoint/2010/main" val="316380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6E1831-778F-DF38-0E40-4BCD62527EA0}"/>
              </a:ext>
            </a:extLst>
          </p:cNvPr>
          <p:cNvSpPr>
            <a:spLocks noGrp="1"/>
          </p:cNvSpPr>
          <p:nvPr>
            <p:ph type="title"/>
          </p:nvPr>
        </p:nvSpPr>
        <p:spPr>
          <a:xfrm>
            <a:off x="758951" y="758952"/>
            <a:ext cx="9962639" cy="1722991"/>
          </a:xfrm>
        </p:spPr>
        <p:txBody>
          <a:bodyPr>
            <a:normAutofit/>
          </a:bodyPr>
          <a:lstStyle/>
          <a:p>
            <a:pPr algn="ctr"/>
            <a:r>
              <a:rPr lang="en-US" sz="4000" kern="1200" dirty="0">
                <a:solidFill>
                  <a:schemeClr val="tx1"/>
                </a:solidFill>
                <a:effectLst/>
                <a:latin typeface="Times New Roman" panose="02020603050405020304" pitchFamily="18" charset="0"/>
                <a:ea typeface="Times New Roman" panose="02020603050405020304" pitchFamily="18" charset="0"/>
                <a:cs typeface="+mn-cs"/>
              </a:rPr>
              <a:t>C</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Y</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C</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L</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İ</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S</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T</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İ</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C</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B</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I</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K</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E</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S</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H</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A</a:t>
            </a:r>
            <a:r>
              <a:rPr lang="en-US" sz="4000" kern="1200" spc="-85"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R</a:t>
            </a:r>
            <a:r>
              <a:rPr lang="en-US" sz="4000" kern="1200" spc="-9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4000" kern="1200" dirty="0">
                <a:solidFill>
                  <a:schemeClr val="tx1"/>
                </a:solidFill>
                <a:effectLst/>
                <a:latin typeface="Times New Roman" panose="02020603050405020304" pitchFamily="18" charset="0"/>
                <a:ea typeface="Times New Roman" panose="02020603050405020304" pitchFamily="18" charset="0"/>
                <a:cs typeface="+mn-cs"/>
              </a:rPr>
              <a:t>E</a:t>
            </a:r>
            <a:br>
              <a:rPr lang="en-US" sz="2400" kern="1200" dirty="0">
                <a:solidFill>
                  <a:srgbClr val="5CD911"/>
                </a:solidFill>
                <a:effectLst/>
                <a:latin typeface="Times New Roman" panose="02020603050405020304" pitchFamily="18" charset="0"/>
                <a:ea typeface="Times New Roman" panose="02020603050405020304" pitchFamily="18" charset="0"/>
                <a:cs typeface="+mn-cs"/>
              </a:rPr>
            </a:br>
            <a:r>
              <a:rPr lang="en-US" sz="3200" kern="1200" spc="740" dirty="0">
                <a:solidFill>
                  <a:schemeClr val="accent6">
                    <a:lumMod val="50000"/>
                  </a:schemeClr>
                </a:solidFill>
                <a:effectLst/>
                <a:latin typeface="Times New Roman" panose="02020603050405020304" pitchFamily="18" charset="0"/>
                <a:ea typeface="Times New Roman" panose="02020603050405020304" pitchFamily="18" charset="0"/>
                <a:cs typeface="+mn-cs"/>
              </a:rPr>
              <a:t>CONT</a:t>
            </a:r>
            <a:r>
              <a:rPr lang="en-US" sz="3200" kern="1200" spc="730" dirty="0">
                <a:solidFill>
                  <a:schemeClr val="accent6">
                    <a:lumMod val="50000"/>
                  </a:schemeClr>
                </a:solidFill>
                <a:effectLst/>
                <a:latin typeface="Times New Roman" panose="02020603050405020304" pitchFamily="18" charset="0"/>
                <a:ea typeface="Times New Roman" panose="02020603050405020304" pitchFamily="18" charset="0"/>
                <a:cs typeface="+mn-cs"/>
              </a:rPr>
              <a:t>ENTS</a:t>
            </a:r>
            <a:endParaRPr lang="en-US" sz="3200" b="1" dirty="0">
              <a:solidFill>
                <a:schemeClr val="accent6">
                  <a:lumMod val="50000"/>
                </a:schemeClr>
              </a:solidFill>
            </a:endParaRPr>
          </a:p>
        </p:txBody>
      </p:sp>
      <p:sp>
        <p:nvSpPr>
          <p:cNvPr id="11" name="Content Placeholder 10">
            <a:extLst>
              <a:ext uri="{FF2B5EF4-FFF2-40B4-BE49-F238E27FC236}">
                <a16:creationId xmlns:a16="http://schemas.microsoft.com/office/drawing/2014/main" id="{6C4DC6BE-E634-A1B6-6DBB-158881D960F1}"/>
              </a:ext>
            </a:extLst>
          </p:cNvPr>
          <p:cNvSpPr>
            <a:spLocks noGrp="1"/>
          </p:cNvSpPr>
          <p:nvPr>
            <p:ph idx="1"/>
          </p:nvPr>
        </p:nvSpPr>
        <p:spPr>
          <a:xfrm>
            <a:off x="2973323" y="2572378"/>
            <a:ext cx="7848751" cy="3838470"/>
          </a:xfrm>
        </p:spPr>
        <p:txBody>
          <a:bodyPr/>
          <a:lstStyle/>
          <a:p>
            <a:pPr>
              <a:buFont typeface="Wingdings" panose="05000000000000000000" pitchFamily="2" charset="2"/>
              <a:buChar char="Ø"/>
            </a:pPr>
            <a:r>
              <a:rPr lang="en-US" sz="2400" i="1" dirty="0">
                <a:latin typeface="+mj-lt"/>
              </a:rPr>
              <a:t> Project Purpose</a:t>
            </a:r>
          </a:p>
          <a:p>
            <a:pPr>
              <a:buFont typeface="Wingdings" panose="05000000000000000000" pitchFamily="2" charset="2"/>
              <a:buChar char="Ø"/>
            </a:pPr>
            <a:r>
              <a:rPr lang="en-US" sz="2400" i="1" dirty="0">
                <a:latin typeface="+mj-lt"/>
              </a:rPr>
              <a:t>The Question</a:t>
            </a:r>
          </a:p>
          <a:p>
            <a:pPr>
              <a:buFont typeface="Wingdings" panose="05000000000000000000" pitchFamily="2" charset="2"/>
              <a:buChar char="Ø"/>
            </a:pPr>
            <a:r>
              <a:rPr lang="en-US" sz="2400" i="1" kern="1200" spc="104" dirty="0">
                <a:solidFill>
                  <a:schemeClr val="tx1"/>
                </a:solidFill>
                <a:effectLst/>
                <a:latin typeface="+mj-lt"/>
                <a:ea typeface="Times New Roman" panose="02020603050405020304" pitchFamily="18" charset="0"/>
                <a:cs typeface="+mn-cs"/>
              </a:rPr>
              <a:t>Analysis</a:t>
            </a:r>
            <a:r>
              <a:rPr lang="en-US" sz="2400" i="1" kern="1200" spc="40" dirty="0">
                <a:solidFill>
                  <a:schemeClr val="tx1"/>
                </a:solidFill>
                <a:effectLst/>
                <a:latin typeface="+mj-lt"/>
                <a:ea typeface="宋体" panose="02010600030101010101" pitchFamily="2" charset="-122"/>
                <a:cs typeface="Times New Roman" panose="02020603050405020304" pitchFamily="18" charset="0"/>
              </a:rPr>
              <a:t> </a:t>
            </a:r>
            <a:r>
              <a:rPr lang="en-US" sz="2400" i="1" kern="1200" spc="139" dirty="0">
                <a:solidFill>
                  <a:schemeClr val="tx1"/>
                </a:solidFill>
                <a:effectLst/>
                <a:latin typeface="+mj-lt"/>
                <a:ea typeface="Times New Roman" panose="02020603050405020304" pitchFamily="18" charset="0"/>
                <a:cs typeface="+mn-cs"/>
              </a:rPr>
              <a:t>Summary</a:t>
            </a:r>
          </a:p>
          <a:p>
            <a:pPr>
              <a:buFont typeface="Wingdings" panose="05000000000000000000" pitchFamily="2" charset="2"/>
              <a:buChar char="Ø"/>
            </a:pPr>
            <a:r>
              <a:rPr lang="en-US" sz="2400" i="1" kern="1200" spc="104" dirty="0">
                <a:solidFill>
                  <a:schemeClr val="tx1"/>
                </a:solidFill>
                <a:effectLst/>
                <a:latin typeface="+mj-lt"/>
                <a:ea typeface="Times New Roman" panose="02020603050405020304" pitchFamily="18" charset="0"/>
                <a:cs typeface="+mn-cs"/>
              </a:rPr>
              <a:t>Final</a:t>
            </a:r>
            <a:r>
              <a:rPr lang="en-US" sz="2400" i="1" kern="1200" spc="64" dirty="0">
                <a:solidFill>
                  <a:schemeClr val="tx1"/>
                </a:solidFill>
                <a:effectLst/>
                <a:latin typeface="+mj-lt"/>
                <a:ea typeface="宋体" panose="02010600030101010101" pitchFamily="2" charset="-122"/>
                <a:cs typeface="Times New Roman" panose="02020603050405020304" pitchFamily="18" charset="0"/>
              </a:rPr>
              <a:t> </a:t>
            </a:r>
            <a:r>
              <a:rPr lang="en-US" sz="2400" i="1" kern="1200" spc="114" dirty="0">
                <a:solidFill>
                  <a:schemeClr val="tx1"/>
                </a:solidFill>
                <a:effectLst/>
                <a:latin typeface="+mj-lt"/>
                <a:ea typeface="Times New Roman" panose="02020603050405020304" pitchFamily="18" charset="0"/>
                <a:cs typeface="+mn-cs"/>
              </a:rPr>
              <a:t>Conclusion</a:t>
            </a:r>
            <a:r>
              <a:rPr lang="en-US" sz="2400" i="1" kern="1200" spc="69" dirty="0">
                <a:solidFill>
                  <a:schemeClr val="tx1"/>
                </a:solidFill>
                <a:effectLst/>
                <a:latin typeface="+mj-lt"/>
                <a:ea typeface="宋体" panose="02010600030101010101" pitchFamily="2" charset="-122"/>
                <a:cs typeface="Times New Roman" panose="02020603050405020304" pitchFamily="18" charset="0"/>
              </a:rPr>
              <a:t> </a:t>
            </a:r>
            <a:endParaRPr lang="en-US" sz="2400" i="1" kern="1200" dirty="0">
              <a:solidFill>
                <a:schemeClr val="tx1"/>
              </a:solidFill>
              <a:effectLst/>
              <a:latin typeface="+mj-lt"/>
              <a:ea typeface="宋体" panose="02010600030101010101" pitchFamily="2" charset="-122"/>
              <a:cs typeface="Times New Roman" panose="02020603050405020304" pitchFamily="18" charset="0"/>
            </a:endParaRPr>
          </a:p>
          <a:p>
            <a:pPr>
              <a:buFont typeface="Wingdings" panose="05000000000000000000" pitchFamily="2" charset="2"/>
              <a:buChar char="Ø"/>
            </a:pPr>
            <a:r>
              <a:rPr lang="en-US" sz="2400" i="1" kern="1200" spc="189" dirty="0">
                <a:solidFill>
                  <a:schemeClr val="tx1"/>
                </a:solidFill>
                <a:effectLst/>
                <a:latin typeface="+mj-lt"/>
                <a:ea typeface="Times New Roman" panose="02020603050405020304" pitchFamily="18" charset="0"/>
                <a:cs typeface="+mn-cs"/>
              </a:rPr>
              <a:t>Recommenda</a:t>
            </a:r>
            <a:r>
              <a:rPr lang="en-US" sz="2400" i="1" kern="1200" spc="185" dirty="0">
                <a:solidFill>
                  <a:schemeClr val="tx1"/>
                </a:solidFill>
                <a:effectLst/>
                <a:latin typeface="+mj-lt"/>
                <a:ea typeface="Times New Roman" panose="02020603050405020304" pitchFamily="18" charset="0"/>
                <a:cs typeface="+mn-cs"/>
              </a:rPr>
              <a:t>tion</a:t>
            </a:r>
            <a:endParaRPr lang="en-IN" sz="2400" i="1" dirty="0">
              <a:solidFill>
                <a:schemeClr val="tx1"/>
              </a:solidFill>
              <a:effectLst/>
              <a:latin typeface="+mj-lt"/>
            </a:endParaRPr>
          </a:p>
          <a:p>
            <a:pPr marL="0" indent="0">
              <a:buNone/>
            </a:pPr>
            <a:endParaRPr lang="en-US" dirty="0"/>
          </a:p>
        </p:txBody>
      </p:sp>
    </p:spTree>
    <p:extLst>
      <p:ext uri="{BB962C8B-B14F-4D97-AF65-F5344CB8AC3E}">
        <p14:creationId xmlns:p14="http://schemas.microsoft.com/office/powerpoint/2010/main" val="295136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E7BCAB-2D31-1631-83CF-A1F3F98CD418}"/>
              </a:ext>
            </a:extLst>
          </p:cNvPr>
          <p:cNvSpPr>
            <a:spLocks noGrp="1"/>
          </p:cNvSpPr>
          <p:nvPr>
            <p:ph type="title"/>
          </p:nvPr>
        </p:nvSpPr>
        <p:spPr>
          <a:xfrm>
            <a:off x="758951" y="758952"/>
            <a:ext cx="10585637" cy="1300960"/>
          </a:xfrm>
        </p:spPr>
        <p:txBody>
          <a:bodyPr/>
          <a:lstStyle/>
          <a:p>
            <a:r>
              <a:rPr lang="en-US" dirty="0"/>
              <a:t>Project Purpose</a:t>
            </a:r>
          </a:p>
        </p:txBody>
      </p:sp>
      <p:sp>
        <p:nvSpPr>
          <p:cNvPr id="10" name="Content Placeholder 9">
            <a:extLst>
              <a:ext uri="{FF2B5EF4-FFF2-40B4-BE49-F238E27FC236}">
                <a16:creationId xmlns:a16="http://schemas.microsoft.com/office/drawing/2014/main" id="{03517EF6-6417-B0B7-2D4F-C901E5D5F276}"/>
              </a:ext>
            </a:extLst>
          </p:cNvPr>
          <p:cNvSpPr>
            <a:spLocks noGrp="1"/>
          </p:cNvSpPr>
          <p:nvPr>
            <p:ph idx="1"/>
          </p:nvPr>
        </p:nvSpPr>
        <p:spPr>
          <a:xfrm>
            <a:off x="995089" y="2688086"/>
            <a:ext cx="10585637" cy="2778217"/>
          </a:xfrm>
        </p:spPr>
        <p:txBody>
          <a:bodyPr>
            <a:normAutofit/>
          </a:bodyPr>
          <a:lstStyle/>
          <a:p>
            <a:pPr marL="0" indent="0" algn="l" rtl="0" eaLnBrk="1" latinLnBrk="0" hangingPunct="0">
              <a:lnSpc>
                <a:spcPct val="114000"/>
              </a:lnSpc>
              <a:spcBef>
                <a:spcPts val="0"/>
              </a:spcBef>
              <a:spcAft>
                <a:spcPts val="0"/>
              </a:spcAft>
              <a:buNone/>
            </a:pPr>
            <a:r>
              <a:rPr lang="en-US" sz="2800" i="1" dirty="0">
                <a:solidFill>
                  <a:schemeClr val="tx1"/>
                </a:solidFill>
                <a:effectLst/>
                <a:latin typeface="+mj-lt"/>
              </a:rPr>
              <a:t>This project includes a data-based decision-making scenario. Driving data was analyzed in order to identify </a:t>
            </a:r>
            <a:br>
              <a:rPr lang="en-US" sz="2800" i="1" dirty="0">
                <a:solidFill>
                  <a:schemeClr val="tx1"/>
                </a:solidFill>
                <a:effectLst/>
                <a:latin typeface="+mj-lt"/>
              </a:rPr>
            </a:br>
            <a:r>
              <a:rPr lang="en-US" sz="2800" i="1" dirty="0">
                <a:solidFill>
                  <a:schemeClr val="tx1"/>
                </a:solidFill>
                <a:effectLst/>
                <a:latin typeface="+mj-lt"/>
              </a:rPr>
              <a:t>the </a:t>
            </a:r>
            <a:r>
              <a:rPr lang="en-US" sz="2800" i="1" dirty="0" err="1">
                <a:solidFill>
                  <a:schemeClr val="tx1"/>
                </a:solidFill>
                <a:effectLst/>
                <a:latin typeface="+mj-lt"/>
              </a:rPr>
              <a:t>Cyclistic</a:t>
            </a:r>
            <a:r>
              <a:rPr lang="en-US" sz="2800" i="1" dirty="0">
                <a:solidFill>
                  <a:schemeClr val="tx1"/>
                </a:solidFill>
                <a:effectLst/>
                <a:latin typeface="+mj-lt"/>
              </a:rPr>
              <a:t> company's upcoming marketing campaign and trends.</a:t>
            </a:r>
          </a:p>
          <a:p>
            <a:pPr marL="0" indent="0" algn="l" rtl="0" eaLnBrk="1" latinLnBrk="0" hangingPunct="0">
              <a:lnSpc>
                <a:spcPct val="114000"/>
              </a:lnSpc>
              <a:spcBef>
                <a:spcPts val="0"/>
              </a:spcBef>
              <a:spcAft>
                <a:spcPts val="0"/>
              </a:spcAft>
              <a:buNone/>
            </a:pPr>
            <a:endParaRPr lang="en-IN" sz="2800" i="1" dirty="0">
              <a:solidFill>
                <a:schemeClr val="tx1"/>
              </a:solidFill>
              <a:effectLst/>
              <a:latin typeface="+mj-lt"/>
            </a:endParaRPr>
          </a:p>
        </p:txBody>
      </p:sp>
    </p:spTree>
    <p:extLst>
      <p:ext uri="{BB962C8B-B14F-4D97-AF65-F5344CB8AC3E}">
        <p14:creationId xmlns:p14="http://schemas.microsoft.com/office/powerpoint/2010/main" val="155141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7567-FF15-7A9A-3409-A9AD6F23E066}"/>
              </a:ext>
            </a:extLst>
          </p:cNvPr>
          <p:cNvSpPr>
            <a:spLocks noGrp="1"/>
          </p:cNvSpPr>
          <p:nvPr>
            <p:ph type="title"/>
          </p:nvPr>
        </p:nvSpPr>
        <p:spPr>
          <a:xfrm>
            <a:off x="758952" y="758952"/>
            <a:ext cx="10671048" cy="1203089"/>
          </a:xfrm>
        </p:spPr>
        <p:txBody>
          <a:bodyPr>
            <a:normAutofit fontScale="90000"/>
          </a:bodyPr>
          <a:lstStyle/>
          <a:p>
            <a:r>
              <a:rPr lang="en-US" sz="6000" i="1" dirty="0">
                <a:latin typeface="+mj-lt"/>
              </a:rPr>
              <a:t>The Question</a:t>
            </a:r>
            <a:br>
              <a:rPr lang="en-US" sz="6000" i="1" dirty="0">
                <a:latin typeface="+mj-lt"/>
              </a:rPr>
            </a:br>
            <a:endParaRPr lang="en-US" dirty="0"/>
          </a:p>
        </p:txBody>
      </p:sp>
      <p:sp>
        <p:nvSpPr>
          <p:cNvPr id="3" name="Content Placeholder 2">
            <a:extLst>
              <a:ext uri="{FF2B5EF4-FFF2-40B4-BE49-F238E27FC236}">
                <a16:creationId xmlns:a16="http://schemas.microsoft.com/office/drawing/2014/main" id="{C9D42E84-E27A-9B95-43A6-FBF938A9B886}"/>
              </a:ext>
            </a:extLst>
          </p:cNvPr>
          <p:cNvSpPr>
            <a:spLocks noGrp="1"/>
          </p:cNvSpPr>
          <p:nvPr>
            <p:ph idx="1"/>
          </p:nvPr>
        </p:nvSpPr>
        <p:spPr>
          <a:xfrm>
            <a:off x="1160886" y="2311122"/>
            <a:ext cx="10434912" cy="2800776"/>
          </a:xfrm>
        </p:spPr>
        <p:txBody>
          <a:bodyPr>
            <a:normAutofit/>
          </a:bodyPr>
          <a:lstStyle/>
          <a:p>
            <a:pPr marL="0" indent="0">
              <a:buNone/>
            </a:pPr>
            <a:r>
              <a:rPr lang="en-US" sz="3200" i="1" dirty="0">
                <a:latin typeface="+mj-lt"/>
              </a:rPr>
              <a:t>The director of marketing and my manager Moreno has assigned me the question to answer: </a:t>
            </a:r>
          </a:p>
          <a:p>
            <a:pPr marL="0" indent="0">
              <a:buNone/>
            </a:pPr>
            <a:endParaRPr lang="en-US" sz="2400" i="1" dirty="0">
              <a:latin typeface="+mj-lt"/>
            </a:endParaRPr>
          </a:p>
          <a:p>
            <a:pPr>
              <a:buFont typeface="Wingdings" panose="05000000000000000000" pitchFamily="2" charset="2"/>
              <a:buChar char="Ø"/>
            </a:pPr>
            <a:r>
              <a:rPr lang="en-US" sz="2800" i="1" dirty="0">
                <a:latin typeface="+mj-lt"/>
              </a:rPr>
              <a:t> How do annual members and casual riders use </a:t>
            </a:r>
            <a:r>
              <a:rPr lang="en-US" sz="2800" i="1" dirty="0" err="1">
                <a:latin typeface="+mj-lt"/>
              </a:rPr>
              <a:t>Cyclistic</a:t>
            </a:r>
            <a:r>
              <a:rPr lang="en-US" sz="2800" i="1" dirty="0">
                <a:latin typeface="+mj-lt"/>
              </a:rPr>
              <a:t> bikes differently?</a:t>
            </a:r>
          </a:p>
        </p:txBody>
      </p:sp>
    </p:spTree>
    <p:extLst>
      <p:ext uri="{BB962C8B-B14F-4D97-AF65-F5344CB8AC3E}">
        <p14:creationId xmlns:p14="http://schemas.microsoft.com/office/powerpoint/2010/main" val="252589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BA35-A658-BCFF-3582-F3D4AD856D3D}"/>
              </a:ext>
            </a:extLst>
          </p:cNvPr>
          <p:cNvSpPr>
            <a:spLocks noGrp="1"/>
          </p:cNvSpPr>
          <p:nvPr>
            <p:ph type="title"/>
          </p:nvPr>
        </p:nvSpPr>
        <p:spPr>
          <a:xfrm>
            <a:off x="1251449" y="758952"/>
            <a:ext cx="5802493" cy="4754880"/>
          </a:xfrm>
        </p:spPr>
        <p:txBody>
          <a:bodyPr>
            <a:normAutofit/>
          </a:bodyPr>
          <a:lstStyle/>
          <a:p>
            <a:br>
              <a:rPr lang="en-US" sz="5400" spc="300" dirty="0"/>
            </a:br>
            <a:br>
              <a:rPr lang="en-US" sz="5400" spc="300" dirty="0"/>
            </a:br>
            <a:r>
              <a:rPr lang="en-US" sz="5400" spc="300" dirty="0"/>
              <a:t>Analysis Summary</a:t>
            </a:r>
            <a:br>
              <a:rPr lang="en-US" sz="5400" spc="300" dirty="0"/>
            </a:br>
            <a:br>
              <a:rPr lang="en-US" sz="5400" spc="300" dirty="0"/>
            </a:br>
            <a:br>
              <a:rPr lang="en-US" sz="5400" spc="300" dirty="0"/>
            </a:br>
            <a:endParaRPr lang="en-US" sz="5400" spc="300" dirty="0"/>
          </a:p>
        </p:txBody>
      </p:sp>
      <p:pic>
        <p:nvPicPr>
          <p:cNvPr id="7" name="Content Placeholder 6">
            <a:extLst>
              <a:ext uri="{FF2B5EF4-FFF2-40B4-BE49-F238E27FC236}">
                <a16:creationId xmlns:a16="http://schemas.microsoft.com/office/drawing/2014/main" id="{EF9F1A9B-6555-8B9C-22E7-880C670C2D5E}"/>
              </a:ext>
            </a:extLst>
          </p:cNvPr>
          <p:cNvPicPr>
            <a:picLocks noGrp="1" noChangeAspect="1"/>
          </p:cNvPicPr>
          <p:nvPr>
            <p:ph idx="1"/>
          </p:nvPr>
        </p:nvPicPr>
        <p:blipFill>
          <a:blip r:embed="rId2"/>
          <a:stretch>
            <a:fillRect/>
          </a:stretch>
        </p:blipFill>
        <p:spPr>
          <a:xfrm>
            <a:off x="7985483" y="1432753"/>
            <a:ext cx="2955068" cy="2137708"/>
          </a:xfrm>
        </p:spPr>
      </p:pic>
      <p:pic>
        <p:nvPicPr>
          <p:cNvPr id="5" name="Picture 4">
            <a:extLst>
              <a:ext uri="{FF2B5EF4-FFF2-40B4-BE49-F238E27FC236}">
                <a16:creationId xmlns:a16="http://schemas.microsoft.com/office/drawing/2014/main" id="{99232463-A82B-63C1-4928-7840B1B82B63}"/>
              </a:ext>
            </a:extLst>
          </p:cNvPr>
          <p:cNvPicPr>
            <a:picLocks noChangeAspect="1"/>
          </p:cNvPicPr>
          <p:nvPr/>
        </p:nvPicPr>
        <p:blipFill>
          <a:blip r:embed="rId3"/>
          <a:stretch>
            <a:fillRect/>
          </a:stretch>
        </p:blipFill>
        <p:spPr>
          <a:xfrm>
            <a:off x="7985483" y="3376124"/>
            <a:ext cx="2955068" cy="2137708"/>
          </a:xfrm>
          <a:prstGeom prst="rect">
            <a:avLst/>
          </a:prstGeom>
        </p:spPr>
      </p:pic>
    </p:spTree>
    <p:extLst>
      <p:ext uri="{BB962C8B-B14F-4D97-AF65-F5344CB8AC3E}">
        <p14:creationId xmlns:p14="http://schemas.microsoft.com/office/powerpoint/2010/main" val="192989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A030-8E0D-37C3-AC67-953FD24E3DA5}"/>
              </a:ext>
            </a:extLst>
          </p:cNvPr>
          <p:cNvSpPr>
            <a:spLocks noGrp="1"/>
          </p:cNvSpPr>
          <p:nvPr>
            <p:ph type="title"/>
          </p:nvPr>
        </p:nvSpPr>
        <p:spPr>
          <a:xfrm>
            <a:off x="904353" y="758952"/>
            <a:ext cx="6337834" cy="1331105"/>
          </a:xfrm>
        </p:spPr>
        <p:txBody>
          <a:bodyPr>
            <a:normAutofit fontScale="90000"/>
          </a:bodyPr>
          <a:lstStyle/>
          <a:p>
            <a:r>
              <a:rPr lang="en-US" spc="300" dirty="0"/>
              <a:t>Analysis Summary</a:t>
            </a:r>
            <a:br>
              <a:rPr lang="en-US" spc="300" dirty="0"/>
            </a:br>
            <a:br>
              <a:rPr lang="en-US" spc="300" dirty="0"/>
            </a:br>
            <a:br>
              <a:rPr lang="en-US" sz="2000" spc="300" dirty="0"/>
            </a:br>
            <a:br>
              <a:rPr lang="en-US" sz="2000" spc="300" dirty="0"/>
            </a:br>
            <a:br>
              <a:rPr lang="en-US" sz="2700" dirty="0"/>
            </a:br>
            <a:endParaRPr lang="en-US" sz="2700" dirty="0"/>
          </a:p>
        </p:txBody>
      </p:sp>
      <p:pic>
        <p:nvPicPr>
          <p:cNvPr id="10" name="Content Placeholder 9">
            <a:extLst>
              <a:ext uri="{FF2B5EF4-FFF2-40B4-BE49-F238E27FC236}">
                <a16:creationId xmlns:a16="http://schemas.microsoft.com/office/drawing/2014/main" id="{727D8D5E-1F92-E398-5812-6F8E366A1156}"/>
              </a:ext>
            </a:extLst>
          </p:cNvPr>
          <p:cNvPicPr>
            <a:picLocks noGrp="1" noChangeAspect="1"/>
          </p:cNvPicPr>
          <p:nvPr>
            <p:ph idx="1"/>
          </p:nvPr>
        </p:nvPicPr>
        <p:blipFill>
          <a:blip r:embed="rId2"/>
          <a:stretch>
            <a:fillRect/>
          </a:stretch>
        </p:blipFill>
        <p:spPr>
          <a:xfrm>
            <a:off x="7483347" y="1671392"/>
            <a:ext cx="3943900" cy="3515216"/>
          </a:xfrm>
          <a:prstGeom prst="rect">
            <a:avLst/>
          </a:prstGeom>
        </p:spPr>
      </p:pic>
      <p:sp>
        <p:nvSpPr>
          <p:cNvPr id="15" name="TextBox 14">
            <a:extLst>
              <a:ext uri="{FF2B5EF4-FFF2-40B4-BE49-F238E27FC236}">
                <a16:creationId xmlns:a16="http://schemas.microsoft.com/office/drawing/2014/main" id="{AED96ABC-DD97-C63B-3C3C-A447685E4B6D}"/>
              </a:ext>
            </a:extLst>
          </p:cNvPr>
          <p:cNvSpPr txBox="1"/>
          <p:nvPr/>
        </p:nvSpPr>
        <p:spPr>
          <a:xfrm>
            <a:off x="904353" y="2901687"/>
            <a:ext cx="6094324" cy="1938992"/>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Male riders make up 73.74% of the trips (2.37M trips).</a:t>
            </a:r>
          </a:p>
          <a:p>
            <a:endParaRPr lang="en-US" sz="2400" i="1" dirty="0">
              <a:latin typeface="+mj-lt"/>
            </a:endParaRPr>
          </a:p>
          <a:p>
            <a:pPr marL="342900" indent="-342900">
              <a:buFont typeface="Wingdings" panose="05000000000000000000" pitchFamily="2" charset="2"/>
              <a:buChar char="Ø"/>
            </a:pPr>
            <a:r>
              <a:rPr lang="en-US" sz="2400" i="1" dirty="0">
                <a:latin typeface="+mj-lt"/>
              </a:rPr>
              <a:t>Female riders account for 26.26% of the trips (0.84M trips).</a:t>
            </a:r>
          </a:p>
        </p:txBody>
      </p:sp>
    </p:spTree>
    <p:extLst>
      <p:ext uri="{BB962C8B-B14F-4D97-AF65-F5344CB8AC3E}">
        <p14:creationId xmlns:p14="http://schemas.microsoft.com/office/powerpoint/2010/main" val="231712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94AD-66C0-C751-C033-8ED63146E2BF}"/>
              </a:ext>
            </a:extLst>
          </p:cNvPr>
          <p:cNvSpPr>
            <a:spLocks noGrp="1"/>
          </p:cNvSpPr>
          <p:nvPr>
            <p:ph type="title"/>
          </p:nvPr>
        </p:nvSpPr>
        <p:spPr>
          <a:xfrm>
            <a:off x="758952" y="758952"/>
            <a:ext cx="6485910" cy="1441637"/>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3AA546BB-2FA9-3CBB-4688-665F2116F3EE}"/>
              </a:ext>
            </a:extLst>
          </p:cNvPr>
          <p:cNvPicPr>
            <a:picLocks noGrp="1" noChangeAspect="1"/>
          </p:cNvPicPr>
          <p:nvPr>
            <p:ph idx="1"/>
          </p:nvPr>
        </p:nvPicPr>
        <p:blipFill>
          <a:blip r:embed="rId2"/>
          <a:stretch>
            <a:fillRect/>
          </a:stretch>
        </p:blipFill>
        <p:spPr>
          <a:xfrm>
            <a:off x="7457590" y="1421652"/>
            <a:ext cx="4191585" cy="3429479"/>
          </a:xfrm>
        </p:spPr>
      </p:pic>
      <p:sp>
        <p:nvSpPr>
          <p:cNvPr id="8" name="TextBox 7">
            <a:extLst>
              <a:ext uri="{FF2B5EF4-FFF2-40B4-BE49-F238E27FC236}">
                <a16:creationId xmlns:a16="http://schemas.microsoft.com/office/drawing/2014/main" id="{2822BAF6-6C27-9E5A-6F80-EC4CD77A0EFA}"/>
              </a:ext>
            </a:extLst>
          </p:cNvPr>
          <p:cNvSpPr txBox="1"/>
          <p:nvPr/>
        </p:nvSpPr>
        <p:spPr>
          <a:xfrm>
            <a:off x="758952" y="2084254"/>
            <a:ext cx="6094324" cy="3785652"/>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Subscribers (annual members) account for the majority of the trips, making 89.54% of the total trips.</a:t>
            </a:r>
          </a:p>
          <a:p>
            <a:pPr marL="342900" indent="-342900">
              <a:buFont typeface="Wingdings" panose="05000000000000000000" pitchFamily="2" charset="2"/>
              <a:buChar char="Ø"/>
            </a:pPr>
            <a:endParaRPr lang="en-US" sz="2400" i="1" dirty="0">
              <a:latin typeface="+mj-lt"/>
            </a:endParaRPr>
          </a:p>
          <a:p>
            <a:pPr marL="342900" indent="-342900">
              <a:buFont typeface="Wingdings" panose="05000000000000000000" pitchFamily="2" charset="2"/>
              <a:buChar char="Ø"/>
            </a:pPr>
            <a:r>
              <a:rPr lang="en-US" sz="2400" i="1" dirty="0">
                <a:latin typeface="+mj-lt"/>
              </a:rPr>
              <a:t>Casual riders (Customers) make up only 10.46% of the trips.</a:t>
            </a:r>
          </a:p>
          <a:p>
            <a:pPr marL="342900" indent="-342900">
              <a:buFont typeface="Wingdings" panose="05000000000000000000" pitchFamily="2" charset="2"/>
              <a:buChar char="Ø"/>
            </a:pPr>
            <a:endParaRPr lang="en-US" sz="2400" i="1" dirty="0">
              <a:latin typeface="+mj-lt"/>
            </a:endParaRPr>
          </a:p>
          <a:p>
            <a:pPr marL="342900" indent="-342900">
              <a:buFont typeface="Wingdings" panose="05000000000000000000" pitchFamily="2" charset="2"/>
              <a:buChar char="Ø"/>
            </a:pPr>
            <a:r>
              <a:rPr lang="en-US" sz="2400" i="1" dirty="0">
                <a:latin typeface="+mj-lt"/>
              </a:rPr>
              <a:t>This suggests that subscribers are the core users of the service, while casual riders are a smaller segment.</a:t>
            </a:r>
          </a:p>
        </p:txBody>
      </p:sp>
    </p:spTree>
    <p:extLst>
      <p:ext uri="{BB962C8B-B14F-4D97-AF65-F5344CB8AC3E}">
        <p14:creationId xmlns:p14="http://schemas.microsoft.com/office/powerpoint/2010/main" val="97228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12DD-5834-CA66-2FED-C870BA7D84F8}"/>
              </a:ext>
            </a:extLst>
          </p:cNvPr>
          <p:cNvSpPr>
            <a:spLocks noGrp="1"/>
          </p:cNvSpPr>
          <p:nvPr>
            <p:ph type="title"/>
          </p:nvPr>
        </p:nvSpPr>
        <p:spPr>
          <a:xfrm>
            <a:off x="758952" y="758952"/>
            <a:ext cx="5862912" cy="1351202"/>
          </a:xfrm>
        </p:spPr>
        <p:txBody>
          <a:bodyPr>
            <a:normAutofit/>
          </a:bodyPr>
          <a:lstStyle/>
          <a:p>
            <a:r>
              <a:rPr lang="en-US" sz="5400" spc="300" dirty="0"/>
              <a:t>Analysis Summary</a:t>
            </a:r>
            <a:endParaRPr lang="en-US" sz="5400" dirty="0"/>
          </a:p>
        </p:txBody>
      </p:sp>
      <p:pic>
        <p:nvPicPr>
          <p:cNvPr id="5" name="Content Placeholder 4">
            <a:extLst>
              <a:ext uri="{FF2B5EF4-FFF2-40B4-BE49-F238E27FC236}">
                <a16:creationId xmlns:a16="http://schemas.microsoft.com/office/drawing/2014/main" id="{EB4142D1-8AD5-0C90-12B1-C7DD8DDCF796}"/>
              </a:ext>
            </a:extLst>
          </p:cNvPr>
          <p:cNvPicPr>
            <a:picLocks noGrp="1" noChangeAspect="1"/>
          </p:cNvPicPr>
          <p:nvPr>
            <p:ph idx="1"/>
          </p:nvPr>
        </p:nvPicPr>
        <p:blipFill>
          <a:blip r:embed="rId2"/>
          <a:stretch>
            <a:fillRect/>
          </a:stretch>
        </p:blipFill>
        <p:spPr>
          <a:xfrm>
            <a:off x="7685835" y="1685681"/>
            <a:ext cx="3905795" cy="3486637"/>
          </a:xfrm>
        </p:spPr>
      </p:pic>
      <p:sp>
        <p:nvSpPr>
          <p:cNvPr id="7" name="TextBox 6">
            <a:extLst>
              <a:ext uri="{FF2B5EF4-FFF2-40B4-BE49-F238E27FC236}">
                <a16:creationId xmlns:a16="http://schemas.microsoft.com/office/drawing/2014/main" id="{7C6FD428-AEA4-2E0D-213D-69EFC1500098}"/>
              </a:ext>
            </a:extLst>
          </p:cNvPr>
          <p:cNvSpPr txBox="1"/>
          <p:nvPr/>
        </p:nvSpPr>
        <p:spPr>
          <a:xfrm>
            <a:off x="600370" y="1944064"/>
            <a:ext cx="6955990" cy="3785652"/>
          </a:xfrm>
          <a:prstGeom prst="rect">
            <a:avLst/>
          </a:prstGeom>
          <a:noFill/>
        </p:spPr>
        <p:txBody>
          <a:bodyPr wrap="square">
            <a:spAutoFit/>
          </a:bodyPr>
          <a:lstStyle/>
          <a:p>
            <a:pPr marL="342900" indent="-342900">
              <a:buFont typeface="Wingdings" panose="05000000000000000000" pitchFamily="2" charset="2"/>
              <a:buChar char="Ø"/>
            </a:pPr>
            <a:r>
              <a:rPr lang="en-US" sz="2400" i="1" dirty="0">
                <a:latin typeface="+mj-lt"/>
              </a:rPr>
              <a:t>The longest trips are taken on Tuesdays (6,549.39 minutes in total), followed by Wednesdays (6,546.08 minutes).</a:t>
            </a:r>
          </a:p>
          <a:p>
            <a:pPr marL="342900" indent="-342900">
              <a:buFont typeface="Wingdings" panose="05000000000000000000" pitchFamily="2" charset="2"/>
              <a:buChar char="Ø"/>
            </a:pPr>
            <a:endParaRPr lang="en-US" sz="2400" i="1" dirty="0">
              <a:latin typeface="+mj-lt"/>
            </a:endParaRPr>
          </a:p>
          <a:p>
            <a:pPr marL="342900" indent="-342900">
              <a:buFont typeface="Wingdings" panose="05000000000000000000" pitchFamily="2" charset="2"/>
              <a:buChar char="Ø"/>
            </a:pPr>
            <a:r>
              <a:rPr lang="en-US" sz="2400" i="1" dirty="0">
                <a:latin typeface="+mj-lt"/>
              </a:rPr>
              <a:t>Sunday has the shortest total trip duration with 4,632.58 minutes, indicating fewer or shorter trips on weekends.</a:t>
            </a:r>
          </a:p>
          <a:p>
            <a:pPr marL="342900" indent="-342900">
              <a:buFont typeface="Wingdings" panose="05000000000000000000" pitchFamily="2" charset="2"/>
              <a:buChar char="Ø"/>
            </a:pPr>
            <a:endParaRPr lang="en-US" sz="2400" i="1" dirty="0">
              <a:latin typeface="+mj-lt"/>
            </a:endParaRPr>
          </a:p>
          <a:p>
            <a:pPr marL="342900" indent="-342900">
              <a:buFont typeface="Wingdings" panose="05000000000000000000" pitchFamily="2" charset="2"/>
              <a:buChar char="Ø"/>
            </a:pPr>
            <a:r>
              <a:rPr lang="en-US" sz="2400" i="1" dirty="0">
                <a:latin typeface="+mj-lt"/>
              </a:rPr>
              <a:t>Weekdays, in general, see higher trip durations than weekends.</a:t>
            </a:r>
          </a:p>
        </p:txBody>
      </p:sp>
    </p:spTree>
    <p:extLst>
      <p:ext uri="{BB962C8B-B14F-4D97-AF65-F5344CB8AC3E}">
        <p14:creationId xmlns:p14="http://schemas.microsoft.com/office/powerpoint/2010/main" val="1480315446"/>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102</TotalTime>
  <Words>1049</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Avenir Next LT Pro</vt:lpstr>
      <vt:lpstr>Sitka Banner</vt:lpstr>
      <vt:lpstr>Times New Roman</vt:lpstr>
      <vt:lpstr>Wingdings</vt:lpstr>
      <vt:lpstr>HeadlinesVTI</vt:lpstr>
      <vt:lpstr> Cyclistic Bike-Share  : Google Data Analytics Capstone Project   </vt:lpstr>
      <vt:lpstr>Hello ! I am Ashutosh Verma   </vt:lpstr>
      <vt:lpstr>C Y C L İ S T İ C   B I K E   S H A R E CONTENTS</vt:lpstr>
      <vt:lpstr>Project Purpose</vt:lpstr>
      <vt:lpstr>The Question </vt:lpstr>
      <vt:lpstr>  Analysis Summary   </vt:lpstr>
      <vt:lpstr>Analysis Summary     </vt:lpstr>
      <vt:lpstr>Analysis Summary</vt:lpstr>
      <vt:lpstr>Analysis Summary</vt:lpstr>
      <vt:lpstr>Analysis Summary</vt:lpstr>
      <vt:lpstr>Analysis Summary</vt:lpstr>
      <vt:lpstr>Analysis Summary</vt:lpstr>
      <vt:lpstr>Analysis Summary</vt:lpstr>
      <vt:lpstr>Analysis Summary</vt:lpstr>
      <vt:lpstr>Analysis Summary</vt:lpstr>
      <vt:lpstr>Final Conclusion </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VerMa</dc:creator>
  <cp:lastModifiedBy>AshuTosh VerMa</cp:lastModifiedBy>
  <cp:revision>3</cp:revision>
  <dcterms:created xsi:type="dcterms:W3CDTF">2024-09-15T11:27:04Z</dcterms:created>
  <dcterms:modified xsi:type="dcterms:W3CDTF">2024-09-15T13:11:30Z</dcterms:modified>
</cp:coreProperties>
</file>