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anva Sans Bold" charset="1" panose="020B0803030501040103"/>
      <p:regular r:id="rId13"/>
    </p:embeddedFont>
    <p:embeddedFont>
      <p:font typeface="Canva Sans" charset="1" panose="020B05030305010401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15003" y="3070832"/>
            <a:ext cx="16657994" cy="2870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1"/>
              </a:lnSpc>
              <a:spcBef>
                <a:spcPct val="0"/>
              </a:spcBef>
            </a:pPr>
            <a:r>
              <a:rPr lang="en-US" b="true" sz="547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HR-Tech Innovation Challenge: </a:t>
            </a:r>
            <a:r>
              <a:rPr lang="en-US" b="true" sz="547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AI-Powered Resume Screening</a:t>
            </a:r>
          </a:p>
          <a:p>
            <a:pPr algn="ctr">
              <a:lnSpc>
                <a:spcPts val="7671"/>
              </a:lnSpc>
              <a:spcBef>
                <a:spcPct val="0"/>
              </a:spcBef>
            </a:pPr>
            <a:r>
              <a:rPr lang="en-US" b="true" sz="547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&amp; Employee Engagement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708651" y="6827367"/>
            <a:ext cx="4602510" cy="1500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Ashutosh Jaiswal</a:t>
            </a:r>
          </a:p>
          <a:p>
            <a:pPr algn="ctr">
              <a:lnSpc>
                <a:spcPts val="6020"/>
              </a:lnSpc>
            </a:pPr>
            <a:r>
              <a:rPr lang="en-US" b="true" sz="43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IIIT-NR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708651" y="624721"/>
            <a:ext cx="487069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unstop’s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99008" y="9201150"/>
            <a:ext cx="17489984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Api Endpoint: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https://attrition-app.purpleplant-47c020aa.eastus.azurecontainerapps.io/predict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08325" y="1478740"/>
            <a:ext cx="5579675" cy="4804720"/>
          </a:xfrm>
          <a:custGeom>
            <a:avLst/>
            <a:gdLst/>
            <a:ahLst/>
            <a:cxnLst/>
            <a:rect r="r" b="b" t="t" l="l"/>
            <a:pathLst>
              <a:path h="4804720" w="5579675">
                <a:moveTo>
                  <a:pt x="0" y="0"/>
                </a:moveTo>
                <a:lnTo>
                  <a:pt x="5579675" y="0"/>
                </a:lnTo>
                <a:lnTo>
                  <a:pt x="5579675" y="4804721"/>
                </a:lnTo>
                <a:lnTo>
                  <a:pt x="0" y="48047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94063" y="6826540"/>
            <a:ext cx="5193937" cy="3460460"/>
          </a:xfrm>
          <a:custGeom>
            <a:avLst/>
            <a:gdLst/>
            <a:ahLst/>
            <a:cxnLst/>
            <a:rect r="r" b="b" t="t" l="l"/>
            <a:pathLst>
              <a:path h="3460460" w="5193937">
                <a:moveTo>
                  <a:pt x="0" y="0"/>
                </a:moveTo>
                <a:lnTo>
                  <a:pt x="5193937" y="0"/>
                </a:lnTo>
                <a:lnTo>
                  <a:pt x="5193937" y="3460460"/>
                </a:lnTo>
                <a:lnTo>
                  <a:pt x="0" y="34604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72375" y="7005086"/>
            <a:ext cx="5379722" cy="3618814"/>
          </a:xfrm>
          <a:custGeom>
            <a:avLst/>
            <a:gdLst/>
            <a:ahLst/>
            <a:cxnLst/>
            <a:rect r="r" b="b" t="t" l="l"/>
            <a:pathLst>
              <a:path h="3618814" w="5379722">
                <a:moveTo>
                  <a:pt x="0" y="0"/>
                </a:moveTo>
                <a:lnTo>
                  <a:pt x="5379722" y="0"/>
                </a:lnTo>
                <a:lnTo>
                  <a:pt x="5379722" y="3618814"/>
                </a:lnTo>
                <a:lnTo>
                  <a:pt x="0" y="36188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20121" y="570187"/>
            <a:ext cx="9251676" cy="1322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6"/>
              </a:lnSpc>
            </a:pPr>
            <a:r>
              <a:rPr lang="en-US" sz="771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</a:t>
            </a:r>
            <a:r>
              <a:rPr lang="en-US" b="true" sz="771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We Built This 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05567" y="2519034"/>
            <a:ext cx="11638359" cy="407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Manual resume screening is slow an</a:t>
            </a:r>
            <a:r>
              <a:rPr lang="en-US" sz="4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biased</a:t>
            </a:r>
          </a:p>
          <a:p>
            <a:pPr algn="l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Attrition costs companies time and money</a:t>
            </a:r>
          </a:p>
          <a:p>
            <a:pPr algn="l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Our solution:</a:t>
            </a:r>
          </a:p>
          <a:p>
            <a:pPr algn="l" marL="1597675" indent="-532558" lvl="2">
              <a:lnSpc>
                <a:spcPts val="5180"/>
              </a:lnSpc>
              <a:buFont typeface="Arial"/>
              <a:buChar char="⚬"/>
            </a:pPr>
            <a:r>
              <a:rPr lang="en-US" sz="3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NLP + AI to screen resumes</a:t>
            </a:r>
          </a:p>
          <a:p>
            <a:pPr algn="l" marL="1597675" indent="-532558" lvl="2">
              <a:lnSpc>
                <a:spcPts val="5180"/>
              </a:lnSpc>
              <a:buFont typeface="Arial"/>
              <a:buChar char="⚬"/>
            </a:pPr>
            <a:r>
              <a:rPr lang="en-US" sz="3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ML to predict employee attrition</a:t>
            </a:r>
          </a:p>
          <a:p>
            <a:pPr algn="l" marL="1597675" indent="-532558" lvl="2">
              <a:lnSpc>
                <a:spcPts val="5180"/>
              </a:lnSpc>
              <a:buFont typeface="Arial"/>
              <a:buChar char="⚬"/>
            </a:pPr>
            <a:r>
              <a:rPr lang="en-US" sz="3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AI-generated suggestions for HR actions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17058" y="0"/>
            <a:ext cx="5786438" cy="10287000"/>
          </a:xfrm>
          <a:custGeom>
            <a:avLst/>
            <a:gdLst/>
            <a:ahLst/>
            <a:cxnLst/>
            <a:rect r="r" b="b" t="t" l="l"/>
            <a:pathLst>
              <a:path h="10287000" w="5786438">
                <a:moveTo>
                  <a:pt x="0" y="0"/>
                </a:moveTo>
                <a:lnTo>
                  <a:pt x="5786437" y="0"/>
                </a:lnTo>
                <a:lnTo>
                  <a:pt x="578643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13192" y="2208313"/>
            <a:ext cx="6745703" cy="8078687"/>
          </a:xfrm>
          <a:custGeom>
            <a:avLst/>
            <a:gdLst/>
            <a:ahLst/>
            <a:cxnLst/>
            <a:rect r="r" b="b" t="t" l="l"/>
            <a:pathLst>
              <a:path h="8078687" w="6745703">
                <a:moveTo>
                  <a:pt x="0" y="0"/>
                </a:moveTo>
                <a:lnTo>
                  <a:pt x="6745703" y="0"/>
                </a:lnTo>
                <a:lnTo>
                  <a:pt x="6745703" y="8078687"/>
                </a:lnTo>
                <a:lnTo>
                  <a:pt x="0" y="80786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2237" y="481692"/>
            <a:ext cx="6095484" cy="979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89"/>
              </a:lnSpc>
            </a:pPr>
            <a:r>
              <a:rPr lang="en-US" sz="570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it all works 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69979" y="1811838"/>
            <a:ext cx="3868776" cy="396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230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Resume Screening Pipeline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32476" y="1842368"/>
            <a:ext cx="7092935" cy="3558720"/>
          </a:xfrm>
          <a:custGeom>
            <a:avLst/>
            <a:gdLst/>
            <a:ahLst/>
            <a:cxnLst/>
            <a:rect r="r" b="b" t="t" l="l"/>
            <a:pathLst>
              <a:path h="3558720" w="7092935">
                <a:moveTo>
                  <a:pt x="0" y="0"/>
                </a:moveTo>
                <a:lnTo>
                  <a:pt x="7092935" y="0"/>
                </a:lnTo>
                <a:lnTo>
                  <a:pt x="7092935" y="3558720"/>
                </a:lnTo>
                <a:lnTo>
                  <a:pt x="0" y="35587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5657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71069" y="6318051"/>
            <a:ext cx="14316931" cy="4116118"/>
          </a:xfrm>
          <a:custGeom>
            <a:avLst/>
            <a:gdLst/>
            <a:ahLst/>
            <a:cxnLst/>
            <a:rect r="r" b="b" t="t" l="l"/>
            <a:pathLst>
              <a:path h="4116118" w="14316931">
                <a:moveTo>
                  <a:pt x="0" y="0"/>
                </a:moveTo>
                <a:lnTo>
                  <a:pt x="14316931" y="0"/>
                </a:lnTo>
                <a:lnTo>
                  <a:pt x="14316931" y="4116118"/>
                </a:lnTo>
                <a:lnTo>
                  <a:pt x="0" y="41161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90607" y="517270"/>
            <a:ext cx="10041136" cy="927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1"/>
              </a:lnSpc>
              <a:spcBef>
                <a:spcPct val="0"/>
              </a:spcBef>
            </a:pPr>
            <a:r>
              <a:rPr lang="en-US" b="true" sz="547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Resume Screening – In Action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7735" y="2258181"/>
            <a:ext cx="9927471" cy="3779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4969" indent="-332485" lvl="1">
              <a:lnSpc>
                <a:spcPts val="4311"/>
              </a:lnSpc>
              <a:buFont typeface="Arial"/>
              <a:buChar char="•"/>
            </a:pPr>
            <a:r>
              <a:rPr lang="en-US" sz="307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Extract skills, experience, education using NLP</a:t>
            </a:r>
          </a:p>
          <a:p>
            <a:pPr algn="l">
              <a:lnSpc>
                <a:spcPts val="4311"/>
              </a:lnSpc>
            </a:pPr>
          </a:p>
          <a:p>
            <a:pPr algn="l" marL="664969" indent="-332485" lvl="1">
              <a:lnSpc>
                <a:spcPts val="4311"/>
              </a:lnSpc>
              <a:buFont typeface="Arial"/>
              <a:buChar char="•"/>
            </a:pPr>
            <a:r>
              <a:rPr lang="en-US" sz="307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Match resume to job description</a:t>
            </a:r>
          </a:p>
          <a:p>
            <a:pPr algn="l">
              <a:lnSpc>
                <a:spcPts val="4311"/>
              </a:lnSpc>
            </a:pPr>
          </a:p>
          <a:p>
            <a:pPr algn="l" marL="664969" indent="-332485" lvl="1">
              <a:lnSpc>
                <a:spcPts val="4311"/>
              </a:lnSpc>
              <a:buFont typeface="Arial"/>
              <a:buChar char="•"/>
            </a:pPr>
            <a:r>
              <a:rPr lang="en-US" sz="307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Gemini generates human-like recommendations</a:t>
            </a:r>
          </a:p>
          <a:p>
            <a:pPr algn="l">
              <a:lnSpc>
                <a:spcPts val="4311"/>
              </a:lnSpc>
            </a:pPr>
          </a:p>
          <a:p>
            <a:pPr algn="l" marL="664969" indent="-332485" lvl="1">
              <a:lnSpc>
                <a:spcPts val="4311"/>
              </a:lnSpc>
              <a:buFont typeface="Arial"/>
              <a:buChar char="•"/>
            </a:pPr>
            <a:r>
              <a:rPr lang="en-US" sz="307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case: Accept/Reject suggestion + reason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059455"/>
            <a:ext cx="18288000" cy="4732020"/>
          </a:xfrm>
          <a:custGeom>
            <a:avLst/>
            <a:gdLst/>
            <a:ahLst/>
            <a:cxnLst/>
            <a:rect r="r" b="b" t="t" l="l"/>
            <a:pathLst>
              <a:path h="4732020" w="18288000">
                <a:moveTo>
                  <a:pt x="0" y="0"/>
                </a:moveTo>
                <a:lnTo>
                  <a:pt x="18288000" y="0"/>
                </a:lnTo>
                <a:lnTo>
                  <a:pt x="18288000" y="4732020"/>
                </a:lnTo>
                <a:lnTo>
                  <a:pt x="0" y="4732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56372" y="1690532"/>
            <a:ext cx="5323855" cy="5934622"/>
          </a:xfrm>
          <a:custGeom>
            <a:avLst/>
            <a:gdLst/>
            <a:ahLst/>
            <a:cxnLst/>
            <a:rect r="r" b="b" t="t" l="l"/>
            <a:pathLst>
              <a:path h="5934622" w="5323855">
                <a:moveTo>
                  <a:pt x="0" y="0"/>
                </a:moveTo>
                <a:lnTo>
                  <a:pt x="5323855" y="0"/>
                </a:lnTo>
                <a:lnTo>
                  <a:pt x="5323855" y="5934623"/>
                </a:lnTo>
                <a:lnTo>
                  <a:pt x="0" y="59346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29583" y="378897"/>
            <a:ext cx="10428833" cy="927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1"/>
              </a:lnSpc>
              <a:spcBef>
                <a:spcPct val="0"/>
              </a:spcBef>
            </a:pPr>
            <a:r>
              <a:rPr lang="en-US" b="true" sz="547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Attrition Prediction – In Action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5430" y="2031745"/>
            <a:ext cx="9800549" cy="3037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7454" indent="-308727" lvl="1">
              <a:lnSpc>
                <a:spcPts val="6205"/>
              </a:lnSpc>
              <a:buFont typeface="Arial"/>
              <a:buChar char="•"/>
            </a:pPr>
            <a:r>
              <a:rPr lang="en-US" sz="28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Predict whether an employee is likely to leave</a:t>
            </a:r>
          </a:p>
          <a:p>
            <a:pPr algn="l" marL="617454" indent="-308727" lvl="1">
              <a:lnSpc>
                <a:spcPts val="6205"/>
              </a:lnSpc>
              <a:buFont typeface="Arial"/>
              <a:buChar char="•"/>
            </a:pPr>
            <a:r>
              <a:rPr lang="en-US" sz="28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Models used: Random Forest, Gradient Boosting</a:t>
            </a:r>
          </a:p>
          <a:p>
            <a:pPr algn="l" marL="617454" indent="-308727" lvl="1">
              <a:lnSpc>
                <a:spcPts val="6205"/>
              </a:lnSpc>
              <a:buFont typeface="Arial"/>
              <a:buChar char="•"/>
            </a:pPr>
            <a:r>
              <a:rPr lang="en-US" sz="28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Key features: Job satisfaction, overtime, department</a:t>
            </a:r>
          </a:p>
          <a:p>
            <a:pPr algn="l" marL="617454" indent="-308727" lvl="1">
              <a:lnSpc>
                <a:spcPts val="6205"/>
              </a:lnSpc>
              <a:buFont typeface="Arial"/>
              <a:buChar char="•"/>
            </a:pPr>
            <a:r>
              <a:rPr lang="en-US" sz="28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 gives retention strategies (from Gemini)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256989"/>
            <a:ext cx="9007596" cy="6001311"/>
          </a:xfrm>
          <a:custGeom>
            <a:avLst/>
            <a:gdLst/>
            <a:ahLst/>
            <a:cxnLst/>
            <a:rect r="r" b="b" t="t" l="l"/>
            <a:pathLst>
              <a:path h="6001311" w="9007596">
                <a:moveTo>
                  <a:pt x="0" y="0"/>
                </a:moveTo>
                <a:lnTo>
                  <a:pt x="9007596" y="0"/>
                </a:lnTo>
                <a:lnTo>
                  <a:pt x="9007596" y="6001311"/>
                </a:lnTo>
                <a:lnTo>
                  <a:pt x="0" y="6001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63931" y="3256989"/>
            <a:ext cx="9506976" cy="5704186"/>
          </a:xfrm>
          <a:custGeom>
            <a:avLst/>
            <a:gdLst/>
            <a:ahLst/>
            <a:cxnLst/>
            <a:rect r="r" b="b" t="t" l="l"/>
            <a:pathLst>
              <a:path h="5704186" w="9506976">
                <a:moveTo>
                  <a:pt x="0" y="0"/>
                </a:moveTo>
                <a:lnTo>
                  <a:pt x="9506976" y="0"/>
                </a:lnTo>
                <a:lnTo>
                  <a:pt x="9506976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697414" y="673234"/>
            <a:ext cx="4893171" cy="927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1"/>
              </a:lnSpc>
              <a:spcBef>
                <a:spcPct val="0"/>
              </a:spcBef>
            </a:pPr>
            <a:r>
              <a:rPr lang="en-US" b="true" sz="547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&amp; Results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52431" y="698305"/>
            <a:ext cx="558313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99008" y="3017215"/>
            <a:ext cx="17489984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Api Endpoint: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https://attrition-app.purpleplant-47c020aa.eastus.azurecontainerapps.io/predict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352431" y="8634730"/>
            <a:ext cx="5870377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ashutoshj11100@gmail.com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Cont: 9129093900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DAGo6GxaZ80</dc:identifier>
  <dcterms:modified xsi:type="dcterms:W3CDTF">2011-08-01T06:04:30Z</dcterms:modified>
  <cp:revision>1</cp:revision>
  <dc:title>AI-Powered Resume Screening and Employee Attrition Prediction</dc:title>
</cp:coreProperties>
</file>