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65" r:id="rId3"/>
    <p:sldId id="258" r:id="rId4"/>
    <p:sldId id="266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6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8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8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6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1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2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3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0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DCAF-AA6B-44E9-A709-77403B520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GLASSDOOR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E87E-D3E3-4CC4-8573-21C54CC6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Ashu</a:t>
            </a:r>
            <a:r>
              <a:rPr lang="en-US" dirty="0"/>
              <a:t> Gowda</a:t>
            </a:r>
          </a:p>
        </p:txBody>
      </p:sp>
    </p:spTree>
    <p:extLst>
      <p:ext uri="{BB962C8B-B14F-4D97-AF65-F5344CB8AC3E}">
        <p14:creationId xmlns:p14="http://schemas.microsoft.com/office/powerpoint/2010/main" val="56929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A568-A443-4A17-9EDE-F944B26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F008-B8F5-4BF7-B76F-02235302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AD PLATFORM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contracts get over fulfilled, and some get under fulfilled; Optimization here could free up precious ad placement currently servicing over fulfilled contracts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5DD7F-D454-4CDC-86F3-574F2F717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IMPROVE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City and State affect the variations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data isn’t big enough or granular enough to understand the variation of this very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Points which show the churn transition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sufficient data point which show how a customer churns; this could be vital for better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Rate of the applications per day through the contract affect the variations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in understanding customer </a:t>
            </a:r>
            <a:r>
              <a:rPr lang="en-US" dirty="0" err="1"/>
              <a:t>behaviour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21F143-C213-44EE-8914-D8625D18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2420"/>
            <a:ext cx="4344019" cy="27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9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4895-EAE5-40ED-B93D-75181DFB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2379-D4DD-48A0-8A42-75744394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variation of a metric between the “</a:t>
            </a:r>
            <a:r>
              <a:rPr lang="en-US" sz="3600" dirty="0" err="1"/>
              <a:t>RENEWED”contracts</a:t>
            </a:r>
            <a:r>
              <a:rPr lang="en-US" sz="3600" dirty="0"/>
              <a:t> and “NOT </a:t>
            </a:r>
            <a:r>
              <a:rPr lang="en-US" sz="3600" dirty="0" err="1"/>
              <a:t>RENEWED”contracts</a:t>
            </a:r>
            <a:r>
              <a:rPr lang="en-US" sz="3600" dirty="0"/>
              <a:t> allows us to analyze data and make 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086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FDEB-D766-4FC3-AA7B-B6FE9E7BB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Distribution of Pricing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FD041D-08D5-42AD-A973-58FE22EEB0C6}"/>
              </a:ext>
            </a:extLst>
          </p:cNvPr>
          <p:cNvSpPr txBox="1">
            <a:spLocks/>
          </p:cNvSpPr>
          <p:nvPr/>
        </p:nvSpPr>
        <p:spPr>
          <a:xfrm>
            <a:off x="937992" y="58521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Variation </a:t>
            </a:r>
            <a:r>
              <a:rPr lang="en-US" sz="3200" dirty="0" err="1"/>
              <a:t>BetWEEN</a:t>
            </a:r>
            <a:r>
              <a:rPr lang="en-US" dirty="0"/>
              <a:t> “Renewed</a:t>
            </a:r>
            <a:r>
              <a:rPr lang="en-US" sz="3200" dirty="0"/>
              <a:t>” contracts and </a:t>
            </a:r>
            <a:br>
              <a:rPr lang="en-US" sz="3200" dirty="0"/>
            </a:br>
            <a:r>
              <a:rPr lang="en-US" sz="3200" dirty="0"/>
              <a:t>                                </a:t>
            </a:r>
            <a:r>
              <a:rPr lang="en-US" dirty="0"/>
              <a:t>“Not renewed” </a:t>
            </a:r>
            <a:r>
              <a:rPr lang="en-US" sz="3200" dirty="0"/>
              <a:t>contracts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733194-FF6A-4BF7-9139-B8ACF414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4" y="2656799"/>
            <a:ext cx="4264140" cy="3425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374DE7-725F-4294-A622-BD93E9C3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99" y="3429000"/>
            <a:ext cx="4361309" cy="2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3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FDEB-D766-4FC3-AA7B-B6FE9E7BB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Slot Package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65555-F55A-441D-8CD3-3558803863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Contract Length Variation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8A3EC-23CD-4EB7-84F2-E0224859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3" y="2681999"/>
            <a:ext cx="3955864" cy="3590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E0158-1869-4CCB-9409-2EC457E1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61" y="2656799"/>
            <a:ext cx="4025734" cy="3686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C786CD-F99C-4562-B7EE-C4A2275F74D7}"/>
              </a:ext>
            </a:extLst>
          </p:cNvPr>
          <p:cNvSpPr txBox="1">
            <a:spLocks/>
          </p:cNvSpPr>
          <p:nvPr/>
        </p:nvSpPr>
        <p:spPr>
          <a:xfrm>
            <a:off x="937992" y="58521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Variation </a:t>
            </a:r>
            <a:r>
              <a:rPr lang="en-US" sz="3200" dirty="0" err="1"/>
              <a:t>BetWEEN</a:t>
            </a:r>
            <a:r>
              <a:rPr lang="en-US" dirty="0"/>
              <a:t> “Renewed</a:t>
            </a:r>
            <a:r>
              <a:rPr lang="en-US" sz="3200" dirty="0"/>
              <a:t>” contracts and </a:t>
            </a:r>
            <a:br>
              <a:rPr lang="en-US" sz="3200" dirty="0"/>
            </a:br>
            <a:r>
              <a:rPr lang="en-US" sz="3200" dirty="0"/>
              <a:t>                                </a:t>
            </a:r>
            <a:r>
              <a:rPr lang="en-US" dirty="0"/>
              <a:t>“Not renewed” </a:t>
            </a:r>
            <a:r>
              <a:rPr lang="en-US" sz="3200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381229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8760-3482-4F7D-B9CF-DDC2A2E8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Performance measurement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15CA-E228-4479-ABC8-7A9E1550E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611" y="4684242"/>
            <a:ext cx="3566407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Market Value Delivered – Price Paid    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Value Addition </a:t>
            </a:r>
          </a:p>
        </p:txBody>
      </p:sp>
      <p:pic>
        <p:nvPicPr>
          <p:cNvPr id="6" name="Content Placeholder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80D2202-BA65-4BA7-A387-E641799CCE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790" r="9157"/>
          <a:stretch/>
        </p:blipFill>
        <p:spPr>
          <a:xfrm>
            <a:off x="5239969" y="1128773"/>
            <a:ext cx="6293747" cy="57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8760-3482-4F7D-B9CF-DDC2A2E8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Performance measurement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15CA-E228-4479-ABC8-7A9E1550E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3911" y="1842052"/>
            <a:ext cx="4363447" cy="1802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Price Paid Per Application</a:t>
            </a:r>
          </a:p>
        </p:txBody>
      </p:sp>
      <p:pic>
        <p:nvPicPr>
          <p:cNvPr id="8" name="Content Placeholder 7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930D63A0-101D-46B0-A48B-583489155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5195" y="2286000"/>
            <a:ext cx="4363447" cy="4022725"/>
          </a:xfrm>
        </p:spPr>
      </p:pic>
    </p:spTree>
    <p:extLst>
      <p:ext uri="{BB962C8B-B14F-4D97-AF65-F5344CB8AC3E}">
        <p14:creationId xmlns:p14="http://schemas.microsoft.com/office/powerpoint/2010/main" val="296037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text&#10;&#10;Description generated with high confidence">
            <a:extLst>
              <a:ext uri="{FF2B5EF4-FFF2-40B4-BE49-F238E27FC236}">
                <a16:creationId xmlns:a16="http://schemas.microsoft.com/office/drawing/2014/main" id="{04350929-89C1-4A64-A794-05DC1CEA44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6638" y="2680252"/>
            <a:ext cx="3814677" cy="3628473"/>
          </a:xfrm>
        </p:spPr>
      </p:pic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FD3AE3C-C951-455F-A628-9A6EC2376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3191" y="2680252"/>
            <a:ext cx="3813140" cy="3628473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721CC12-0F1D-4418-8686-63C399D5BC74}"/>
              </a:ext>
            </a:extLst>
          </p:cNvPr>
          <p:cNvSpPr txBox="1">
            <a:spLocks/>
          </p:cNvSpPr>
          <p:nvPr/>
        </p:nvSpPr>
        <p:spPr>
          <a:xfrm>
            <a:off x="937992" y="58521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Variation </a:t>
            </a:r>
            <a:r>
              <a:rPr lang="en-US" sz="3200" dirty="0" err="1"/>
              <a:t>BetWEEN</a:t>
            </a:r>
            <a:r>
              <a:rPr lang="en-US" dirty="0"/>
              <a:t> “Renewed</a:t>
            </a:r>
            <a:r>
              <a:rPr lang="en-US" sz="3200" dirty="0"/>
              <a:t>” contracts and </a:t>
            </a:r>
            <a:br>
              <a:rPr lang="en-US" sz="3200" dirty="0"/>
            </a:br>
            <a:r>
              <a:rPr lang="en-US" sz="3200" dirty="0"/>
              <a:t>                                </a:t>
            </a:r>
            <a:r>
              <a:rPr lang="en-US" dirty="0"/>
              <a:t>“Not renewed” </a:t>
            </a:r>
            <a:r>
              <a:rPr lang="en-US" sz="3200" dirty="0"/>
              <a:t>contracts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9BD2C-2A8B-4BB6-8FBC-0E84170A311D}"/>
              </a:ext>
            </a:extLst>
          </p:cNvPr>
          <p:cNvSpPr txBox="1"/>
          <p:nvPr/>
        </p:nvSpPr>
        <p:spPr>
          <a:xfrm>
            <a:off x="2054084" y="1849255"/>
            <a:ext cx="2360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Market Value Delivered  </a:t>
            </a:r>
          </a:p>
          <a:p>
            <a:r>
              <a:rPr lang="en-US" sz="1600" dirty="0"/>
              <a:t>		v/s</a:t>
            </a:r>
          </a:p>
          <a:p>
            <a:r>
              <a:rPr lang="en-US" sz="1600" dirty="0"/>
              <a:t>  Number of Application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65C4D-94BE-40DF-AE75-C18977100823}"/>
              </a:ext>
            </a:extLst>
          </p:cNvPr>
          <p:cNvSpPr txBox="1"/>
          <p:nvPr/>
        </p:nvSpPr>
        <p:spPr>
          <a:xfrm>
            <a:off x="7042531" y="1849254"/>
            <a:ext cx="2216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        Price Paid</a:t>
            </a:r>
          </a:p>
          <a:p>
            <a:r>
              <a:rPr lang="en-US" sz="1600" dirty="0"/>
              <a:t>		v/s</a:t>
            </a:r>
          </a:p>
          <a:p>
            <a:r>
              <a:rPr lang="en-US" sz="1600" dirty="0"/>
              <a:t>  Number of Application </a:t>
            </a:r>
          </a:p>
        </p:txBody>
      </p:sp>
    </p:spTree>
    <p:extLst>
      <p:ext uri="{BB962C8B-B14F-4D97-AF65-F5344CB8AC3E}">
        <p14:creationId xmlns:p14="http://schemas.microsoft.com/office/powerpoint/2010/main" val="30459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C18F-BB74-46D1-A894-91D195F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predict 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E71B3-F0FC-4860-BFDB-36947CB3F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Intuitive features were engineered. Example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price_per_application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value_addition</a:t>
            </a:r>
            <a:r>
              <a:rPr lang="en-US" dirty="0"/>
              <a:t> = </a:t>
            </a:r>
            <a:r>
              <a:rPr lang="en-US" dirty="0" err="1"/>
              <a:t>price_paid</a:t>
            </a:r>
            <a:r>
              <a:rPr lang="en-US" dirty="0"/>
              <a:t> – </a:t>
            </a:r>
            <a:r>
              <a:rPr lang="en-US" dirty="0" err="1"/>
              <a:t>market_value_delivered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Value_addition_per_day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Classifiers like </a:t>
            </a:r>
            <a:r>
              <a:rPr lang="en-US" dirty="0" err="1"/>
              <a:t>XGBoost</a:t>
            </a:r>
            <a:r>
              <a:rPr lang="en-US" dirty="0"/>
              <a:t> Algorithm can give you important features which rank the factors which bring out highest variation between “</a:t>
            </a:r>
            <a:r>
              <a:rPr lang="en-US" dirty="0" err="1"/>
              <a:t>RENEWED”contracts</a:t>
            </a:r>
            <a:r>
              <a:rPr lang="en-US" dirty="0"/>
              <a:t> and                               “NOT </a:t>
            </a:r>
            <a:r>
              <a:rPr lang="en-US" dirty="0" err="1"/>
              <a:t>RENEWED”contracts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“PRICE PER APPLICATION”,                     “VALUE ADDITION PER DAY” and                           “NUMBER OF APPLICATION” seem to be the most important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C8E89E0-6994-4F4B-A980-F5DBF84AE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2368012"/>
            <a:ext cx="5678488" cy="2844434"/>
          </a:xfrm>
        </p:spPr>
      </p:pic>
    </p:spTree>
    <p:extLst>
      <p:ext uri="{BB962C8B-B14F-4D97-AF65-F5344CB8AC3E}">
        <p14:creationId xmlns:p14="http://schemas.microsoft.com/office/powerpoint/2010/main" val="200242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6A43-5F7F-4E25-B71D-668F1E5E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prediction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FDB0AC-DD34-46CA-9523-33AA2284B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662791"/>
              </p:ext>
            </p:extLst>
          </p:nvPr>
        </p:nvGraphicFramePr>
        <p:xfrm>
          <a:off x="447261" y="3445567"/>
          <a:ext cx="70203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513">
                  <a:extLst>
                    <a:ext uri="{9D8B030D-6E8A-4147-A177-3AD203B41FA5}">
                      <a16:colId xmlns:a16="http://schemas.microsoft.com/office/drawing/2014/main" val="2676427263"/>
                    </a:ext>
                  </a:extLst>
                </a:gridCol>
                <a:gridCol w="1739348">
                  <a:extLst>
                    <a:ext uri="{9D8B030D-6E8A-4147-A177-3AD203B41FA5}">
                      <a16:colId xmlns:a16="http://schemas.microsoft.com/office/drawing/2014/main" val="3111394107"/>
                    </a:ext>
                  </a:extLst>
                </a:gridCol>
                <a:gridCol w="1779104">
                  <a:extLst>
                    <a:ext uri="{9D8B030D-6E8A-4147-A177-3AD203B41FA5}">
                      <a16:colId xmlns:a16="http://schemas.microsoft.com/office/drawing/2014/main" val="3835881365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267872631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66484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748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RENEWED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005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433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RENEWED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98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63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RENEWED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037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79629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7DAE7-6EF5-4447-AE34-304A24DC7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2257506"/>
            <a:ext cx="10213715" cy="10422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Engineered from the previous step was modelled to fit to the label of “RENEWED” contracts and “NOT RENEWED”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tree based and 1 linear model was used to compare 1</a:t>
            </a:r>
            <a:r>
              <a:rPr lang="en-US" baseline="30000" dirty="0"/>
              <a:t>st</a:t>
            </a:r>
            <a:r>
              <a:rPr lang="en-US" dirty="0"/>
              <a:t> draft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0B02C-561F-4903-8AB3-FDD1DFD35185}"/>
              </a:ext>
            </a:extLst>
          </p:cNvPr>
          <p:cNvSpPr txBox="1"/>
          <p:nvPr/>
        </p:nvSpPr>
        <p:spPr>
          <a:xfrm>
            <a:off x="8229600" y="3428999"/>
            <a:ext cx="31407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Tree-based models identifying “RENEWED recall” and              “NOT RENEWED precision”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Model identifying             “NOT RENEWED recall” well. </a:t>
            </a:r>
          </a:p>
          <a:p>
            <a:r>
              <a:rPr lang="en-US" sz="2000" dirty="0"/>
              <a:t>A clever ensemble can be used as required by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8795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</TotalTime>
  <Words>394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GLASSDOOR Customer retention</vt:lpstr>
      <vt:lpstr>CUSTOMER RETENTION</vt:lpstr>
      <vt:lpstr>PowerPoint Presentation</vt:lpstr>
      <vt:lpstr>PowerPoint Presentation</vt:lpstr>
      <vt:lpstr>Performance measurement metric</vt:lpstr>
      <vt:lpstr>Performance measurement metric</vt:lpstr>
      <vt:lpstr>PowerPoint Presentation</vt:lpstr>
      <vt:lpstr>Factors to predict retention</vt:lpstr>
      <vt:lpstr>Retention prediction results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Lathia, Darshan</dc:creator>
  <cp:lastModifiedBy>Lathia, Darshan</cp:lastModifiedBy>
  <cp:revision>13</cp:revision>
  <dcterms:created xsi:type="dcterms:W3CDTF">2019-02-18T00:04:14Z</dcterms:created>
  <dcterms:modified xsi:type="dcterms:W3CDTF">2019-02-18T03:12:38Z</dcterms:modified>
</cp:coreProperties>
</file>