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3"/>
  </p:notesMasterIdLst>
  <p:sldIdLst>
    <p:sldId id="266" r:id="rId3"/>
    <p:sldId id="264" r:id="rId4"/>
    <p:sldId id="258" r:id="rId5"/>
    <p:sldId id="259" r:id="rId6"/>
    <p:sldId id="267" r:id="rId7"/>
    <p:sldId id="268" r:id="rId8"/>
    <p:sldId id="269" r:id="rId9"/>
    <p:sldId id="270" r:id="rId10"/>
    <p:sldId id="271"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34F6A-6287-4B36-9A95-0F17B3383A7B}" type="datetimeFigureOut">
              <a:rPr lang="en-US" smtClean="0"/>
              <a:t>1/21/2020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540504-B766-4F25-A31C-5848501400E7}" type="slidenum">
              <a:rPr lang="en-US" smtClean="0"/>
              <a:t>‹#›</a:t>
            </a:fld>
            <a:endParaRPr lang="en-US"/>
          </a:p>
        </p:txBody>
      </p:sp>
    </p:spTree>
    <p:extLst>
      <p:ext uri="{BB962C8B-B14F-4D97-AF65-F5344CB8AC3E}">
        <p14:creationId xmlns:p14="http://schemas.microsoft.com/office/powerpoint/2010/main" val="3323206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lang="en-US" sz="1200" dirty="0">
              <a:effectLst/>
              <a:latin typeface="+mn-lt"/>
              <a:ea typeface="+mn-ea"/>
              <a:cs typeface="+mn-cs"/>
              <a:sym typeface="Calibri"/>
            </a:endParaRPr>
          </a:p>
        </p:txBody>
      </p:sp>
    </p:spTree>
    <p:extLst>
      <p:ext uri="{BB962C8B-B14F-4D97-AF65-F5344CB8AC3E}">
        <p14:creationId xmlns:p14="http://schemas.microsoft.com/office/powerpoint/2010/main" val="595591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29805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887709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17404F-2166-4BB4-87AF-2DF1DBD94F21}"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226575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309978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399918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2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DC3"/>
          </a:solidFill>
        </p:spPr>
        <p:txBody>
          <a:bodyPr wrap="square" lIns="0" tIns="0" rIns="0" bIns="0" rtlCol="0"/>
          <a:lstStyle/>
          <a:p>
            <a:endParaRPr sz="240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DC3"/>
          </a:solidFill>
        </p:spPr>
        <p:txBody>
          <a:bodyPr wrap="square" lIns="0" tIns="0" rIns="0" bIns="0" rtlCol="0"/>
          <a:lstStyle/>
          <a:p>
            <a:endParaRPr sz="2400"/>
          </a:p>
        </p:txBody>
      </p:sp>
      <p:pic>
        <p:nvPicPr>
          <p:cNvPr id="9" name="Picture 8"/>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88922303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192440942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9A628B-A5BE-42DB-8D82-5ACECE545EE2}"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2111953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2987852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9A628B-A5BE-42DB-8D82-5ACECE545EE2}"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106257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9A628B-A5BE-42DB-8D82-5ACECE545EE2}"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429388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9A628B-A5BE-42DB-8D82-5ACECE545EE2}" type="datetimeFigureOut">
              <a:rPr lang="en-US" smtClean="0"/>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4180156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9A628B-A5BE-42DB-8D82-5ACECE545EE2}" type="datetimeFigureOut">
              <a:rPr lang="en-US" smtClean="0"/>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297055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42384487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A628B-A5BE-42DB-8D82-5ACECE545EE2}" type="datetimeFigureOut">
              <a:rPr lang="en-US" smtClean="0"/>
              <a:t>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1228756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286616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27127985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27443347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1519673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8962" y="4055766"/>
            <a:ext cx="4993037" cy="2808584"/>
          </a:xfrm>
          <a:prstGeom prst="rect">
            <a:avLst/>
          </a:prstGeom>
        </p:spPr>
      </p:pic>
      <p:sp>
        <p:nvSpPr>
          <p:cNvPr id="4" name="Title 1"/>
          <p:cNvSpPr>
            <a:spLocks noGrp="1"/>
          </p:cNvSpPr>
          <p:nvPr>
            <p:ph type="title" hasCustomPrompt="1"/>
          </p:nvPr>
        </p:nvSpPr>
        <p:spPr>
          <a:xfrm>
            <a:off x="0" y="422603"/>
            <a:ext cx="5589607" cy="523220"/>
          </a:xfrm>
          <a:solidFill>
            <a:srgbClr val="00416E"/>
          </a:solidFill>
          <a:ln w="34925">
            <a:solidFill>
              <a:srgbClr val="00416E"/>
            </a:solidFill>
          </a:ln>
        </p:spPr>
        <p:txBody>
          <a:bodyPr wrap="none" lIns="1371600">
            <a:spAutoFit/>
          </a:bodyPr>
          <a:lstStyle>
            <a:lvl1pPr marL="266700" indent="0">
              <a:lnSpc>
                <a:spcPct val="100000"/>
              </a:lnSpc>
              <a:tabLst>
                <a:tab pos="266700" algn="l"/>
              </a:tabLst>
              <a:defRPr sz="2800" b="1" baseline="0">
                <a:solidFill>
                  <a:schemeClr val="bg1"/>
                </a:solidFill>
              </a:defRPr>
            </a:lvl1pPr>
          </a:lstStyle>
          <a:p>
            <a:r>
              <a:rPr lang="en-IN" dirty="0"/>
              <a:t>TABLE OF CONTENTS</a:t>
            </a:r>
          </a:p>
        </p:txBody>
      </p:sp>
      <p:sp>
        <p:nvSpPr>
          <p:cNvPr id="5" name="Text Placeholder 10"/>
          <p:cNvSpPr>
            <a:spLocks noGrp="1"/>
          </p:cNvSpPr>
          <p:nvPr>
            <p:ph type="body" sz="quarter" idx="10" hasCustomPrompt="1"/>
          </p:nvPr>
        </p:nvSpPr>
        <p:spPr>
          <a:xfrm>
            <a:off x="1644651" y="1393826"/>
            <a:ext cx="7442562" cy="3902074"/>
          </a:xfrm>
        </p:spPr>
        <p:txBody>
          <a:bodyPr>
            <a:normAutofit/>
          </a:bodyPr>
          <a:lstStyle>
            <a:lvl1pPr marL="285750" indent="-285750">
              <a:buClr>
                <a:srgbClr val="F9A31A"/>
              </a:buClr>
              <a:buSzPct val="100000"/>
              <a:buFont typeface="Wingdings" panose="05000000000000000000" pitchFamily="2" charset="2"/>
              <a:buChar char="§"/>
              <a:defRPr sz="2000">
                <a:solidFill>
                  <a:srgbClr val="00416E"/>
                </a:solidFill>
              </a:defRPr>
            </a:lvl1pPr>
          </a:lstStyle>
          <a:p>
            <a:pPr lvl="0"/>
            <a:r>
              <a:rPr lang="en-US" dirty="0"/>
              <a:t>Insert Text</a:t>
            </a:r>
            <a:endParaRPr lang="en-IN" dirty="0"/>
          </a:p>
        </p:txBody>
      </p:sp>
      <p:sp>
        <p:nvSpPr>
          <p:cNvPr id="6" name="Text Placeholder 14"/>
          <p:cNvSpPr>
            <a:spLocks noGrp="1"/>
          </p:cNvSpPr>
          <p:nvPr>
            <p:ph type="body" sz="quarter" idx="12" hasCustomPrompt="1"/>
          </p:nvPr>
        </p:nvSpPr>
        <p:spPr>
          <a:xfrm>
            <a:off x="358775" y="6344992"/>
            <a:ext cx="1747456" cy="348045"/>
          </a:xfr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lang="en-IN" sz="1800" kern="1200" baseline="0" dirty="0">
                <a:solidFill>
                  <a:srgbClr val="00416E"/>
                </a:solidFill>
                <a:latin typeface="Arial" panose="020B0604020202020204" pitchFamily="34" charset="0"/>
                <a:ea typeface="+mn-ea"/>
                <a:cs typeface="Arial" panose="020B0604020202020204" pitchFamily="34" charset="0"/>
              </a:defRPr>
            </a:lvl1pPr>
          </a:lstStyle>
          <a:p>
            <a:pPr lvl="0"/>
            <a:r>
              <a:rPr lang="en-US" dirty="0"/>
              <a:t>CLIENT LOGO</a:t>
            </a:r>
            <a:endParaRPr lang="en-IN" dirty="0"/>
          </a:p>
        </p:txBody>
      </p:sp>
      <p:grpSp>
        <p:nvGrpSpPr>
          <p:cNvPr id="7" name="Group 4"/>
          <p:cNvGrpSpPr>
            <a:grpSpLocks noChangeAspect="1"/>
          </p:cNvGrpSpPr>
          <p:nvPr userDrawn="1"/>
        </p:nvGrpSpPr>
        <p:grpSpPr bwMode="auto">
          <a:xfrm>
            <a:off x="11151747" y="6363168"/>
            <a:ext cx="834108" cy="311693"/>
            <a:chOff x="3751" y="-313"/>
            <a:chExt cx="760" cy="284"/>
          </a:xfrm>
        </p:grpSpPr>
        <p:sp>
          <p:nvSpPr>
            <p:cNvPr id="8" name="Freeform 5"/>
            <p:cNvSpPr>
              <a:spLocks noEditPoints="1"/>
            </p:cNvSpPr>
            <p:nvPr userDrawn="1"/>
          </p:nvSpPr>
          <p:spPr bwMode="auto">
            <a:xfrm>
              <a:off x="4463" y="-313"/>
              <a:ext cx="48" cy="46"/>
            </a:xfrm>
            <a:custGeom>
              <a:avLst/>
              <a:gdLst>
                <a:gd name="T0" fmla="*/ 10 w 20"/>
                <a:gd name="T1" fmla="*/ 19 h 19"/>
                <a:gd name="T2" fmla="*/ 20 w 20"/>
                <a:gd name="T3" fmla="*/ 9 h 19"/>
                <a:gd name="T4" fmla="*/ 10 w 20"/>
                <a:gd name="T5" fmla="*/ 0 h 19"/>
                <a:gd name="T6" fmla="*/ 0 w 20"/>
                <a:gd name="T7" fmla="*/ 9 h 19"/>
                <a:gd name="T8" fmla="*/ 10 w 20"/>
                <a:gd name="T9" fmla="*/ 19 h 19"/>
                <a:gd name="T10" fmla="*/ 2 w 20"/>
                <a:gd name="T11" fmla="*/ 9 h 19"/>
                <a:gd name="T12" fmla="*/ 10 w 20"/>
                <a:gd name="T13" fmla="*/ 1 h 19"/>
                <a:gd name="T14" fmla="*/ 18 w 20"/>
                <a:gd name="T15" fmla="*/ 9 h 19"/>
                <a:gd name="T16" fmla="*/ 10 w 20"/>
                <a:gd name="T17" fmla="*/ 18 h 19"/>
                <a:gd name="T18" fmla="*/ 2 w 20"/>
                <a:gd name="T19" fmla="*/ 9 h 19"/>
                <a:gd name="T20" fmla="*/ 6 w 20"/>
                <a:gd name="T21" fmla="*/ 14 h 19"/>
                <a:gd name="T22" fmla="*/ 8 w 20"/>
                <a:gd name="T23" fmla="*/ 14 h 19"/>
                <a:gd name="T24" fmla="*/ 8 w 20"/>
                <a:gd name="T25" fmla="*/ 10 h 19"/>
                <a:gd name="T26" fmla="*/ 10 w 20"/>
                <a:gd name="T27" fmla="*/ 10 h 19"/>
                <a:gd name="T28" fmla="*/ 12 w 20"/>
                <a:gd name="T29" fmla="*/ 14 h 19"/>
                <a:gd name="T30" fmla="*/ 14 w 20"/>
                <a:gd name="T31" fmla="*/ 14 h 19"/>
                <a:gd name="T32" fmla="*/ 12 w 20"/>
                <a:gd name="T33" fmla="*/ 10 h 19"/>
                <a:gd name="T34" fmla="*/ 14 w 20"/>
                <a:gd name="T35" fmla="*/ 7 h 19"/>
                <a:gd name="T36" fmla="*/ 10 w 20"/>
                <a:gd name="T37" fmla="*/ 4 h 19"/>
                <a:gd name="T38" fmla="*/ 6 w 20"/>
                <a:gd name="T39" fmla="*/ 4 h 19"/>
                <a:gd name="T40" fmla="*/ 6 w 20"/>
                <a:gd name="T41" fmla="*/ 14 h 19"/>
                <a:gd name="T42" fmla="*/ 8 w 20"/>
                <a:gd name="T43" fmla="*/ 6 h 19"/>
                <a:gd name="T44" fmla="*/ 10 w 20"/>
                <a:gd name="T45" fmla="*/ 6 h 19"/>
                <a:gd name="T46" fmla="*/ 12 w 20"/>
                <a:gd name="T47" fmla="*/ 7 h 19"/>
                <a:gd name="T48" fmla="*/ 10 w 20"/>
                <a:gd name="T49" fmla="*/ 9 h 19"/>
                <a:gd name="T50" fmla="*/ 8 w 20"/>
                <a:gd name="T51" fmla="*/ 9 h 19"/>
                <a:gd name="T52" fmla="*/ 8 w 20"/>
                <a:gd name="T5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19">
                  <a:moveTo>
                    <a:pt x="10" y="19"/>
                  </a:moveTo>
                  <a:cubicBezTo>
                    <a:pt x="15" y="19"/>
                    <a:pt x="20" y="15"/>
                    <a:pt x="20" y="9"/>
                  </a:cubicBezTo>
                  <a:cubicBezTo>
                    <a:pt x="20" y="4"/>
                    <a:pt x="15" y="0"/>
                    <a:pt x="10" y="0"/>
                  </a:cubicBezTo>
                  <a:cubicBezTo>
                    <a:pt x="5" y="0"/>
                    <a:pt x="0" y="4"/>
                    <a:pt x="0" y="9"/>
                  </a:cubicBezTo>
                  <a:cubicBezTo>
                    <a:pt x="0" y="15"/>
                    <a:pt x="5" y="19"/>
                    <a:pt x="10" y="19"/>
                  </a:cubicBezTo>
                  <a:close/>
                  <a:moveTo>
                    <a:pt x="2" y="9"/>
                  </a:moveTo>
                  <a:cubicBezTo>
                    <a:pt x="2" y="5"/>
                    <a:pt x="6" y="1"/>
                    <a:pt x="10" y="1"/>
                  </a:cubicBezTo>
                  <a:cubicBezTo>
                    <a:pt x="15" y="1"/>
                    <a:pt x="18" y="5"/>
                    <a:pt x="18" y="9"/>
                  </a:cubicBezTo>
                  <a:cubicBezTo>
                    <a:pt x="18" y="14"/>
                    <a:pt x="15" y="18"/>
                    <a:pt x="10" y="18"/>
                  </a:cubicBezTo>
                  <a:cubicBezTo>
                    <a:pt x="6" y="18"/>
                    <a:pt x="2" y="14"/>
                    <a:pt x="2" y="9"/>
                  </a:cubicBezTo>
                  <a:close/>
                  <a:moveTo>
                    <a:pt x="6" y="14"/>
                  </a:moveTo>
                  <a:cubicBezTo>
                    <a:pt x="8" y="14"/>
                    <a:pt x="8" y="14"/>
                    <a:pt x="8" y="14"/>
                  </a:cubicBezTo>
                  <a:cubicBezTo>
                    <a:pt x="8" y="10"/>
                    <a:pt x="8" y="10"/>
                    <a:pt x="8" y="10"/>
                  </a:cubicBezTo>
                  <a:cubicBezTo>
                    <a:pt x="10" y="10"/>
                    <a:pt x="10" y="10"/>
                    <a:pt x="10" y="10"/>
                  </a:cubicBezTo>
                  <a:cubicBezTo>
                    <a:pt x="12" y="14"/>
                    <a:pt x="12" y="14"/>
                    <a:pt x="12" y="14"/>
                  </a:cubicBezTo>
                  <a:cubicBezTo>
                    <a:pt x="14" y="14"/>
                    <a:pt x="14" y="14"/>
                    <a:pt x="14" y="14"/>
                  </a:cubicBezTo>
                  <a:cubicBezTo>
                    <a:pt x="12" y="10"/>
                    <a:pt x="12" y="10"/>
                    <a:pt x="12" y="10"/>
                  </a:cubicBezTo>
                  <a:cubicBezTo>
                    <a:pt x="13" y="10"/>
                    <a:pt x="14" y="9"/>
                    <a:pt x="14" y="7"/>
                  </a:cubicBezTo>
                  <a:cubicBezTo>
                    <a:pt x="14" y="4"/>
                    <a:pt x="12" y="4"/>
                    <a:pt x="10" y="4"/>
                  </a:cubicBezTo>
                  <a:cubicBezTo>
                    <a:pt x="6" y="4"/>
                    <a:pt x="6" y="4"/>
                    <a:pt x="6" y="4"/>
                  </a:cubicBezTo>
                  <a:cubicBezTo>
                    <a:pt x="6" y="14"/>
                    <a:pt x="6" y="14"/>
                    <a:pt x="6" y="14"/>
                  </a:cubicBezTo>
                  <a:close/>
                  <a:moveTo>
                    <a:pt x="8" y="6"/>
                  </a:moveTo>
                  <a:cubicBezTo>
                    <a:pt x="10" y="6"/>
                    <a:pt x="10" y="6"/>
                    <a:pt x="10" y="6"/>
                  </a:cubicBezTo>
                  <a:cubicBezTo>
                    <a:pt x="11" y="6"/>
                    <a:pt x="12" y="6"/>
                    <a:pt x="12" y="7"/>
                  </a:cubicBezTo>
                  <a:cubicBezTo>
                    <a:pt x="12" y="8"/>
                    <a:pt x="11" y="9"/>
                    <a:pt x="10" y="9"/>
                  </a:cubicBezTo>
                  <a:cubicBezTo>
                    <a:pt x="8" y="9"/>
                    <a:pt x="8" y="9"/>
                    <a:pt x="8" y="9"/>
                  </a:cubicBezTo>
                  <a:cubicBezTo>
                    <a:pt x="8" y="6"/>
                    <a:pt x="8" y="6"/>
                    <a:pt x="8" y="6"/>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 name="Freeform 6"/>
            <p:cNvSpPr>
              <a:spLocks/>
            </p:cNvSpPr>
            <p:nvPr userDrawn="1"/>
          </p:nvSpPr>
          <p:spPr bwMode="auto">
            <a:xfrm>
              <a:off x="3751" y="-308"/>
              <a:ext cx="26" cy="231"/>
            </a:xfrm>
            <a:custGeom>
              <a:avLst/>
              <a:gdLst>
                <a:gd name="T0" fmla="*/ 0 w 26"/>
                <a:gd name="T1" fmla="*/ 29 h 231"/>
                <a:gd name="T2" fmla="*/ 0 w 26"/>
                <a:gd name="T3" fmla="*/ 29 h 231"/>
                <a:gd name="T4" fmla="*/ 0 w 26"/>
                <a:gd name="T5" fmla="*/ 0 h 231"/>
                <a:gd name="T6" fmla="*/ 26 w 26"/>
                <a:gd name="T7" fmla="*/ 0 h 231"/>
                <a:gd name="T8" fmla="*/ 26 w 26"/>
                <a:gd name="T9" fmla="*/ 29 h 231"/>
                <a:gd name="T10" fmla="*/ 26 w 26"/>
                <a:gd name="T11" fmla="*/ 29 h 231"/>
                <a:gd name="T12" fmla="*/ 26 w 26"/>
                <a:gd name="T13" fmla="*/ 204 h 231"/>
                <a:gd name="T14" fmla="*/ 26 w 26"/>
                <a:gd name="T15" fmla="*/ 204 h 231"/>
                <a:gd name="T16" fmla="*/ 26 w 26"/>
                <a:gd name="T17" fmla="*/ 231 h 231"/>
                <a:gd name="T18" fmla="*/ 0 w 26"/>
                <a:gd name="T19" fmla="*/ 231 h 231"/>
                <a:gd name="T20" fmla="*/ 0 w 26"/>
                <a:gd name="T21" fmla="*/ 204 h 231"/>
                <a:gd name="T22" fmla="*/ 0 w 26"/>
                <a:gd name="T23" fmla="*/ 204 h 231"/>
                <a:gd name="T24" fmla="*/ 0 w 26"/>
                <a:gd name="T25" fmla="*/ 29 h 231"/>
                <a:gd name="T26" fmla="*/ 0 w 26"/>
                <a:gd name="T27" fmla="*/ 2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31">
                  <a:moveTo>
                    <a:pt x="0" y="29"/>
                  </a:moveTo>
                  <a:lnTo>
                    <a:pt x="0" y="29"/>
                  </a:lnTo>
                  <a:lnTo>
                    <a:pt x="0" y="0"/>
                  </a:lnTo>
                  <a:lnTo>
                    <a:pt x="26" y="0"/>
                  </a:lnTo>
                  <a:lnTo>
                    <a:pt x="26" y="29"/>
                  </a:lnTo>
                  <a:lnTo>
                    <a:pt x="26" y="29"/>
                  </a:lnTo>
                  <a:lnTo>
                    <a:pt x="26" y="204"/>
                  </a:lnTo>
                  <a:lnTo>
                    <a:pt x="26" y="204"/>
                  </a:lnTo>
                  <a:lnTo>
                    <a:pt x="26" y="231"/>
                  </a:lnTo>
                  <a:lnTo>
                    <a:pt x="0" y="231"/>
                  </a:lnTo>
                  <a:lnTo>
                    <a:pt x="0" y="204"/>
                  </a:lnTo>
                  <a:lnTo>
                    <a:pt x="0" y="204"/>
                  </a:lnTo>
                  <a:lnTo>
                    <a:pt x="0" y="29"/>
                  </a:lnTo>
                  <a:lnTo>
                    <a:pt x="0" y="29"/>
                  </a:ln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 name="Freeform 7"/>
            <p:cNvSpPr>
              <a:spLocks noEditPoints="1"/>
            </p:cNvSpPr>
            <p:nvPr userDrawn="1"/>
          </p:nvSpPr>
          <p:spPr bwMode="auto">
            <a:xfrm>
              <a:off x="3934" y="-308"/>
              <a:ext cx="525" cy="279"/>
            </a:xfrm>
            <a:custGeom>
              <a:avLst/>
              <a:gdLst>
                <a:gd name="T0" fmla="*/ 63 w 220"/>
                <a:gd name="T1" fmla="*/ 91 h 115"/>
                <a:gd name="T2" fmla="*/ 62 w 220"/>
                <a:gd name="T3" fmla="*/ 29 h 115"/>
                <a:gd name="T4" fmla="*/ 133 w 220"/>
                <a:gd name="T5" fmla="*/ 40 h 115"/>
                <a:gd name="T6" fmla="*/ 133 w 220"/>
                <a:gd name="T7" fmla="*/ 40 h 115"/>
                <a:gd name="T8" fmla="*/ 143 w 220"/>
                <a:gd name="T9" fmla="*/ 107 h 115"/>
                <a:gd name="T10" fmla="*/ 142 w 220"/>
                <a:gd name="T11" fmla="*/ 34 h 115"/>
                <a:gd name="T12" fmla="*/ 146 w 220"/>
                <a:gd name="T13" fmla="*/ 44 h 115"/>
                <a:gd name="T14" fmla="*/ 94 w 220"/>
                <a:gd name="T15" fmla="*/ 81 h 115"/>
                <a:gd name="T16" fmla="*/ 131 w 220"/>
                <a:gd name="T17" fmla="*/ 79 h 115"/>
                <a:gd name="T18" fmla="*/ 96 w 220"/>
                <a:gd name="T19" fmla="*/ 52 h 115"/>
                <a:gd name="T20" fmla="*/ 63 w 220"/>
                <a:gd name="T21" fmla="*/ 98 h 115"/>
                <a:gd name="T22" fmla="*/ 43 w 220"/>
                <a:gd name="T23" fmla="*/ 29 h 115"/>
                <a:gd name="T24" fmla="*/ 19 w 220"/>
                <a:gd name="T25" fmla="*/ 84 h 115"/>
                <a:gd name="T26" fmla="*/ 19 w 220"/>
                <a:gd name="T27" fmla="*/ 95 h 115"/>
                <a:gd name="T28" fmla="*/ 9 w 220"/>
                <a:gd name="T29" fmla="*/ 84 h 115"/>
                <a:gd name="T30" fmla="*/ 9 w 220"/>
                <a:gd name="T31" fmla="*/ 29 h 115"/>
                <a:gd name="T32" fmla="*/ 0 w 220"/>
                <a:gd name="T33" fmla="*/ 22 h 115"/>
                <a:gd name="T34" fmla="*/ 31 w 220"/>
                <a:gd name="T35" fmla="*/ 0 h 115"/>
                <a:gd name="T36" fmla="*/ 46 w 220"/>
                <a:gd name="T37" fmla="*/ 11 h 115"/>
                <a:gd name="T38" fmla="*/ 45 w 220"/>
                <a:gd name="T39" fmla="*/ 12 h 115"/>
                <a:gd name="T40" fmla="*/ 19 w 220"/>
                <a:gd name="T41" fmla="*/ 22 h 115"/>
                <a:gd name="T42" fmla="*/ 63 w 220"/>
                <a:gd name="T43" fmla="*/ 21 h 115"/>
                <a:gd name="T44" fmla="*/ 94 w 220"/>
                <a:gd name="T45" fmla="*/ 41 h 115"/>
                <a:gd name="T46" fmla="*/ 122 w 220"/>
                <a:gd name="T47" fmla="*/ 22 h 115"/>
                <a:gd name="T48" fmla="*/ 142 w 220"/>
                <a:gd name="T49" fmla="*/ 34 h 115"/>
                <a:gd name="T50" fmla="*/ 158 w 220"/>
                <a:gd name="T51" fmla="*/ 73 h 115"/>
                <a:gd name="T52" fmla="*/ 161 w 220"/>
                <a:gd name="T53" fmla="*/ 73 h 115"/>
                <a:gd name="T54" fmla="*/ 200 w 220"/>
                <a:gd name="T55" fmla="*/ 22 h 115"/>
                <a:gd name="T56" fmla="*/ 216 w 220"/>
                <a:gd name="T57" fmla="*/ 36 h 115"/>
                <a:gd name="T58" fmla="*/ 184 w 220"/>
                <a:gd name="T59" fmla="*/ 40 h 115"/>
                <a:gd name="T60" fmla="*/ 220 w 220"/>
                <a:gd name="T61" fmla="*/ 76 h 115"/>
                <a:gd name="T62" fmla="*/ 172 w 220"/>
                <a:gd name="T63" fmla="*/ 92 h 115"/>
                <a:gd name="T64" fmla="*/ 173 w 220"/>
                <a:gd name="T65" fmla="*/ 81 h 115"/>
                <a:gd name="T66" fmla="*/ 211 w 220"/>
                <a:gd name="T67" fmla="*/ 79 h 115"/>
                <a:gd name="T68" fmla="*/ 176 w 220"/>
                <a:gd name="T69" fmla="*/ 50 h 115"/>
                <a:gd name="T70" fmla="*/ 139 w 220"/>
                <a:gd name="T71" fmla="*/ 115 h 115"/>
                <a:gd name="T72" fmla="*/ 143 w 220"/>
                <a:gd name="T73" fmla="*/ 107 h 115"/>
                <a:gd name="T74" fmla="*/ 153 w 220"/>
                <a:gd name="T75" fmla="*/ 87 h 115"/>
                <a:gd name="T76" fmla="*/ 132 w 220"/>
                <a:gd name="T77" fmla="*/ 37 h 115"/>
                <a:gd name="T78" fmla="*/ 118 w 220"/>
                <a:gd name="T79" fmla="*/ 28 h 115"/>
                <a:gd name="T80" fmla="*/ 120 w 220"/>
                <a:gd name="T81" fmla="*/ 55 h 115"/>
                <a:gd name="T82" fmla="*/ 112 w 220"/>
                <a:gd name="T83" fmla="*/ 98 h 115"/>
                <a:gd name="T84" fmla="*/ 94 w 220"/>
                <a:gd name="T85" fmla="*/ 8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 h="115">
                  <a:moveTo>
                    <a:pt x="39" y="61"/>
                  </a:moveTo>
                  <a:cubicBezTo>
                    <a:pt x="39" y="78"/>
                    <a:pt x="50" y="92"/>
                    <a:pt x="63" y="91"/>
                  </a:cubicBezTo>
                  <a:cubicBezTo>
                    <a:pt x="76" y="91"/>
                    <a:pt x="86" y="77"/>
                    <a:pt x="86" y="60"/>
                  </a:cubicBezTo>
                  <a:cubicBezTo>
                    <a:pt x="85" y="42"/>
                    <a:pt x="75" y="29"/>
                    <a:pt x="62" y="29"/>
                  </a:cubicBezTo>
                  <a:cubicBezTo>
                    <a:pt x="49" y="29"/>
                    <a:pt x="39" y="43"/>
                    <a:pt x="39" y="61"/>
                  </a:cubicBezTo>
                  <a:close/>
                  <a:moveTo>
                    <a:pt x="133" y="40"/>
                  </a:moveTo>
                  <a:cubicBezTo>
                    <a:pt x="134" y="40"/>
                    <a:pt x="133" y="39"/>
                    <a:pt x="133" y="39"/>
                  </a:cubicBezTo>
                  <a:cubicBezTo>
                    <a:pt x="133" y="40"/>
                    <a:pt x="133" y="40"/>
                    <a:pt x="133" y="40"/>
                  </a:cubicBezTo>
                  <a:close/>
                  <a:moveTo>
                    <a:pt x="141" y="111"/>
                  </a:moveTo>
                  <a:cubicBezTo>
                    <a:pt x="142" y="110"/>
                    <a:pt x="142" y="109"/>
                    <a:pt x="143" y="107"/>
                  </a:cubicBezTo>
                  <a:cubicBezTo>
                    <a:pt x="141" y="111"/>
                    <a:pt x="141" y="111"/>
                    <a:pt x="141" y="111"/>
                  </a:cubicBezTo>
                  <a:close/>
                  <a:moveTo>
                    <a:pt x="142" y="34"/>
                  </a:moveTo>
                  <a:cubicBezTo>
                    <a:pt x="142" y="34"/>
                    <a:pt x="142" y="35"/>
                    <a:pt x="142" y="35"/>
                  </a:cubicBezTo>
                  <a:cubicBezTo>
                    <a:pt x="146" y="44"/>
                    <a:pt x="146" y="44"/>
                    <a:pt x="146" y="44"/>
                  </a:cubicBezTo>
                  <a:cubicBezTo>
                    <a:pt x="142" y="34"/>
                    <a:pt x="142" y="34"/>
                    <a:pt x="142" y="34"/>
                  </a:cubicBezTo>
                  <a:close/>
                  <a:moveTo>
                    <a:pt x="94" y="81"/>
                  </a:moveTo>
                  <a:cubicBezTo>
                    <a:pt x="101" y="87"/>
                    <a:pt x="107" y="91"/>
                    <a:pt x="116" y="91"/>
                  </a:cubicBezTo>
                  <a:cubicBezTo>
                    <a:pt x="124" y="91"/>
                    <a:pt x="131" y="87"/>
                    <a:pt x="131" y="79"/>
                  </a:cubicBezTo>
                  <a:cubicBezTo>
                    <a:pt x="131" y="72"/>
                    <a:pt x="125" y="69"/>
                    <a:pt x="115" y="64"/>
                  </a:cubicBezTo>
                  <a:cubicBezTo>
                    <a:pt x="106" y="60"/>
                    <a:pt x="100" y="58"/>
                    <a:pt x="96" y="52"/>
                  </a:cubicBezTo>
                  <a:cubicBezTo>
                    <a:pt x="97" y="55"/>
                    <a:pt x="97" y="57"/>
                    <a:pt x="97" y="60"/>
                  </a:cubicBezTo>
                  <a:cubicBezTo>
                    <a:pt x="97" y="81"/>
                    <a:pt x="82" y="98"/>
                    <a:pt x="63" y="98"/>
                  </a:cubicBezTo>
                  <a:cubicBezTo>
                    <a:pt x="44" y="98"/>
                    <a:pt x="28" y="81"/>
                    <a:pt x="28" y="60"/>
                  </a:cubicBezTo>
                  <a:cubicBezTo>
                    <a:pt x="28" y="47"/>
                    <a:pt x="34" y="36"/>
                    <a:pt x="43" y="29"/>
                  </a:cubicBezTo>
                  <a:cubicBezTo>
                    <a:pt x="19" y="29"/>
                    <a:pt x="19" y="29"/>
                    <a:pt x="19" y="29"/>
                  </a:cubicBezTo>
                  <a:cubicBezTo>
                    <a:pt x="19" y="84"/>
                    <a:pt x="19" y="84"/>
                    <a:pt x="19" y="84"/>
                  </a:cubicBezTo>
                  <a:cubicBezTo>
                    <a:pt x="19" y="84"/>
                    <a:pt x="19" y="84"/>
                    <a:pt x="19" y="84"/>
                  </a:cubicBezTo>
                  <a:cubicBezTo>
                    <a:pt x="19" y="95"/>
                    <a:pt x="19" y="95"/>
                    <a:pt x="19" y="95"/>
                  </a:cubicBezTo>
                  <a:cubicBezTo>
                    <a:pt x="9" y="95"/>
                    <a:pt x="9" y="95"/>
                    <a:pt x="9" y="95"/>
                  </a:cubicBezTo>
                  <a:cubicBezTo>
                    <a:pt x="9" y="84"/>
                    <a:pt x="9" y="84"/>
                    <a:pt x="9" y="84"/>
                  </a:cubicBezTo>
                  <a:cubicBezTo>
                    <a:pt x="9" y="84"/>
                    <a:pt x="9" y="84"/>
                    <a:pt x="9" y="84"/>
                  </a:cubicBezTo>
                  <a:cubicBezTo>
                    <a:pt x="9" y="29"/>
                    <a:pt x="9" y="29"/>
                    <a:pt x="9" y="29"/>
                  </a:cubicBezTo>
                  <a:cubicBezTo>
                    <a:pt x="0" y="29"/>
                    <a:pt x="0" y="29"/>
                    <a:pt x="0" y="29"/>
                  </a:cubicBezTo>
                  <a:cubicBezTo>
                    <a:pt x="0" y="22"/>
                    <a:pt x="0" y="22"/>
                    <a:pt x="0" y="22"/>
                  </a:cubicBezTo>
                  <a:cubicBezTo>
                    <a:pt x="9" y="22"/>
                    <a:pt x="9" y="22"/>
                    <a:pt x="9" y="22"/>
                  </a:cubicBezTo>
                  <a:cubicBezTo>
                    <a:pt x="10" y="8"/>
                    <a:pt x="19" y="0"/>
                    <a:pt x="31" y="0"/>
                  </a:cubicBezTo>
                  <a:cubicBezTo>
                    <a:pt x="39" y="0"/>
                    <a:pt x="43" y="1"/>
                    <a:pt x="46" y="2"/>
                  </a:cubicBezTo>
                  <a:cubicBezTo>
                    <a:pt x="46" y="11"/>
                    <a:pt x="46" y="11"/>
                    <a:pt x="46" y="11"/>
                  </a:cubicBezTo>
                  <a:cubicBezTo>
                    <a:pt x="45" y="12"/>
                    <a:pt x="45" y="12"/>
                    <a:pt x="45" y="12"/>
                  </a:cubicBezTo>
                  <a:cubicBezTo>
                    <a:pt x="45" y="12"/>
                    <a:pt x="45" y="12"/>
                    <a:pt x="45" y="12"/>
                  </a:cubicBezTo>
                  <a:cubicBezTo>
                    <a:pt x="41" y="9"/>
                    <a:pt x="38" y="6"/>
                    <a:pt x="29" y="6"/>
                  </a:cubicBezTo>
                  <a:cubicBezTo>
                    <a:pt x="22" y="6"/>
                    <a:pt x="18" y="12"/>
                    <a:pt x="19" y="22"/>
                  </a:cubicBezTo>
                  <a:cubicBezTo>
                    <a:pt x="58" y="22"/>
                    <a:pt x="58" y="22"/>
                    <a:pt x="58" y="22"/>
                  </a:cubicBezTo>
                  <a:cubicBezTo>
                    <a:pt x="59" y="22"/>
                    <a:pt x="61" y="21"/>
                    <a:pt x="63" y="21"/>
                  </a:cubicBezTo>
                  <a:cubicBezTo>
                    <a:pt x="76" y="21"/>
                    <a:pt x="88" y="30"/>
                    <a:pt x="94" y="43"/>
                  </a:cubicBezTo>
                  <a:cubicBezTo>
                    <a:pt x="94" y="43"/>
                    <a:pt x="94" y="42"/>
                    <a:pt x="94" y="41"/>
                  </a:cubicBezTo>
                  <a:cubicBezTo>
                    <a:pt x="94" y="28"/>
                    <a:pt x="107" y="22"/>
                    <a:pt x="121" y="22"/>
                  </a:cubicBezTo>
                  <a:cubicBezTo>
                    <a:pt x="121" y="22"/>
                    <a:pt x="122" y="22"/>
                    <a:pt x="122" y="22"/>
                  </a:cubicBezTo>
                  <a:cubicBezTo>
                    <a:pt x="127" y="22"/>
                    <a:pt x="134" y="23"/>
                    <a:pt x="138" y="24"/>
                  </a:cubicBezTo>
                  <a:cubicBezTo>
                    <a:pt x="142" y="34"/>
                    <a:pt x="142" y="34"/>
                    <a:pt x="142" y="34"/>
                  </a:cubicBezTo>
                  <a:cubicBezTo>
                    <a:pt x="146" y="44"/>
                    <a:pt x="146" y="44"/>
                    <a:pt x="146" y="44"/>
                  </a:cubicBezTo>
                  <a:cubicBezTo>
                    <a:pt x="158" y="73"/>
                    <a:pt x="158" y="73"/>
                    <a:pt x="158" y="73"/>
                  </a:cubicBezTo>
                  <a:cubicBezTo>
                    <a:pt x="159" y="77"/>
                    <a:pt x="159" y="77"/>
                    <a:pt x="159" y="77"/>
                  </a:cubicBezTo>
                  <a:cubicBezTo>
                    <a:pt x="161" y="73"/>
                    <a:pt x="161" y="73"/>
                    <a:pt x="161" y="73"/>
                  </a:cubicBezTo>
                  <a:cubicBezTo>
                    <a:pt x="175" y="36"/>
                    <a:pt x="175" y="36"/>
                    <a:pt x="175" y="36"/>
                  </a:cubicBezTo>
                  <a:cubicBezTo>
                    <a:pt x="178" y="26"/>
                    <a:pt x="189" y="22"/>
                    <a:pt x="200" y="22"/>
                  </a:cubicBezTo>
                  <a:cubicBezTo>
                    <a:pt x="206" y="22"/>
                    <a:pt x="211" y="23"/>
                    <a:pt x="216" y="25"/>
                  </a:cubicBezTo>
                  <a:cubicBezTo>
                    <a:pt x="216" y="36"/>
                    <a:pt x="216" y="36"/>
                    <a:pt x="216" y="36"/>
                  </a:cubicBezTo>
                  <a:cubicBezTo>
                    <a:pt x="210" y="31"/>
                    <a:pt x="205" y="28"/>
                    <a:pt x="198" y="28"/>
                  </a:cubicBezTo>
                  <a:cubicBezTo>
                    <a:pt x="191" y="28"/>
                    <a:pt x="184" y="31"/>
                    <a:pt x="184" y="40"/>
                  </a:cubicBezTo>
                  <a:cubicBezTo>
                    <a:pt x="183" y="47"/>
                    <a:pt x="188" y="49"/>
                    <a:pt x="200" y="55"/>
                  </a:cubicBezTo>
                  <a:cubicBezTo>
                    <a:pt x="210" y="59"/>
                    <a:pt x="220" y="64"/>
                    <a:pt x="220" y="76"/>
                  </a:cubicBezTo>
                  <a:cubicBezTo>
                    <a:pt x="220" y="95"/>
                    <a:pt x="201" y="98"/>
                    <a:pt x="192" y="98"/>
                  </a:cubicBezTo>
                  <a:cubicBezTo>
                    <a:pt x="184" y="98"/>
                    <a:pt x="177" y="96"/>
                    <a:pt x="172" y="92"/>
                  </a:cubicBezTo>
                  <a:cubicBezTo>
                    <a:pt x="172" y="80"/>
                    <a:pt x="172" y="80"/>
                    <a:pt x="172" y="80"/>
                  </a:cubicBezTo>
                  <a:cubicBezTo>
                    <a:pt x="173" y="81"/>
                    <a:pt x="173" y="81"/>
                    <a:pt x="173" y="81"/>
                  </a:cubicBezTo>
                  <a:cubicBezTo>
                    <a:pt x="180" y="87"/>
                    <a:pt x="187" y="91"/>
                    <a:pt x="195" y="91"/>
                  </a:cubicBezTo>
                  <a:cubicBezTo>
                    <a:pt x="204" y="91"/>
                    <a:pt x="211" y="87"/>
                    <a:pt x="211" y="79"/>
                  </a:cubicBezTo>
                  <a:cubicBezTo>
                    <a:pt x="211" y="73"/>
                    <a:pt x="205" y="69"/>
                    <a:pt x="195" y="64"/>
                  </a:cubicBezTo>
                  <a:cubicBezTo>
                    <a:pt x="185" y="60"/>
                    <a:pt x="179" y="57"/>
                    <a:pt x="176" y="50"/>
                  </a:cubicBezTo>
                  <a:cubicBezTo>
                    <a:pt x="172" y="60"/>
                    <a:pt x="153" y="106"/>
                    <a:pt x="149" y="115"/>
                  </a:cubicBezTo>
                  <a:cubicBezTo>
                    <a:pt x="139" y="115"/>
                    <a:pt x="139" y="115"/>
                    <a:pt x="139" y="115"/>
                  </a:cubicBezTo>
                  <a:cubicBezTo>
                    <a:pt x="141" y="111"/>
                    <a:pt x="141" y="111"/>
                    <a:pt x="141" y="111"/>
                  </a:cubicBezTo>
                  <a:cubicBezTo>
                    <a:pt x="143" y="107"/>
                    <a:pt x="143" y="107"/>
                    <a:pt x="143" y="107"/>
                  </a:cubicBezTo>
                  <a:cubicBezTo>
                    <a:pt x="143" y="107"/>
                    <a:pt x="143" y="107"/>
                    <a:pt x="143" y="107"/>
                  </a:cubicBezTo>
                  <a:cubicBezTo>
                    <a:pt x="146" y="102"/>
                    <a:pt x="150" y="94"/>
                    <a:pt x="153" y="87"/>
                  </a:cubicBezTo>
                  <a:cubicBezTo>
                    <a:pt x="133" y="40"/>
                    <a:pt x="133" y="40"/>
                    <a:pt x="133" y="40"/>
                  </a:cubicBezTo>
                  <a:cubicBezTo>
                    <a:pt x="133" y="39"/>
                    <a:pt x="133" y="39"/>
                    <a:pt x="132" y="37"/>
                  </a:cubicBezTo>
                  <a:cubicBezTo>
                    <a:pt x="131" y="34"/>
                    <a:pt x="129" y="31"/>
                    <a:pt x="125" y="29"/>
                  </a:cubicBezTo>
                  <a:cubicBezTo>
                    <a:pt x="123" y="28"/>
                    <a:pt x="121" y="28"/>
                    <a:pt x="118" y="28"/>
                  </a:cubicBezTo>
                  <a:cubicBezTo>
                    <a:pt x="111" y="28"/>
                    <a:pt x="103" y="31"/>
                    <a:pt x="103" y="40"/>
                  </a:cubicBezTo>
                  <a:cubicBezTo>
                    <a:pt x="103" y="47"/>
                    <a:pt x="108" y="49"/>
                    <a:pt x="120" y="55"/>
                  </a:cubicBezTo>
                  <a:cubicBezTo>
                    <a:pt x="130" y="59"/>
                    <a:pt x="140" y="64"/>
                    <a:pt x="140" y="75"/>
                  </a:cubicBezTo>
                  <a:cubicBezTo>
                    <a:pt x="140" y="94"/>
                    <a:pt x="121" y="98"/>
                    <a:pt x="112" y="98"/>
                  </a:cubicBezTo>
                  <a:cubicBezTo>
                    <a:pt x="105" y="98"/>
                    <a:pt x="98" y="96"/>
                    <a:pt x="94" y="93"/>
                  </a:cubicBezTo>
                  <a:cubicBezTo>
                    <a:pt x="94" y="81"/>
                    <a:pt x="94" y="81"/>
                    <a:pt x="94" y="81"/>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Freeform 8"/>
            <p:cNvSpPr>
              <a:spLocks/>
            </p:cNvSpPr>
            <p:nvPr userDrawn="1"/>
          </p:nvSpPr>
          <p:spPr bwMode="auto">
            <a:xfrm>
              <a:off x="3806" y="-255"/>
              <a:ext cx="126" cy="178"/>
            </a:xfrm>
            <a:custGeom>
              <a:avLst/>
              <a:gdLst>
                <a:gd name="T0" fmla="*/ 10 w 53"/>
                <a:gd name="T1" fmla="*/ 0 h 73"/>
                <a:gd name="T2" fmla="*/ 10 w 53"/>
                <a:gd name="T3" fmla="*/ 9 h 73"/>
                <a:gd name="T4" fmla="*/ 10 w 53"/>
                <a:gd name="T5" fmla="*/ 9 h 73"/>
                <a:gd name="T6" fmla="*/ 10 w 53"/>
                <a:gd name="T7" fmla="*/ 9 h 73"/>
                <a:gd name="T8" fmla="*/ 10 w 53"/>
                <a:gd name="T9" fmla="*/ 8 h 73"/>
                <a:gd name="T10" fmla="*/ 32 w 53"/>
                <a:gd name="T11" fmla="*/ 0 h 73"/>
                <a:gd name="T12" fmla="*/ 52 w 53"/>
                <a:gd name="T13" fmla="*/ 16 h 73"/>
                <a:gd name="T14" fmla="*/ 53 w 53"/>
                <a:gd name="T15" fmla="*/ 62 h 73"/>
                <a:gd name="T16" fmla="*/ 53 w 53"/>
                <a:gd name="T17" fmla="*/ 62 h 73"/>
                <a:gd name="T18" fmla="*/ 53 w 53"/>
                <a:gd name="T19" fmla="*/ 73 h 73"/>
                <a:gd name="T20" fmla="*/ 42 w 53"/>
                <a:gd name="T21" fmla="*/ 73 h 73"/>
                <a:gd name="T22" fmla="*/ 42 w 53"/>
                <a:gd name="T23" fmla="*/ 60 h 73"/>
                <a:gd name="T24" fmla="*/ 42 w 53"/>
                <a:gd name="T25" fmla="*/ 21 h 73"/>
                <a:gd name="T26" fmla="*/ 27 w 53"/>
                <a:gd name="T27" fmla="*/ 7 h 73"/>
                <a:gd name="T28" fmla="*/ 10 w 53"/>
                <a:gd name="T29" fmla="*/ 20 h 73"/>
                <a:gd name="T30" fmla="*/ 10 w 53"/>
                <a:gd name="T31" fmla="*/ 62 h 73"/>
                <a:gd name="T32" fmla="*/ 10 w 53"/>
                <a:gd name="T33" fmla="*/ 62 h 73"/>
                <a:gd name="T34" fmla="*/ 10 w 53"/>
                <a:gd name="T35" fmla="*/ 73 h 73"/>
                <a:gd name="T36" fmla="*/ 0 w 53"/>
                <a:gd name="T37" fmla="*/ 73 h 73"/>
                <a:gd name="T38" fmla="*/ 0 w 53"/>
                <a:gd name="T39" fmla="*/ 62 h 73"/>
                <a:gd name="T40" fmla="*/ 0 w 53"/>
                <a:gd name="T41" fmla="*/ 10 h 73"/>
                <a:gd name="T42" fmla="*/ 0 w 53"/>
                <a:gd name="T43" fmla="*/ 0 h 73"/>
                <a:gd name="T44" fmla="*/ 2 w 53"/>
                <a:gd name="T45" fmla="*/ 0 h 73"/>
                <a:gd name="T46" fmla="*/ 7 w 53"/>
                <a:gd name="T47" fmla="*/ 0 h 73"/>
                <a:gd name="T48" fmla="*/ 10 w 53"/>
                <a:gd name="T4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 h="73">
                  <a:moveTo>
                    <a:pt x="10" y="0"/>
                  </a:moveTo>
                  <a:cubicBezTo>
                    <a:pt x="10" y="9"/>
                    <a:pt x="10" y="9"/>
                    <a:pt x="10" y="9"/>
                  </a:cubicBezTo>
                  <a:cubicBezTo>
                    <a:pt x="10" y="9"/>
                    <a:pt x="10" y="9"/>
                    <a:pt x="10" y="9"/>
                  </a:cubicBezTo>
                  <a:cubicBezTo>
                    <a:pt x="10" y="9"/>
                    <a:pt x="10" y="9"/>
                    <a:pt x="10" y="9"/>
                  </a:cubicBezTo>
                  <a:cubicBezTo>
                    <a:pt x="10" y="9"/>
                    <a:pt x="10" y="9"/>
                    <a:pt x="10" y="8"/>
                  </a:cubicBezTo>
                  <a:cubicBezTo>
                    <a:pt x="15" y="4"/>
                    <a:pt x="20" y="0"/>
                    <a:pt x="32" y="0"/>
                  </a:cubicBezTo>
                  <a:cubicBezTo>
                    <a:pt x="44" y="0"/>
                    <a:pt x="52" y="10"/>
                    <a:pt x="52" y="16"/>
                  </a:cubicBezTo>
                  <a:cubicBezTo>
                    <a:pt x="53" y="62"/>
                    <a:pt x="53" y="62"/>
                    <a:pt x="53" y="62"/>
                  </a:cubicBezTo>
                  <a:cubicBezTo>
                    <a:pt x="53" y="62"/>
                    <a:pt x="53" y="62"/>
                    <a:pt x="53" y="62"/>
                  </a:cubicBezTo>
                  <a:cubicBezTo>
                    <a:pt x="53" y="73"/>
                    <a:pt x="53" y="73"/>
                    <a:pt x="53" y="73"/>
                  </a:cubicBezTo>
                  <a:cubicBezTo>
                    <a:pt x="42" y="73"/>
                    <a:pt x="42" y="73"/>
                    <a:pt x="42" y="73"/>
                  </a:cubicBezTo>
                  <a:cubicBezTo>
                    <a:pt x="42" y="60"/>
                    <a:pt x="42" y="60"/>
                    <a:pt x="42" y="60"/>
                  </a:cubicBezTo>
                  <a:cubicBezTo>
                    <a:pt x="42" y="21"/>
                    <a:pt x="42" y="21"/>
                    <a:pt x="42" y="21"/>
                  </a:cubicBezTo>
                  <a:cubicBezTo>
                    <a:pt x="42" y="13"/>
                    <a:pt x="35" y="7"/>
                    <a:pt x="27" y="7"/>
                  </a:cubicBezTo>
                  <a:cubicBezTo>
                    <a:pt x="19" y="7"/>
                    <a:pt x="10" y="13"/>
                    <a:pt x="10" y="20"/>
                  </a:cubicBezTo>
                  <a:cubicBezTo>
                    <a:pt x="10" y="62"/>
                    <a:pt x="10" y="62"/>
                    <a:pt x="10" y="62"/>
                  </a:cubicBezTo>
                  <a:cubicBezTo>
                    <a:pt x="10" y="62"/>
                    <a:pt x="10" y="62"/>
                    <a:pt x="10" y="62"/>
                  </a:cubicBezTo>
                  <a:cubicBezTo>
                    <a:pt x="10" y="73"/>
                    <a:pt x="10" y="73"/>
                    <a:pt x="10" y="73"/>
                  </a:cubicBezTo>
                  <a:cubicBezTo>
                    <a:pt x="0" y="73"/>
                    <a:pt x="0" y="73"/>
                    <a:pt x="0" y="73"/>
                  </a:cubicBezTo>
                  <a:cubicBezTo>
                    <a:pt x="0" y="62"/>
                    <a:pt x="0" y="62"/>
                    <a:pt x="0" y="62"/>
                  </a:cubicBezTo>
                  <a:cubicBezTo>
                    <a:pt x="0" y="10"/>
                    <a:pt x="0" y="10"/>
                    <a:pt x="0" y="10"/>
                  </a:cubicBezTo>
                  <a:cubicBezTo>
                    <a:pt x="0" y="0"/>
                    <a:pt x="0" y="0"/>
                    <a:pt x="0" y="0"/>
                  </a:cubicBezTo>
                  <a:cubicBezTo>
                    <a:pt x="2" y="0"/>
                    <a:pt x="2" y="0"/>
                    <a:pt x="2" y="0"/>
                  </a:cubicBezTo>
                  <a:cubicBezTo>
                    <a:pt x="7" y="0"/>
                    <a:pt x="7" y="0"/>
                    <a:pt x="7" y="0"/>
                  </a:cubicBezTo>
                  <a:cubicBezTo>
                    <a:pt x="10" y="0"/>
                    <a:pt x="10" y="0"/>
                    <a:pt x="10" y="0"/>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297906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292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grpSp>
        <p:nvGrpSpPr>
          <p:cNvPr id="2" name="Group 1"/>
          <p:cNvGrpSpPr/>
          <p:nvPr userDrawn="1"/>
        </p:nvGrpSpPr>
        <p:grpSpPr>
          <a:xfrm>
            <a:off x="-11894" y="2872208"/>
            <a:ext cx="12215771" cy="1153909"/>
            <a:chOff x="-8920" y="2154156"/>
            <a:chExt cx="9161828" cy="865432"/>
          </a:xfrm>
          <a:solidFill>
            <a:srgbClr val="007DC3"/>
          </a:solidFill>
        </p:grpSpPr>
        <p:sp>
          <p:nvSpPr>
            <p:cNvPr id="5" name="object 3"/>
            <p:cNvSpPr/>
            <p:nvPr/>
          </p:nvSpPr>
          <p:spPr>
            <a:xfrm>
              <a:off x="3114541"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6" name="object 4"/>
            <p:cNvSpPr/>
            <p:nvPr/>
          </p:nvSpPr>
          <p:spPr>
            <a:xfrm>
              <a:off x="259395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7" name="object 5"/>
            <p:cNvSpPr/>
            <p:nvPr/>
          </p:nvSpPr>
          <p:spPr>
            <a:xfrm>
              <a:off x="2073387"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8" name="object 6"/>
            <p:cNvSpPr/>
            <p:nvPr/>
          </p:nvSpPr>
          <p:spPr>
            <a:xfrm>
              <a:off x="155281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9" name="object 7"/>
            <p:cNvSpPr/>
            <p:nvPr/>
          </p:nvSpPr>
          <p:spPr>
            <a:xfrm>
              <a:off x="103224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0" name="object 8"/>
            <p:cNvSpPr/>
            <p:nvPr/>
          </p:nvSpPr>
          <p:spPr>
            <a:xfrm>
              <a:off x="51166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1" name="object 9"/>
            <p:cNvSpPr/>
            <p:nvPr/>
          </p:nvSpPr>
          <p:spPr>
            <a:xfrm>
              <a:off x="-8920" y="2154156"/>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2" name="object 20"/>
            <p:cNvSpPr/>
            <p:nvPr/>
          </p:nvSpPr>
          <p:spPr>
            <a:xfrm>
              <a:off x="904870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3" name="object 21"/>
            <p:cNvSpPr/>
            <p:nvPr/>
          </p:nvSpPr>
          <p:spPr>
            <a:xfrm>
              <a:off x="852813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4" name="object 22"/>
            <p:cNvSpPr/>
            <p:nvPr/>
          </p:nvSpPr>
          <p:spPr>
            <a:xfrm>
              <a:off x="8007566"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5" name="object 23"/>
            <p:cNvSpPr/>
            <p:nvPr/>
          </p:nvSpPr>
          <p:spPr>
            <a:xfrm>
              <a:off x="748699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6" name="object 24"/>
            <p:cNvSpPr/>
            <p:nvPr/>
          </p:nvSpPr>
          <p:spPr>
            <a:xfrm>
              <a:off x="6966413"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7" name="object 25"/>
            <p:cNvSpPr/>
            <p:nvPr/>
          </p:nvSpPr>
          <p:spPr>
            <a:xfrm>
              <a:off x="644584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8" name="object 26"/>
            <p:cNvSpPr/>
            <p:nvPr/>
          </p:nvSpPr>
          <p:spPr>
            <a:xfrm>
              <a:off x="592527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9" name="object 27"/>
            <p:cNvSpPr/>
            <p:nvPr/>
          </p:nvSpPr>
          <p:spPr>
            <a:xfrm>
              <a:off x="540467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20" name="object 28"/>
            <p:cNvSpPr/>
            <p:nvPr/>
          </p:nvSpPr>
          <p:spPr>
            <a:xfrm>
              <a:off x="363512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grpSp>
      <p:sp>
        <p:nvSpPr>
          <p:cNvPr id="22" name="Title 21"/>
          <p:cNvSpPr>
            <a:spLocks noGrp="1"/>
          </p:cNvSpPr>
          <p:nvPr>
            <p:ph type="title" hasCustomPrompt="1"/>
          </p:nvPr>
        </p:nvSpPr>
        <p:spPr>
          <a:xfrm>
            <a:off x="509273" y="4345490"/>
            <a:ext cx="4957031" cy="1562941"/>
          </a:xfrm>
          <a:prstGeom prst="rect">
            <a:avLst/>
          </a:prstGeom>
        </p:spPr>
        <p:txBody>
          <a:bodyPr vert="horz"/>
          <a:lstStyle>
            <a:lvl1pPr algn="l">
              <a:defRPr>
                <a:solidFill>
                  <a:srgbClr val="007DC3"/>
                </a:solidFill>
              </a:defRPr>
            </a:lvl1pPr>
          </a:lstStyle>
          <a:p>
            <a:r>
              <a:rPr lang="en-US" dirty="0"/>
              <a:t>CLICK TO EDIT MASTER TITLE STYLE</a:t>
            </a:r>
          </a:p>
        </p:txBody>
      </p:sp>
      <p:pic>
        <p:nvPicPr>
          <p:cNvPr id="21" name="Picture 20"/>
          <p:cNvPicPr>
            <a:picLocks noChangeAspect="1"/>
          </p:cNvPicPr>
          <p:nvPr userDrawn="1"/>
        </p:nvPicPr>
        <p:blipFill>
          <a:blip r:embed="rId2"/>
          <a:stretch>
            <a:fillRect/>
          </a:stretch>
        </p:blipFill>
        <p:spPr>
          <a:xfrm>
            <a:off x="10713113" y="6015481"/>
            <a:ext cx="1212887" cy="620353"/>
          </a:xfrm>
          <a:prstGeom prst="rect">
            <a:avLst/>
          </a:prstGeom>
        </p:spPr>
      </p:pic>
      <p:grpSp>
        <p:nvGrpSpPr>
          <p:cNvPr id="27" name="Group 26"/>
          <p:cNvGrpSpPr/>
          <p:nvPr userDrawn="1"/>
        </p:nvGrpSpPr>
        <p:grpSpPr>
          <a:xfrm>
            <a:off x="4338317" y="389892"/>
            <a:ext cx="3505808" cy="5365547"/>
            <a:chOff x="3253738" y="292419"/>
            <a:chExt cx="2629356" cy="4024160"/>
          </a:xfrm>
        </p:grpSpPr>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3738" y="292419"/>
              <a:ext cx="2629356" cy="344239"/>
            </a:xfrm>
            <a:prstGeom prst="rect">
              <a:avLst/>
            </a:prstGeom>
          </p:spPr>
        </p:pic>
        <p:grpSp>
          <p:nvGrpSpPr>
            <p:cNvPr id="25" name="Group 24"/>
            <p:cNvGrpSpPr/>
            <p:nvPr userDrawn="1"/>
          </p:nvGrpSpPr>
          <p:grpSpPr>
            <a:xfrm>
              <a:off x="4152174" y="856717"/>
              <a:ext cx="836532" cy="3459862"/>
              <a:chOff x="4152174" y="856717"/>
              <a:chExt cx="836532" cy="3459862"/>
            </a:xfrm>
          </p:grpSpPr>
          <p:sp>
            <p:nvSpPr>
              <p:cNvPr id="4" name="object 2"/>
              <p:cNvSpPr/>
              <p:nvPr/>
            </p:nvSpPr>
            <p:spPr>
              <a:xfrm>
                <a:off x="4155718" y="856717"/>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DC3"/>
              </a:solidFill>
            </p:spPr>
            <p:txBody>
              <a:bodyPr wrap="square" lIns="0" tIns="0" rIns="0" bIns="0" rtlCol="0"/>
              <a:lstStyle/>
              <a:p>
                <a:endParaRPr sz="2400"/>
              </a:p>
            </p:txBody>
          </p:sp>
          <p:pic>
            <p:nvPicPr>
              <p:cNvPr id="24" name="Picture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2174" y="856717"/>
                <a:ext cx="832484" cy="3459862"/>
              </a:xfrm>
              <a:prstGeom prst="rect">
                <a:avLst/>
              </a:prstGeom>
            </p:spPr>
          </p:pic>
        </p:grpSp>
      </p:grpSp>
    </p:spTree>
    <p:extLst>
      <p:ext uri="{BB962C8B-B14F-4D97-AF65-F5344CB8AC3E}">
        <p14:creationId xmlns:p14="http://schemas.microsoft.com/office/powerpoint/2010/main" val="479349947"/>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10" name="Picture 9"/>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2395403852"/>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96918" y="1533779"/>
            <a:ext cx="9369820" cy="633687"/>
          </a:xfrm>
          <a:prstGeom prst="rect">
            <a:avLst/>
          </a:prstGeom>
        </p:spPr>
        <p:txBody>
          <a:bodyPr anchor="t">
            <a:noAutofit/>
          </a:bodyPr>
          <a:lstStyle>
            <a:lvl1pPr>
              <a:defRPr sz="2667" b="0">
                <a:solidFill>
                  <a:schemeClr val="tx1"/>
                </a:solidFill>
              </a:defRPr>
            </a:lvl1pPr>
          </a:lstStyle>
          <a:p>
            <a:r>
              <a:rPr lang="en-US" dirty="0"/>
              <a:t>Title text</a:t>
            </a:r>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6"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41"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42"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43"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pic>
        <p:nvPicPr>
          <p:cNvPr id="37" name="Picture 36"/>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30856730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17404F-2166-4BB4-87AF-2DF1DBD94F21}"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21957862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52185919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17404F-2166-4BB4-87AF-2DF1DBD94F21}"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213238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17404F-2166-4BB4-87AF-2DF1DBD94F21}" type="datetimeFigureOut">
              <a:rPr lang="en-US" smtClean="0"/>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264628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17404F-2166-4BB4-87AF-2DF1DBD94F21}" type="datetimeFigureOut">
              <a:rPr lang="en-US" smtClean="0"/>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269912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7404F-2166-4BB4-87AF-2DF1DBD94F21}" type="datetimeFigureOut">
              <a:rPr lang="en-US" smtClean="0"/>
              <a:t>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325528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201070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227521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7404F-2166-4BB4-87AF-2DF1DBD94F21}" type="datetimeFigureOut">
              <a:rPr lang="en-US" smtClean="0"/>
              <a:t>1/21/2020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24383-3E42-428D-8C6D-A19136BFB428}" type="slidenum">
              <a:rPr lang="en-US" smtClean="0"/>
              <a:t>‹#›</a:t>
            </a:fld>
            <a:endParaRPr lang="en-US"/>
          </a:p>
        </p:txBody>
      </p:sp>
    </p:spTree>
    <p:extLst>
      <p:ext uri="{BB962C8B-B14F-4D97-AF65-F5344CB8AC3E}">
        <p14:creationId xmlns:p14="http://schemas.microsoft.com/office/powerpoint/2010/main" val="3101969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A628B-A5BE-42DB-8D82-5ACECE545EE2}" type="datetimeFigureOut">
              <a:rPr lang="en-US" smtClean="0"/>
              <a:t>1/21/2020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B8752E-BB85-4C1B-8DF4-DA1E793B446E}" type="slidenum">
              <a:rPr lang="en-US" smtClean="0"/>
              <a:t>‹#›</a:t>
            </a:fld>
            <a:endParaRPr lang="en-US"/>
          </a:p>
        </p:txBody>
      </p:sp>
    </p:spTree>
    <p:extLst>
      <p:ext uri="{BB962C8B-B14F-4D97-AF65-F5344CB8AC3E}">
        <p14:creationId xmlns:p14="http://schemas.microsoft.com/office/powerpoint/2010/main" val="269519461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mailto:Mosses.john@Infosys.com" TargetMode="External"/><Relationship Id="rId2" Type="http://schemas.openxmlformats.org/officeDocument/2006/relationships/hyperlink" Target="mailto:Ashutosh.kumar352@Infosys.com" TargetMode="External"/><Relationship Id="rId1" Type="http://schemas.openxmlformats.org/officeDocument/2006/relationships/slideLayout" Target="../slideLayouts/slideLayout12.xml"/><Relationship Id="rId4" Type="http://schemas.openxmlformats.org/officeDocument/2006/relationships/hyperlink" Target="mailto:Abhilash.s16@Infosys.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7793" y="6018411"/>
            <a:ext cx="1191945" cy="612960"/>
          </a:xfrm>
          <a:prstGeom prst="rect">
            <a:avLst/>
          </a:prstGeom>
        </p:spPr>
      </p:pic>
      <p:sp>
        <p:nvSpPr>
          <p:cNvPr id="6" name="Title 4"/>
          <p:cNvSpPr txBox="1">
            <a:spLocks/>
          </p:cNvSpPr>
          <p:nvPr/>
        </p:nvSpPr>
        <p:spPr>
          <a:xfrm>
            <a:off x="65316" y="4455470"/>
            <a:ext cx="4911633" cy="156294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7DC3"/>
                </a:solidFill>
                <a:latin typeface="+mj-lt"/>
                <a:ea typeface="+mj-ea"/>
                <a:cs typeface="+mj-cs"/>
              </a:defRPr>
            </a:lvl1pPr>
          </a:lstStyle>
          <a:p>
            <a:r>
              <a:rPr lang="en-US" sz="3800" dirty="0">
                <a:latin typeface="+mn-lt"/>
                <a:cs typeface="Arial" panose="020B0604020202020204" pitchFamily="34" charset="0"/>
              </a:rPr>
              <a:t>OpenHack with Red Hat &amp; AWS</a:t>
            </a:r>
          </a:p>
        </p:txBody>
      </p:sp>
    </p:spTree>
    <p:extLst>
      <p:ext uri="{BB962C8B-B14F-4D97-AF65-F5344CB8AC3E}">
        <p14:creationId xmlns:p14="http://schemas.microsoft.com/office/powerpoint/2010/main" val="152038225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rgbClr val="007DC3"/>
                </a:solidFill>
                <a:latin typeface="+mn-lt"/>
                <a:cs typeface="Arial" panose="020B0604020202020204" pitchFamily="34" charset="0"/>
              </a:rPr>
              <a:t>Thank You</a:t>
            </a:r>
          </a:p>
        </p:txBody>
      </p:sp>
    </p:spTree>
    <p:extLst>
      <p:ext uri="{BB962C8B-B14F-4D97-AF65-F5344CB8AC3E}">
        <p14:creationId xmlns:p14="http://schemas.microsoft.com/office/powerpoint/2010/main" val="302178198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700" dirty="0">
                <a:latin typeface="+mn-lt"/>
              </a:rPr>
              <a:t>Team and Use Case</a:t>
            </a:r>
          </a:p>
        </p:txBody>
      </p:sp>
      <p:graphicFrame>
        <p:nvGraphicFramePr>
          <p:cNvPr id="2" name="Table 1"/>
          <p:cNvGraphicFramePr>
            <a:graphicFrameLocks noGrp="1"/>
          </p:cNvGraphicFramePr>
          <p:nvPr>
            <p:extLst>
              <p:ext uri="{D42A27DB-BD31-4B8C-83A1-F6EECF244321}">
                <p14:modId xmlns:p14="http://schemas.microsoft.com/office/powerpoint/2010/main" val="1471196210"/>
              </p:ext>
            </p:extLst>
          </p:nvPr>
        </p:nvGraphicFramePr>
        <p:xfrm>
          <a:off x="686408" y="1015332"/>
          <a:ext cx="10785764" cy="4700091"/>
        </p:xfrm>
        <a:graphic>
          <a:graphicData uri="http://schemas.openxmlformats.org/drawingml/2006/table">
            <a:tbl>
              <a:tblPr bandRow="1">
                <a:tableStyleId>{5C22544A-7EE6-4342-B048-85BDC9FD1C3A}</a:tableStyleId>
              </a:tblPr>
              <a:tblGrid>
                <a:gridCol w="2388327">
                  <a:extLst>
                    <a:ext uri="{9D8B030D-6E8A-4147-A177-3AD203B41FA5}">
                      <a16:colId xmlns:a16="http://schemas.microsoft.com/office/drawing/2014/main" val="35749580"/>
                    </a:ext>
                  </a:extLst>
                </a:gridCol>
                <a:gridCol w="2235819">
                  <a:extLst>
                    <a:ext uri="{9D8B030D-6E8A-4147-A177-3AD203B41FA5}">
                      <a16:colId xmlns:a16="http://schemas.microsoft.com/office/drawing/2014/main" val="342463594"/>
                    </a:ext>
                  </a:extLst>
                </a:gridCol>
                <a:gridCol w="3994536">
                  <a:extLst>
                    <a:ext uri="{9D8B030D-6E8A-4147-A177-3AD203B41FA5}">
                      <a16:colId xmlns:a16="http://schemas.microsoft.com/office/drawing/2014/main" val="524786007"/>
                    </a:ext>
                  </a:extLst>
                </a:gridCol>
                <a:gridCol w="2167082">
                  <a:extLst>
                    <a:ext uri="{9D8B030D-6E8A-4147-A177-3AD203B41FA5}">
                      <a16:colId xmlns:a16="http://schemas.microsoft.com/office/drawing/2014/main" val="1895982355"/>
                    </a:ext>
                  </a:extLst>
                </a:gridCol>
              </a:tblGrid>
              <a:tr h="393574">
                <a:tc>
                  <a:txBody>
                    <a:bodyPr/>
                    <a:lstStyle/>
                    <a:p>
                      <a:pPr marL="0" algn="l" defTabSz="914400" rtl="0" eaLnBrk="1" latinLnBrk="0" hangingPunct="1"/>
                      <a:r>
                        <a:rPr lang="en-US" sz="1600" i="1" kern="1200" dirty="0">
                          <a:solidFill>
                            <a:srgbClr val="007DC3"/>
                          </a:solidFill>
                          <a:latin typeface="+mn-lt"/>
                          <a:ea typeface="+mn-ea"/>
                          <a:cs typeface="Arial" panose="020B0604020202020204" pitchFamily="34" charset="0"/>
                        </a:rPr>
                        <a:t>Team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Team Member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Mail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8647123"/>
                  </a:ext>
                </a:extLst>
              </a:tr>
              <a:tr h="341517">
                <a:tc rowSpan="3">
                  <a:txBody>
                    <a:bodyPr/>
                    <a:lstStyle/>
                    <a:p>
                      <a:pPr marL="0" algn="l" defTabSz="914400" rtl="0" eaLnBrk="1" latinLnBrk="0" hangingPunct="1"/>
                      <a:r>
                        <a:rPr lang="en-US" sz="1200" i="1" kern="1200" dirty="0" smtClean="0">
                          <a:solidFill>
                            <a:srgbClr val="007DC3"/>
                          </a:solidFill>
                          <a:latin typeface="+mn-lt"/>
                          <a:ea typeface="+mn-ea"/>
                          <a:cs typeface="Arial" panose="020B0604020202020204" pitchFamily="34" charset="0"/>
                        </a:rPr>
                        <a:t>Power-X</a:t>
                      </a:r>
                      <a:endParaRPr lang="en-US" sz="12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Ashutosh</a:t>
                      </a:r>
                      <a:r>
                        <a:rPr lang="en-US" baseline="0" dirty="0" smtClean="0"/>
                        <a:t> Kumar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hlinkClick r:id="rId2"/>
                        </a:rPr>
                        <a:t>Ashutosh.kumar352@Infosys.com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IVS-FS2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7316120"/>
                  </a:ext>
                </a:extLst>
              </a:tr>
              <a:tr h="341517">
                <a:tc vMerge="1">
                  <a:txBody>
                    <a:bodyPr/>
                    <a:lstStyle/>
                    <a:p>
                      <a:endParaRPr lang="en-US"/>
                    </a:p>
                  </a:txBody>
                  <a:tcPr/>
                </a:tc>
                <a:tc>
                  <a:txBody>
                    <a:bodyPr/>
                    <a:lstStyle/>
                    <a:p>
                      <a:r>
                        <a:rPr lang="en-US" dirty="0" smtClean="0"/>
                        <a:t>Mosses</a:t>
                      </a:r>
                      <a:r>
                        <a:rPr lang="en-US" baseline="0" dirty="0" smtClean="0"/>
                        <a:t> John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hlinkClick r:id="rId3"/>
                        </a:rPr>
                        <a:t>Mosses.john@Infosys.com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IVS-FS2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8316928"/>
                  </a:ext>
                </a:extLst>
              </a:tr>
              <a:tr h="248740">
                <a:tc vMerge="1">
                  <a:txBody>
                    <a:bodyPr/>
                    <a:lstStyle/>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Abhilash </a:t>
                      </a:r>
                      <a:r>
                        <a:rPr lang="en-US" dirty="0" err="1" smtClean="0"/>
                        <a:t>Sivasanker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hlinkClick r:id="rId4"/>
                        </a:rPr>
                        <a:t>Abhilash.s16@Infosys.com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IVS-FS2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6641921"/>
                  </a:ext>
                </a:extLst>
              </a:tr>
              <a:tr h="32092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smtClean="0">
                          <a:solidFill>
                            <a:srgbClr val="007DC3"/>
                          </a:solidFill>
                          <a:latin typeface="+mn-lt"/>
                          <a:ea typeface="+mn-ea"/>
                          <a:cs typeface="Arial" panose="020B0604020202020204" pitchFamily="34" charset="0"/>
                        </a:rPr>
                        <a:t>Process Automation</a:t>
                      </a:r>
                      <a:endParaRPr lang="en-US" sz="1600" i="1" kern="1200" dirty="0">
                        <a:solidFill>
                          <a:srgbClr val="007DC3"/>
                        </a:solidFill>
                        <a:latin typeface="+mn-lt"/>
                        <a:ea typeface="+mn-ea"/>
                        <a:cs typeface="Arial" panose="020B0604020202020204" pitchFamily="34" charset="0"/>
                      </a:endParaRPr>
                    </a:p>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endParaRPr lang="en-US" sz="1800" b="1" i="0" kern="1200" dirty="0" smtClean="0">
                        <a:solidFill>
                          <a:schemeClr val="dk1"/>
                        </a:solidFill>
                        <a:effectLst/>
                        <a:latin typeface="+mn-lt"/>
                        <a:ea typeface="+mn-ea"/>
                        <a:cs typeface="+mn-cs"/>
                      </a:endParaRPr>
                    </a:p>
                    <a:p>
                      <a:endParaRPr lang="en-US" sz="1800" b="1" i="0" kern="1200" dirty="0" smtClean="0">
                        <a:solidFill>
                          <a:schemeClr val="dk1"/>
                        </a:solidFill>
                        <a:effectLst/>
                        <a:latin typeface="+mn-lt"/>
                        <a:ea typeface="+mn-ea"/>
                        <a:cs typeface="+mn-cs"/>
                      </a:endParaRPr>
                    </a:p>
                    <a:p>
                      <a:r>
                        <a:rPr lang="en-US" sz="1800" b="1" i="0" kern="1200" dirty="0" smtClean="0">
                          <a:solidFill>
                            <a:schemeClr val="dk1"/>
                          </a:solidFill>
                          <a:effectLst/>
                          <a:latin typeface="+mn-lt"/>
                          <a:ea typeface="+mn-ea"/>
                          <a:cs typeface="+mn-cs"/>
                        </a:rPr>
                        <a:t>Process Automation:</a:t>
                      </a:r>
                      <a:r>
                        <a:rPr lang="en-US" sz="1800" b="0" i="0" kern="1200" dirty="0" smtClean="0">
                          <a:solidFill>
                            <a:schemeClr val="dk1"/>
                          </a:solidFill>
                          <a:effectLst/>
                          <a:latin typeface="+mn-lt"/>
                          <a:ea typeface="+mn-ea"/>
                          <a:cs typeface="+mn-cs"/>
                        </a:rPr>
                        <a:t> Design and Build a notification framework/micro service (Email/SMS) leveraging any suggested workflow automation tools. Following are few key deliverables, however scope is not limited:</a:t>
                      </a:r>
                    </a:p>
                    <a:p>
                      <a:r>
                        <a:rPr lang="en-US" sz="1200" dirty="0" smtClean="0"/>
                        <a:t/>
                      </a:r>
                      <a:br>
                        <a:rPr lang="en-US" sz="1200" dirty="0" smtClean="0"/>
                      </a:br>
                      <a:r>
                        <a:rPr lang="en-US" sz="1800" b="0" i="0" kern="1200" dirty="0" smtClean="0">
                          <a:solidFill>
                            <a:schemeClr val="dk1"/>
                          </a:solidFill>
                          <a:effectLst/>
                          <a:latin typeface="+mn-lt"/>
                          <a:ea typeface="+mn-ea"/>
                          <a:cs typeface="+mn-cs"/>
                        </a:rPr>
                        <a:t>1)Flexible, modular and codeless integration with any project.</a:t>
                      </a:r>
                    </a:p>
                    <a:p>
                      <a:r>
                        <a:rPr lang="en-US" sz="1200" dirty="0" smtClean="0"/>
                        <a:t/>
                      </a:r>
                      <a:br>
                        <a:rPr lang="en-US" sz="1200" dirty="0" smtClean="0"/>
                      </a:br>
                      <a:r>
                        <a:rPr lang="en-US" sz="1800" b="0" i="0" kern="1200" dirty="0" smtClean="0">
                          <a:solidFill>
                            <a:schemeClr val="dk1"/>
                          </a:solidFill>
                          <a:effectLst/>
                          <a:latin typeface="+mn-lt"/>
                          <a:ea typeface="+mn-ea"/>
                          <a:cs typeface="+mn-cs"/>
                        </a:rPr>
                        <a:t>2)Message Fallback, retry automation with time limits.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1788627"/>
                  </a:ext>
                </a:extLst>
              </a:tr>
            </a:tbl>
          </a:graphicData>
        </a:graphic>
      </p:graphicFrame>
    </p:spTree>
    <p:extLst>
      <p:ext uri="{BB962C8B-B14F-4D97-AF65-F5344CB8AC3E}">
        <p14:creationId xmlns:p14="http://schemas.microsoft.com/office/powerpoint/2010/main" val="101884825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Use Case</a:t>
            </a:r>
          </a:p>
        </p:txBody>
      </p:sp>
      <p:sp>
        <p:nvSpPr>
          <p:cNvPr id="2" name="Text Placeholder 1"/>
          <p:cNvSpPr>
            <a:spLocks noGrp="1"/>
          </p:cNvSpPr>
          <p:nvPr>
            <p:ph type="body" sz="quarter" idx="10"/>
          </p:nvPr>
        </p:nvSpPr>
        <p:spPr/>
        <p:txBody>
          <a:bodyPr>
            <a:normAutofit/>
          </a:bodyPr>
          <a:lstStyle/>
          <a:p>
            <a:pPr marL="0" indent="0">
              <a:buNone/>
            </a:pPr>
            <a:r>
              <a:rPr lang="en-US" sz="1600" dirty="0" smtClean="0">
                <a:solidFill>
                  <a:srgbClr val="007DC3"/>
                </a:solidFill>
                <a:latin typeface="+mn-lt"/>
              </a:rPr>
              <a:t>Required an application/service which can be integrated with an existing project in order to broadcast any artifact(s) so that the concerned team members can be notified with real time notifications regarding project operations.</a:t>
            </a:r>
            <a:endParaRPr lang="en-US" sz="1600" dirty="0">
              <a:solidFill>
                <a:srgbClr val="007DC3"/>
              </a:solidFill>
              <a:latin typeface="+mn-lt"/>
            </a:endParaRPr>
          </a:p>
          <a:p>
            <a:pPr marL="866307" lvl="2" indent="-285750">
              <a:buFont typeface="Wingdings" panose="05000000000000000000" pitchFamily="2" charset="2"/>
              <a:buChar char="Ø"/>
            </a:pPr>
            <a:endParaRPr lang="en-US" sz="1600" dirty="0">
              <a:solidFill>
                <a:srgbClr val="007DC3"/>
              </a:solidFill>
              <a:latin typeface="+mn-lt"/>
            </a:endParaRPr>
          </a:p>
          <a:p>
            <a:pPr marL="866307" lvl="2" indent="-285750">
              <a:buFont typeface="Wingdings" panose="05000000000000000000" pitchFamily="2" charset="2"/>
              <a:buChar char="Ø"/>
            </a:pPr>
            <a:endParaRPr lang="en-US" sz="1600" dirty="0">
              <a:solidFill>
                <a:srgbClr val="007DC3"/>
              </a:solidFill>
              <a:latin typeface="+mn-lt"/>
            </a:endParaRPr>
          </a:p>
          <a:p>
            <a:pPr marL="866307" lvl="2" indent="-285750">
              <a:buFont typeface="Wingdings" panose="05000000000000000000" pitchFamily="2" charset="2"/>
              <a:buChar char="Ø"/>
            </a:pPr>
            <a:r>
              <a:rPr lang="en-US" sz="1600" b="1" dirty="0" smtClean="0">
                <a:solidFill>
                  <a:srgbClr val="007DC3"/>
                </a:solidFill>
                <a:latin typeface="+mn-lt"/>
              </a:rPr>
              <a:t>CONTEXT: Need of an application that facilitates codeless integration with an existing project </a:t>
            </a:r>
          </a:p>
          <a:p>
            <a:pPr marL="580557" lvl="2" indent="0">
              <a:buNone/>
            </a:pPr>
            <a:endParaRPr lang="en-US" sz="1600" dirty="0">
              <a:solidFill>
                <a:srgbClr val="007DC3"/>
              </a:solidFill>
              <a:latin typeface="+mn-lt"/>
            </a:endParaRPr>
          </a:p>
          <a:p>
            <a:pPr marL="580557" lvl="2" indent="0">
              <a:buNone/>
            </a:pPr>
            <a:endParaRPr lang="en-US" sz="1600" dirty="0">
              <a:solidFill>
                <a:srgbClr val="007DC3"/>
              </a:solidFill>
              <a:latin typeface="+mn-lt"/>
            </a:endParaRPr>
          </a:p>
          <a:p>
            <a:pPr marL="866307" lvl="2" indent="-285750">
              <a:buFont typeface="Wingdings" panose="05000000000000000000" pitchFamily="2" charset="2"/>
              <a:buChar char="Ø"/>
            </a:pPr>
            <a:r>
              <a:rPr lang="en-US" sz="1600" b="1" dirty="0">
                <a:solidFill>
                  <a:srgbClr val="007DC3"/>
                </a:solidFill>
                <a:latin typeface="+mn-lt"/>
              </a:rPr>
              <a:t>BUSINESS </a:t>
            </a:r>
            <a:r>
              <a:rPr lang="en-US" sz="1600" b="1" dirty="0" smtClean="0">
                <a:solidFill>
                  <a:srgbClr val="007DC3"/>
                </a:solidFill>
                <a:latin typeface="+mn-lt"/>
              </a:rPr>
              <a:t>RELEVANCE: Helps in circulating real time </a:t>
            </a:r>
            <a:r>
              <a:rPr lang="en-US" sz="1600" b="1" dirty="0" smtClean="0">
                <a:solidFill>
                  <a:srgbClr val="007DC3"/>
                </a:solidFill>
                <a:latin typeface="+mn-lt"/>
              </a:rPr>
              <a:t>updates throughout SDLC or STLC of a project</a:t>
            </a:r>
            <a:endParaRPr lang="en-US" sz="1600" b="1" dirty="0">
              <a:solidFill>
                <a:srgbClr val="007DC3"/>
              </a:solidFill>
              <a:latin typeface="+mn-lt"/>
            </a:endParaRPr>
          </a:p>
          <a:p>
            <a:pPr marL="866307" lvl="2" indent="-285750">
              <a:buFont typeface="Wingdings" panose="05000000000000000000" pitchFamily="2" charset="2"/>
              <a:buChar char="Ø"/>
            </a:pPr>
            <a:endParaRPr lang="en-US" sz="1600" dirty="0">
              <a:solidFill>
                <a:srgbClr val="007DC3"/>
              </a:solidFill>
              <a:latin typeface="+mn-lt"/>
            </a:endParaRPr>
          </a:p>
          <a:p>
            <a:pPr marL="580557" lvl="2" indent="0">
              <a:buNone/>
            </a:pPr>
            <a:endParaRPr lang="en-US" sz="1600" dirty="0">
              <a:solidFill>
                <a:srgbClr val="007DC3"/>
              </a:solidFill>
              <a:latin typeface="+mn-lt"/>
            </a:endParaRPr>
          </a:p>
          <a:p>
            <a:pPr marL="866307" lvl="2" indent="-285750">
              <a:buFont typeface="Wingdings" panose="05000000000000000000" pitchFamily="2" charset="2"/>
              <a:buChar char="Ø"/>
            </a:pPr>
            <a:r>
              <a:rPr lang="en-US" sz="1600" b="1" dirty="0">
                <a:solidFill>
                  <a:srgbClr val="007DC3"/>
                </a:solidFill>
                <a:latin typeface="+mn-lt"/>
              </a:rPr>
              <a:t>BUSINESS </a:t>
            </a:r>
            <a:r>
              <a:rPr lang="en-US" sz="1600" b="1" dirty="0" smtClean="0">
                <a:solidFill>
                  <a:srgbClr val="007DC3"/>
                </a:solidFill>
                <a:latin typeface="+mn-lt"/>
              </a:rPr>
              <a:t>SOLUTION: </a:t>
            </a:r>
            <a:r>
              <a:rPr lang="en-US" sz="1600" b="1" dirty="0" err="1" smtClean="0">
                <a:solidFill>
                  <a:srgbClr val="007DC3"/>
                </a:solidFill>
                <a:latin typeface="+mn-lt"/>
              </a:rPr>
              <a:t>PowerXNotifications</a:t>
            </a:r>
            <a:r>
              <a:rPr lang="en-US" sz="1600" b="1" dirty="0">
                <a:solidFill>
                  <a:srgbClr val="007DC3"/>
                </a:solidFill>
                <a:latin typeface="+mn-lt"/>
              </a:rPr>
              <a:t> </a:t>
            </a:r>
            <a:r>
              <a:rPr lang="en-US" sz="1600" b="1" dirty="0" smtClean="0">
                <a:solidFill>
                  <a:srgbClr val="007DC3"/>
                </a:solidFill>
                <a:latin typeface="+mn-lt"/>
              </a:rPr>
              <a:t>(</a:t>
            </a:r>
            <a:r>
              <a:rPr lang="en-US" sz="1600" b="1" dirty="0" err="1" smtClean="0">
                <a:solidFill>
                  <a:srgbClr val="007DC3"/>
                </a:solidFill>
                <a:latin typeface="+mn-lt"/>
              </a:rPr>
              <a:t>SasS</a:t>
            </a:r>
            <a:r>
              <a:rPr lang="en-US" sz="1600" b="1" dirty="0" smtClean="0">
                <a:solidFill>
                  <a:srgbClr val="007DC3"/>
                </a:solidFill>
                <a:latin typeface="+mn-lt"/>
              </a:rPr>
              <a:t>)– Software as a Service that provides easy integration and flexible operation.</a:t>
            </a:r>
            <a:endParaRPr lang="en-US" sz="1600" dirty="0">
              <a:solidFill>
                <a:srgbClr val="007DC3"/>
              </a:solidFill>
              <a:latin typeface="+mn-lt"/>
            </a:endParaRPr>
          </a:p>
          <a:p>
            <a:pPr marL="866307" lvl="2" indent="-285750">
              <a:buFont typeface="Wingdings" panose="05000000000000000000" pitchFamily="2" charset="2"/>
              <a:buChar char="Ø"/>
            </a:pPr>
            <a:endParaRPr lang="en-US" sz="1600" dirty="0">
              <a:solidFill>
                <a:srgbClr val="007DC3"/>
              </a:solidFill>
              <a:latin typeface="+mn-lt"/>
            </a:endParaRPr>
          </a:p>
          <a:p>
            <a:pPr marL="0" indent="0">
              <a:buNone/>
            </a:pPr>
            <a:endParaRPr lang="en-US" sz="1600" i="1" dirty="0">
              <a:solidFill>
                <a:schemeClr val="accent1"/>
              </a:solidFill>
              <a:latin typeface="+mn-lt"/>
            </a:endParaRPr>
          </a:p>
        </p:txBody>
      </p:sp>
      <p:sp>
        <p:nvSpPr>
          <p:cNvPr id="4" name="Rectangle 3"/>
          <p:cNvSpPr/>
          <p:nvPr/>
        </p:nvSpPr>
        <p:spPr>
          <a:xfrm>
            <a:off x="9722937" y="3325091"/>
            <a:ext cx="243412" cy="154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02640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229263" cy="5718397"/>
          </a:xfrm>
        </p:spPr>
        <p:txBody>
          <a:bodyPr>
            <a:normAutofit/>
          </a:bodyPr>
          <a:lstStyle/>
          <a:p>
            <a:pPr>
              <a:buFont typeface="Wingdings" panose="05000000000000000000" pitchFamily="2" charset="2"/>
              <a:buChar char="Ø"/>
            </a:pPr>
            <a:r>
              <a:rPr lang="en-US" sz="1600" dirty="0" smtClean="0">
                <a:solidFill>
                  <a:srgbClr val="007DC3"/>
                </a:solidFill>
                <a:latin typeface="+mn-lt"/>
              </a:rPr>
              <a:t>Technology </a:t>
            </a:r>
            <a:r>
              <a:rPr lang="en-US" sz="1600" dirty="0" err="1" smtClean="0">
                <a:solidFill>
                  <a:srgbClr val="007DC3"/>
                </a:solidFill>
                <a:latin typeface="+mn-lt"/>
              </a:rPr>
              <a:t>StacK</a:t>
            </a:r>
            <a:endParaRPr lang="en-US" sz="1333" i="1" dirty="0">
              <a:solidFill>
                <a:srgbClr val="007DC3"/>
              </a:solidFill>
              <a:latin typeface="+mn-lt"/>
            </a:endParaRPr>
          </a:p>
          <a:p>
            <a:pPr marL="770693" lvl="1" indent="-182880"/>
            <a:r>
              <a:rPr lang="en-US" dirty="0" smtClean="0">
                <a:solidFill>
                  <a:srgbClr val="007DC3"/>
                </a:solidFill>
                <a:latin typeface="+mn-lt"/>
              </a:rPr>
              <a:t>Amazon AWS as IaaS </a:t>
            </a:r>
          </a:p>
          <a:p>
            <a:pPr marL="1223648" lvl="2" indent="-182880"/>
            <a:r>
              <a:rPr lang="en-US" dirty="0" smtClean="0">
                <a:solidFill>
                  <a:srgbClr val="007DC3"/>
                </a:solidFill>
                <a:latin typeface="+mn-lt"/>
              </a:rPr>
              <a:t>EC2 compute service</a:t>
            </a:r>
          </a:p>
          <a:p>
            <a:pPr marL="1223648" lvl="2" indent="-182880"/>
            <a:r>
              <a:rPr lang="en-US" dirty="0" smtClean="0">
                <a:solidFill>
                  <a:srgbClr val="007DC3"/>
                </a:solidFill>
                <a:latin typeface="+mn-lt"/>
              </a:rPr>
              <a:t>S3 Storage Service </a:t>
            </a:r>
          </a:p>
          <a:p>
            <a:pPr marL="1223648" lvl="2" indent="-182880"/>
            <a:r>
              <a:rPr lang="en-US" dirty="0" smtClean="0">
                <a:solidFill>
                  <a:srgbClr val="007DC3"/>
                </a:solidFill>
                <a:latin typeface="+mn-lt"/>
              </a:rPr>
              <a:t>AWS SNS as notification service</a:t>
            </a:r>
          </a:p>
          <a:p>
            <a:pPr marL="770693" lvl="1" indent="-182880"/>
            <a:r>
              <a:rPr lang="en-US" dirty="0" err="1" smtClean="0">
                <a:solidFill>
                  <a:srgbClr val="007DC3"/>
                </a:solidFill>
                <a:latin typeface="+mn-lt"/>
              </a:rPr>
              <a:t>RedHat</a:t>
            </a:r>
            <a:r>
              <a:rPr lang="en-US" dirty="0" smtClean="0">
                <a:solidFill>
                  <a:srgbClr val="007DC3"/>
                </a:solidFill>
                <a:latin typeface="+mn-lt"/>
              </a:rPr>
              <a:t> </a:t>
            </a:r>
            <a:r>
              <a:rPr lang="en-US" dirty="0" err="1" smtClean="0">
                <a:solidFill>
                  <a:srgbClr val="007DC3"/>
                </a:solidFill>
                <a:latin typeface="+mn-lt"/>
              </a:rPr>
              <a:t>OpenShift</a:t>
            </a:r>
            <a:r>
              <a:rPr lang="en-US" dirty="0" smtClean="0">
                <a:solidFill>
                  <a:srgbClr val="007DC3"/>
                </a:solidFill>
                <a:latin typeface="+mn-lt"/>
              </a:rPr>
              <a:t> as PaaS</a:t>
            </a:r>
          </a:p>
          <a:p>
            <a:pPr marL="770693" lvl="1" indent="-182880"/>
            <a:r>
              <a:rPr lang="en-US" dirty="0" smtClean="0">
                <a:solidFill>
                  <a:srgbClr val="007DC3"/>
                </a:solidFill>
                <a:latin typeface="+mn-lt"/>
              </a:rPr>
              <a:t>Why </a:t>
            </a:r>
            <a:r>
              <a:rPr lang="en-US" dirty="0">
                <a:solidFill>
                  <a:srgbClr val="007DC3"/>
                </a:solidFill>
                <a:latin typeface="+mn-lt"/>
              </a:rPr>
              <a:t>did you choose this stack</a:t>
            </a:r>
            <a:r>
              <a:rPr lang="en-US" dirty="0" smtClean="0">
                <a:solidFill>
                  <a:srgbClr val="007DC3"/>
                </a:solidFill>
                <a:latin typeface="+mn-lt"/>
              </a:rPr>
              <a:t>?</a:t>
            </a:r>
          </a:p>
          <a:p>
            <a:pPr marL="1223648" lvl="2" indent="-182880"/>
            <a:r>
              <a:rPr lang="en-US" dirty="0" smtClean="0">
                <a:solidFill>
                  <a:srgbClr val="007DC3"/>
                </a:solidFill>
                <a:latin typeface="+mn-lt"/>
              </a:rPr>
              <a:t>The technology stack that we have chosen is the best fit for cloud native application.</a:t>
            </a:r>
          </a:p>
          <a:p>
            <a:pPr marL="1223648" lvl="2" indent="-182880"/>
            <a:r>
              <a:rPr lang="en-US" dirty="0" smtClean="0">
                <a:solidFill>
                  <a:srgbClr val="007DC3"/>
                </a:solidFill>
                <a:latin typeface="+mn-lt"/>
              </a:rPr>
              <a:t>Using AWS cloud services helps </a:t>
            </a:r>
            <a:r>
              <a:rPr lang="en-US" dirty="0" smtClean="0">
                <a:solidFill>
                  <a:srgbClr val="007DC3"/>
                </a:solidFill>
                <a:latin typeface="+mn-lt"/>
              </a:rPr>
              <a:t>in Maintaining </a:t>
            </a:r>
            <a:r>
              <a:rPr lang="en-US" dirty="0" smtClean="0">
                <a:solidFill>
                  <a:srgbClr val="007DC3"/>
                </a:solidFill>
                <a:latin typeface="+mn-lt"/>
              </a:rPr>
              <a:t>the availability of infrastructure and flexibility of scaling the infrastructure.</a:t>
            </a:r>
          </a:p>
          <a:p>
            <a:pPr marL="1223648" lvl="2" indent="-182880"/>
            <a:r>
              <a:rPr lang="en-US" dirty="0" smtClean="0">
                <a:solidFill>
                  <a:srgbClr val="007DC3"/>
                </a:solidFill>
                <a:latin typeface="+mn-lt"/>
              </a:rPr>
              <a:t>Using </a:t>
            </a:r>
            <a:r>
              <a:rPr lang="en-US" dirty="0" err="1" smtClean="0">
                <a:solidFill>
                  <a:srgbClr val="007DC3"/>
                </a:solidFill>
                <a:latin typeface="+mn-lt"/>
              </a:rPr>
              <a:t>Openshift</a:t>
            </a:r>
            <a:r>
              <a:rPr lang="en-US" dirty="0" smtClean="0">
                <a:solidFill>
                  <a:srgbClr val="007DC3"/>
                </a:solidFill>
                <a:latin typeface="+mn-lt"/>
              </a:rPr>
              <a:t> as PaaS eases the procedure Deployment and Operations since the container based architecture helps </a:t>
            </a:r>
            <a:r>
              <a:rPr lang="en-US" dirty="0" smtClean="0">
                <a:solidFill>
                  <a:srgbClr val="007DC3"/>
                </a:solidFill>
                <a:latin typeface="+mn-lt"/>
              </a:rPr>
              <a:t>to run </a:t>
            </a:r>
            <a:r>
              <a:rPr lang="en-US" dirty="0" smtClean="0">
                <a:solidFill>
                  <a:srgbClr val="007DC3"/>
                </a:solidFill>
                <a:latin typeface="+mn-lt"/>
              </a:rPr>
              <a:t>each service in isolation at the same being able to contact with the required services in the stack. </a:t>
            </a:r>
            <a:endParaRPr lang="en-US" dirty="0" smtClean="0">
              <a:solidFill>
                <a:srgbClr val="007DC3"/>
              </a:solidFill>
              <a:latin typeface="+mn-lt"/>
            </a:endParaRPr>
          </a:p>
          <a:p>
            <a:pPr marL="1223648" lvl="2" indent="-182880"/>
            <a:r>
              <a:rPr lang="en-US" dirty="0" smtClean="0">
                <a:solidFill>
                  <a:srgbClr val="007DC3"/>
                </a:solidFill>
                <a:latin typeface="+mn-lt"/>
              </a:rPr>
              <a:t>Another </a:t>
            </a:r>
            <a:r>
              <a:rPr lang="en-US" dirty="0" smtClean="0">
                <a:solidFill>
                  <a:srgbClr val="007DC3"/>
                </a:solidFill>
                <a:latin typeface="+mn-lt"/>
              </a:rPr>
              <a:t>crucial benefit of using </a:t>
            </a:r>
            <a:r>
              <a:rPr lang="en-US" dirty="0" err="1" smtClean="0">
                <a:solidFill>
                  <a:srgbClr val="007DC3"/>
                </a:solidFill>
                <a:latin typeface="+mn-lt"/>
              </a:rPr>
              <a:t>Openshift</a:t>
            </a:r>
            <a:r>
              <a:rPr lang="en-US" dirty="0" smtClean="0">
                <a:solidFill>
                  <a:srgbClr val="007DC3"/>
                </a:solidFill>
                <a:latin typeface="+mn-lt"/>
              </a:rPr>
              <a:t> is easy to manage </a:t>
            </a:r>
            <a:r>
              <a:rPr lang="en-US" dirty="0" err="1" smtClean="0">
                <a:solidFill>
                  <a:srgbClr val="007DC3"/>
                </a:solidFill>
                <a:latin typeface="+mn-lt"/>
              </a:rPr>
              <a:t>microservices</a:t>
            </a:r>
            <a:r>
              <a:rPr lang="en-US" dirty="0" smtClean="0">
                <a:solidFill>
                  <a:srgbClr val="007DC3"/>
                </a:solidFill>
                <a:latin typeface="+mn-lt"/>
              </a:rPr>
              <a:t> in terms that we can run more than one instance of a </a:t>
            </a:r>
            <a:r>
              <a:rPr lang="en-US" dirty="0" err="1" smtClean="0">
                <a:solidFill>
                  <a:srgbClr val="007DC3"/>
                </a:solidFill>
                <a:latin typeface="+mn-lt"/>
              </a:rPr>
              <a:t>microservice</a:t>
            </a:r>
            <a:r>
              <a:rPr lang="en-US" dirty="0" smtClean="0">
                <a:solidFill>
                  <a:srgbClr val="007DC3"/>
                </a:solidFill>
                <a:latin typeface="+mn-lt"/>
              </a:rPr>
              <a:t>  to handle the traffic better, feature like auto build, load balancing</a:t>
            </a:r>
            <a:r>
              <a:rPr lang="en-US" dirty="0" smtClean="0">
                <a:solidFill>
                  <a:srgbClr val="007DC3"/>
                </a:solidFill>
                <a:latin typeface="+mn-lt"/>
              </a:rPr>
              <a:t>, security  </a:t>
            </a:r>
            <a:r>
              <a:rPr lang="en-US" dirty="0" smtClean="0">
                <a:solidFill>
                  <a:srgbClr val="007DC3"/>
                </a:solidFill>
                <a:latin typeface="+mn-lt"/>
              </a:rPr>
              <a:t>and real time monitoring helps in availability, scalability and maintainability </a:t>
            </a:r>
            <a:r>
              <a:rPr lang="en-US" dirty="0" smtClean="0">
                <a:solidFill>
                  <a:srgbClr val="007DC3"/>
                </a:solidFill>
                <a:latin typeface="+mn-lt"/>
              </a:rPr>
              <a:t>of </a:t>
            </a:r>
            <a:r>
              <a:rPr lang="en-US" dirty="0" smtClean="0">
                <a:solidFill>
                  <a:srgbClr val="007DC3"/>
                </a:solidFill>
                <a:latin typeface="+mn-lt"/>
              </a:rPr>
              <a:t>services that we may offer.</a:t>
            </a:r>
            <a:endParaRPr lang="en-US" dirty="0">
              <a:solidFill>
                <a:srgbClr val="007DC3"/>
              </a:solidFill>
              <a:latin typeface="+mn-lt"/>
            </a:endParaRPr>
          </a:p>
          <a:p>
            <a:pPr marL="0" indent="0">
              <a:buNone/>
            </a:pPr>
            <a:endParaRPr lang="en-US" i="1" dirty="0">
              <a:solidFill>
                <a:schemeClr val="accent1"/>
              </a:solidFill>
            </a:endParaRPr>
          </a:p>
        </p:txBody>
      </p:sp>
    </p:spTree>
    <p:extLst>
      <p:ext uri="{BB962C8B-B14F-4D97-AF65-F5344CB8AC3E}">
        <p14:creationId xmlns:p14="http://schemas.microsoft.com/office/powerpoint/2010/main" val="220761323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Backend</a:t>
            </a:r>
            <a:endParaRPr lang="en-US" dirty="0"/>
          </a:p>
        </p:txBody>
      </p:sp>
      <p:sp>
        <p:nvSpPr>
          <p:cNvPr id="3" name="Text Placeholder 2"/>
          <p:cNvSpPr>
            <a:spLocks noGrp="1"/>
          </p:cNvSpPr>
          <p:nvPr>
            <p:ph type="body" sz="quarter" idx="10"/>
          </p:nvPr>
        </p:nvSpPr>
        <p:spPr/>
        <p:txBody>
          <a:bodyPr/>
          <a:lstStyle/>
          <a:p>
            <a:r>
              <a:rPr lang="en-US" dirty="0" smtClean="0"/>
              <a:t>Interactions among </a:t>
            </a:r>
            <a:r>
              <a:rPr lang="en-US" dirty="0" err="1" smtClean="0"/>
              <a:t>microservices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391" y="1209854"/>
            <a:ext cx="5662329" cy="4419742"/>
          </a:xfrm>
          <a:prstGeom prst="rect">
            <a:avLst/>
          </a:prstGeom>
        </p:spPr>
      </p:pic>
    </p:spTree>
    <p:extLst>
      <p:ext uri="{BB962C8B-B14F-4D97-AF65-F5344CB8AC3E}">
        <p14:creationId xmlns:p14="http://schemas.microsoft.com/office/powerpoint/2010/main" val="38342015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Text Placeholder 2"/>
          <p:cNvSpPr>
            <a:spLocks noGrp="1"/>
          </p:cNvSpPr>
          <p:nvPr>
            <p:ph type="body" sz="quarter" idx="10"/>
          </p:nvPr>
        </p:nvSpPr>
        <p:spPr/>
        <p:txBody>
          <a:bodyPr/>
          <a:lstStyle/>
          <a:p>
            <a:pPr marL="0" indent="0">
              <a:buNone/>
            </a:pPr>
            <a:r>
              <a:rPr lang="en-US" dirty="0" smtClean="0"/>
              <a:t>Individual services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6550" y="1452811"/>
            <a:ext cx="2867025" cy="39338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050" y="1452812"/>
            <a:ext cx="2867025" cy="39338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4869" y="1452810"/>
            <a:ext cx="2867025" cy="3933825"/>
          </a:xfrm>
          <a:prstGeom prst="rect">
            <a:avLst/>
          </a:prstGeom>
        </p:spPr>
      </p:pic>
    </p:spTree>
    <p:extLst>
      <p:ext uri="{BB962C8B-B14F-4D97-AF65-F5344CB8AC3E}">
        <p14:creationId xmlns:p14="http://schemas.microsoft.com/office/powerpoint/2010/main" val="93782283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 </a:t>
            </a:r>
            <a:r>
              <a:rPr lang="en-US" dirty="0" err="1" smtClean="0"/>
              <a:t>FrontEnd</a:t>
            </a:r>
            <a:endParaRPr lang="en-US" dirty="0"/>
          </a:p>
        </p:txBody>
      </p:sp>
      <p:sp>
        <p:nvSpPr>
          <p:cNvPr id="3" name="Text Placeholder 2"/>
          <p:cNvSpPr>
            <a:spLocks noGrp="1"/>
          </p:cNvSpPr>
          <p:nvPr>
            <p:ph type="body" sz="quarter" idx="10"/>
          </p:nvPr>
        </p:nvSpPr>
        <p:spPr/>
        <p:txBody>
          <a:bodyPr/>
          <a:lstStyle/>
          <a:p>
            <a:r>
              <a:rPr lang="en-US" dirty="0" smtClean="0"/>
              <a:t>User Registration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3237" y="1519237"/>
            <a:ext cx="6105525" cy="3819525"/>
          </a:xfrm>
          <a:prstGeom prst="rect">
            <a:avLst/>
          </a:prstGeom>
        </p:spPr>
      </p:pic>
    </p:spTree>
    <p:extLst>
      <p:ext uri="{BB962C8B-B14F-4D97-AF65-F5344CB8AC3E}">
        <p14:creationId xmlns:p14="http://schemas.microsoft.com/office/powerpoint/2010/main" val="279669496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a:t>
            </a:r>
            <a:endParaRPr lang="en-US" dirty="0"/>
          </a:p>
        </p:txBody>
      </p:sp>
      <p:sp>
        <p:nvSpPr>
          <p:cNvPr id="3" name="Text Placeholder 2"/>
          <p:cNvSpPr>
            <a:spLocks noGrp="1"/>
          </p:cNvSpPr>
          <p:nvPr>
            <p:ph type="body" sz="quarter" idx="10"/>
          </p:nvPr>
        </p:nvSpPr>
        <p:spPr/>
        <p:txBody>
          <a:bodyPr/>
          <a:lstStyle/>
          <a:p>
            <a:r>
              <a:rPr lang="en-US" dirty="0" smtClean="0"/>
              <a:t>Deployment platforms</a:t>
            </a:r>
          </a:p>
          <a:p>
            <a:r>
              <a:rPr lang="en-US" dirty="0" smtClean="0"/>
              <a:t>AWS EC2 (Infrastructure)</a:t>
            </a:r>
          </a:p>
          <a:p>
            <a:r>
              <a:rPr lang="en-US" dirty="0" err="1" smtClean="0"/>
              <a:t>RedHat</a:t>
            </a:r>
            <a:r>
              <a:rPr lang="en-US" dirty="0" smtClean="0"/>
              <a:t> </a:t>
            </a:r>
            <a:r>
              <a:rPr lang="en-US" dirty="0" err="1" smtClean="0"/>
              <a:t>Openshift</a:t>
            </a:r>
            <a:r>
              <a:rPr lang="en-US" dirty="0" smtClean="0"/>
              <a:t> (Platform)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1750" y="1113510"/>
            <a:ext cx="6273207" cy="4612430"/>
          </a:xfrm>
          <a:prstGeom prst="rect">
            <a:avLst/>
          </a:prstGeom>
        </p:spPr>
      </p:pic>
    </p:spTree>
    <p:extLst>
      <p:ext uri="{BB962C8B-B14F-4D97-AF65-F5344CB8AC3E}">
        <p14:creationId xmlns:p14="http://schemas.microsoft.com/office/powerpoint/2010/main" val="61519176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diagram</a:t>
            </a:r>
            <a:endParaRPr lang="en-US" dirty="0"/>
          </a:p>
        </p:txBody>
      </p:sp>
      <p:sp>
        <p:nvSpPr>
          <p:cNvPr id="3" name="Text Placeholder 2"/>
          <p:cNvSpPr>
            <a:spLocks noGrp="1"/>
          </p:cNvSpPr>
          <p:nvPr>
            <p:ph type="body" sz="quarter" idx="10"/>
          </p:nvPr>
        </p:nvSpPr>
        <p:spPr/>
        <p:txBody>
          <a:bodyPr/>
          <a:lstStyle/>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0344" y="1105468"/>
            <a:ext cx="3820373" cy="4754697"/>
          </a:xfrm>
          <a:prstGeom prst="rect">
            <a:avLst/>
          </a:prstGeom>
        </p:spPr>
      </p:pic>
    </p:spTree>
    <p:extLst>
      <p:ext uri="{BB962C8B-B14F-4D97-AF65-F5344CB8AC3E}">
        <p14:creationId xmlns:p14="http://schemas.microsoft.com/office/powerpoint/2010/main" val="2088811836"/>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648</TotalTime>
  <Words>310</Words>
  <Application>Microsoft Office PowerPoint</Application>
  <PresentationFormat>Widescreen</PresentationFormat>
  <Paragraphs>57</Paragraphs>
  <Slides>10</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Calibri</vt:lpstr>
      <vt:lpstr>Calibri Light</vt:lpstr>
      <vt:lpstr>Wingdings</vt:lpstr>
      <vt:lpstr>Office Theme</vt:lpstr>
      <vt:lpstr>1_Office Theme</vt:lpstr>
      <vt:lpstr>PowerPoint Presentation</vt:lpstr>
      <vt:lpstr>Team and Use Case</vt:lpstr>
      <vt:lpstr>Use Case</vt:lpstr>
      <vt:lpstr>Technical Solution</vt:lpstr>
      <vt:lpstr>Design- Backend</vt:lpstr>
      <vt:lpstr>Design</vt:lpstr>
      <vt:lpstr>Design - FrontEnd</vt:lpstr>
      <vt:lpstr>Deployment </vt:lpstr>
      <vt:lpstr>Flow diagram</vt:lpstr>
      <vt:lpstr>Thank You</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NAVIGATE YOUR NEXT</dc:title>
  <dc:creator>ashish_agarwal06@infosys.com</dc:creator>
  <cp:lastModifiedBy>Ashutosh Kumar</cp:lastModifiedBy>
  <cp:revision>95</cp:revision>
  <dcterms:created xsi:type="dcterms:W3CDTF">2018-07-31T07:02:55Z</dcterms:created>
  <dcterms:modified xsi:type="dcterms:W3CDTF">2020-01-21T14:10:01Z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Ashish_Agarwal06@ad.infosys.com</vt:lpwstr>
  </property>
  <property fmtid="{D5CDD505-2E9C-101B-9397-08002B2CF9AE}" pid="5" name="MSIP_Label_be4b3411-284d-4d31-bd4f-bc13ef7f1fd6_SetDate">
    <vt:lpwstr>2018-11-05T13:34:10.9874134Z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Ashish_Agarwal06@ad.infosys.com</vt:lpwstr>
  </property>
  <property fmtid="{D5CDD505-2E9C-101B-9397-08002B2CF9AE}" pid="12" name="MSIP_Label_a0819fa7-4367-4500-ba88-dd630d977609_SetDate">
    <vt:lpwstr>2018-11-05T13:34:10.9874134Z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