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43" d="100"/>
          <a:sy n="43" d="100"/>
        </p:scale>
        <p:origin x="67"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8E7-03C9-4A54-8D8A-A4B47EE30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2BBFEA-BD11-4A0E-B75B-B779537EE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D41417-90C6-4919-978D-5D934918D74F}"/>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5" name="Footer Placeholder 4">
            <a:extLst>
              <a:ext uri="{FF2B5EF4-FFF2-40B4-BE49-F238E27FC236}">
                <a16:creationId xmlns:a16="http://schemas.microsoft.com/office/drawing/2014/main" id="{09A7B0F3-C9EE-47BD-A6F1-BA21E0F01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A0C5D-A827-4038-83CF-064F40755146}"/>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73845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D08-E6FE-46FA-8373-06D7D1E4E8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65ADD6-8D77-44B4-8CDB-2CC783955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4F11E-D7FD-45FE-9EAC-007B339BA513}"/>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5" name="Footer Placeholder 4">
            <a:extLst>
              <a:ext uri="{FF2B5EF4-FFF2-40B4-BE49-F238E27FC236}">
                <a16:creationId xmlns:a16="http://schemas.microsoft.com/office/drawing/2014/main" id="{178CAA71-D0EB-4AB9-94A7-253B7FD67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76A38-30DF-4300-A033-D351A5E41E94}"/>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249849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E1445-03E0-4B29-B268-608F8C9AB3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81EED9-18C8-46BA-9C35-1372A8136E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0D79B-D7F2-4AA5-9CF5-E554A693FA79}"/>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5" name="Footer Placeholder 4">
            <a:extLst>
              <a:ext uri="{FF2B5EF4-FFF2-40B4-BE49-F238E27FC236}">
                <a16:creationId xmlns:a16="http://schemas.microsoft.com/office/drawing/2014/main" id="{32045AE2-2049-46FC-9136-E6F0572C1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632F9-C6E1-4C5E-813C-EA41DDBE96C9}"/>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223780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3C56-50A2-4599-BBB6-49D1182D9E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4A62A-6A14-4079-BD29-29A61D3EA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363F7-3117-434D-B776-161AE387EA0C}"/>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5" name="Footer Placeholder 4">
            <a:extLst>
              <a:ext uri="{FF2B5EF4-FFF2-40B4-BE49-F238E27FC236}">
                <a16:creationId xmlns:a16="http://schemas.microsoft.com/office/drawing/2014/main" id="{4544F820-CE73-4620-A3E8-27D461051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397FF-F45B-42E6-8B28-B3400DB8FD2E}"/>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272386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3AE9-D464-425E-9449-2D67A5F35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B343B8-0E99-4C7D-9590-23CD3ADFD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02ED8-18F3-4A4C-84CB-E3E46FAF0DD0}"/>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5" name="Footer Placeholder 4">
            <a:extLst>
              <a:ext uri="{FF2B5EF4-FFF2-40B4-BE49-F238E27FC236}">
                <a16:creationId xmlns:a16="http://schemas.microsoft.com/office/drawing/2014/main" id="{0D31238B-AFEE-465B-BCD4-D73A2EF09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8709D-A4D2-4E95-8880-1827011BCCE5}"/>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112155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D0C1-A611-414C-A07C-2AFBDEAC8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F9B38-496D-4432-A20C-F40E87F81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CFB83F-1749-4ECF-850F-5F5CDD1E2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9E2B24-7645-464A-AC7E-F06F1A125D81}"/>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6" name="Footer Placeholder 5">
            <a:extLst>
              <a:ext uri="{FF2B5EF4-FFF2-40B4-BE49-F238E27FC236}">
                <a16:creationId xmlns:a16="http://schemas.microsoft.com/office/drawing/2014/main" id="{BFAE14A3-2493-4D20-9A27-E1025D4D8A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8E1538-63D9-4BB7-9037-45F4F2A2D7FB}"/>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141797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183E-E7E3-4D48-A60C-F350EE95AD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8BB33-AAD2-4814-BC38-56E9226F7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2E7916-4334-488A-8332-CB9FE28C5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5DD0C9-29F1-46C6-8A79-2DBF7ACE9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72B05-781F-45CD-8F63-960791653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216B7A-DDAE-4AFB-8DC5-7B4734BEB9BE}"/>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8" name="Footer Placeholder 7">
            <a:extLst>
              <a:ext uri="{FF2B5EF4-FFF2-40B4-BE49-F238E27FC236}">
                <a16:creationId xmlns:a16="http://schemas.microsoft.com/office/drawing/2014/main" id="{9B275F80-F680-44E0-B765-75DAA75A8C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43CEA1-D905-418A-ADE5-DD278CA6AF19}"/>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393396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2574-E49D-4216-9668-0877797B6D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4015A0-AE26-401E-BE4B-17CF28AB6E7E}"/>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4" name="Footer Placeholder 3">
            <a:extLst>
              <a:ext uri="{FF2B5EF4-FFF2-40B4-BE49-F238E27FC236}">
                <a16:creationId xmlns:a16="http://schemas.microsoft.com/office/drawing/2014/main" id="{2B636573-3F60-4CB1-94EC-088A562AA3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CE3C9B-78BD-4E0A-AF9B-C698FEBA2256}"/>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40971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228A6-34F0-4589-B7D1-589DA4B0E1FE}"/>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3" name="Footer Placeholder 2">
            <a:extLst>
              <a:ext uri="{FF2B5EF4-FFF2-40B4-BE49-F238E27FC236}">
                <a16:creationId xmlns:a16="http://schemas.microsoft.com/office/drawing/2014/main" id="{7B186E92-3EDB-4820-9BC4-CB5AB350D3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FC435E-2BD8-4F91-BA71-1C2B6AB9520F}"/>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402079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8479-690F-4DB5-A530-3F1C6C483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1B1708-0986-46AD-9F6B-F85D0B1F0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2EB9B1-9656-4863-B932-BBB023492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75A66-2733-4DDB-AFB5-D1FB7FE6F0A4}"/>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6" name="Footer Placeholder 5">
            <a:extLst>
              <a:ext uri="{FF2B5EF4-FFF2-40B4-BE49-F238E27FC236}">
                <a16:creationId xmlns:a16="http://schemas.microsoft.com/office/drawing/2014/main" id="{2688C705-F158-4AD1-96BC-820F856D9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5DBC6-CE75-420C-B787-3B17E4D0938B}"/>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277311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876D-5E58-4A67-867A-F6770B310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C2BD61-F5E2-4808-A7C6-87E49E0D60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DC4B89-9842-42C3-A902-45065D7D8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35B6-1B26-49B9-8D21-D26A5287F87A}"/>
              </a:ext>
            </a:extLst>
          </p:cNvPr>
          <p:cNvSpPr>
            <a:spLocks noGrp="1"/>
          </p:cNvSpPr>
          <p:nvPr>
            <p:ph type="dt" sz="half" idx="10"/>
          </p:nvPr>
        </p:nvSpPr>
        <p:spPr/>
        <p:txBody>
          <a:bodyPr/>
          <a:lstStyle/>
          <a:p>
            <a:fld id="{DDB4BC64-C4C7-42B1-858C-A4AB540D5B1D}" type="datetimeFigureOut">
              <a:rPr lang="en-IN" smtClean="0"/>
              <a:t>11-03-2022</a:t>
            </a:fld>
            <a:endParaRPr lang="en-IN"/>
          </a:p>
        </p:txBody>
      </p:sp>
      <p:sp>
        <p:nvSpPr>
          <p:cNvPr id="6" name="Footer Placeholder 5">
            <a:extLst>
              <a:ext uri="{FF2B5EF4-FFF2-40B4-BE49-F238E27FC236}">
                <a16:creationId xmlns:a16="http://schemas.microsoft.com/office/drawing/2014/main" id="{F2979A46-A78B-4960-8011-C1CC17A4D1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2B2C48-010E-4A59-8114-232ECA17F587}"/>
              </a:ext>
            </a:extLst>
          </p:cNvPr>
          <p:cNvSpPr>
            <a:spLocks noGrp="1"/>
          </p:cNvSpPr>
          <p:nvPr>
            <p:ph type="sldNum" sz="quarter" idx="12"/>
          </p:nvPr>
        </p:nvSpPr>
        <p:spPr/>
        <p:txBody>
          <a:bodyPr/>
          <a:lstStyle/>
          <a:p>
            <a:fld id="{C60FEB70-3D7D-4D29-BE15-501A4830D452}" type="slidenum">
              <a:rPr lang="en-IN" smtClean="0"/>
              <a:t>‹#›</a:t>
            </a:fld>
            <a:endParaRPr lang="en-IN"/>
          </a:p>
        </p:txBody>
      </p:sp>
    </p:spTree>
    <p:extLst>
      <p:ext uri="{BB962C8B-B14F-4D97-AF65-F5344CB8AC3E}">
        <p14:creationId xmlns:p14="http://schemas.microsoft.com/office/powerpoint/2010/main" val="66764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2A41A-49CF-4884-828E-D3383B43C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1D34B7-A6EE-4FAE-9A09-3358573EB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6E7C6A-4921-4F75-98E9-08EE0D086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4BC64-C4C7-42B1-858C-A4AB540D5B1D}" type="datetimeFigureOut">
              <a:rPr lang="en-IN" smtClean="0"/>
              <a:t>11-03-2022</a:t>
            </a:fld>
            <a:endParaRPr lang="en-IN"/>
          </a:p>
        </p:txBody>
      </p:sp>
      <p:sp>
        <p:nvSpPr>
          <p:cNvPr id="5" name="Footer Placeholder 4">
            <a:extLst>
              <a:ext uri="{FF2B5EF4-FFF2-40B4-BE49-F238E27FC236}">
                <a16:creationId xmlns:a16="http://schemas.microsoft.com/office/drawing/2014/main" id="{FD5BB98D-BEFD-4357-B137-3F40DAC68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48D694-C509-44ED-A792-714AC0A2F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FEB70-3D7D-4D29-BE15-501A4830D452}" type="slidenum">
              <a:rPr lang="en-IN" smtClean="0"/>
              <a:t>‹#›</a:t>
            </a:fld>
            <a:endParaRPr lang="en-IN"/>
          </a:p>
        </p:txBody>
      </p:sp>
    </p:spTree>
    <p:extLst>
      <p:ext uri="{BB962C8B-B14F-4D97-AF65-F5344CB8AC3E}">
        <p14:creationId xmlns:p14="http://schemas.microsoft.com/office/powerpoint/2010/main" val="915558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E85A-048C-4021-B96C-C8976C2CCEE8}"/>
              </a:ext>
            </a:extLst>
          </p:cNvPr>
          <p:cNvSpPr>
            <a:spLocks noGrp="1"/>
          </p:cNvSpPr>
          <p:nvPr>
            <p:ph type="ctrTitle"/>
          </p:nvPr>
        </p:nvSpPr>
        <p:spPr>
          <a:xfrm>
            <a:off x="1524000" y="1122363"/>
            <a:ext cx="9144000" cy="1818061"/>
          </a:xfrm>
        </p:spPr>
        <p:txBody>
          <a:bodyPr>
            <a:normAutofit/>
          </a:bodyPr>
          <a:lstStyle/>
          <a:p>
            <a:r>
              <a:rPr lang="en-IN" sz="3600" b="1" u="sng" dirty="0">
                <a:solidFill>
                  <a:srgbClr val="FF0000"/>
                </a:solidFill>
              </a:rPr>
              <a:t>Housing Price Prediction</a:t>
            </a:r>
          </a:p>
        </p:txBody>
      </p:sp>
      <p:sp>
        <p:nvSpPr>
          <p:cNvPr id="3" name="Subtitle 2">
            <a:extLst>
              <a:ext uri="{FF2B5EF4-FFF2-40B4-BE49-F238E27FC236}">
                <a16:creationId xmlns:a16="http://schemas.microsoft.com/office/drawing/2014/main" id="{6D67BBF7-A8AE-479C-BBEB-7252D5D09C47}"/>
              </a:ext>
            </a:extLst>
          </p:cNvPr>
          <p:cNvSpPr>
            <a:spLocks noGrp="1"/>
          </p:cNvSpPr>
          <p:nvPr>
            <p:ph type="subTitle" idx="1"/>
          </p:nvPr>
        </p:nvSpPr>
        <p:spPr>
          <a:xfrm>
            <a:off x="1524000" y="3101788"/>
            <a:ext cx="9144000" cy="2156012"/>
          </a:xfrm>
        </p:spPr>
        <p:txBody>
          <a:bodyPr/>
          <a:lstStyle/>
          <a:p>
            <a:r>
              <a:rPr lang="en-IN" b="1" dirty="0">
                <a:solidFill>
                  <a:schemeClr val="accent2"/>
                </a:solidFill>
              </a:rPr>
              <a:t>In this task we need to perform EDA &amp; model building to observe which factors is affecting the sale price of house &amp; how much that factor is affecting the sale price. Also we need to observe that whether it would be good to buy the property on the price it is enlisted or not.</a:t>
            </a:r>
          </a:p>
        </p:txBody>
      </p:sp>
    </p:spTree>
    <p:extLst>
      <p:ext uri="{BB962C8B-B14F-4D97-AF65-F5344CB8AC3E}">
        <p14:creationId xmlns:p14="http://schemas.microsoft.com/office/powerpoint/2010/main" val="302119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A7F5-01FB-464B-9D2D-8B9EF8C6921B}"/>
              </a:ext>
            </a:extLst>
          </p:cNvPr>
          <p:cNvSpPr>
            <a:spLocks noGrp="1"/>
          </p:cNvSpPr>
          <p:nvPr>
            <p:ph type="title"/>
          </p:nvPr>
        </p:nvSpPr>
        <p:spPr>
          <a:xfrm>
            <a:off x="839788" y="457200"/>
            <a:ext cx="3932237" cy="645459"/>
          </a:xfrm>
        </p:spPr>
        <p:txBody>
          <a:bodyPr>
            <a:normAutofit/>
          </a:bodyPr>
          <a:lstStyle/>
          <a:p>
            <a:r>
              <a:rPr lang="en-IN" sz="2800" b="1" dirty="0"/>
              <a:t>7. Alley</a:t>
            </a:r>
          </a:p>
        </p:txBody>
      </p:sp>
      <p:pic>
        <p:nvPicPr>
          <p:cNvPr id="6" name="Content Placeholder 5">
            <a:extLst>
              <a:ext uri="{FF2B5EF4-FFF2-40B4-BE49-F238E27FC236}">
                <a16:creationId xmlns:a16="http://schemas.microsoft.com/office/drawing/2014/main" id="{47EA1DF3-A271-4F46-BD91-2F1430121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75730" cy="5477435"/>
          </a:xfrm>
        </p:spPr>
      </p:pic>
      <p:sp>
        <p:nvSpPr>
          <p:cNvPr id="4" name="Text Placeholder 3">
            <a:extLst>
              <a:ext uri="{FF2B5EF4-FFF2-40B4-BE49-F238E27FC236}">
                <a16:creationId xmlns:a16="http://schemas.microsoft.com/office/drawing/2014/main" id="{43951671-6FBE-4A71-9EEA-B42E91D0DA63}"/>
              </a:ext>
            </a:extLst>
          </p:cNvPr>
          <p:cNvSpPr>
            <a:spLocks noGrp="1"/>
          </p:cNvSpPr>
          <p:nvPr>
            <p:ph type="body" sz="half" idx="2"/>
          </p:nvPr>
        </p:nvSpPr>
        <p:spPr>
          <a:xfrm>
            <a:off x="839788" y="1192306"/>
            <a:ext cx="3932237" cy="467668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Null values were present &amp; filled them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data is present </a:t>
            </a:r>
            <a:r>
              <a:rPr lang="en-US" sz="2400" dirty="0">
                <a:solidFill>
                  <a:prstClr val="black"/>
                </a:solidFill>
                <a:latin typeface="Calibri" panose="020F0502020204030204"/>
              </a:rPr>
              <a:t>equally in both categories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both categories of Alley.</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81591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5AEE-50F5-4395-AD84-9AFF727D730E}"/>
              </a:ext>
            </a:extLst>
          </p:cNvPr>
          <p:cNvSpPr>
            <a:spLocks noGrp="1"/>
          </p:cNvSpPr>
          <p:nvPr>
            <p:ph type="title"/>
          </p:nvPr>
        </p:nvSpPr>
        <p:spPr>
          <a:xfrm>
            <a:off x="839788" y="457200"/>
            <a:ext cx="3932237" cy="654424"/>
          </a:xfrm>
        </p:spPr>
        <p:txBody>
          <a:bodyPr>
            <a:normAutofit/>
          </a:bodyPr>
          <a:lstStyle/>
          <a:p>
            <a:r>
              <a:rPr lang="en-IN" sz="2800" b="1" dirty="0"/>
              <a:t>8. </a:t>
            </a:r>
            <a:r>
              <a:rPr lang="en-IN" sz="2800" b="1" dirty="0" err="1"/>
              <a:t>LotShape</a:t>
            </a:r>
            <a:endParaRPr lang="en-IN" sz="2800" b="1" dirty="0"/>
          </a:p>
        </p:txBody>
      </p:sp>
      <p:pic>
        <p:nvPicPr>
          <p:cNvPr id="6" name="Content Placeholder 5">
            <a:extLst>
              <a:ext uri="{FF2B5EF4-FFF2-40B4-BE49-F238E27FC236}">
                <a16:creationId xmlns:a16="http://schemas.microsoft.com/office/drawing/2014/main" id="{8198F495-5105-4145-B7DC-B84FA7103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75730" cy="5411788"/>
          </a:xfrm>
        </p:spPr>
      </p:pic>
      <p:sp>
        <p:nvSpPr>
          <p:cNvPr id="4" name="Text Placeholder 3">
            <a:extLst>
              <a:ext uri="{FF2B5EF4-FFF2-40B4-BE49-F238E27FC236}">
                <a16:creationId xmlns:a16="http://schemas.microsoft.com/office/drawing/2014/main" id="{0D2F4176-425B-446E-98F8-7C924C1C059A}"/>
              </a:ext>
            </a:extLst>
          </p:cNvPr>
          <p:cNvSpPr>
            <a:spLocks noGrp="1"/>
          </p:cNvSpPr>
          <p:nvPr>
            <p:ph type="body" sz="half" idx="2"/>
          </p:nvPr>
        </p:nvSpPr>
        <p:spPr>
          <a:xfrm>
            <a:off x="839787" y="1281953"/>
            <a:ext cx="3932237" cy="458703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Reg category of </a:t>
            </a:r>
            <a:r>
              <a:rPr lang="en-US" sz="2400" dirty="0" err="1">
                <a:solidFill>
                  <a:prstClr val="black"/>
                </a:solidFill>
                <a:latin typeface="Calibri" panose="020F0502020204030204"/>
              </a:rPr>
              <a:t>LotShape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of </a:t>
            </a:r>
            <a:r>
              <a:rPr lang="en-US" sz="2400" dirty="0" err="1">
                <a:solidFill>
                  <a:prstClr val="black"/>
                </a:solidFill>
                <a:latin typeface="Calibri" panose="020F0502020204030204"/>
              </a:rPr>
              <a:t>LotShape</a:t>
            </a:r>
            <a:r>
              <a:rPr lang="en-US" sz="2400" dirty="0">
                <a:solidFill>
                  <a:prstClr val="black"/>
                </a:solidFill>
                <a:latin typeface="Calibri" panose="020F0502020204030204"/>
              </a:rPr>
              <a:t> out of total 4 categories of </a:t>
            </a:r>
            <a:r>
              <a:rPr lang="en-US" sz="2400" dirty="0" err="1">
                <a:solidFill>
                  <a:prstClr val="black"/>
                </a:solidFill>
                <a:latin typeface="Calibri" panose="020F0502020204030204"/>
              </a:rPr>
              <a:t>LotShape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91559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ABA8-7BEA-4DAA-9AC7-7B2EAA4454DB}"/>
              </a:ext>
            </a:extLst>
          </p:cNvPr>
          <p:cNvSpPr>
            <a:spLocks noGrp="1"/>
          </p:cNvSpPr>
          <p:nvPr>
            <p:ph type="title"/>
          </p:nvPr>
        </p:nvSpPr>
        <p:spPr>
          <a:xfrm>
            <a:off x="839788" y="457200"/>
            <a:ext cx="3932237" cy="531812"/>
          </a:xfrm>
        </p:spPr>
        <p:txBody>
          <a:bodyPr>
            <a:normAutofit/>
          </a:bodyPr>
          <a:lstStyle/>
          <a:p>
            <a:r>
              <a:rPr lang="en-IN" sz="2800" b="1" dirty="0"/>
              <a:t>9. </a:t>
            </a:r>
            <a:r>
              <a:rPr lang="en-IN" sz="2800" b="1" dirty="0" err="1"/>
              <a:t>LandContour</a:t>
            </a:r>
            <a:endParaRPr lang="en-IN" sz="2800" b="1" dirty="0"/>
          </a:p>
        </p:txBody>
      </p:sp>
      <p:pic>
        <p:nvPicPr>
          <p:cNvPr id="6" name="Content Placeholder 5">
            <a:extLst>
              <a:ext uri="{FF2B5EF4-FFF2-40B4-BE49-F238E27FC236}">
                <a16:creationId xmlns:a16="http://schemas.microsoft.com/office/drawing/2014/main" id="{6CDD21B8-A1FD-4DD1-BB45-73C75FDB3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14365" cy="5316427"/>
          </a:xfrm>
        </p:spPr>
      </p:pic>
      <p:sp>
        <p:nvSpPr>
          <p:cNvPr id="4" name="Text Placeholder 3">
            <a:extLst>
              <a:ext uri="{FF2B5EF4-FFF2-40B4-BE49-F238E27FC236}">
                <a16:creationId xmlns:a16="http://schemas.microsoft.com/office/drawing/2014/main" id="{8F9BB673-0D06-4D45-82A1-C7AA08C66D98}"/>
              </a:ext>
            </a:extLst>
          </p:cNvPr>
          <p:cNvSpPr>
            <a:spLocks noGrp="1"/>
          </p:cNvSpPr>
          <p:nvPr>
            <p:ph type="body" sz="half" idx="2"/>
          </p:nvPr>
        </p:nvSpPr>
        <p:spPr>
          <a:xfrm>
            <a:off x="839788" y="1246094"/>
            <a:ext cx="3932237" cy="462289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a:t>
            </a:r>
            <a:r>
              <a:rPr lang="en-US" sz="2400" dirty="0" err="1">
                <a:solidFill>
                  <a:prstClr val="black"/>
                </a:solidFill>
                <a:latin typeface="Calibri" panose="020F0502020204030204"/>
              </a:rPr>
              <a:t>lvl</a:t>
            </a:r>
            <a:r>
              <a:rPr lang="en-US" sz="2400" dirty="0">
                <a:solidFill>
                  <a:prstClr val="black"/>
                </a:solidFill>
                <a:latin typeface="Calibri" panose="020F0502020204030204"/>
              </a:rPr>
              <a:t> category of </a:t>
            </a:r>
            <a:r>
              <a:rPr lang="en-US" sz="2400" dirty="0" err="1">
                <a:solidFill>
                  <a:prstClr val="black"/>
                </a:solidFill>
                <a:latin typeface="Calibri" panose="020F0502020204030204"/>
              </a:rPr>
              <a:t>LandContour</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2 categories of </a:t>
            </a:r>
            <a:r>
              <a:rPr lang="en-US" sz="2400" dirty="0" err="1">
                <a:solidFill>
                  <a:prstClr val="black"/>
                </a:solidFill>
                <a:latin typeface="Calibri" panose="020F0502020204030204"/>
              </a:rPr>
              <a:t>LandContour</a:t>
            </a:r>
            <a:r>
              <a:rPr lang="en-US" sz="2400" dirty="0">
                <a:solidFill>
                  <a:prstClr val="black"/>
                </a:solidFill>
                <a:latin typeface="Calibri" panose="020F0502020204030204"/>
              </a:rPr>
              <a:t> out of total 4 categories of </a:t>
            </a:r>
            <a:r>
              <a:rPr lang="en-US" sz="2400" dirty="0" err="1">
                <a:solidFill>
                  <a:prstClr val="black"/>
                </a:solidFill>
                <a:latin typeface="Calibri" panose="020F0502020204030204"/>
              </a:rPr>
              <a:t>LandContour</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76886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6268-AFDC-4E0D-8CC0-F8491F8CDF36}"/>
              </a:ext>
            </a:extLst>
          </p:cNvPr>
          <p:cNvSpPr>
            <a:spLocks noGrp="1"/>
          </p:cNvSpPr>
          <p:nvPr>
            <p:ph type="title"/>
          </p:nvPr>
        </p:nvSpPr>
        <p:spPr>
          <a:xfrm>
            <a:off x="839788" y="457200"/>
            <a:ext cx="3932237" cy="531812"/>
          </a:xfrm>
        </p:spPr>
        <p:txBody>
          <a:bodyPr>
            <a:normAutofit/>
          </a:bodyPr>
          <a:lstStyle/>
          <a:p>
            <a:r>
              <a:rPr lang="en-IN" sz="2800" b="1" dirty="0"/>
              <a:t>10. Utilities</a:t>
            </a:r>
          </a:p>
        </p:txBody>
      </p:sp>
      <p:pic>
        <p:nvPicPr>
          <p:cNvPr id="6" name="Content Placeholder 5">
            <a:extLst>
              <a:ext uri="{FF2B5EF4-FFF2-40B4-BE49-F238E27FC236}">
                <a16:creationId xmlns:a16="http://schemas.microsoft.com/office/drawing/2014/main" id="{57771134-FBAF-476B-8C1E-6DC4890C4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95047" cy="5342965"/>
          </a:xfrm>
        </p:spPr>
      </p:pic>
      <p:sp>
        <p:nvSpPr>
          <p:cNvPr id="4" name="Text Placeholder 3">
            <a:extLst>
              <a:ext uri="{FF2B5EF4-FFF2-40B4-BE49-F238E27FC236}">
                <a16:creationId xmlns:a16="http://schemas.microsoft.com/office/drawing/2014/main" id="{CD9674ED-377B-4B13-8599-2C0FC59A8A49}"/>
              </a:ext>
            </a:extLst>
          </p:cNvPr>
          <p:cNvSpPr>
            <a:spLocks noGrp="1"/>
          </p:cNvSpPr>
          <p:nvPr>
            <p:ph type="body" sz="half" idx="2"/>
          </p:nvPr>
        </p:nvSpPr>
        <p:spPr>
          <a:xfrm>
            <a:off x="839788" y="1147482"/>
            <a:ext cx="3932237" cy="472150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only one values is present in every row of whole column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it.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33327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0608-BF3D-4E30-9012-7D32207762D4}"/>
              </a:ext>
            </a:extLst>
          </p:cNvPr>
          <p:cNvSpPr>
            <a:spLocks noGrp="1"/>
          </p:cNvSpPr>
          <p:nvPr>
            <p:ph type="title"/>
          </p:nvPr>
        </p:nvSpPr>
        <p:spPr>
          <a:xfrm>
            <a:off x="839788" y="457200"/>
            <a:ext cx="3932237" cy="627529"/>
          </a:xfrm>
        </p:spPr>
        <p:txBody>
          <a:bodyPr>
            <a:normAutofit/>
          </a:bodyPr>
          <a:lstStyle/>
          <a:p>
            <a:r>
              <a:rPr lang="en-IN" sz="2800" b="1" dirty="0"/>
              <a:t>11. </a:t>
            </a:r>
            <a:r>
              <a:rPr lang="en-IN" sz="2800" b="1" dirty="0" err="1"/>
              <a:t>LotConfig</a:t>
            </a:r>
            <a:endParaRPr lang="en-IN" sz="2800" b="1" dirty="0"/>
          </a:p>
        </p:txBody>
      </p:sp>
      <p:pic>
        <p:nvPicPr>
          <p:cNvPr id="6" name="Content Placeholder 5">
            <a:extLst>
              <a:ext uri="{FF2B5EF4-FFF2-40B4-BE49-F238E27FC236}">
                <a16:creationId xmlns:a16="http://schemas.microsoft.com/office/drawing/2014/main" id="{55823571-E396-44BB-BE75-EC4721314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66765" cy="5411788"/>
          </a:xfrm>
        </p:spPr>
      </p:pic>
      <p:sp>
        <p:nvSpPr>
          <p:cNvPr id="4" name="Text Placeholder 3">
            <a:extLst>
              <a:ext uri="{FF2B5EF4-FFF2-40B4-BE49-F238E27FC236}">
                <a16:creationId xmlns:a16="http://schemas.microsoft.com/office/drawing/2014/main" id="{CCFBF2A2-BB1A-4C88-BA3D-484A2B4C6B2C}"/>
              </a:ext>
            </a:extLst>
          </p:cNvPr>
          <p:cNvSpPr>
            <a:spLocks noGrp="1"/>
          </p:cNvSpPr>
          <p:nvPr>
            <p:ph type="body" sz="half" idx="2"/>
          </p:nvPr>
        </p:nvSpPr>
        <p:spPr>
          <a:xfrm>
            <a:off x="839788" y="1219200"/>
            <a:ext cx="3932237" cy="4649788"/>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Inside category of </a:t>
            </a:r>
            <a:r>
              <a:rPr lang="en-US" sz="2400" dirty="0" err="1">
                <a:solidFill>
                  <a:prstClr val="black"/>
                </a:solidFill>
                <a:latin typeface="Calibri" panose="020F0502020204030204"/>
              </a:rPr>
              <a:t>LotConfig</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4 categories of </a:t>
            </a:r>
            <a:r>
              <a:rPr lang="en-US" sz="2400" dirty="0" err="1">
                <a:solidFill>
                  <a:prstClr val="black"/>
                </a:solidFill>
                <a:latin typeface="Calibri" panose="020F0502020204030204"/>
              </a:rPr>
              <a:t>LotConfig</a:t>
            </a:r>
            <a:r>
              <a:rPr lang="en-US" sz="2400" dirty="0">
                <a:solidFill>
                  <a:prstClr val="black"/>
                </a:solidFill>
                <a:latin typeface="Calibri" panose="020F0502020204030204"/>
              </a:rPr>
              <a:t> out of total 5 categories of </a:t>
            </a:r>
            <a:r>
              <a:rPr lang="en-US" sz="2400" dirty="0" err="1">
                <a:solidFill>
                  <a:prstClr val="black"/>
                </a:solidFill>
                <a:latin typeface="Calibri" panose="020F0502020204030204"/>
              </a:rPr>
              <a:t>LotConfig</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415149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EBE3-3430-49DB-8AC8-312B55F28AB4}"/>
              </a:ext>
            </a:extLst>
          </p:cNvPr>
          <p:cNvSpPr>
            <a:spLocks noGrp="1"/>
          </p:cNvSpPr>
          <p:nvPr>
            <p:ph type="title"/>
          </p:nvPr>
        </p:nvSpPr>
        <p:spPr>
          <a:xfrm>
            <a:off x="839788" y="457200"/>
            <a:ext cx="3932237" cy="708212"/>
          </a:xfrm>
        </p:spPr>
        <p:txBody>
          <a:bodyPr>
            <a:normAutofit/>
          </a:bodyPr>
          <a:lstStyle/>
          <a:p>
            <a:r>
              <a:rPr lang="en-IN" sz="2800" b="1" dirty="0"/>
              <a:t>12. </a:t>
            </a:r>
            <a:r>
              <a:rPr lang="en-IN" sz="2800" b="1" dirty="0" err="1"/>
              <a:t>LandSlope</a:t>
            </a:r>
            <a:endParaRPr lang="en-IN" sz="2800" b="1" dirty="0"/>
          </a:p>
        </p:txBody>
      </p:sp>
      <p:pic>
        <p:nvPicPr>
          <p:cNvPr id="6" name="Content Placeholder 5">
            <a:extLst>
              <a:ext uri="{FF2B5EF4-FFF2-40B4-BE49-F238E27FC236}">
                <a16:creationId xmlns:a16="http://schemas.microsoft.com/office/drawing/2014/main" id="{957CABE1-B523-49E0-9C7A-AAF1D6B47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802624" cy="5309546"/>
          </a:xfrm>
        </p:spPr>
      </p:pic>
      <p:sp>
        <p:nvSpPr>
          <p:cNvPr id="4" name="Text Placeholder 3">
            <a:extLst>
              <a:ext uri="{FF2B5EF4-FFF2-40B4-BE49-F238E27FC236}">
                <a16:creationId xmlns:a16="http://schemas.microsoft.com/office/drawing/2014/main" id="{8FB58687-5F74-4908-BD55-C0EA64AC302B}"/>
              </a:ext>
            </a:extLst>
          </p:cNvPr>
          <p:cNvSpPr>
            <a:spLocks noGrp="1"/>
          </p:cNvSpPr>
          <p:nvPr>
            <p:ph type="body" sz="half" idx="2"/>
          </p:nvPr>
        </p:nvSpPr>
        <p:spPr>
          <a:xfrm>
            <a:off x="839788" y="1228165"/>
            <a:ext cx="3932237" cy="4640823"/>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a:t>
            </a:r>
            <a:r>
              <a:rPr lang="en-US" sz="2400" dirty="0" err="1">
                <a:solidFill>
                  <a:prstClr val="black"/>
                </a:solidFill>
                <a:latin typeface="Calibri" panose="020F0502020204030204"/>
              </a:rPr>
              <a:t>Gtl</a:t>
            </a:r>
            <a:r>
              <a:rPr lang="en-US" sz="2400" dirty="0">
                <a:solidFill>
                  <a:prstClr val="black"/>
                </a:solidFill>
                <a:latin typeface="Calibri" panose="020F0502020204030204"/>
              </a:rPr>
              <a:t> category of </a:t>
            </a:r>
            <a:r>
              <a:rPr lang="en-US" sz="2400" dirty="0" err="1">
                <a:solidFill>
                  <a:prstClr val="black"/>
                </a:solidFill>
                <a:latin typeface="Calibri" panose="020F0502020204030204"/>
              </a:rPr>
              <a:t>LandSlope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is present in only </a:t>
            </a:r>
            <a:r>
              <a:rPr lang="en-US" sz="2400" dirty="0" err="1">
                <a:solidFill>
                  <a:prstClr val="black"/>
                </a:solidFill>
                <a:latin typeface="Calibri" panose="020F0502020204030204"/>
              </a:rPr>
              <a:t>Gtl</a:t>
            </a:r>
            <a:r>
              <a:rPr lang="en-US" sz="2400" dirty="0">
                <a:solidFill>
                  <a:prstClr val="black"/>
                </a:solidFill>
                <a:latin typeface="Calibri" panose="020F0502020204030204"/>
              </a:rPr>
              <a:t> category of </a:t>
            </a:r>
            <a:r>
              <a:rPr lang="en-US" sz="2400" dirty="0" err="1">
                <a:solidFill>
                  <a:prstClr val="black"/>
                </a:solidFill>
                <a:latin typeface="Calibri" panose="020F0502020204030204"/>
              </a:rPr>
              <a:t>LandSlope</a:t>
            </a:r>
            <a:r>
              <a:rPr lang="en-US" sz="2400" dirty="0">
                <a:solidFill>
                  <a:prstClr val="black"/>
                </a:solidFill>
                <a:latin typeface="Calibri" panose="020F0502020204030204"/>
              </a:rPr>
              <a:t> out of total 3 categories of </a:t>
            </a:r>
            <a:r>
              <a:rPr lang="en-US" sz="2400" dirty="0" err="1">
                <a:solidFill>
                  <a:prstClr val="black"/>
                </a:solidFill>
                <a:latin typeface="Calibri" panose="020F0502020204030204"/>
              </a:rPr>
              <a:t>LandSlope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43226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4037-2F05-4695-A409-2AF4091E8CDE}"/>
              </a:ext>
            </a:extLst>
          </p:cNvPr>
          <p:cNvSpPr>
            <a:spLocks noGrp="1"/>
          </p:cNvSpPr>
          <p:nvPr>
            <p:ph type="title"/>
          </p:nvPr>
        </p:nvSpPr>
        <p:spPr>
          <a:xfrm>
            <a:off x="839788" y="457200"/>
            <a:ext cx="3932237" cy="627529"/>
          </a:xfrm>
        </p:spPr>
        <p:txBody>
          <a:bodyPr>
            <a:normAutofit/>
          </a:bodyPr>
          <a:lstStyle/>
          <a:p>
            <a:r>
              <a:rPr lang="en-IN" sz="2800" b="1" dirty="0"/>
              <a:t>13. </a:t>
            </a:r>
            <a:r>
              <a:rPr lang="en-IN" sz="2800" b="1" dirty="0" err="1"/>
              <a:t>Neighborhood</a:t>
            </a:r>
            <a:endParaRPr lang="en-IN" sz="2800" b="1" dirty="0"/>
          </a:p>
        </p:txBody>
      </p:sp>
      <p:pic>
        <p:nvPicPr>
          <p:cNvPr id="6" name="Content Placeholder 5">
            <a:extLst>
              <a:ext uri="{FF2B5EF4-FFF2-40B4-BE49-F238E27FC236}">
                <a16:creationId xmlns:a16="http://schemas.microsoft.com/office/drawing/2014/main" id="{5BF0B75D-F4DF-422C-AEDE-033CF9EF67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1"/>
            <a:ext cx="6712977" cy="5411788"/>
          </a:xfrm>
        </p:spPr>
      </p:pic>
      <p:sp>
        <p:nvSpPr>
          <p:cNvPr id="4" name="Text Placeholder 3">
            <a:extLst>
              <a:ext uri="{FF2B5EF4-FFF2-40B4-BE49-F238E27FC236}">
                <a16:creationId xmlns:a16="http://schemas.microsoft.com/office/drawing/2014/main" id="{5C192A7F-D60A-42AB-AB1F-D8D886B5BA96}"/>
              </a:ext>
            </a:extLst>
          </p:cNvPr>
          <p:cNvSpPr>
            <a:spLocks noGrp="1"/>
          </p:cNvSpPr>
          <p:nvPr>
            <p:ph type="body" sz="half" idx="2"/>
          </p:nvPr>
        </p:nvSpPr>
        <p:spPr>
          <a:xfrm>
            <a:off x="839788" y="1246093"/>
            <a:ext cx="3932237" cy="4867835"/>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a:t>
            </a:r>
            <a:r>
              <a:rPr lang="en-US" sz="2400" dirty="0" err="1">
                <a:solidFill>
                  <a:prstClr val="black"/>
                </a:solidFill>
                <a:latin typeface="Calibri" panose="020F0502020204030204"/>
              </a:rPr>
              <a:t>NAmes</a:t>
            </a:r>
            <a:r>
              <a:rPr lang="en-US" sz="2400" dirty="0">
                <a:solidFill>
                  <a:prstClr val="black"/>
                </a:solidFill>
                <a:latin typeface="Calibri" panose="020F0502020204030204"/>
              </a:rPr>
              <a:t> category of Neighborhood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14 categories of Neighborhood out of total 25 categories of Neighborhood.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90086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48DA-F280-4293-B334-7C9CA56FB334}"/>
              </a:ext>
            </a:extLst>
          </p:cNvPr>
          <p:cNvSpPr>
            <a:spLocks noGrp="1"/>
          </p:cNvSpPr>
          <p:nvPr>
            <p:ph type="title"/>
          </p:nvPr>
        </p:nvSpPr>
        <p:spPr>
          <a:xfrm>
            <a:off x="839788" y="457200"/>
            <a:ext cx="3932237" cy="531812"/>
          </a:xfrm>
        </p:spPr>
        <p:txBody>
          <a:bodyPr>
            <a:normAutofit/>
          </a:bodyPr>
          <a:lstStyle/>
          <a:p>
            <a:r>
              <a:rPr lang="en-US" sz="2800" b="1" dirty="0"/>
              <a:t>14. Condition1 </a:t>
            </a:r>
            <a:endParaRPr lang="en-IN" sz="2800" b="1" dirty="0"/>
          </a:p>
        </p:txBody>
      </p:sp>
      <p:pic>
        <p:nvPicPr>
          <p:cNvPr id="6" name="Content Placeholder 5">
            <a:extLst>
              <a:ext uri="{FF2B5EF4-FFF2-40B4-BE49-F238E27FC236}">
                <a16:creationId xmlns:a16="http://schemas.microsoft.com/office/drawing/2014/main" id="{B2E6D76D-A5B3-4A06-A9D6-8A1D93CEA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57800" cy="5411787"/>
          </a:xfrm>
        </p:spPr>
      </p:pic>
      <p:sp>
        <p:nvSpPr>
          <p:cNvPr id="4" name="Text Placeholder 3">
            <a:extLst>
              <a:ext uri="{FF2B5EF4-FFF2-40B4-BE49-F238E27FC236}">
                <a16:creationId xmlns:a16="http://schemas.microsoft.com/office/drawing/2014/main" id="{8174269C-785B-4351-93ED-85AE8549C565}"/>
              </a:ext>
            </a:extLst>
          </p:cNvPr>
          <p:cNvSpPr>
            <a:spLocks noGrp="1"/>
          </p:cNvSpPr>
          <p:nvPr>
            <p:ph type="body" sz="half" idx="2"/>
          </p:nvPr>
        </p:nvSpPr>
        <p:spPr>
          <a:xfrm>
            <a:off x="839788" y="1066800"/>
            <a:ext cx="3932237" cy="4802188"/>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most data is present in Norm category of Condition1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every category of Condition1 except 1 category.</a:t>
            </a:r>
          </a:p>
          <a:p>
            <a:endParaRPr lang="en-IN" dirty="0"/>
          </a:p>
        </p:txBody>
      </p:sp>
    </p:spTree>
    <p:extLst>
      <p:ext uri="{BB962C8B-B14F-4D97-AF65-F5344CB8AC3E}">
        <p14:creationId xmlns:p14="http://schemas.microsoft.com/office/powerpoint/2010/main" val="214073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26C3-5E22-4B81-AE49-5C63E5F90872}"/>
              </a:ext>
            </a:extLst>
          </p:cNvPr>
          <p:cNvSpPr>
            <a:spLocks noGrp="1"/>
          </p:cNvSpPr>
          <p:nvPr>
            <p:ph type="title"/>
          </p:nvPr>
        </p:nvSpPr>
        <p:spPr>
          <a:xfrm>
            <a:off x="839788" y="457200"/>
            <a:ext cx="3932237" cy="690282"/>
          </a:xfrm>
        </p:spPr>
        <p:txBody>
          <a:bodyPr>
            <a:normAutofit/>
          </a:bodyPr>
          <a:lstStyle/>
          <a:p>
            <a:r>
              <a:rPr lang="en-US" sz="2800" b="1" dirty="0"/>
              <a:t>15. Condition2</a:t>
            </a:r>
            <a:endParaRPr lang="en-IN" sz="2800" b="1" dirty="0"/>
          </a:p>
        </p:txBody>
      </p:sp>
      <p:pic>
        <p:nvPicPr>
          <p:cNvPr id="6" name="Content Placeholder 5">
            <a:extLst>
              <a:ext uri="{FF2B5EF4-FFF2-40B4-BE49-F238E27FC236}">
                <a16:creationId xmlns:a16="http://schemas.microsoft.com/office/drawing/2014/main" id="{CEB7E45B-C383-45C6-9FB5-9D38A1724C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50224" cy="5275141"/>
          </a:xfrm>
        </p:spPr>
      </p:pic>
      <p:sp>
        <p:nvSpPr>
          <p:cNvPr id="4" name="Text Placeholder 3">
            <a:extLst>
              <a:ext uri="{FF2B5EF4-FFF2-40B4-BE49-F238E27FC236}">
                <a16:creationId xmlns:a16="http://schemas.microsoft.com/office/drawing/2014/main" id="{19064879-D2C5-4214-A93D-FE2CBD9A5745}"/>
              </a:ext>
            </a:extLst>
          </p:cNvPr>
          <p:cNvSpPr>
            <a:spLocks noGrp="1"/>
          </p:cNvSpPr>
          <p:nvPr>
            <p:ph type="body" sz="half" idx="2"/>
          </p:nvPr>
        </p:nvSpPr>
        <p:spPr>
          <a:xfrm>
            <a:off x="839788" y="1272987"/>
            <a:ext cx="3932237" cy="4966447"/>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Norm category of Condition2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Norm Category of Condition2 out of total 8 categories of Condition2.</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214378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616-D330-4BD2-B45C-3820CA3AD2A8}"/>
              </a:ext>
            </a:extLst>
          </p:cNvPr>
          <p:cNvSpPr>
            <a:spLocks noGrp="1"/>
          </p:cNvSpPr>
          <p:nvPr>
            <p:ph type="title"/>
          </p:nvPr>
        </p:nvSpPr>
        <p:spPr>
          <a:xfrm>
            <a:off x="839788" y="457200"/>
            <a:ext cx="3932237" cy="690282"/>
          </a:xfrm>
        </p:spPr>
        <p:txBody>
          <a:bodyPr>
            <a:normAutofit/>
          </a:bodyPr>
          <a:lstStyle/>
          <a:p>
            <a:r>
              <a:rPr lang="en-US" sz="2800" b="1" dirty="0"/>
              <a:t>16. </a:t>
            </a:r>
            <a:r>
              <a:rPr lang="en-US" sz="2800" b="1" dirty="0" err="1"/>
              <a:t>BldgType</a:t>
            </a:r>
            <a:endParaRPr lang="en-IN" sz="2800" b="1" dirty="0"/>
          </a:p>
        </p:txBody>
      </p:sp>
      <p:pic>
        <p:nvPicPr>
          <p:cNvPr id="6" name="Content Placeholder 5">
            <a:extLst>
              <a:ext uri="{FF2B5EF4-FFF2-40B4-BE49-F238E27FC236}">
                <a16:creationId xmlns:a16="http://schemas.microsoft.com/office/drawing/2014/main" id="{1FF508F5-121C-466C-B0D0-71014CCAB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04012" cy="5251058"/>
          </a:xfrm>
        </p:spPr>
      </p:pic>
      <p:sp>
        <p:nvSpPr>
          <p:cNvPr id="4" name="Text Placeholder 3">
            <a:extLst>
              <a:ext uri="{FF2B5EF4-FFF2-40B4-BE49-F238E27FC236}">
                <a16:creationId xmlns:a16="http://schemas.microsoft.com/office/drawing/2014/main" id="{FBDC475D-38C3-4518-A9D3-BEF6271E0043}"/>
              </a:ext>
            </a:extLst>
          </p:cNvPr>
          <p:cNvSpPr>
            <a:spLocks noGrp="1"/>
          </p:cNvSpPr>
          <p:nvPr>
            <p:ph type="body" sz="half" idx="2"/>
          </p:nvPr>
        </p:nvSpPr>
        <p:spPr>
          <a:xfrm>
            <a:off x="839788" y="1326776"/>
            <a:ext cx="3932237" cy="476922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1Fam category of </a:t>
            </a:r>
            <a:r>
              <a:rPr lang="en-US" sz="2400" dirty="0" err="1">
                <a:solidFill>
                  <a:prstClr val="black"/>
                </a:solidFill>
                <a:latin typeface="Calibri" panose="020F0502020204030204"/>
              </a:rPr>
              <a:t>BldgType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a:t>
            </a:r>
            <a:r>
              <a:rPr lang="en-US" sz="2400" dirty="0" err="1">
                <a:solidFill>
                  <a:prstClr val="black"/>
                </a:solidFill>
                <a:latin typeface="Calibri" panose="020F0502020204030204"/>
              </a:rPr>
              <a:t>BldgType</a:t>
            </a:r>
            <a:r>
              <a:rPr lang="en-US" sz="2400" dirty="0">
                <a:solidFill>
                  <a:prstClr val="black"/>
                </a:solidFill>
                <a:latin typeface="Calibri" panose="020F0502020204030204"/>
              </a:rPr>
              <a:t> except 1 category which is </a:t>
            </a:r>
            <a:r>
              <a:rPr lang="en-US" sz="2400" dirty="0" err="1">
                <a:solidFill>
                  <a:prstClr val="black"/>
                </a:solidFill>
                <a:latin typeface="Calibri" panose="020F0502020204030204"/>
              </a:rPr>
              <a:t>Twnhs</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44892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5FAF-AC3C-4DC3-9CD3-708BF48ACF49}"/>
              </a:ext>
            </a:extLst>
          </p:cNvPr>
          <p:cNvSpPr>
            <a:spLocks noGrp="1"/>
          </p:cNvSpPr>
          <p:nvPr>
            <p:ph type="ctrTitle"/>
          </p:nvPr>
        </p:nvSpPr>
        <p:spPr>
          <a:xfrm>
            <a:off x="1524000" y="358589"/>
            <a:ext cx="9144000" cy="735106"/>
          </a:xfrm>
        </p:spPr>
        <p:txBody>
          <a:bodyPr>
            <a:normAutofit/>
          </a:bodyPr>
          <a:lstStyle/>
          <a:p>
            <a:r>
              <a:rPr lang="en-IN" sz="2800" b="1" u="sng" dirty="0">
                <a:solidFill>
                  <a:schemeClr val="accent1"/>
                </a:solidFill>
              </a:rPr>
              <a:t>Steps taken before EDA was performed</a:t>
            </a:r>
          </a:p>
        </p:txBody>
      </p:sp>
      <p:sp>
        <p:nvSpPr>
          <p:cNvPr id="3" name="Subtitle 2">
            <a:extLst>
              <a:ext uri="{FF2B5EF4-FFF2-40B4-BE49-F238E27FC236}">
                <a16:creationId xmlns:a16="http://schemas.microsoft.com/office/drawing/2014/main" id="{C767438C-F28D-49FB-9A8A-59AF3980D4CB}"/>
              </a:ext>
            </a:extLst>
          </p:cNvPr>
          <p:cNvSpPr>
            <a:spLocks noGrp="1"/>
          </p:cNvSpPr>
          <p:nvPr>
            <p:ph type="subTitle" idx="1"/>
          </p:nvPr>
        </p:nvSpPr>
        <p:spPr>
          <a:xfrm>
            <a:off x="1524000" y="1308847"/>
            <a:ext cx="9144000" cy="4823012"/>
          </a:xfrm>
        </p:spPr>
        <p:txBody>
          <a:bodyPr/>
          <a:lstStyle/>
          <a:p>
            <a:pPr marL="342900" indent="-342900" algn="l">
              <a:buFont typeface="Arial" panose="020B0604020202020204" pitchFamily="34" charset="0"/>
              <a:buChar char="•"/>
            </a:pPr>
            <a:r>
              <a:rPr lang="en-IN" dirty="0"/>
              <a:t>Imported necessary libraries for task to be completed.</a:t>
            </a:r>
          </a:p>
          <a:p>
            <a:pPr marL="342900" indent="-342900" algn="l">
              <a:buFont typeface="Arial" panose="020B0604020202020204" pitchFamily="34" charset="0"/>
              <a:buChar char="•"/>
            </a:pPr>
            <a:r>
              <a:rPr lang="en-IN" dirty="0"/>
              <a:t>Loaded dataset on </a:t>
            </a:r>
            <a:r>
              <a:rPr lang="en-IN" dirty="0" err="1"/>
              <a:t>jupyter</a:t>
            </a:r>
            <a:r>
              <a:rPr lang="en-IN" dirty="0"/>
              <a:t> notebook using pandas library.</a:t>
            </a:r>
          </a:p>
          <a:p>
            <a:pPr marL="342900" indent="-342900" algn="l">
              <a:buFont typeface="Arial" panose="020B0604020202020204" pitchFamily="34" charset="0"/>
              <a:buChar char="•"/>
            </a:pPr>
            <a:r>
              <a:rPr lang="en-IN" dirty="0"/>
              <a:t>By looking at the columns of dataset, identified the target column (</a:t>
            </a:r>
            <a:r>
              <a:rPr lang="en-IN" dirty="0" err="1"/>
              <a:t>SalePrice</a:t>
            </a:r>
            <a:r>
              <a:rPr lang="en-IN" dirty="0"/>
              <a:t>) to make prediction.</a:t>
            </a:r>
          </a:p>
          <a:p>
            <a:pPr marL="342900" indent="-342900" algn="l">
              <a:buFont typeface="Arial" panose="020B0604020202020204" pitchFamily="34" charset="0"/>
              <a:buChar char="•"/>
            </a:pPr>
            <a:r>
              <a:rPr lang="en-IN" dirty="0"/>
              <a:t>Checked dimension of the dataset which was showing that train dataset contains  1168 rows &amp; 81 columns &amp; test dataset contains 292 rows  &amp; 80 columns.</a:t>
            </a:r>
          </a:p>
          <a:p>
            <a:pPr marL="342900" indent="-342900" algn="l">
              <a:buFont typeface="Arial" panose="020B0604020202020204" pitchFamily="34" charset="0"/>
              <a:buChar char="•"/>
            </a:pPr>
            <a:r>
              <a:rPr lang="en-IN" dirty="0"/>
              <a:t>Checked description of dataset which gives information of mean, min value, max value, etc of every column in dataset which contains continuous data in it.</a:t>
            </a:r>
          </a:p>
          <a:p>
            <a:pPr marL="342900" indent="-342900" algn="l">
              <a:buFont typeface="Arial" panose="020B0604020202020204" pitchFamily="34" charset="0"/>
              <a:buChar char="•"/>
            </a:pPr>
            <a:r>
              <a:rPr lang="en-IN" dirty="0"/>
              <a:t>Checked the presence of null values in the dataset &amp; null values were present in it.</a:t>
            </a:r>
          </a:p>
        </p:txBody>
      </p:sp>
    </p:spTree>
    <p:extLst>
      <p:ext uri="{BB962C8B-B14F-4D97-AF65-F5344CB8AC3E}">
        <p14:creationId xmlns:p14="http://schemas.microsoft.com/office/powerpoint/2010/main" val="20109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2712-BA77-4B31-A347-5E2696FD7EC7}"/>
              </a:ext>
            </a:extLst>
          </p:cNvPr>
          <p:cNvSpPr>
            <a:spLocks noGrp="1"/>
          </p:cNvSpPr>
          <p:nvPr>
            <p:ph type="title"/>
          </p:nvPr>
        </p:nvSpPr>
        <p:spPr>
          <a:xfrm>
            <a:off x="839788" y="457200"/>
            <a:ext cx="3932237" cy="531812"/>
          </a:xfrm>
        </p:spPr>
        <p:txBody>
          <a:bodyPr>
            <a:normAutofit/>
          </a:bodyPr>
          <a:lstStyle/>
          <a:p>
            <a:r>
              <a:rPr lang="en-US" sz="2800" b="1" dirty="0"/>
              <a:t>17. </a:t>
            </a:r>
            <a:r>
              <a:rPr lang="en-US" sz="2800" b="1" dirty="0" err="1"/>
              <a:t>HouseStyle</a:t>
            </a:r>
            <a:endParaRPr lang="en-IN" sz="2800" b="1" dirty="0"/>
          </a:p>
        </p:txBody>
      </p:sp>
      <p:pic>
        <p:nvPicPr>
          <p:cNvPr id="6" name="Content Placeholder 5">
            <a:extLst>
              <a:ext uri="{FF2B5EF4-FFF2-40B4-BE49-F238E27FC236}">
                <a16:creationId xmlns:a16="http://schemas.microsoft.com/office/drawing/2014/main" id="{8FF19368-C509-430F-B808-187425CB7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50224" cy="5411787"/>
          </a:xfrm>
        </p:spPr>
      </p:pic>
      <p:sp>
        <p:nvSpPr>
          <p:cNvPr id="4" name="Text Placeholder 3">
            <a:extLst>
              <a:ext uri="{FF2B5EF4-FFF2-40B4-BE49-F238E27FC236}">
                <a16:creationId xmlns:a16="http://schemas.microsoft.com/office/drawing/2014/main" id="{B50791D0-BE04-498D-826E-9E110D8603E7}"/>
              </a:ext>
            </a:extLst>
          </p:cNvPr>
          <p:cNvSpPr>
            <a:spLocks noGrp="1"/>
          </p:cNvSpPr>
          <p:nvPr>
            <p:ph type="body" sz="half" idx="2"/>
          </p:nvPr>
        </p:nvSpPr>
        <p:spPr>
          <a:xfrm>
            <a:off x="839788" y="1129553"/>
            <a:ext cx="3932237" cy="473943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1Story category of </a:t>
            </a:r>
            <a:r>
              <a:rPr lang="en-US" sz="2400" dirty="0" err="1">
                <a:solidFill>
                  <a:prstClr val="black"/>
                </a:solidFill>
                <a:latin typeface="Calibri" panose="020F0502020204030204"/>
              </a:rPr>
              <a:t>houseStyle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a:t>
            </a:r>
            <a:r>
              <a:rPr lang="en-US" sz="2400" dirty="0" err="1">
                <a:solidFill>
                  <a:prstClr val="black"/>
                </a:solidFill>
                <a:latin typeface="Calibri" panose="020F0502020204030204"/>
              </a:rPr>
              <a:t>HouseStyle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23112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217B-482B-463C-B08F-03527DFA7AC4}"/>
              </a:ext>
            </a:extLst>
          </p:cNvPr>
          <p:cNvSpPr>
            <a:spLocks noGrp="1"/>
          </p:cNvSpPr>
          <p:nvPr>
            <p:ph type="title"/>
          </p:nvPr>
        </p:nvSpPr>
        <p:spPr>
          <a:xfrm>
            <a:off x="839788" y="457200"/>
            <a:ext cx="3932237" cy="708212"/>
          </a:xfrm>
        </p:spPr>
        <p:txBody>
          <a:bodyPr>
            <a:normAutofit/>
          </a:bodyPr>
          <a:lstStyle/>
          <a:p>
            <a:r>
              <a:rPr lang="en-US" sz="2800" b="1" dirty="0"/>
              <a:t>18. </a:t>
            </a:r>
            <a:r>
              <a:rPr lang="en-US" sz="2800" b="1" dirty="0" err="1"/>
              <a:t>OverallQual</a:t>
            </a:r>
            <a:endParaRPr lang="en-IN" sz="2800" b="1" dirty="0"/>
          </a:p>
        </p:txBody>
      </p:sp>
      <p:pic>
        <p:nvPicPr>
          <p:cNvPr id="6" name="Content Placeholder 5">
            <a:extLst>
              <a:ext uri="{FF2B5EF4-FFF2-40B4-BE49-F238E27FC236}">
                <a16:creationId xmlns:a16="http://schemas.microsoft.com/office/drawing/2014/main" id="{805BA92A-DE94-42BA-8142-D4622697B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529" y="457200"/>
            <a:ext cx="6765459" cy="5330826"/>
          </a:xfrm>
        </p:spPr>
      </p:pic>
      <p:sp>
        <p:nvSpPr>
          <p:cNvPr id="4" name="Text Placeholder 3">
            <a:extLst>
              <a:ext uri="{FF2B5EF4-FFF2-40B4-BE49-F238E27FC236}">
                <a16:creationId xmlns:a16="http://schemas.microsoft.com/office/drawing/2014/main" id="{F240CA2E-EBBC-4341-BF4C-E00E5940054F}"/>
              </a:ext>
            </a:extLst>
          </p:cNvPr>
          <p:cNvSpPr>
            <a:spLocks noGrp="1"/>
          </p:cNvSpPr>
          <p:nvPr>
            <p:ph type="body" sz="half" idx="2"/>
          </p:nvPr>
        </p:nvSpPr>
        <p:spPr>
          <a:xfrm>
            <a:off x="839788" y="1344706"/>
            <a:ext cx="3932237" cy="505609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most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dat</a:t>
            </a:r>
            <a:r>
              <a:rPr lang="en-US" sz="2400" dirty="0">
                <a:solidFill>
                  <a:prstClr val="black"/>
                </a:solidFill>
                <a:latin typeface="Calibri" panose="020F0502020204030204"/>
              </a:rPr>
              <a:t>a is present in category 5 of </a:t>
            </a:r>
            <a:r>
              <a:rPr lang="en-US" sz="2400" dirty="0" err="1">
                <a:solidFill>
                  <a:prstClr val="black"/>
                </a:solidFill>
                <a:latin typeface="Calibri" panose="020F0502020204030204"/>
              </a:rPr>
              <a:t>OverallQual</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7 categories of </a:t>
            </a:r>
            <a:r>
              <a:rPr lang="en-US" sz="2400" dirty="0" err="1">
                <a:solidFill>
                  <a:prstClr val="black"/>
                </a:solidFill>
                <a:latin typeface="Calibri" panose="020F0502020204030204"/>
              </a:rPr>
              <a:t>OverallQual</a:t>
            </a:r>
            <a:r>
              <a:rPr lang="en-US" sz="2400" dirty="0">
                <a:solidFill>
                  <a:prstClr val="black"/>
                </a:solidFill>
                <a:latin typeface="Calibri" panose="020F0502020204030204"/>
              </a:rPr>
              <a:t> out of total 10 categories of </a:t>
            </a:r>
            <a:r>
              <a:rPr lang="en-US" sz="2400" dirty="0" err="1">
                <a:solidFill>
                  <a:prstClr val="black"/>
                </a:solidFill>
                <a:latin typeface="Calibri" panose="020F0502020204030204"/>
              </a:rPr>
              <a:t>OverallQual</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98544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97BA-EB71-4A08-A468-85D145C9CA76}"/>
              </a:ext>
            </a:extLst>
          </p:cNvPr>
          <p:cNvSpPr>
            <a:spLocks noGrp="1"/>
          </p:cNvSpPr>
          <p:nvPr>
            <p:ph type="title"/>
          </p:nvPr>
        </p:nvSpPr>
        <p:spPr>
          <a:xfrm>
            <a:off x="839788" y="457200"/>
            <a:ext cx="3932237" cy="815788"/>
          </a:xfrm>
        </p:spPr>
        <p:txBody>
          <a:bodyPr>
            <a:normAutofit/>
          </a:bodyPr>
          <a:lstStyle/>
          <a:p>
            <a:r>
              <a:rPr lang="en-US" sz="2800" b="1" dirty="0"/>
              <a:t>19. </a:t>
            </a:r>
            <a:r>
              <a:rPr lang="en-US" sz="2800" b="1" dirty="0" err="1"/>
              <a:t>OverallCond</a:t>
            </a:r>
            <a:endParaRPr lang="en-IN" sz="2800" b="1" dirty="0"/>
          </a:p>
        </p:txBody>
      </p:sp>
      <p:pic>
        <p:nvPicPr>
          <p:cNvPr id="6" name="Content Placeholder 5">
            <a:extLst>
              <a:ext uri="{FF2B5EF4-FFF2-40B4-BE49-F238E27FC236}">
                <a16:creationId xmlns:a16="http://schemas.microsoft.com/office/drawing/2014/main" id="{CD01CDCA-D455-4825-A2DE-EE6F833C8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93659" cy="5411787"/>
          </a:xfrm>
        </p:spPr>
      </p:pic>
      <p:sp>
        <p:nvSpPr>
          <p:cNvPr id="4" name="Text Placeholder 3">
            <a:extLst>
              <a:ext uri="{FF2B5EF4-FFF2-40B4-BE49-F238E27FC236}">
                <a16:creationId xmlns:a16="http://schemas.microsoft.com/office/drawing/2014/main" id="{E2E7FB23-93CE-4BB8-8017-31F65891F16E}"/>
              </a:ext>
            </a:extLst>
          </p:cNvPr>
          <p:cNvSpPr>
            <a:spLocks noGrp="1"/>
          </p:cNvSpPr>
          <p:nvPr>
            <p:ph type="body" sz="half" idx="2"/>
          </p:nvPr>
        </p:nvSpPr>
        <p:spPr>
          <a:xfrm>
            <a:off x="839788" y="1416424"/>
            <a:ext cx="3932237" cy="475129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category 5 of </a:t>
            </a:r>
            <a:r>
              <a:rPr lang="en-US" sz="2400" dirty="0" err="1">
                <a:solidFill>
                  <a:prstClr val="black"/>
                </a:solidFill>
                <a:latin typeface="Calibri" panose="020F0502020204030204"/>
              </a:rPr>
              <a:t>OverallCond</a:t>
            </a:r>
            <a:r>
              <a:rPr lang="en-US" sz="2400" dirty="0">
                <a:solidFill>
                  <a:prstClr val="black"/>
                </a:solidFill>
                <a:latin typeface="Calibri" panose="020F0502020204030204"/>
              </a:rPr>
              <a:t> &amp; outliers are present in 8 categories of </a:t>
            </a:r>
            <a:r>
              <a:rPr lang="en-US" sz="2400" dirty="0" err="1">
                <a:solidFill>
                  <a:prstClr val="black"/>
                </a:solidFill>
                <a:latin typeface="Calibri" panose="020F0502020204030204"/>
              </a:rPr>
              <a:t>OverallCond</a:t>
            </a:r>
            <a:r>
              <a:rPr lang="en-US" sz="2400" dirty="0">
                <a:solidFill>
                  <a:prstClr val="black"/>
                </a:solidFill>
                <a:latin typeface="Calibri" panose="020F0502020204030204"/>
              </a:rPr>
              <a:t> out of total 9 categories of </a:t>
            </a:r>
            <a:r>
              <a:rPr lang="en-US" sz="2400" dirty="0" err="1">
                <a:solidFill>
                  <a:prstClr val="black"/>
                </a:solidFill>
                <a:latin typeface="Calibri" panose="020F0502020204030204"/>
              </a:rPr>
              <a:t>OverallCond</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75881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8F23-77F5-4908-8F06-EE225E0D97D0}"/>
              </a:ext>
            </a:extLst>
          </p:cNvPr>
          <p:cNvSpPr>
            <a:spLocks noGrp="1"/>
          </p:cNvSpPr>
          <p:nvPr>
            <p:ph type="title"/>
          </p:nvPr>
        </p:nvSpPr>
        <p:spPr>
          <a:xfrm>
            <a:off x="839788" y="457200"/>
            <a:ext cx="3932237" cy="690282"/>
          </a:xfrm>
        </p:spPr>
        <p:txBody>
          <a:bodyPr>
            <a:normAutofit/>
          </a:bodyPr>
          <a:lstStyle/>
          <a:p>
            <a:r>
              <a:rPr lang="en-US" sz="2800" b="1" dirty="0"/>
              <a:t>20. </a:t>
            </a:r>
            <a:r>
              <a:rPr lang="en-US" sz="2800" b="1" dirty="0" err="1"/>
              <a:t>YearBuilt</a:t>
            </a:r>
            <a:r>
              <a:rPr lang="en-US" sz="2800" b="1" dirty="0"/>
              <a:t> </a:t>
            </a:r>
            <a:endParaRPr lang="en-IN" sz="2800" b="1" dirty="0"/>
          </a:p>
        </p:txBody>
      </p:sp>
      <p:pic>
        <p:nvPicPr>
          <p:cNvPr id="6" name="Content Placeholder 5">
            <a:extLst>
              <a:ext uri="{FF2B5EF4-FFF2-40B4-BE49-F238E27FC236}">
                <a16:creationId xmlns:a16="http://schemas.microsoft.com/office/drawing/2014/main" id="{70B3EE0C-EBD9-4A05-841E-28111E1C4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172200" cy="5302367"/>
          </a:xfrm>
        </p:spPr>
      </p:pic>
      <p:sp>
        <p:nvSpPr>
          <p:cNvPr id="4" name="Text Placeholder 3">
            <a:extLst>
              <a:ext uri="{FF2B5EF4-FFF2-40B4-BE49-F238E27FC236}">
                <a16:creationId xmlns:a16="http://schemas.microsoft.com/office/drawing/2014/main" id="{09AF48B1-0A5F-48AF-AA98-F9C098151632}"/>
              </a:ext>
            </a:extLst>
          </p:cNvPr>
          <p:cNvSpPr>
            <a:spLocks noGrp="1"/>
          </p:cNvSpPr>
          <p:nvPr>
            <p:ph type="body" sz="half" idx="2"/>
          </p:nvPr>
        </p:nvSpPr>
        <p:spPr>
          <a:xfrm>
            <a:off x="839788" y="1308847"/>
            <a:ext cx="3932237" cy="4560141"/>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data is negatively skewed with having highest density at around 2015 &amp; data is somewhat positively correlated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787642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9CC0-3F5F-4245-A2F8-7344C1963B46}"/>
              </a:ext>
            </a:extLst>
          </p:cNvPr>
          <p:cNvSpPr>
            <a:spLocks noGrp="1"/>
          </p:cNvSpPr>
          <p:nvPr>
            <p:ph type="title"/>
          </p:nvPr>
        </p:nvSpPr>
        <p:spPr>
          <a:xfrm>
            <a:off x="839788" y="457200"/>
            <a:ext cx="3932237" cy="708212"/>
          </a:xfrm>
        </p:spPr>
        <p:txBody>
          <a:bodyPr>
            <a:normAutofit/>
          </a:bodyPr>
          <a:lstStyle/>
          <a:p>
            <a:r>
              <a:rPr lang="en-US" sz="2800" b="1" dirty="0"/>
              <a:t>21. </a:t>
            </a:r>
            <a:r>
              <a:rPr lang="en-US" sz="2800" b="1" dirty="0" err="1"/>
              <a:t>YearRemodAdd</a:t>
            </a:r>
            <a:r>
              <a:rPr lang="en-US" sz="2800" b="1" dirty="0"/>
              <a:t>  </a:t>
            </a:r>
            <a:endParaRPr lang="en-IN" sz="2800" b="1" dirty="0"/>
          </a:p>
        </p:txBody>
      </p:sp>
      <p:pic>
        <p:nvPicPr>
          <p:cNvPr id="6" name="Content Placeholder 5">
            <a:extLst>
              <a:ext uri="{FF2B5EF4-FFF2-40B4-BE49-F238E27FC236}">
                <a16:creationId xmlns:a16="http://schemas.microsoft.com/office/drawing/2014/main" id="{FC66FBBB-A062-4FCD-B07A-5173D62CD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1"/>
            <a:ext cx="6506788" cy="5411788"/>
          </a:xfrm>
        </p:spPr>
      </p:pic>
      <p:sp>
        <p:nvSpPr>
          <p:cNvPr id="4" name="Text Placeholder 3">
            <a:extLst>
              <a:ext uri="{FF2B5EF4-FFF2-40B4-BE49-F238E27FC236}">
                <a16:creationId xmlns:a16="http://schemas.microsoft.com/office/drawing/2014/main" id="{481F8136-CE34-4781-BFF8-36F9EBFF068F}"/>
              </a:ext>
            </a:extLst>
          </p:cNvPr>
          <p:cNvSpPr>
            <a:spLocks noGrp="1"/>
          </p:cNvSpPr>
          <p:nvPr>
            <p:ph type="body" sz="half" idx="2"/>
          </p:nvPr>
        </p:nvSpPr>
        <p:spPr>
          <a:xfrm>
            <a:off x="839788" y="1380565"/>
            <a:ext cx="3932237" cy="5020235"/>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we cannot determine skewness of data with having highest density at around 2010 &amp; data being spread all over the plot equally so correlation cannot be determine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440597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DFF0-889F-4A36-9BD1-2C1607F7D2B2}"/>
              </a:ext>
            </a:extLst>
          </p:cNvPr>
          <p:cNvSpPr>
            <a:spLocks noGrp="1"/>
          </p:cNvSpPr>
          <p:nvPr>
            <p:ph type="title"/>
          </p:nvPr>
        </p:nvSpPr>
        <p:spPr>
          <a:xfrm>
            <a:off x="839788" y="457200"/>
            <a:ext cx="3932237" cy="779929"/>
          </a:xfrm>
        </p:spPr>
        <p:txBody>
          <a:bodyPr>
            <a:normAutofit/>
          </a:bodyPr>
          <a:lstStyle/>
          <a:p>
            <a:r>
              <a:rPr lang="en-US" sz="2800" b="1" dirty="0"/>
              <a:t>22. </a:t>
            </a:r>
            <a:r>
              <a:rPr lang="en-US" sz="2800" b="1" dirty="0" err="1"/>
              <a:t>RoofStyle</a:t>
            </a:r>
            <a:endParaRPr lang="en-IN" sz="2800" b="1" dirty="0"/>
          </a:p>
        </p:txBody>
      </p:sp>
      <p:pic>
        <p:nvPicPr>
          <p:cNvPr id="6" name="Content Placeholder 5">
            <a:extLst>
              <a:ext uri="{FF2B5EF4-FFF2-40B4-BE49-F238E27FC236}">
                <a16:creationId xmlns:a16="http://schemas.microsoft.com/office/drawing/2014/main" id="{42BC94CC-EB8A-4BC6-BDF5-A160E98E3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14365" cy="5411788"/>
          </a:xfrm>
        </p:spPr>
      </p:pic>
      <p:sp>
        <p:nvSpPr>
          <p:cNvPr id="4" name="Text Placeholder 3">
            <a:extLst>
              <a:ext uri="{FF2B5EF4-FFF2-40B4-BE49-F238E27FC236}">
                <a16:creationId xmlns:a16="http://schemas.microsoft.com/office/drawing/2014/main" id="{AA040988-1003-435C-A197-9A7544DC21C1}"/>
              </a:ext>
            </a:extLst>
          </p:cNvPr>
          <p:cNvSpPr>
            <a:spLocks noGrp="1"/>
          </p:cNvSpPr>
          <p:nvPr>
            <p:ph type="body" sz="half" idx="2"/>
          </p:nvPr>
        </p:nvSpPr>
        <p:spPr>
          <a:xfrm>
            <a:off x="839788" y="1416424"/>
            <a:ext cx="3932237" cy="475129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Gable category of </a:t>
            </a:r>
            <a:r>
              <a:rPr lang="en-US" sz="2400" dirty="0" err="1">
                <a:solidFill>
                  <a:prstClr val="black"/>
                </a:solidFill>
                <a:latin typeface="Calibri" panose="020F0502020204030204"/>
              </a:rPr>
              <a:t>RoofStyle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2 categories of </a:t>
            </a:r>
            <a:r>
              <a:rPr lang="en-US" sz="2400" dirty="0" err="1">
                <a:solidFill>
                  <a:prstClr val="black"/>
                </a:solidFill>
                <a:latin typeface="Calibri" panose="020F0502020204030204"/>
              </a:rPr>
              <a:t>RoofStyle</a:t>
            </a:r>
            <a:r>
              <a:rPr lang="en-US" sz="2400" dirty="0">
                <a:solidFill>
                  <a:prstClr val="black"/>
                </a:solidFill>
                <a:latin typeface="Calibri" panose="020F0502020204030204"/>
              </a:rPr>
              <a:t> out of total 6 categories of </a:t>
            </a:r>
            <a:r>
              <a:rPr lang="en-US" sz="2400" dirty="0" err="1">
                <a:solidFill>
                  <a:prstClr val="black"/>
                </a:solidFill>
                <a:latin typeface="Calibri" panose="020F0502020204030204"/>
              </a:rPr>
              <a:t>RoofStyle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969234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C60B-5D13-4270-BEBF-A1A9ED090EFE}"/>
              </a:ext>
            </a:extLst>
          </p:cNvPr>
          <p:cNvSpPr>
            <a:spLocks noGrp="1"/>
          </p:cNvSpPr>
          <p:nvPr>
            <p:ph type="title"/>
          </p:nvPr>
        </p:nvSpPr>
        <p:spPr>
          <a:xfrm>
            <a:off x="839788" y="457200"/>
            <a:ext cx="3932237" cy="708212"/>
          </a:xfrm>
        </p:spPr>
        <p:txBody>
          <a:bodyPr>
            <a:normAutofit/>
          </a:bodyPr>
          <a:lstStyle/>
          <a:p>
            <a:r>
              <a:rPr lang="en-US" sz="2800" b="1" dirty="0"/>
              <a:t>23. </a:t>
            </a:r>
            <a:r>
              <a:rPr lang="en-US" sz="2800" b="1" dirty="0" err="1"/>
              <a:t>RoofMatl</a:t>
            </a:r>
            <a:endParaRPr lang="en-IN" sz="2800" b="1" dirty="0"/>
          </a:p>
        </p:txBody>
      </p:sp>
      <p:pic>
        <p:nvPicPr>
          <p:cNvPr id="6" name="Content Placeholder 5">
            <a:extLst>
              <a:ext uri="{FF2B5EF4-FFF2-40B4-BE49-F238E27FC236}">
                <a16:creationId xmlns:a16="http://schemas.microsoft.com/office/drawing/2014/main" id="{0E8669E2-97C4-48E5-BD32-EA6971693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14365" cy="5206332"/>
          </a:xfrm>
        </p:spPr>
      </p:pic>
      <p:sp>
        <p:nvSpPr>
          <p:cNvPr id="4" name="Text Placeholder 3">
            <a:extLst>
              <a:ext uri="{FF2B5EF4-FFF2-40B4-BE49-F238E27FC236}">
                <a16:creationId xmlns:a16="http://schemas.microsoft.com/office/drawing/2014/main" id="{0E201DB6-0F4D-44AC-98C0-E1761EACAF13}"/>
              </a:ext>
            </a:extLst>
          </p:cNvPr>
          <p:cNvSpPr>
            <a:spLocks noGrp="1"/>
          </p:cNvSpPr>
          <p:nvPr>
            <p:ph type="body" sz="half" idx="2"/>
          </p:nvPr>
        </p:nvSpPr>
        <p:spPr>
          <a:xfrm>
            <a:off x="839788" y="1308847"/>
            <a:ext cx="3932237" cy="5091953"/>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are present in </a:t>
            </a:r>
            <a:r>
              <a:rPr lang="en-US" sz="2400" dirty="0" err="1">
                <a:solidFill>
                  <a:prstClr val="black"/>
                </a:solidFill>
                <a:latin typeface="Calibri" panose="020F0502020204030204"/>
              </a:rPr>
              <a:t>CompShg</a:t>
            </a:r>
            <a:r>
              <a:rPr lang="en-US" sz="2400" dirty="0">
                <a:solidFill>
                  <a:prstClr val="black"/>
                </a:solidFill>
                <a:latin typeface="Calibri" panose="020F0502020204030204"/>
              </a:rPr>
              <a:t> category of </a:t>
            </a:r>
            <a:r>
              <a:rPr lang="en-US" sz="2400" dirty="0" err="1">
                <a:solidFill>
                  <a:prstClr val="black"/>
                </a:solidFill>
                <a:latin typeface="Calibri" panose="020F0502020204030204"/>
              </a:rPr>
              <a:t>RoofMatl</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2 categories out of total 8 categories of </a:t>
            </a:r>
            <a:r>
              <a:rPr lang="en-US" sz="2400" dirty="0" err="1">
                <a:solidFill>
                  <a:prstClr val="black"/>
                </a:solidFill>
                <a:latin typeface="Calibri" panose="020F0502020204030204"/>
              </a:rPr>
              <a:t>RoofMatl</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172638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C20F-55EB-4EC7-B2D6-172DBA43B945}"/>
              </a:ext>
            </a:extLst>
          </p:cNvPr>
          <p:cNvSpPr>
            <a:spLocks noGrp="1"/>
          </p:cNvSpPr>
          <p:nvPr>
            <p:ph type="title"/>
          </p:nvPr>
        </p:nvSpPr>
        <p:spPr>
          <a:xfrm>
            <a:off x="839788" y="457200"/>
            <a:ext cx="3932237" cy="690282"/>
          </a:xfrm>
        </p:spPr>
        <p:txBody>
          <a:bodyPr>
            <a:normAutofit/>
          </a:bodyPr>
          <a:lstStyle/>
          <a:p>
            <a:r>
              <a:rPr lang="en-US" sz="2800" b="1" dirty="0"/>
              <a:t>24. Exterior1st </a:t>
            </a:r>
            <a:endParaRPr lang="en-IN" sz="2800" b="1" dirty="0"/>
          </a:p>
        </p:txBody>
      </p:sp>
      <p:pic>
        <p:nvPicPr>
          <p:cNvPr id="6" name="Content Placeholder 5">
            <a:extLst>
              <a:ext uri="{FF2B5EF4-FFF2-40B4-BE49-F238E27FC236}">
                <a16:creationId xmlns:a16="http://schemas.microsoft.com/office/drawing/2014/main" id="{F7C76835-01F3-49BB-94B5-D0D0F00272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68153" cy="5206135"/>
          </a:xfrm>
        </p:spPr>
      </p:pic>
      <p:sp>
        <p:nvSpPr>
          <p:cNvPr id="4" name="Text Placeholder 3">
            <a:extLst>
              <a:ext uri="{FF2B5EF4-FFF2-40B4-BE49-F238E27FC236}">
                <a16:creationId xmlns:a16="http://schemas.microsoft.com/office/drawing/2014/main" id="{8F9B9E38-C39E-4DAB-B599-0365B7B614F7}"/>
              </a:ext>
            </a:extLst>
          </p:cNvPr>
          <p:cNvSpPr>
            <a:spLocks noGrp="1"/>
          </p:cNvSpPr>
          <p:nvPr>
            <p:ph type="body" sz="half" idx="2"/>
          </p:nvPr>
        </p:nvSpPr>
        <p:spPr>
          <a:xfrm>
            <a:off x="839788" y="1281953"/>
            <a:ext cx="3932237" cy="482301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a:t>
            </a:r>
            <a:r>
              <a:rPr lang="en-US" sz="2400" dirty="0" err="1">
                <a:solidFill>
                  <a:prstClr val="black"/>
                </a:solidFill>
                <a:latin typeface="Calibri" panose="020F0502020204030204"/>
              </a:rPr>
              <a:t>VinylSd</a:t>
            </a:r>
            <a:r>
              <a:rPr lang="en-US" sz="2400" dirty="0">
                <a:solidFill>
                  <a:prstClr val="black"/>
                </a:solidFill>
                <a:latin typeface="Calibri" panose="020F0502020204030204"/>
              </a:rPr>
              <a:t> category of Exterior1st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9 categories out of total 14 categories of Exterior1st.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764380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B498-6EB4-4D55-BCD2-7D3789FE6E62}"/>
              </a:ext>
            </a:extLst>
          </p:cNvPr>
          <p:cNvSpPr>
            <a:spLocks noGrp="1"/>
          </p:cNvSpPr>
          <p:nvPr>
            <p:ph type="title"/>
          </p:nvPr>
        </p:nvSpPr>
        <p:spPr>
          <a:xfrm>
            <a:off x="839788" y="457200"/>
            <a:ext cx="3932237" cy="531812"/>
          </a:xfrm>
        </p:spPr>
        <p:txBody>
          <a:bodyPr>
            <a:normAutofit/>
          </a:bodyPr>
          <a:lstStyle/>
          <a:p>
            <a:r>
              <a:rPr lang="en-US" sz="2800" b="1" dirty="0"/>
              <a:t>25. Exterior2nd</a:t>
            </a:r>
            <a:endParaRPr lang="en-IN" sz="2800" b="1" dirty="0"/>
          </a:p>
        </p:txBody>
      </p:sp>
      <p:pic>
        <p:nvPicPr>
          <p:cNvPr id="6" name="Content Placeholder 5">
            <a:extLst>
              <a:ext uri="{FF2B5EF4-FFF2-40B4-BE49-F238E27FC236}">
                <a16:creationId xmlns:a16="http://schemas.microsoft.com/office/drawing/2014/main" id="{0DE83B7A-E6E6-4F66-ADBD-21EDF1302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12977" cy="5411788"/>
          </a:xfrm>
        </p:spPr>
      </p:pic>
      <p:sp>
        <p:nvSpPr>
          <p:cNvPr id="4" name="Text Placeholder 3">
            <a:extLst>
              <a:ext uri="{FF2B5EF4-FFF2-40B4-BE49-F238E27FC236}">
                <a16:creationId xmlns:a16="http://schemas.microsoft.com/office/drawing/2014/main" id="{AE4122DB-5D5B-4C07-B06C-FABBFAB6FA43}"/>
              </a:ext>
            </a:extLst>
          </p:cNvPr>
          <p:cNvSpPr>
            <a:spLocks noGrp="1"/>
          </p:cNvSpPr>
          <p:nvPr>
            <p:ph type="body" sz="half" idx="2"/>
          </p:nvPr>
        </p:nvSpPr>
        <p:spPr>
          <a:xfrm>
            <a:off x="839788" y="1093694"/>
            <a:ext cx="3932237" cy="515470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a:t>
            </a:r>
            <a:r>
              <a:rPr lang="en-US" sz="2400" dirty="0" err="1">
                <a:solidFill>
                  <a:prstClr val="black"/>
                </a:solidFill>
                <a:latin typeface="Calibri" panose="020F0502020204030204"/>
              </a:rPr>
              <a:t>VinylSd</a:t>
            </a:r>
            <a:r>
              <a:rPr lang="en-US" sz="2400" dirty="0">
                <a:solidFill>
                  <a:prstClr val="black"/>
                </a:solidFill>
                <a:latin typeface="Calibri" panose="020F0502020204030204"/>
              </a:rPr>
              <a:t> category of Exterior2nd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11 categories out of total 15 categories of Exterior2nd.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741231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C7CD-332A-49EA-9894-82BBF0C7AC4D}"/>
              </a:ext>
            </a:extLst>
          </p:cNvPr>
          <p:cNvSpPr>
            <a:spLocks noGrp="1"/>
          </p:cNvSpPr>
          <p:nvPr>
            <p:ph type="title"/>
          </p:nvPr>
        </p:nvSpPr>
        <p:spPr>
          <a:xfrm>
            <a:off x="839788" y="457200"/>
            <a:ext cx="3932237" cy="600635"/>
          </a:xfrm>
        </p:spPr>
        <p:txBody>
          <a:bodyPr>
            <a:normAutofit/>
          </a:bodyPr>
          <a:lstStyle/>
          <a:p>
            <a:r>
              <a:rPr lang="en-US" sz="2800" b="1" dirty="0"/>
              <a:t>26. </a:t>
            </a:r>
            <a:r>
              <a:rPr lang="en-US" sz="2800" b="1" dirty="0" err="1"/>
              <a:t>MasVnrType</a:t>
            </a:r>
            <a:endParaRPr lang="en-IN" sz="2800" b="1" dirty="0"/>
          </a:p>
        </p:txBody>
      </p:sp>
      <p:pic>
        <p:nvPicPr>
          <p:cNvPr id="6" name="Content Placeholder 5">
            <a:extLst>
              <a:ext uri="{FF2B5EF4-FFF2-40B4-BE49-F238E27FC236}">
                <a16:creationId xmlns:a16="http://schemas.microsoft.com/office/drawing/2014/main" id="{56E3C9CD-D3B6-4E9B-BB8C-FF9141DA0A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1" y="457200"/>
            <a:ext cx="6689259" cy="5411787"/>
          </a:xfrm>
        </p:spPr>
      </p:pic>
      <p:sp>
        <p:nvSpPr>
          <p:cNvPr id="4" name="Text Placeholder 3">
            <a:extLst>
              <a:ext uri="{FF2B5EF4-FFF2-40B4-BE49-F238E27FC236}">
                <a16:creationId xmlns:a16="http://schemas.microsoft.com/office/drawing/2014/main" id="{8CE02478-67B8-405D-9EA9-890A00497B69}"/>
              </a:ext>
            </a:extLst>
          </p:cNvPr>
          <p:cNvSpPr>
            <a:spLocks noGrp="1"/>
          </p:cNvSpPr>
          <p:nvPr>
            <p:ph type="body" sz="half" idx="2"/>
          </p:nvPr>
        </p:nvSpPr>
        <p:spPr>
          <a:xfrm>
            <a:off x="839788" y="1210235"/>
            <a:ext cx="3932237" cy="4658753"/>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the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most data is present in None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MasVnrType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every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MasVnrType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endParaRPr lang="en-IN" dirty="0"/>
          </a:p>
        </p:txBody>
      </p:sp>
    </p:spTree>
    <p:extLst>
      <p:ext uri="{BB962C8B-B14F-4D97-AF65-F5344CB8AC3E}">
        <p14:creationId xmlns:p14="http://schemas.microsoft.com/office/powerpoint/2010/main" val="146659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9237-D95B-4AC6-ACD9-694B1158A771}"/>
              </a:ext>
            </a:extLst>
          </p:cNvPr>
          <p:cNvSpPr>
            <a:spLocks noGrp="1"/>
          </p:cNvSpPr>
          <p:nvPr>
            <p:ph type="title"/>
          </p:nvPr>
        </p:nvSpPr>
        <p:spPr>
          <a:xfrm>
            <a:off x="838200" y="365125"/>
            <a:ext cx="10515600" cy="6053604"/>
          </a:xfrm>
        </p:spPr>
        <p:txBody>
          <a:bodyPr>
            <a:normAutofit/>
          </a:bodyPr>
          <a:lstStyle/>
          <a:p>
            <a:pPr algn="ctr"/>
            <a:r>
              <a:rPr lang="en-IN" sz="5400" b="1" u="sng" dirty="0">
                <a:solidFill>
                  <a:srgbClr val="FF0000"/>
                </a:solidFill>
              </a:rPr>
              <a:t>Exploratory Data Analysis</a:t>
            </a:r>
          </a:p>
        </p:txBody>
      </p:sp>
    </p:spTree>
    <p:extLst>
      <p:ext uri="{BB962C8B-B14F-4D97-AF65-F5344CB8AC3E}">
        <p14:creationId xmlns:p14="http://schemas.microsoft.com/office/powerpoint/2010/main" val="3444086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C217-A275-485E-8777-53721AB1D36D}"/>
              </a:ext>
            </a:extLst>
          </p:cNvPr>
          <p:cNvSpPr>
            <a:spLocks noGrp="1"/>
          </p:cNvSpPr>
          <p:nvPr>
            <p:ph type="title"/>
          </p:nvPr>
        </p:nvSpPr>
        <p:spPr>
          <a:xfrm>
            <a:off x="839788" y="457200"/>
            <a:ext cx="3932237" cy="531812"/>
          </a:xfrm>
        </p:spPr>
        <p:txBody>
          <a:bodyPr>
            <a:normAutofit/>
          </a:bodyPr>
          <a:lstStyle/>
          <a:p>
            <a:r>
              <a:rPr lang="en-US" sz="2800" b="1" dirty="0"/>
              <a:t>27. </a:t>
            </a:r>
            <a:r>
              <a:rPr lang="en-US" sz="2800" b="1" dirty="0" err="1"/>
              <a:t>MasVnrArea</a:t>
            </a:r>
            <a:endParaRPr lang="en-IN" sz="2800" b="1" dirty="0"/>
          </a:p>
        </p:txBody>
      </p:sp>
      <p:pic>
        <p:nvPicPr>
          <p:cNvPr id="6" name="Content Placeholder 5">
            <a:extLst>
              <a:ext uri="{FF2B5EF4-FFF2-40B4-BE49-F238E27FC236}">
                <a16:creationId xmlns:a16="http://schemas.microsoft.com/office/drawing/2014/main" id="{3892C1BB-5AA3-4841-9BCE-5E2EE7CA8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68153" cy="5301925"/>
          </a:xfrm>
        </p:spPr>
      </p:pic>
      <p:sp>
        <p:nvSpPr>
          <p:cNvPr id="4" name="Text Placeholder 3">
            <a:extLst>
              <a:ext uri="{FF2B5EF4-FFF2-40B4-BE49-F238E27FC236}">
                <a16:creationId xmlns:a16="http://schemas.microsoft.com/office/drawing/2014/main" id="{C54331AE-9AD0-493F-AE04-B026856D8E08}"/>
              </a:ext>
            </a:extLst>
          </p:cNvPr>
          <p:cNvSpPr>
            <a:spLocks noGrp="1"/>
          </p:cNvSpPr>
          <p:nvPr>
            <p:ph type="body" sz="half" idx="2"/>
          </p:nvPr>
        </p:nvSpPr>
        <p:spPr>
          <a:xfrm>
            <a:off x="839788" y="1147482"/>
            <a:ext cx="3932237" cy="500230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data is positively skewed with having highest density at around 0 &amp; data is having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475999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BA06-241E-4FCC-B9FE-8CF923D6B459}"/>
              </a:ext>
            </a:extLst>
          </p:cNvPr>
          <p:cNvSpPr>
            <a:spLocks noGrp="1"/>
          </p:cNvSpPr>
          <p:nvPr>
            <p:ph type="title"/>
          </p:nvPr>
        </p:nvSpPr>
        <p:spPr>
          <a:xfrm>
            <a:off x="839788" y="457200"/>
            <a:ext cx="3932237" cy="531812"/>
          </a:xfrm>
        </p:spPr>
        <p:txBody>
          <a:bodyPr>
            <a:normAutofit/>
          </a:bodyPr>
          <a:lstStyle/>
          <a:p>
            <a:r>
              <a:rPr lang="en-US" sz="2800" b="1" dirty="0"/>
              <a:t>28. </a:t>
            </a:r>
            <a:r>
              <a:rPr lang="en-US" sz="2800" b="1" dirty="0" err="1"/>
              <a:t>ExterQual</a:t>
            </a:r>
            <a:endParaRPr lang="en-IN" sz="2800" b="1" dirty="0"/>
          </a:p>
        </p:txBody>
      </p:sp>
      <p:pic>
        <p:nvPicPr>
          <p:cNvPr id="6" name="Content Placeholder 5">
            <a:extLst>
              <a:ext uri="{FF2B5EF4-FFF2-40B4-BE49-F238E27FC236}">
                <a16:creationId xmlns:a16="http://schemas.microsoft.com/office/drawing/2014/main" id="{AE00E831-875B-44AC-9871-388D3BE7D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1"/>
            <a:ext cx="6757800" cy="5323896"/>
          </a:xfrm>
        </p:spPr>
      </p:pic>
      <p:sp>
        <p:nvSpPr>
          <p:cNvPr id="4" name="Text Placeholder 3">
            <a:extLst>
              <a:ext uri="{FF2B5EF4-FFF2-40B4-BE49-F238E27FC236}">
                <a16:creationId xmlns:a16="http://schemas.microsoft.com/office/drawing/2014/main" id="{00BDC2CA-0E6C-40C3-86EC-6CD14AE8838B}"/>
              </a:ext>
            </a:extLst>
          </p:cNvPr>
          <p:cNvSpPr>
            <a:spLocks noGrp="1"/>
          </p:cNvSpPr>
          <p:nvPr>
            <p:ph type="body" sz="half" idx="2"/>
          </p:nvPr>
        </p:nvSpPr>
        <p:spPr>
          <a:xfrm>
            <a:off x="839788" y="1201271"/>
            <a:ext cx="3932237" cy="4667717"/>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TA category of </a:t>
            </a:r>
            <a:r>
              <a:rPr lang="en-US" sz="2400" dirty="0" err="1">
                <a:solidFill>
                  <a:prstClr val="black"/>
                </a:solidFill>
                <a:latin typeface="Calibri" panose="020F0502020204030204"/>
              </a:rPr>
              <a:t>ExterQual</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a:t>
            </a:r>
            <a:r>
              <a:rPr lang="en-US" sz="2400" dirty="0" err="1">
                <a:solidFill>
                  <a:prstClr val="black"/>
                </a:solidFill>
                <a:latin typeface="Calibri" panose="020F0502020204030204"/>
              </a:rPr>
              <a:t>ExterQual</a:t>
            </a:r>
            <a:r>
              <a:rPr lang="en-US" sz="2400" dirty="0">
                <a:solidFill>
                  <a:prstClr val="black"/>
                </a:solidFill>
                <a:latin typeface="Calibri" panose="020F0502020204030204"/>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761492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CF8C-63B4-4119-8DAE-8B32B9C962C5}"/>
              </a:ext>
            </a:extLst>
          </p:cNvPr>
          <p:cNvSpPr>
            <a:spLocks noGrp="1"/>
          </p:cNvSpPr>
          <p:nvPr>
            <p:ph type="title"/>
          </p:nvPr>
        </p:nvSpPr>
        <p:spPr>
          <a:xfrm>
            <a:off x="839788" y="457200"/>
            <a:ext cx="3932237" cy="672353"/>
          </a:xfrm>
        </p:spPr>
        <p:txBody>
          <a:bodyPr>
            <a:normAutofit/>
          </a:bodyPr>
          <a:lstStyle/>
          <a:p>
            <a:r>
              <a:rPr lang="en-US" sz="2800" b="1" dirty="0"/>
              <a:t>29. </a:t>
            </a:r>
            <a:r>
              <a:rPr lang="en-US" sz="2800" b="1" dirty="0" err="1"/>
              <a:t>ExterCond</a:t>
            </a:r>
            <a:endParaRPr lang="en-IN" sz="2800" b="1" dirty="0"/>
          </a:p>
        </p:txBody>
      </p:sp>
      <p:pic>
        <p:nvPicPr>
          <p:cNvPr id="6" name="Content Placeholder 5">
            <a:extLst>
              <a:ext uri="{FF2B5EF4-FFF2-40B4-BE49-F238E27FC236}">
                <a16:creationId xmlns:a16="http://schemas.microsoft.com/office/drawing/2014/main" id="{1FEF385A-3D97-48F8-87E2-6729F2B98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86083" cy="5333629"/>
          </a:xfrm>
        </p:spPr>
      </p:pic>
      <p:sp>
        <p:nvSpPr>
          <p:cNvPr id="4" name="Text Placeholder 3">
            <a:extLst>
              <a:ext uri="{FF2B5EF4-FFF2-40B4-BE49-F238E27FC236}">
                <a16:creationId xmlns:a16="http://schemas.microsoft.com/office/drawing/2014/main" id="{6961D7A7-43E7-49F3-940D-37D140A8F688}"/>
              </a:ext>
            </a:extLst>
          </p:cNvPr>
          <p:cNvSpPr>
            <a:spLocks noGrp="1"/>
          </p:cNvSpPr>
          <p:nvPr>
            <p:ph type="body" sz="half" idx="2"/>
          </p:nvPr>
        </p:nvSpPr>
        <p:spPr>
          <a:xfrm>
            <a:off x="839788" y="1290918"/>
            <a:ext cx="3932237" cy="4858870"/>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TA category of </a:t>
            </a:r>
            <a:r>
              <a:rPr lang="en-US" sz="2400" dirty="0" err="1">
                <a:solidFill>
                  <a:prstClr val="black"/>
                </a:solidFill>
                <a:latin typeface="Calibri" panose="020F0502020204030204"/>
              </a:rPr>
              <a:t>ExterCond</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2 categories out of total 5 categories of </a:t>
            </a:r>
            <a:r>
              <a:rPr lang="en-US" sz="2400" dirty="0" err="1">
                <a:solidFill>
                  <a:prstClr val="black"/>
                </a:solidFill>
                <a:latin typeface="Calibri" panose="020F0502020204030204"/>
              </a:rPr>
              <a:t>ExterCond</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01229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D875-E30B-4D17-A28D-9093A55BC50E}"/>
              </a:ext>
            </a:extLst>
          </p:cNvPr>
          <p:cNvSpPr>
            <a:spLocks noGrp="1"/>
          </p:cNvSpPr>
          <p:nvPr>
            <p:ph type="title"/>
          </p:nvPr>
        </p:nvSpPr>
        <p:spPr>
          <a:xfrm>
            <a:off x="839788" y="457200"/>
            <a:ext cx="3932237" cy="672353"/>
          </a:xfrm>
        </p:spPr>
        <p:txBody>
          <a:bodyPr>
            <a:normAutofit/>
          </a:bodyPr>
          <a:lstStyle/>
          <a:p>
            <a:r>
              <a:rPr lang="en-US" sz="2800" b="1" dirty="0"/>
              <a:t>30. Foundation</a:t>
            </a:r>
            <a:endParaRPr lang="en-IN" sz="2800" b="1" dirty="0"/>
          </a:p>
        </p:txBody>
      </p:sp>
      <p:pic>
        <p:nvPicPr>
          <p:cNvPr id="6" name="Content Placeholder 5">
            <a:extLst>
              <a:ext uri="{FF2B5EF4-FFF2-40B4-BE49-F238E27FC236}">
                <a16:creationId xmlns:a16="http://schemas.microsoft.com/office/drawing/2014/main" id="{B4D12DF8-E20F-4740-8568-AD38BCD330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86083" cy="5258087"/>
          </a:xfrm>
        </p:spPr>
      </p:pic>
      <p:sp>
        <p:nvSpPr>
          <p:cNvPr id="4" name="Text Placeholder 3">
            <a:extLst>
              <a:ext uri="{FF2B5EF4-FFF2-40B4-BE49-F238E27FC236}">
                <a16:creationId xmlns:a16="http://schemas.microsoft.com/office/drawing/2014/main" id="{ED4CC7A0-BB96-4C82-B201-9E82CE877887}"/>
              </a:ext>
            </a:extLst>
          </p:cNvPr>
          <p:cNvSpPr>
            <a:spLocks noGrp="1"/>
          </p:cNvSpPr>
          <p:nvPr>
            <p:ph type="body" sz="half" idx="2"/>
          </p:nvPr>
        </p:nvSpPr>
        <p:spPr>
          <a:xfrm>
            <a:off x="839788" y="1362635"/>
            <a:ext cx="3932237" cy="4876800"/>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a:t>
            </a:r>
            <a:r>
              <a:rPr lang="en-US" sz="2400" dirty="0" err="1">
                <a:solidFill>
                  <a:prstClr val="black"/>
                </a:solidFill>
                <a:latin typeface="Calibri" panose="020F0502020204030204"/>
              </a:rPr>
              <a:t>CBlock</a:t>
            </a:r>
            <a:r>
              <a:rPr lang="en-US" sz="2400" dirty="0">
                <a:solidFill>
                  <a:prstClr val="black"/>
                </a:solidFill>
                <a:latin typeface="Calibri" panose="020F0502020204030204"/>
              </a:rPr>
              <a:t> category of Foundation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4 categories out of total 6 categories of Foundation.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85091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BB5E-6414-4BDC-A50A-A995E8A03F13}"/>
              </a:ext>
            </a:extLst>
          </p:cNvPr>
          <p:cNvSpPr>
            <a:spLocks noGrp="1"/>
          </p:cNvSpPr>
          <p:nvPr>
            <p:ph type="title"/>
          </p:nvPr>
        </p:nvSpPr>
        <p:spPr>
          <a:xfrm>
            <a:off x="839788" y="457200"/>
            <a:ext cx="3932237" cy="672353"/>
          </a:xfrm>
        </p:spPr>
        <p:txBody>
          <a:bodyPr>
            <a:normAutofit/>
          </a:bodyPr>
          <a:lstStyle/>
          <a:p>
            <a:r>
              <a:rPr lang="en-US" sz="2800" b="1" dirty="0"/>
              <a:t>31. </a:t>
            </a:r>
            <a:r>
              <a:rPr lang="en-US" sz="2800" b="1" dirty="0" err="1"/>
              <a:t>BsmtQual</a:t>
            </a:r>
            <a:endParaRPr lang="en-IN" sz="2800" b="1" dirty="0"/>
          </a:p>
        </p:txBody>
      </p:sp>
      <p:pic>
        <p:nvPicPr>
          <p:cNvPr id="6" name="Content Placeholder 5">
            <a:extLst>
              <a:ext uri="{FF2B5EF4-FFF2-40B4-BE49-F238E27FC236}">
                <a16:creationId xmlns:a16="http://schemas.microsoft.com/office/drawing/2014/main" id="{903D4255-B708-45B9-A4AA-B0D334EF2A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86083" cy="5323898"/>
          </a:xfrm>
        </p:spPr>
      </p:pic>
      <p:sp>
        <p:nvSpPr>
          <p:cNvPr id="4" name="Text Placeholder 3">
            <a:extLst>
              <a:ext uri="{FF2B5EF4-FFF2-40B4-BE49-F238E27FC236}">
                <a16:creationId xmlns:a16="http://schemas.microsoft.com/office/drawing/2014/main" id="{55C420D8-A767-49F8-A016-04FE4A86AB9F}"/>
              </a:ext>
            </a:extLst>
          </p:cNvPr>
          <p:cNvSpPr>
            <a:spLocks noGrp="1"/>
          </p:cNvSpPr>
          <p:nvPr>
            <p:ph type="body" sz="half" idx="2"/>
          </p:nvPr>
        </p:nvSpPr>
        <p:spPr>
          <a:xfrm>
            <a:off x="839788" y="1326776"/>
            <a:ext cx="3932237" cy="454221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most data is present TA category of B</a:t>
            </a:r>
            <a:r>
              <a:rPr lang="en-US" sz="2400" dirty="0" err="1">
                <a:solidFill>
                  <a:prstClr val="black"/>
                </a:solidFill>
                <a:latin typeface="Calibri" panose="020F0502020204030204"/>
              </a:rPr>
              <a:t>smtQual</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a:t>
            </a:r>
            <a:r>
              <a:rPr lang="en-US" sz="2400" dirty="0" err="1">
                <a:solidFill>
                  <a:prstClr val="black"/>
                </a:solidFill>
                <a:latin typeface="Calibri" panose="020F0502020204030204"/>
              </a:rPr>
              <a:t>BsmtQual</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493878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034A-FD79-4950-AC22-3525E414E50D}"/>
              </a:ext>
            </a:extLst>
          </p:cNvPr>
          <p:cNvSpPr>
            <a:spLocks noGrp="1"/>
          </p:cNvSpPr>
          <p:nvPr>
            <p:ph type="title"/>
          </p:nvPr>
        </p:nvSpPr>
        <p:spPr>
          <a:xfrm>
            <a:off x="839788" y="457200"/>
            <a:ext cx="3932237" cy="779929"/>
          </a:xfrm>
        </p:spPr>
        <p:txBody>
          <a:bodyPr>
            <a:normAutofit/>
          </a:bodyPr>
          <a:lstStyle/>
          <a:p>
            <a:r>
              <a:rPr lang="en-US" sz="2800" b="1" dirty="0"/>
              <a:t>32. </a:t>
            </a:r>
            <a:r>
              <a:rPr lang="en-US" sz="2800" b="1" dirty="0" err="1"/>
              <a:t>BsmtCond</a:t>
            </a:r>
            <a:endParaRPr lang="en-IN" sz="2800" b="1" dirty="0"/>
          </a:p>
        </p:txBody>
      </p:sp>
      <p:pic>
        <p:nvPicPr>
          <p:cNvPr id="6" name="Content Placeholder 5">
            <a:extLst>
              <a:ext uri="{FF2B5EF4-FFF2-40B4-BE49-F238E27FC236}">
                <a16:creationId xmlns:a16="http://schemas.microsoft.com/office/drawing/2014/main" id="{10EE5677-F873-4BEB-B428-63DCE6B44E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78506" cy="5333629"/>
          </a:xfrm>
        </p:spPr>
      </p:pic>
      <p:sp>
        <p:nvSpPr>
          <p:cNvPr id="4" name="Text Placeholder 3">
            <a:extLst>
              <a:ext uri="{FF2B5EF4-FFF2-40B4-BE49-F238E27FC236}">
                <a16:creationId xmlns:a16="http://schemas.microsoft.com/office/drawing/2014/main" id="{4134C706-39DB-4705-9B8A-A6DE60D80347}"/>
              </a:ext>
            </a:extLst>
          </p:cNvPr>
          <p:cNvSpPr>
            <a:spLocks noGrp="1"/>
          </p:cNvSpPr>
          <p:nvPr>
            <p:ph type="body" sz="half" idx="2"/>
          </p:nvPr>
        </p:nvSpPr>
        <p:spPr>
          <a:xfrm>
            <a:off x="839788" y="1362635"/>
            <a:ext cx="3932237" cy="4858871"/>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a:t>
            </a:r>
            <a:r>
              <a:rPr lang="en-US" sz="2400" dirty="0" err="1">
                <a:solidFill>
                  <a:prstClr val="black"/>
                </a:solidFill>
                <a:latin typeface="Calibri" panose="020F0502020204030204"/>
              </a:rPr>
              <a:t>ost</a:t>
            </a:r>
            <a:r>
              <a:rPr lang="en-US" sz="2400" dirty="0">
                <a:solidFill>
                  <a:prstClr val="black"/>
                </a:solidFill>
                <a:latin typeface="Calibri" panose="020F0502020204030204"/>
              </a:rPr>
              <a:t> data is present in TA category of </a:t>
            </a:r>
            <a:r>
              <a:rPr lang="en-US" sz="2400" dirty="0" err="1">
                <a:solidFill>
                  <a:prstClr val="black"/>
                </a:solidFill>
                <a:latin typeface="Calibri" panose="020F0502020204030204"/>
              </a:rPr>
              <a:t>BsmtCond</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out of total 4 categories of </a:t>
            </a:r>
            <a:r>
              <a:rPr lang="en-US" sz="2400" dirty="0" err="1">
                <a:solidFill>
                  <a:prstClr val="black"/>
                </a:solidFill>
                <a:latin typeface="Calibri" panose="020F0502020204030204"/>
              </a:rPr>
              <a:t>BsmtCond</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717838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9AFB-3D1A-4059-B634-615BF8341BFE}"/>
              </a:ext>
            </a:extLst>
          </p:cNvPr>
          <p:cNvSpPr>
            <a:spLocks noGrp="1"/>
          </p:cNvSpPr>
          <p:nvPr>
            <p:ph type="title"/>
          </p:nvPr>
        </p:nvSpPr>
        <p:spPr>
          <a:xfrm>
            <a:off x="839788" y="457200"/>
            <a:ext cx="3932237" cy="708212"/>
          </a:xfrm>
        </p:spPr>
        <p:txBody>
          <a:bodyPr>
            <a:normAutofit/>
          </a:bodyPr>
          <a:lstStyle/>
          <a:p>
            <a:r>
              <a:rPr lang="en-US" sz="2800" b="1" dirty="0"/>
              <a:t>33. </a:t>
            </a:r>
            <a:r>
              <a:rPr lang="en-US" sz="2800" b="1" dirty="0" err="1"/>
              <a:t>BsmtExposure</a:t>
            </a:r>
            <a:endParaRPr lang="en-IN" sz="2800" b="1" dirty="0"/>
          </a:p>
        </p:txBody>
      </p:sp>
      <p:pic>
        <p:nvPicPr>
          <p:cNvPr id="6" name="Content Placeholder 5">
            <a:extLst>
              <a:ext uri="{FF2B5EF4-FFF2-40B4-BE49-F238E27FC236}">
                <a16:creationId xmlns:a16="http://schemas.microsoft.com/office/drawing/2014/main" id="{0AB8992C-D702-4DAD-AD84-CC915750CF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1"/>
            <a:ext cx="6739871" cy="5320432"/>
          </a:xfrm>
        </p:spPr>
      </p:pic>
      <p:sp>
        <p:nvSpPr>
          <p:cNvPr id="4" name="Text Placeholder 3">
            <a:extLst>
              <a:ext uri="{FF2B5EF4-FFF2-40B4-BE49-F238E27FC236}">
                <a16:creationId xmlns:a16="http://schemas.microsoft.com/office/drawing/2014/main" id="{A69B960D-C59A-41F1-9575-0EE2E517A143}"/>
              </a:ext>
            </a:extLst>
          </p:cNvPr>
          <p:cNvSpPr>
            <a:spLocks noGrp="1"/>
          </p:cNvSpPr>
          <p:nvPr>
            <p:ph type="body" sz="half" idx="2"/>
          </p:nvPr>
        </p:nvSpPr>
        <p:spPr>
          <a:xfrm>
            <a:off x="839788" y="1308847"/>
            <a:ext cx="3932237" cy="4560141"/>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most data is present in No category of </a:t>
            </a:r>
            <a:r>
              <a:rPr lang="en-US" sz="2400" dirty="0" err="1">
                <a:solidFill>
                  <a:prstClr val="black"/>
                </a:solidFill>
                <a:latin typeface="Calibri" panose="020F0502020204030204"/>
              </a:rPr>
              <a:t>BsmtExposure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a:t>
            </a:r>
            <a:r>
              <a:rPr lang="en-US" sz="2400" dirty="0" err="1">
                <a:solidFill>
                  <a:prstClr val="black"/>
                </a:solidFill>
                <a:latin typeface="Calibri" panose="020F0502020204030204"/>
              </a:rPr>
              <a:t>BsmtExposure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644139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E066-A6A0-4608-AC29-48D211D88AD5}"/>
              </a:ext>
            </a:extLst>
          </p:cNvPr>
          <p:cNvSpPr>
            <a:spLocks noGrp="1"/>
          </p:cNvSpPr>
          <p:nvPr>
            <p:ph type="title"/>
          </p:nvPr>
        </p:nvSpPr>
        <p:spPr>
          <a:xfrm>
            <a:off x="839788" y="457199"/>
            <a:ext cx="3932237" cy="672353"/>
          </a:xfrm>
        </p:spPr>
        <p:txBody>
          <a:bodyPr>
            <a:normAutofit/>
          </a:bodyPr>
          <a:lstStyle/>
          <a:p>
            <a:r>
              <a:rPr lang="en-US" sz="2800" b="1" dirty="0"/>
              <a:t>34. BsmtFinType1</a:t>
            </a:r>
            <a:endParaRPr lang="en-IN" sz="2800" b="1" dirty="0"/>
          </a:p>
        </p:txBody>
      </p:sp>
      <p:pic>
        <p:nvPicPr>
          <p:cNvPr id="6" name="Content Placeholder 5">
            <a:extLst>
              <a:ext uri="{FF2B5EF4-FFF2-40B4-BE49-F238E27FC236}">
                <a16:creationId xmlns:a16="http://schemas.microsoft.com/office/drawing/2014/main" id="{9CAD79F3-2410-46C5-8EA5-709ADDE8F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560577" cy="5299653"/>
          </a:xfrm>
        </p:spPr>
      </p:pic>
      <p:sp>
        <p:nvSpPr>
          <p:cNvPr id="4" name="Text Placeholder 3">
            <a:extLst>
              <a:ext uri="{FF2B5EF4-FFF2-40B4-BE49-F238E27FC236}">
                <a16:creationId xmlns:a16="http://schemas.microsoft.com/office/drawing/2014/main" id="{6D35AC9D-60C2-426B-ACA9-BF5447C258A4}"/>
              </a:ext>
            </a:extLst>
          </p:cNvPr>
          <p:cNvSpPr>
            <a:spLocks noGrp="1"/>
          </p:cNvSpPr>
          <p:nvPr>
            <p:ph type="body" sz="half" idx="2"/>
          </p:nvPr>
        </p:nvSpPr>
        <p:spPr>
          <a:xfrm>
            <a:off x="839788" y="1326776"/>
            <a:ext cx="3932237" cy="4876800"/>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most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dat</a:t>
            </a:r>
            <a:r>
              <a:rPr lang="en-US" sz="2400" dirty="0">
                <a:solidFill>
                  <a:prstClr val="black"/>
                </a:solidFill>
                <a:latin typeface="Calibri" panose="020F0502020204030204"/>
              </a:rPr>
              <a:t>a is present in </a:t>
            </a:r>
            <a:r>
              <a:rPr lang="en-US" sz="2400" dirty="0" err="1">
                <a:solidFill>
                  <a:prstClr val="black"/>
                </a:solidFill>
                <a:latin typeface="Calibri" panose="020F0502020204030204"/>
              </a:rPr>
              <a:t>Unf</a:t>
            </a:r>
            <a:r>
              <a:rPr lang="en-US" sz="2400" dirty="0">
                <a:solidFill>
                  <a:prstClr val="black"/>
                </a:solidFill>
                <a:latin typeface="Calibri" panose="020F0502020204030204"/>
              </a:rPr>
              <a:t> category of BsmtFinType1 &amp; outliers are present in every category BsmtFinType1.</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65734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28BA-0D53-48DF-8E05-C8F0F9339B35}"/>
              </a:ext>
            </a:extLst>
          </p:cNvPr>
          <p:cNvSpPr>
            <a:spLocks noGrp="1"/>
          </p:cNvSpPr>
          <p:nvPr>
            <p:ph type="title"/>
          </p:nvPr>
        </p:nvSpPr>
        <p:spPr>
          <a:xfrm>
            <a:off x="839788" y="457200"/>
            <a:ext cx="3932237" cy="531812"/>
          </a:xfrm>
        </p:spPr>
        <p:txBody>
          <a:bodyPr>
            <a:normAutofit/>
          </a:bodyPr>
          <a:lstStyle/>
          <a:p>
            <a:r>
              <a:rPr lang="en-US" sz="2800" b="1" dirty="0"/>
              <a:t>35. BsmtFinSF1</a:t>
            </a:r>
            <a:endParaRPr lang="en-IN" sz="2800" b="1" dirty="0"/>
          </a:p>
        </p:txBody>
      </p:sp>
      <p:pic>
        <p:nvPicPr>
          <p:cNvPr id="6" name="Content Placeholder 5">
            <a:extLst>
              <a:ext uri="{FF2B5EF4-FFF2-40B4-BE49-F238E27FC236}">
                <a16:creationId xmlns:a16="http://schemas.microsoft.com/office/drawing/2014/main" id="{DF2BEED6-D6C1-473B-B92A-B17253DEE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1"/>
            <a:ext cx="6453000" cy="5312132"/>
          </a:xfrm>
        </p:spPr>
      </p:pic>
      <p:sp>
        <p:nvSpPr>
          <p:cNvPr id="4" name="Text Placeholder 3">
            <a:extLst>
              <a:ext uri="{FF2B5EF4-FFF2-40B4-BE49-F238E27FC236}">
                <a16:creationId xmlns:a16="http://schemas.microsoft.com/office/drawing/2014/main" id="{633571C9-A414-4C47-9CFF-6526264B93F2}"/>
              </a:ext>
            </a:extLst>
          </p:cNvPr>
          <p:cNvSpPr>
            <a:spLocks noGrp="1"/>
          </p:cNvSpPr>
          <p:nvPr>
            <p:ph type="body" sz="half" idx="2"/>
          </p:nvPr>
        </p:nvSpPr>
        <p:spPr>
          <a:xfrm>
            <a:off x="839788" y="1183341"/>
            <a:ext cx="3932237" cy="4685647"/>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data is positively skewed with having highest density at around 0 &amp; it is showing positive correlation with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on plot.</a:t>
            </a:r>
          </a:p>
          <a:p>
            <a:endParaRPr lang="en-IN" dirty="0"/>
          </a:p>
        </p:txBody>
      </p:sp>
    </p:spTree>
    <p:extLst>
      <p:ext uri="{BB962C8B-B14F-4D97-AF65-F5344CB8AC3E}">
        <p14:creationId xmlns:p14="http://schemas.microsoft.com/office/powerpoint/2010/main" val="1554024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EA29-5D44-402D-841C-D2E848874612}"/>
              </a:ext>
            </a:extLst>
          </p:cNvPr>
          <p:cNvSpPr>
            <a:spLocks noGrp="1"/>
          </p:cNvSpPr>
          <p:nvPr>
            <p:ph type="title"/>
          </p:nvPr>
        </p:nvSpPr>
        <p:spPr>
          <a:xfrm>
            <a:off x="839788" y="457200"/>
            <a:ext cx="3932237" cy="531812"/>
          </a:xfrm>
        </p:spPr>
        <p:txBody>
          <a:bodyPr>
            <a:normAutofit/>
          </a:bodyPr>
          <a:lstStyle/>
          <a:p>
            <a:r>
              <a:rPr lang="en-US" sz="2800" b="1" dirty="0"/>
              <a:t>36. BsmtFinType2</a:t>
            </a:r>
            <a:endParaRPr lang="en-IN" sz="2800" b="1" dirty="0"/>
          </a:p>
        </p:txBody>
      </p:sp>
      <p:sp>
        <p:nvSpPr>
          <p:cNvPr id="4" name="Text Placeholder 3">
            <a:extLst>
              <a:ext uri="{FF2B5EF4-FFF2-40B4-BE49-F238E27FC236}">
                <a16:creationId xmlns:a16="http://schemas.microsoft.com/office/drawing/2014/main" id="{A9611EFC-F08D-412F-9778-BBE0A31F7042}"/>
              </a:ext>
            </a:extLst>
          </p:cNvPr>
          <p:cNvSpPr>
            <a:spLocks noGrp="1"/>
          </p:cNvSpPr>
          <p:nvPr>
            <p:ph type="body" sz="half" idx="2"/>
          </p:nvPr>
        </p:nvSpPr>
        <p:spPr>
          <a:xfrm>
            <a:off x="839788" y="1129553"/>
            <a:ext cx="3932237" cy="503816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most data is present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Unf</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category of BsmtFinType2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4 categories out of total 6 categories of BsmtFinType2.</a:t>
            </a:r>
          </a:p>
          <a:p>
            <a:endParaRPr lang="en-IN" dirty="0"/>
          </a:p>
        </p:txBody>
      </p:sp>
      <p:pic>
        <p:nvPicPr>
          <p:cNvPr id="10" name="Content Placeholder 9">
            <a:extLst>
              <a:ext uri="{FF2B5EF4-FFF2-40B4-BE49-F238E27FC236}">
                <a16:creationId xmlns:a16="http://schemas.microsoft.com/office/drawing/2014/main" id="{7D433A20-FD98-44F7-9525-7CAE63CF7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32294" cy="5411788"/>
          </a:xfrm>
        </p:spPr>
      </p:pic>
    </p:spTree>
    <p:extLst>
      <p:ext uri="{BB962C8B-B14F-4D97-AF65-F5344CB8AC3E}">
        <p14:creationId xmlns:p14="http://schemas.microsoft.com/office/powerpoint/2010/main" val="179342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E2AF-2398-438D-BA4E-F275D0D79D03}"/>
              </a:ext>
            </a:extLst>
          </p:cNvPr>
          <p:cNvSpPr>
            <a:spLocks noGrp="1"/>
          </p:cNvSpPr>
          <p:nvPr>
            <p:ph type="title"/>
          </p:nvPr>
        </p:nvSpPr>
        <p:spPr>
          <a:xfrm>
            <a:off x="839788" y="457200"/>
            <a:ext cx="3932237" cy="833718"/>
          </a:xfrm>
        </p:spPr>
        <p:txBody>
          <a:bodyPr>
            <a:normAutofit/>
          </a:bodyPr>
          <a:lstStyle/>
          <a:p>
            <a:r>
              <a:rPr lang="en-IN" sz="2800" b="1" dirty="0"/>
              <a:t>1. Id</a:t>
            </a:r>
          </a:p>
        </p:txBody>
      </p:sp>
      <p:pic>
        <p:nvPicPr>
          <p:cNvPr id="6" name="Content Placeholder 5">
            <a:extLst>
              <a:ext uri="{FF2B5EF4-FFF2-40B4-BE49-F238E27FC236}">
                <a16:creationId xmlns:a16="http://schemas.microsoft.com/office/drawing/2014/main" id="{02A20F5B-68A6-475E-A161-80B9D9998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21941" cy="5363171"/>
          </a:xfrm>
        </p:spPr>
      </p:pic>
      <p:sp>
        <p:nvSpPr>
          <p:cNvPr id="4" name="Text Placeholder 3">
            <a:extLst>
              <a:ext uri="{FF2B5EF4-FFF2-40B4-BE49-F238E27FC236}">
                <a16:creationId xmlns:a16="http://schemas.microsoft.com/office/drawing/2014/main" id="{1E26229A-6DCF-462C-A8DD-3BCD57F38683}"/>
              </a:ext>
            </a:extLst>
          </p:cNvPr>
          <p:cNvSpPr>
            <a:spLocks noGrp="1"/>
          </p:cNvSpPr>
          <p:nvPr>
            <p:ph type="body" sz="half" idx="2"/>
          </p:nvPr>
        </p:nvSpPr>
        <p:spPr>
          <a:xfrm>
            <a:off x="839788" y="1434352"/>
            <a:ext cx="3932237" cy="4867836"/>
          </a:xfrm>
        </p:spPr>
        <p:txBody>
          <a:bodyPr>
            <a:normAutofit lnSpcReduction="10000"/>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could not determine the skewness of data with data having highest density at 600 &amp; we could not determine the correlation of the data with target column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as data is scattered all over the place.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76504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9548-144F-47A1-A0BF-93E4E19C83DD}"/>
              </a:ext>
            </a:extLst>
          </p:cNvPr>
          <p:cNvSpPr>
            <a:spLocks noGrp="1"/>
          </p:cNvSpPr>
          <p:nvPr>
            <p:ph type="title"/>
          </p:nvPr>
        </p:nvSpPr>
        <p:spPr>
          <a:xfrm>
            <a:off x="839788" y="457200"/>
            <a:ext cx="3932237" cy="531812"/>
          </a:xfrm>
        </p:spPr>
        <p:txBody>
          <a:bodyPr>
            <a:normAutofit/>
          </a:bodyPr>
          <a:lstStyle/>
          <a:p>
            <a:r>
              <a:rPr lang="en-US" sz="2800" b="1" dirty="0"/>
              <a:t>37. BsmtFinSF2</a:t>
            </a:r>
            <a:endParaRPr lang="en-IN" sz="2800" b="1" dirty="0"/>
          </a:p>
        </p:txBody>
      </p:sp>
      <p:pic>
        <p:nvPicPr>
          <p:cNvPr id="6" name="Content Placeholder 5">
            <a:extLst>
              <a:ext uri="{FF2B5EF4-FFF2-40B4-BE49-F238E27FC236}">
                <a16:creationId xmlns:a16="http://schemas.microsoft.com/office/drawing/2014/main" id="{411BEB42-BC4B-49E8-8F29-9DAE650F5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1"/>
            <a:ext cx="6596436" cy="5312130"/>
          </a:xfrm>
        </p:spPr>
      </p:pic>
      <p:sp>
        <p:nvSpPr>
          <p:cNvPr id="4" name="Text Placeholder 3">
            <a:extLst>
              <a:ext uri="{FF2B5EF4-FFF2-40B4-BE49-F238E27FC236}">
                <a16:creationId xmlns:a16="http://schemas.microsoft.com/office/drawing/2014/main" id="{39BF3261-9F0F-4870-BC92-ABF60013A7F3}"/>
              </a:ext>
            </a:extLst>
          </p:cNvPr>
          <p:cNvSpPr>
            <a:spLocks noGrp="1"/>
          </p:cNvSpPr>
          <p:nvPr>
            <p:ph type="body" sz="half" idx="2"/>
          </p:nvPr>
        </p:nvSpPr>
        <p:spPr>
          <a:xfrm>
            <a:off x="839788" y="1147482"/>
            <a:ext cx="3932237" cy="472150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data is showing somewhat positive skewness with data having highest density at around 0 &amp; we cannot determine correlation of data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164752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2775-CABF-4A9A-993B-753CFC92F0D6}"/>
              </a:ext>
            </a:extLst>
          </p:cNvPr>
          <p:cNvSpPr>
            <a:spLocks noGrp="1"/>
          </p:cNvSpPr>
          <p:nvPr>
            <p:ph type="title"/>
          </p:nvPr>
        </p:nvSpPr>
        <p:spPr>
          <a:xfrm>
            <a:off x="839788" y="457200"/>
            <a:ext cx="3932237" cy="531812"/>
          </a:xfrm>
        </p:spPr>
        <p:txBody>
          <a:bodyPr>
            <a:normAutofit/>
          </a:bodyPr>
          <a:lstStyle/>
          <a:p>
            <a:r>
              <a:rPr lang="en-US" sz="2800" b="1" dirty="0"/>
              <a:t>38. </a:t>
            </a:r>
            <a:r>
              <a:rPr lang="en-US" sz="2800" b="1" dirty="0" err="1"/>
              <a:t>BsmtUnfSF</a:t>
            </a:r>
            <a:endParaRPr lang="en-IN" sz="2800" b="1" dirty="0"/>
          </a:p>
        </p:txBody>
      </p:sp>
      <p:pic>
        <p:nvPicPr>
          <p:cNvPr id="6" name="Content Placeholder 5">
            <a:extLst>
              <a:ext uri="{FF2B5EF4-FFF2-40B4-BE49-F238E27FC236}">
                <a16:creationId xmlns:a16="http://schemas.microsoft.com/office/drawing/2014/main" id="{76AAFCC1-B48A-4666-93E8-C0C79CF865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78506" cy="5312132"/>
          </a:xfrm>
        </p:spPr>
      </p:pic>
      <p:sp>
        <p:nvSpPr>
          <p:cNvPr id="4" name="Text Placeholder 3">
            <a:extLst>
              <a:ext uri="{FF2B5EF4-FFF2-40B4-BE49-F238E27FC236}">
                <a16:creationId xmlns:a16="http://schemas.microsoft.com/office/drawing/2014/main" id="{7F4540BC-A55D-4EF4-909D-F21CAE83CAEE}"/>
              </a:ext>
            </a:extLst>
          </p:cNvPr>
          <p:cNvSpPr>
            <a:spLocks noGrp="1"/>
          </p:cNvSpPr>
          <p:nvPr>
            <p:ph type="body" sz="half" idx="2"/>
          </p:nvPr>
        </p:nvSpPr>
        <p:spPr>
          <a:xfrm>
            <a:off x="839788" y="1147482"/>
            <a:ext cx="3932237" cy="472150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showing positive skewness with having highest density at around 0 &amp; data is having somewhat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699236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B200-8952-4506-AD58-A1A61144B4CF}"/>
              </a:ext>
            </a:extLst>
          </p:cNvPr>
          <p:cNvSpPr>
            <a:spLocks noGrp="1"/>
          </p:cNvSpPr>
          <p:nvPr>
            <p:ph type="title"/>
          </p:nvPr>
        </p:nvSpPr>
        <p:spPr>
          <a:xfrm>
            <a:off x="839788" y="457200"/>
            <a:ext cx="3932237" cy="690282"/>
          </a:xfrm>
        </p:spPr>
        <p:txBody>
          <a:bodyPr>
            <a:normAutofit/>
          </a:bodyPr>
          <a:lstStyle/>
          <a:p>
            <a:r>
              <a:rPr lang="en-US" sz="2800" b="1" dirty="0"/>
              <a:t>39. </a:t>
            </a:r>
            <a:r>
              <a:rPr lang="en-US" sz="2800" b="1" dirty="0" err="1"/>
              <a:t>TotalBsmtSF</a:t>
            </a:r>
            <a:endParaRPr lang="en-IN" sz="2800" b="1" dirty="0"/>
          </a:p>
        </p:txBody>
      </p:sp>
      <p:pic>
        <p:nvPicPr>
          <p:cNvPr id="6" name="Content Placeholder 5">
            <a:extLst>
              <a:ext uri="{FF2B5EF4-FFF2-40B4-BE49-F238E27FC236}">
                <a16:creationId xmlns:a16="http://schemas.microsoft.com/office/drawing/2014/main" id="{30BEE7B4-DA3A-4097-9E48-B052F8BD0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542647" cy="5312132"/>
          </a:xfrm>
        </p:spPr>
      </p:pic>
      <p:sp>
        <p:nvSpPr>
          <p:cNvPr id="4" name="Text Placeholder 3">
            <a:extLst>
              <a:ext uri="{FF2B5EF4-FFF2-40B4-BE49-F238E27FC236}">
                <a16:creationId xmlns:a16="http://schemas.microsoft.com/office/drawing/2014/main" id="{7CE6AE4F-A342-41A1-89F9-053D29479308}"/>
              </a:ext>
            </a:extLst>
          </p:cNvPr>
          <p:cNvSpPr>
            <a:spLocks noGrp="1"/>
          </p:cNvSpPr>
          <p:nvPr>
            <p:ph type="body" sz="half" idx="2"/>
          </p:nvPr>
        </p:nvSpPr>
        <p:spPr>
          <a:xfrm>
            <a:off x="839788" y="1272988"/>
            <a:ext cx="3932237" cy="4596000"/>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showing positive skewness with having highest density at around 1000 &amp; it is showing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534760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DD23-158B-408B-8E50-75AF880C7FD4}"/>
              </a:ext>
            </a:extLst>
          </p:cNvPr>
          <p:cNvSpPr>
            <a:spLocks noGrp="1"/>
          </p:cNvSpPr>
          <p:nvPr>
            <p:ph type="title"/>
          </p:nvPr>
        </p:nvSpPr>
        <p:spPr>
          <a:xfrm>
            <a:off x="839788" y="457200"/>
            <a:ext cx="3932237" cy="672353"/>
          </a:xfrm>
        </p:spPr>
        <p:txBody>
          <a:bodyPr>
            <a:normAutofit/>
          </a:bodyPr>
          <a:lstStyle/>
          <a:p>
            <a:r>
              <a:rPr lang="en-US" sz="2800" b="1" dirty="0"/>
              <a:t>40. Heating </a:t>
            </a:r>
            <a:endParaRPr lang="en-IN" sz="2800" b="1" dirty="0"/>
          </a:p>
        </p:txBody>
      </p:sp>
      <p:pic>
        <p:nvPicPr>
          <p:cNvPr id="6" name="Content Placeholder 5">
            <a:extLst>
              <a:ext uri="{FF2B5EF4-FFF2-40B4-BE49-F238E27FC236}">
                <a16:creationId xmlns:a16="http://schemas.microsoft.com/office/drawing/2014/main" id="{78E2C5B4-045C-478E-A224-13C3AF191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1"/>
            <a:ext cx="6739871" cy="5271698"/>
          </a:xfrm>
        </p:spPr>
      </p:pic>
      <p:sp>
        <p:nvSpPr>
          <p:cNvPr id="4" name="Text Placeholder 3">
            <a:extLst>
              <a:ext uri="{FF2B5EF4-FFF2-40B4-BE49-F238E27FC236}">
                <a16:creationId xmlns:a16="http://schemas.microsoft.com/office/drawing/2014/main" id="{00320DD5-3036-426A-B918-6AF7C58D1FCC}"/>
              </a:ext>
            </a:extLst>
          </p:cNvPr>
          <p:cNvSpPr>
            <a:spLocks noGrp="1"/>
          </p:cNvSpPr>
          <p:nvPr>
            <p:ph type="body" sz="half" idx="2"/>
          </p:nvPr>
        </p:nvSpPr>
        <p:spPr>
          <a:xfrm>
            <a:off x="839788" y="1129553"/>
            <a:ext cx="3932237" cy="473943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a:t>
            </a:r>
            <a:r>
              <a:rPr lang="en-US" sz="2400" dirty="0" err="1">
                <a:solidFill>
                  <a:prstClr val="black"/>
                </a:solidFill>
                <a:latin typeface="Calibri" panose="020F0502020204030204"/>
              </a:rPr>
              <a:t>GasA</a:t>
            </a:r>
            <a:r>
              <a:rPr lang="en-US" sz="2400" dirty="0">
                <a:solidFill>
                  <a:prstClr val="black"/>
                </a:solidFill>
                <a:latin typeface="Calibri" panose="020F0502020204030204"/>
              </a:rPr>
              <a:t> category of Heating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2 categories out of total 6 categories of Heating.</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692425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5F36-8E59-4750-A7F9-6230E6E70F06}"/>
              </a:ext>
            </a:extLst>
          </p:cNvPr>
          <p:cNvSpPr>
            <a:spLocks noGrp="1"/>
          </p:cNvSpPr>
          <p:nvPr>
            <p:ph type="title"/>
          </p:nvPr>
        </p:nvSpPr>
        <p:spPr>
          <a:xfrm>
            <a:off x="839788" y="457200"/>
            <a:ext cx="3932237" cy="531812"/>
          </a:xfrm>
        </p:spPr>
        <p:txBody>
          <a:bodyPr>
            <a:normAutofit/>
          </a:bodyPr>
          <a:lstStyle/>
          <a:p>
            <a:r>
              <a:rPr lang="en-US" sz="2800" b="1" dirty="0"/>
              <a:t>41. </a:t>
            </a:r>
            <a:r>
              <a:rPr lang="en-US" sz="2800" b="1" dirty="0" err="1"/>
              <a:t>HeatingQC</a:t>
            </a:r>
            <a:endParaRPr lang="en-IN" sz="2800" b="1" dirty="0"/>
          </a:p>
        </p:txBody>
      </p:sp>
      <p:pic>
        <p:nvPicPr>
          <p:cNvPr id="6" name="Content Placeholder 5">
            <a:extLst>
              <a:ext uri="{FF2B5EF4-FFF2-40B4-BE49-F238E27FC236}">
                <a16:creationId xmlns:a16="http://schemas.microsoft.com/office/drawing/2014/main" id="{E49953A3-9A3D-4B85-8E1E-FD2287901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39871" cy="5323898"/>
          </a:xfrm>
        </p:spPr>
      </p:pic>
      <p:sp>
        <p:nvSpPr>
          <p:cNvPr id="4" name="Text Placeholder 3">
            <a:extLst>
              <a:ext uri="{FF2B5EF4-FFF2-40B4-BE49-F238E27FC236}">
                <a16:creationId xmlns:a16="http://schemas.microsoft.com/office/drawing/2014/main" id="{144AA565-38AC-4B93-8D6D-50BAEB22C4D1}"/>
              </a:ext>
            </a:extLst>
          </p:cNvPr>
          <p:cNvSpPr>
            <a:spLocks noGrp="1"/>
          </p:cNvSpPr>
          <p:nvPr>
            <p:ph type="body" sz="half" idx="2"/>
          </p:nvPr>
        </p:nvSpPr>
        <p:spPr>
          <a:xfrm>
            <a:off x="839788" y="1165412"/>
            <a:ext cx="3932237" cy="503816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Ex category of </a:t>
            </a:r>
            <a:r>
              <a:rPr lang="en-US" sz="2400" dirty="0" err="1">
                <a:solidFill>
                  <a:prstClr val="black"/>
                </a:solidFill>
                <a:latin typeface="Calibri" panose="020F0502020204030204"/>
              </a:rPr>
              <a:t>HeatingQC</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out of total 5 categories of </a:t>
            </a:r>
            <a:r>
              <a:rPr lang="en-US" sz="2400" dirty="0" err="1">
                <a:solidFill>
                  <a:prstClr val="black"/>
                </a:solidFill>
                <a:latin typeface="Calibri" panose="020F0502020204030204"/>
              </a:rPr>
              <a:t>HeatingQC</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194459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960A-2376-47E4-9C2F-DF68661B0D18}"/>
              </a:ext>
            </a:extLst>
          </p:cNvPr>
          <p:cNvSpPr>
            <a:spLocks noGrp="1"/>
          </p:cNvSpPr>
          <p:nvPr>
            <p:ph type="title"/>
          </p:nvPr>
        </p:nvSpPr>
        <p:spPr>
          <a:xfrm>
            <a:off x="839788" y="457200"/>
            <a:ext cx="3932237" cy="531812"/>
          </a:xfrm>
        </p:spPr>
        <p:txBody>
          <a:bodyPr>
            <a:normAutofit/>
          </a:bodyPr>
          <a:lstStyle/>
          <a:p>
            <a:r>
              <a:rPr lang="en-US" sz="2800" b="1" dirty="0"/>
              <a:t>42. </a:t>
            </a:r>
            <a:r>
              <a:rPr lang="en-US" sz="2800" b="1" dirty="0" err="1"/>
              <a:t>CentralAir</a:t>
            </a:r>
            <a:endParaRPr lang="en-IN" sz="2800" b="1" dirty="0"/>
          </a:p>
        </p:txBody>
      </p:sp>
      <p:pic>
        <p:nvPicPr>
          <p:cNvPr id="6" name="Content Placeholder 5">
            <a:extLst>
              <a:ext uri="{FF2B5EF4-FFF2-40B4-BE49-F238E27FC236}">
                <a16:creationId xmlns:a16="http://schemas.microsoft.com/office/drawing/2014/main" id="{35E67E01-CF81-4E5C-A8AD-F68453FAC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199"/>
            <a:ext cx="6757800" cy="5411789"/>
          </a:xfrm>
        </p:spPr>
      </p:pic>
      <p:sp>
        <p:nvSpPr>
          <p:cNvPr id="4" name="Text Placeholder 3">
            <a:extLst>
              <a:ext uri="{FF2B5EF4-FFF2-40B4-BE49-F238E27FC236}">
                <a16:creationId xmlns:a16="http://schemas.microsoft.com/office/drawing/2014/main" id="{A8F38CBD-56C9-4A91-A5A5-A4651D3D21F9}"/>
              </a:ext>
            </a:extLst>
          </p:cNvPr>
          <p:cNvSpPr>
            <a:spLocks noGrp="1"/>
          </p:cNvSpPr>
          <p:nvPr>
            <p:ph type="body" sz="half" idx="2"/>
          </p:nvPr>
        </p:nvSpPr>
        <p:spPr>
          <a:xfrm>
            <a:off x="839788" y="1129552"/>
            <a:ext cx="3932237" cy="4984377"/>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most data is present in Y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CentralAir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both categories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CentralAir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endParaRPr lang="en-IN" dirty="0"/>
          </a:p>
        </p:txBody>
      </p:sp>
    </p:spTree>
    <p:extLst>
      <p:ext uri="{BB962C8B-B14F-4D97-AF65-F5344CB8AC3E}">
        <p14:creationId xmlns:p14="http://schemas.microsoft.com/office/powerpoint/2010/main" val="2716615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04B3-F428-42A2-A86F-97ADCB39F4DB}"/>
              </a:ext>
            </a:extLst>
          </p:cNvPr>
          <p:cNvSpPr>
            <a:spLocks noGrp="1"/>
          </p:cNvSpPr>
          <p:nvPr>
            <p:ph type="title"/>
          </p:nvPr>
        </p:nvSpPr>
        <p:spPr>
          <a:xfrm>
            <a:off x="839788" y="457200"/>
            <a:ext cx="3932237" cy="672353"/>
          </a:xfrm>
        </p:spPr>
        <p:txBody>
          <a:bodyPr>
            <a:normAutofit/>
          </a:bodyPr>
          <a:lstStyle/>
          <a:p>
            <a:r>
              <a:rPr lang="en-US" sz="2800" b="1" dirty="0"/>
              <a:t>43. Electrical</a:t>
            </a:r>
            <a:endParaRPr lang="en-IN" sz="2800" b="1" dirty="0"/>
          </a:p>
        </p:txBody>
      </p:sp>
      <p:pic>
        <p:nvPicPr>
          <p:cNvPr id="6" name="Content Placeholder 5">
            <a:extLst>
              <a:ext uri="{FF2B5EF4-FFF2-40B4-BE49-F238E27FC236}">
                <a16:creationId xmlns:a16="http://schemas.microsoft.com/office/drawing/2014/main" id="{AF9B66E9-F848-4EB5-9E74-A18650CA4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21941" cy="5411788"/>
          </a:xfrm>
        </p:spPr>
      </p:pic>
      <p:sp>
        <p:nvSpPr>
          <p:cNvPr id="4" name="Text Placeholder 3">
            <a:extLst>
              <a:ext uri="{FF2B5EF4-FFF2-40B4-BE49-F238E27FC236}">
                <a16:creationId xmlns:a16="http://schemas.microsoft.com/office/drawing/2014/main" id="{AE52496C-C299-4C59-BF94-4DA37E566510}"/>
              </a:ext>
            </a:extLst>
          </p:cNvPr>
          <p:cNvSpPr>
            <a:spLocks noGrp="1"/>
          </p:cNvSpPr>
          <p:nvPr>
            <p:ph type="body" sz="half" idx="2"/>
          </p:nvPr>
        </p:nvSpPr>
        <p:spPr>
          <a:xfrm>
            <a:off x="839788" y="1290918"/>
            <a:ext cx="3932237" cy="510988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a:t>
            </a:r>
            <a:r>
              <a:rPr lang="en-US" sz="2400" dirty="0" err="1">
                <a:solidFill>
                  <a:prstClr val="black"/>
                </a:solidFill>
                <a:latin typeface="Calibri" panose="020F0502020204030204"/>
              </a:rPr>
              <a:t>SBrkr</a:t>
            </a:r>
            <a:r>
              <a:rPr lang="en-US" sz="2400" dirty="0">
                <a:solidFill>
                  <a:prstClr val="black"/>
                </a:solidFill>
                <a:latin typeface="Calibri" panose="020F0502020204030204"/>
              </a:rPr>
              <a:t> category of Electrical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2 categories out of total 5 categories of Electrical.</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299037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7BC2-998D-4223-8E71-BFC8F87B8802}"/>
              </a:ext>
            </a:extLst>
          </p:cNvPr>
          <p:cNvSpPr>
            <a:spLocks noGrp="1"/>
          </p:cNvSpPr>
          <p:nvPr>
            <p:ph type="title"/>
          </p:nvPr>
        </p:nvSpPr>
        <p:spPr>
          <a:xfrm>
            <a:off x="839788" y="457200"/>
            <a:ext cx="3932237" cy="690282"/>
          </a:xfrm>
        </p:spPr>
        <p:txBody>
          <a:bodyPr>
            <a:normAutofit/>
          </a:bodyPr>
          <a:lstStyle/>
          <a:p>
            <a:r>
              <a:rPr lang="en-US" sz="2800" b="1" dirty="0"/>
              <a:t>44. 1stFlrSF</a:t>
            </a:r>
            <a:endParaRPr lang="en-IN" sz="2800" b="1" dirty="0"/>
          </a:p>
        </p:txBody>
      </p:sp>
      <p:pic>
        <p:nvPicPr>
          <p:cNvPr id="6" name="Content Placeholder 5">
            <a:extLst>
              <a:ext uri="{FF2B5EF4-FFF2-40B4-BE49-F238E27FC236}">
                <a16:creationId xmlns:a16="http://schemas.microsoft.com/office/drawing/2014/main" id="{30E3ED49-0947-4ED1-B9D0-71ECDBD06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542647" cy="5301925"/>
          </a:xfrm>
        </p:spPr>
      </p:pic>
      <p:sp>
        <p:nvSpPr>
          <p:cNvPr id="4" name="Text Placeholder 3">
            <a:extLst>
              <a:ext uri="{FF2B5EF4-FFF2-40B4-BE49-F238E27FC236}">
                <a16:creationId xmlns:a16="http://schemas.microsoft.com/office/drawing/2014/main" id="{43E8828E-E540-4A1C-8911-1EF43C0CF912}"/>
              </a:ext>
            </a:extLst>
          </p:cNvPr>
          <p:cNvSpPr>
            <a:spLocks noGrp="1"/>
          </p:cNvSpPr>
          <p:nvPr>
            <p:ph type="body" sz="half" idx="2"/>
          </p:nvPr>
        </p:nvSpPr>
        <p:spPr>
          <a:xfrm>
            <a:off x="839788" y="1290918"/>
            <a:ext cx="3932237" cy="510988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data is positively skewed with having highest density at around 600 &amp; data is showing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845674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A726-21DA-47F9-96FF-090470841778}"/>
              </a:ext>
            </a:extLst>
          </p:cNvPr>
          <p:cNvSpPr>
            <a:spLocks noGrp="1"/>
          </p:cNvSpPr>
          <p:nvPr>
            <p:ph type="title"/>
          </p:nvPr>
        </p:nvSpPr>
        <p:spPr>
          <a:xfrm>
            <a:off x="839788" y="457201"/>
            <a:ext cx="3932237" cy="690282"/>
          </a:xfrm>
        </p:spPr>
        <p:txBody>
          <a:bodyPr>
            <a:normAutofit/>
          </a:bodyPr>
          <a:lstStyle/>
          <a:p>
            <a:r>
              <a:rPr lang="en-US" sz="2800" b="1" dirty="0"/>
              <a:t>45. 2ndFlrSF</a:t>
            </a:r>
            <a:endParaRPr lang="en-IN" sz="2800" b="1" dirty="0"/>
          </a:p>
        </p:txBody>
      </p:sp>
      <p:pic>
        <p:nvPicPr>
          <p:cNvPr id="6" name="Content Placeholder 5">
            <a:extLst>
              <a:ext uri="{FF2B5EF4-FFF2-40B4-BE49-F238E27FC236}">
                <a16:creationId xmlns:a16="http://schemas.microsoft.com/office/drawing/2014/main" id="{001857E5-A726-4F95-98E2-B83F45C3B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39871" cy="5411788"/>
          </a:xfrm>
        </p:spPr>
      </p:pic>
      <p:sp>
        <p:nvSpPr>
          <p:cNvPr id="4" name="Text Placeholder 3">
            <a:extLst>
              <a:ext uri="{FF2B5EF4-FFF2-40B4-BE49-F238E27FC236}">
                <a16:creationId xmlns:a16="http://schemas.microsoft.com/office/drawing/2014/main" id="{8F769F20-F21A-4600-8181-538E6BDF6287}"/>
              </a:ext>
            </a:extLst>
          </p:cNvPr>
          <p:cNvSpPr>
            <a:spLocks noGrp="1"/>
          </p:cNvSpPr>
          <p:nvPr>
            <p:ph type="body" sz="half" idx="2"/>
          </p:nvPr>
        </p:nvSpPr>
        <p:spPr>
          <a:xfrm>
            <a:off x="839788" y="1308847"/>
            <a:ext cx="3932237" cy="4930588"/>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data is showing somewhat positive skewness with multiple peaks &amp; data having highest density at around 0. Also data is positively correlated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582366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9F63-B258-4A57-A109-FAE5660FCD95}"/>
              </a:ext>
            </a:extLst>
          </p:cNvPr>
          <p:cNvSpPr>
            <a:spLocks noGrp="1"/>
          </p:cNvSpPr>
          <p:nvPr>
            <p:ph type="title"/>
          </p:nvPr>
        </p:nvSpPr>
        <p:spPr>
          <a:xfrm>
            <a:off x="839788" y="457200"/>
            <a:ext cx="3932237" cy="744071"/>
          </a:xfrm>
        </p:spPr>
        <p:txBody>
          <a:bodyPr>
            <a:normAutofit/>
          </a:bodyPr>
          <a:lstStyle/>
          <a:p>
            <a:r>
              <a:rPr lang="en-US" sz="2800" b="1" dirty="0"/>
              <a:t>46. </a:t>
            </a:r>
            <a:r>
              <a:rPr lang="en-US" sz="2800" b="1" dirty="0" err="1"/>
              <a:t>LowQualFinSF</a:t>
            </a:r>
            <a:endParaRPr lang="en-IN" sz="2800" b="1" dirty="0"/>
          </a:p>
        </p:txBody>
      </p:sp>
      <p:pic>
        <p:nvPicPr>
          <p:cNvPr id="6" name="Content Placeholder 5">
            <a:extLst>
              <a:ext uri="{FF2B5EF4-FFF2-40B4-BE49-F238E27FC236}">
                <a16:creationId xmlns:a16="http://schemas.microsoft.com/office/drawing/2014/main" id="{C3A2D51F-3D02-47A5-BE52-D5A503770D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39871" cy="5306105"/>
          </a:xfrm>
        </p:spPr>
      </p:pic>
      <p:sp>
        <p:nvSpPr>
          <p:cNvPr id="4" name="Text Placeholder 3">
            <a:extLst>
              <a:ext uri="{FF2B5EF4-FFF2-40B4-BE49-F238E27FC236}">
                <a16:creationId xmlns:a16="http://schemas.microsoft.com/office/drawing/2014/main" id="{0FC15AF5-A029-4B68-BE9B-361493CAF0F0}"/>
              </a:ext>
            </a:extLst>
          </p:cNvPr>
          <p:cNvSpPr>
            <a:spLocks noGrp="1"/>
          </p:cNvSpPr>
          <p:nvPr>
            <p:ph type="body" sz="half" idx="2"/>
          </p:nvPr>
        </p:nvSpPr>
        <p:spPr>
          <a:xfrm>
            <a:off x="839788" y="1362635"/>
            <a:ext cx="3932237" cy="4894730"/>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0 category of </a:t>
            </a:r>
            <a:r>
              <a:rPr lang="en-US" sz="2400" dirty="0" err="1">
                <a:solidFill>
                  <a:prstClr val="black"/>
                </a:solidFill>
                <a:latin typeface="Calibri" panose="020F0502020204030204"/>
              </a:rPr>
              <a:t>LowQualFinSF</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1 category out of total 21 categories of </a:t>
            </a:r>
            <a:r>
              <a:rPr lang="en-US" sz="2400" dirty="0" err="1">
                <a:solidFill>
                  <a:prstClr val="black"/>
                </a:solidFill>
                <a:latin typeface="Calibri" panose="020F0502020204030204"/>
              </a:rPr>
              <a:t>LowQualFinSF</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84808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A1-E912-422C-945B-AAC7B1295108}"/>
              </a:ext>
            </a:extLst>
          </p:cNvPr>
          <p:cNvSpPr>
            <a:spLocks noGrp="1"/>
          </p:cNvSpPr>
          <p:nvPr>
            <p:ph type="title"/>
          </p:nvPr>
        </p:nvSpPr>
        <p:spPr>
          <a:xfrm>
            <a:off x="839788" y="457200"/>
            <a:ext cx="3932237" cy="744071"/>
          </a:xfrm>
        </p:spPr>
        <p:txBody>
          <a:bodyPr>
            <a:normAutofit/>
          </a:bodyPr>
          <a:lstStyle/>
          <a:p>
            <a:r>
              <a:rPr lang="en-IN" sz="2800" b="1" dirty="0"/>
              <a:t>2. </a:t>
            </a:r>
            <a:r>
              <a:rPr lang="en-IN" sz="2800" b="1" dirty="0" err="1"/>
              <a:t>MSSubClass</a:t>
            </a:r>
            <a:r>
              <a:rPr lang="en-IN" sz="2800" b="1" dirty="0"/>
              <a:t> </a:t>
            </a:r>
          </a:p>
        </p:txBody>
      </p:sp>
      <p:pic>
        <p:nvPicPr>
          <p:cNvPr id="6" name="Content Placeholder 5">
            <a:extLst>
              <a:ext uri="{FF2B5EF4-FFF2-40B4-BE49-F238E27FC236}">
                <a16:creationId xmlns:a16="http://schemas.microsoft.com/office/drawing/2014/main" id="{8F06D300-B478-4ECA-86AC-6D157D12E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1"/>
            <a:ext cx="6704012" cy="5306578"/>
          </a:xfrm>
        </p:spPr>
      </p:pic>
      <p:sp>
        <p:nvSpPr>
          <p:cNvPr id="4" name="Text Placeholder 3">
            <a:extLst>
              <a:ext uri="{FF2B5EF4-FFF2-40B4-BE49-F238E27FC236}">
                <a16:creationId xmlns:a16="http://schemas.microsoft.com/office/drawing/2014/main" id="{E1D379BE-BB27-4BED-893C-D3221F5048A8}"/>
              </a:ext>
            </a:extLst>
          </p:cNvPr>
          <p:cNvSpPr>
            <a:spLocks noGrp="1"/>
          </p:cNvSpPr>
          <p:nvPr>
            <p:ph type="body" sz="half" idx="2"/>
          </p:nvPr>
        </p:nvSpPr>
        <p:spPr>
          <a:xfrm>
            <a:off x="839788" y="1344706"/>
            <a:ext cx="3932237" cy="4524282"/>
          </a:xfrm>
        </p:spPr>
        <p:txBody>
          <a:bodyPr>
            <a:normAutofit lnSpcReduction="10000"/>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category 20 of </a:t>
            </a:r>
            <a:r>
              <a:rPr lang="en-US" sz="2400" dirty="0" err="1">
                <a:solidFill>
                  <a:prstClr val="black"/>
                </a:solidFill>
                <a:latin typeface="Calibri" panose="020F0502020204030204"/>
              </a:rPr>
              <a:t>MSSubClass</a:t>
            </a:r>
            <a:r>
              <a:rPr lang="en-US" sz="2400" dirty="0">
                <a:solidFill>
                  <a:prstClr val="black"/>
                </a:solidFill>
                <a:latin typeface="Calibri" panose="020F0502020204030204"/>
              </a:rPr>
              <a:t> &amp; outliers are present in 10 categories of </a:t>
            </a:r>
            <a:r>
              <a:rPr lang="en-US" sz="2400" dirty="0" err="1">
                <a:solidFill>
                  <a:prstClr val="black"/>
                </a:solidFill>
                <a:latin typeface="Calibri" panose="020F0502020204030204"/>
              </a:rPr>
              <a:t>MSSubClass</a:t>
            </a:r>
            <a:r>
              <a:rPr lang="en-US" sz="2400" dirty="0">
                <a:solidFill>
                  <a:prstClr val="black"/>
                </a:solidFill>
                <a:latin typeface="Calibri" panose="020F0502020204030204"/>
              </a:rPr>
              <a:t> out of total 15 categories of </a:t>
            </a:r>
            <a:r>
              <a:rPr lang="en-US" sz="2400" dirty="0" err="1">
                <a:solidFill>
                  <a:prstClr val="black"/>
                </a:solidFill>
                <a:latin typeface="Calibri" panose="020F0502020204030204"/>
              </a:rPr>
              <a:t>MSSubclass</a:t>
            </a:r>
            <a:r>
              <a:rPr lang="en-US" sz="2400" dirty="0">
                <a:solidFill>
                  <a:prstClr val="black"/>
                </a:solidFill>
                <a:latin typeface="Calibri" panose="020F0502020204030204"/>
              </a:rPr>
              <a:t> when plotted against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072722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FA59-025A-4B8F-9DB5-A4977400B096}"/>
              </a:ext>
            </a:extLst>
          </p:cNvPr>
          <p:cNvSpPr>
            <a:spLocks noGrp="1"/>
          </p:cNvSpPr>
          <p:nvPr>
            <p:ph type="title"/>
          </p:nvPr>
        </p:nvSpPr>
        <p:spPr>
          <a:xfrm>
            <a:off x="839788" y="457200"/>
            <a:ext cx="3932237" cy="672353"/>
          </a:xfrm>
        </p:spPr>
        <p:txBody>
          <a:bodyPr>
            <a:normAutofit/>
          </a:bodyPr>
          <a:lstStyle/>
          <a:p>
            <a:r>
              <a:rPr lang="en-US" sz="2800" b="1" dirty="0"/>
              <a:t>47. </a:t>
            </a:r>
            <a:r>
              <a:rPr lang="en-US" sz="2800" b="1" dirty="0" err="1"/>
              <a:t>GrLivArea</a:t>
            </a:r>
            <a:endParaRPr lang="en-IN" sz="2800" b="1" dirty="0"/>
          </a:p>
        </p:txBody>
      </p:sp>
      <p:pic>
        <p:nvPicPr>
          <p:cNvPr id="6" name="Content Placeholder 5">
            <a:extLst>
              <a:ext uri="{FF2B5EF4-FFF2-40B4-BE49-F238E27FC236}">
                <a16:creationId xmlns:a16="http://schemas.microsoft.com/office/drawing/2014/main" id="{AB507CE8-7636-4B11-AF7E-AF53D8512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78506" cy="5411788"/>
          </a:xfrm>
        </p:spPr>
      </p:pic>
      <p:sp>
        <p:nvSpPr>
          <p:cNvPr id="4" name="Text Placeholder 3">
            <a:extLst>
              <a:ext uri="{FF2B5EF4-FFF2-40B4-BE49-F238E27FC236}">
                <a16:creationId xmlns:a16="http://schemas.microsoft.com/office/drawing/2014/main" id="{8BD570EB-1BE7-4494-A717-672707AAE0A7}"/>
              </a:ext>
            </a:extLst>
          </p:cNvPr>
          <p:cNvSpPr>
            <a:spLocks noGrp="1"/>
          </p:cNvSpPr>
          <p:nvPr>
            <p:ph type="body" sz="half" idx="2"/>
          </p:nvPr>
        </p:nvSpPr>
        <p:spPr>
          <a:xfrm>
            <a:off x="839788" y="1308847"/>
            <a:ext cx="3932237" cy="4894729"/>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positively skewed with having highest density at around 1800 &amp; it is showing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152449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9DD4-DFEB-4D95-8325-2B39B30C23E5}"/>
              </a:ext>
            </a:extLst>
          </p:cNvPr>
          <p:cNvSpPr>
            <a:spLocks noGrp="1"/>
          </p:cNvSpPr>
          <p:nvPr>
            <p:ph type="title"/>
          </p:nvPr>
        </p:nvSpPr>
        <p:spPr>
          <a:xfrm>
            <a:off x="839788" y="457200"/>
            <a:ext cx="3932237" cy="531812"/>
          </a:xfrm>
        </p:spPr>
        <p:txBody>
          <a:bodyPr>
            <a:normAutofit/>
          </a:bodyPr>
          <a:lstStyle/>
          <a:p>
            <a:r>
              <a:rPr lang="en-US" sz="2800" b="1" dirty="0"/>
              <a:t>48. </a:t>
            </a:r>
            <a:r>
              <a:rPr lang="en-US" sz="2800" b="1" dirty="0" err="1"/>
              <a:t>BsmtFullBath</a:t>
            </a:r>
            <a:endParaRPr lang="en-IN" sz="2800" b="1" dirty="0"/>
          </a:p>
        </p:txBody>
      </p:sp>
      <p:pic>
        <p:nvPicPr>
          <p:cNvPr id="6" name="Content Placeholder 5">
            <a:extLst>
              <a:ext uri="{FF2B5EF4-FFF2-40B4-BE49-F238E27FC236}">
                <a16:creationId xmlns:a16="http://schemas.microsoft.com/office/drawing/2014/main" id="{337A28E6-F25A-4ECD-991D-F2D275AAEA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39871" cy="5351605"/>
          </a:xfrm>
        </p:spPr>
      </p:pic>
      <p:sp>
        <p:nvSpPr>
          <p:cNvPr id="4" name="Text Placeholder 3">
            <a:extLst>
              <a:ext uri="{FF2B5EF4-FFF2-40B4-BE49-F238E27FC236}">
                <a16:creationId xmlns:a16="http://schemas.microsoft.com/office/drawing/2014/main" id="{15301CB8-BB12-4E63-82D5-4003C6F3F404}"/>
              </a:ext>
            </a:extLst>
          </p:cNvPr>
          <p:cNvSpPr>
            <a:spLocks noGrp="1"/>
          </p:cNvSpPr>
          <p:nvPr>
            <p:ph type="body" sz="half" idx="2"/>
          </p:nvPr>
        </p:nvSpPr>
        <p:spPr>
          <a:xfrm>
            <a:off x="839788" y="1183341"/>
            <a:ext cx="3932237" cy="507402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0 category of </a:t>
            </a:r>
            <a:r>
              <a:rPr lang="en-US" sz="2400" dirty="0" err="1">
                <a:solidFill>
                  <a:prstClr val="black"/>
                </a:solidFill>
                <a:latin typeface="Calibri" panose="020F0502020204030204"/>
              </a:rPr>
              <a:t>BsmtFullBath</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out of total 4 categories of </a:t>
            </a:r>
            <a:r>
              <a:rPr lang="en-US" sz="2400" dirty="0" err="1">
                <a:solidFill>
                  <a:prstClr val="black"/>
                </a:solidFill>
                <a:latin typeface="Calibri" panose="020F0502020204030204"/>
              </a:rPr>
              <a:t>BsmtFullBath</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78464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DCD3-0949-47E8-87E7-0C864AF6C1C7}"/>
              </a:ext>
            </a:extLst>
          </p:cNvPr>
          <p:cNvSpPr>
            <a:spLocks noGrp="1"/>
          </p:cNvSpPr>
          <p:nvPr>
            <p:ph type="title"/>
          </p:nvPr>
        </p:nvSpPr>
        <p:spPr>
          <a:xfrm>
            <a:off x="839788" y="457200"/>
            <a:ext cx="3932237" cy="531812"/>
          </a:xfrm>
        </p:spPr>
        <p:txBody>
          <a:bodyPr>
            <a:normAutofit/>
          </a:bodyPr>
          <a:lstStyle/>
          <a:p>
            <a:r>
              <a:rPr lang="en-US" sz="2800" b="1" dirty="0"/>
              <a:t>49. </a:t>
            </a:r>
            <a:r>
              <a:rPr lang="en-US" sz="2800" b="1" dirty="0" err="1"/>
              <a:t>BsmtHalfBath</a:t>
            </a:r>
            <a:endParaRPr lang="en-IN" sz="2800" b="1" dirty="0"/>
          </a:p>
        </p:txBody>
      </p:sp>
      <p:pic>
        <p:nvPicPr>
          <p:cNvPr id="6" name="Content Placeholder 5">
            <a:extLst>
              <a:ext uri="{FF2B5EF4-FFF2-40B4-BE49-F238E27FC236}">
                <a16:creationId xmlns:a16="http://schemas.microsoft.com/office/drawing/2014/main" id="{4B887BC9-28D7-45B2-A490-985C445ED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1"/>
            <a:ext cx="6757800" cy="5411788"/>
          </a:xfrm>
        </p:spPr>
      </p:pic>
      <p:sp>
        <p:nvSpPr>
          <p:cNvPr id="4" name="Text Placeholder 3">
            <a:extLst>
              <a:ext uri="{FF2B5EF4-FFF2-40B4-BE49-F238E27FC236}">
                <a16:creationId xmlns:a16="http://schemas.microsoft.com/office/drawing/2014/main" id="{B84A345E-EC3D-487B-B992-CD0E8774020A}"/>
              </a:ext>
            </a:extLst>
          </p:cNvPr>
          <p:cNvSpPr>
            <a:spLocks noGrp="1"/>
          </p:cNvSpPr>
          <p:nvPr>
            <p:ph type="body" sz="half" idx="2"/>
          </p:nvPr>
        </p:nvSpPr>
        <p:spPr>
          <a:xfrm>
            <a:off x="839788" y="1183341"/>
            <a:ext cx="3932237" cy="502023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0 category of </a:t>
            </a:r>
            <a:r>
              <a:rPr lang="en-US" sz="2400" dirty="0" err="1">
                <a:solidFill>
                  <a:prstClr val="black"/>
                </a:solidFill>
                <a:latin typeface="Calibri" panose="020F0502020204030204"/>
              </a:rPr>
              <a:t>BsmtHalfBath</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2 categories out of total 3 categories of </a:t>
            </a:r>
            <a:r>
              <a:rPr lang="en-US" sz="2400" dirty="0" err="1">
                <a:solidFill>
                  <a:prstClr val="black"/>
                </a:solidFill>
                <a:latin typeface="Calibri" panose="020F0502020204030204"/>
              </a:rPr>
              <a:t>BsmtHalfBath</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97574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0E11-CD81-4E3F-B1AF-C46E02D580C3}"/>
              </a:ext>
            </a:extLst>
          </p:cNvPr>
          <p:cNvSpPr>
            <a:spLocks noGrp="1"/>
          </p:cNvSpPr>
          <p:nvPr>
            <p:ph type="title"/>
          </p:nvPr>
        </p:nvSpPr>
        <p:spPr>
          <a:xfrm>
            <a:off x="839788" y="457200"/>
            <a:ext cx="3932237" cy="531812"/>
          </a:xfrm>
        </p:spPr>
        <p:txBody>
          <a:bodyPr>
            <a:normAutofit/>
          </a:bodyPr>
          <a:lstStyle/>
          <a:p>
            <a:r>
              <a:rPr lang="en-US" sz="2800" b="1" dirty="0"/>
              <a:t>50. </a:t>
            </a:r>
            <a:r>
              <a:rPr lang="en-US" sz="2800" b="1" dirty="0" err="1"/>
              <a:t>FullBath</a:t>
            </a:r>
            <a:endParaRPr lang="en-IN" sz="2800" b="1" dirty="0"/>
          </a:p>
        </p:txBody>
      </p:sp>
      <p:pic>
        <p:nvPicPr>
          <p:cNvPr id="6" name="Content Placeholder 5">
            <a:extLst>
              <a:ext uri="{FF2B5EF4-FFF2-40B4-BE49-F238E27FC236}">
                <a16:creationId xmlns:a16="http://schemas.microsoft.com/office/drawing/2014/main" id="{C002BA7E-5E92-40A0-862E-2D2A7FA017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75730" cy="5351605"/>
          </a:xfrm>
        </p:spPr>
      </p:pic>
      <p:sp>
        <p:nvSpPr>
          <p:cNvPr id="4" name="Text Placeholder 3">
            <a:extLst>
              <a:ext uri="{FF2B5EF4-FFF2-40B4-BE49-F238E27FC236}">
                <a16:creationId xmlns:a16="http://schemas.microsoft.com/office/drawing/2014/main" id="{142EC7C2-5828-4F34-8FCE-A729DF07107F}"/>
              </a:ext>
            </a:extLst>
          </p:cNvPr>
          <p:cNvSpPr>
            <a:spLocks noGrp="1"/>
          </p:cNvSpPr>
          <p:nvPr>
            <p:ph type="body" sz="half" idx="2"/>
          </p:nvPr>
        </p:nvSpPr>
        <p:spPr>
          <a:xfrm>
            <a:off x="839788" y="1165412"/>
            <a:ext cx="3932237" cy="510988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category 2 of </a:t>
            </a:r>
            <a:r>
              <a:rPr lang="en-US" sz="2400" dirty="0" err="1">
                <a:solidFill>
                  <a:prstClr val="black"/>
                </a:solidFill>
                <a:latin typeface="Calibri" panose="020F0502020204030204"/>
              </a:rPr>
              <a:t>FullBath</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out of total 4 categories of </a:t>
            </a:r>
            <a:r>
              <a:rPr lang="en-US" sz="2400" dirty="0" err="1">
                <a:solidFill>
                  <a:prstClr val="black"/>
                </a:solidFill>
                <a:latin typeface="Calibri" panose="020F0502020204030204"/>
              </a:rPr>
              <a:t>FullBath</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232649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D1B-D8FD-4E16-ACFF-D6D578B76AC1}"/>
              </a:ext>
            </a:extLst>
          </p:cNvPr>
          <p:cNvSpPr>
            <a:spLocks noGrp="1"/>
          </p:cNvSpPr>
          <p:nvPr>
            <p:ph type="title"/>
          </p:nvPr>
        </p:nvSpPr>
        <p:spPr>
          <a:xfrm>
            <a:off x="839788" y="457200"/>
            <a:ext cx="3932237" cy="672353"/>
          </a:xfrm>
        </p:spPr>
        <p:txBody>
          <a:bodyPr>
            <a:normAutofit/>
          </a:bodyPr>
          <a:lstStyle/>
          <a:p>
            <a:r>
              <a:rPr lang="en-US" sz="2800" b="1" dirty="0"/>
              <a:t>51. </a:t>
            </a:r>
            <a:r>
              <a:rPr lang="en-US" sz="2800" b="1" dirty="0" err="1"/>
              <a:t>HalfBath</a:t>
            </a:r>
            <a:endParaRPr lang="en-IN" sz="2800" b="1" dirty="0"/>
          </a:p>
        </p:txBody>
      </p:sp>
      <p:pic>
        <p:nvPicPr>
          <p:cNvPr id="6" name="Content Placeholder 5">
            <a:extLst>
              <a:ext uri="{FF2B5EF4-FFF2-40B4-BE49-F238E27FC236}">
                <a16:creationId xmlns:a16="http://schemas.microsoft.com/office/drawing/2014/main" id="{74DF95A8-D616-4A5D-B60D-4E8AFA3C8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04012" cy="5351605"/>
          </a:xfrm>
        </p:spPr>
      </p:pic>
      <p:sp>
        <p:nvSpPr>
          <p:cNvPr id="4" name="Text Placeholder 3">
            <a:extLst>
              <a:ext uri="{FF2B5EF4-FFF2-40B4-BE49-F238E27FC236}">
                <a16:creationId xmlns:a16="http://schemas.microsoft.com/office/drawing/2014/main" id="{5D632540-41C6-45FD-90F0-2E2D64984047}"/>
              </a:ext>
            </a:extLst>
          </p:cNvPr>
          <p:cNvSpPr>
            <a:spLocks noGrp="1"/>
          </p:cNvSpPr>
          <p:nvPr>
            <p:ph type="body" sz="half" idx="2"/>
          </p:nvPr>
        </p:nvSpPr>
        <p:spPr>
          <a:xfrm>
            <a:off x="839788" y="1255059"/>
            <a:ext cx="3932237" cy="5145741"/>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category 0 of </a:t>
            </a:r>
            <a:r>
              <a:rPr lang="en-US" sz="2400" dirty="0" err="1">
                <a:solidFill>
                  <a:prstClr val="black"/>
                </a:solidFill>
                <a:latin typeface="Calibri" panose="020F0502020204030204"/>
              </a:rPr>
              <a:t>HalfBath</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2 categories out of total 3 categories of </a:t>
            </a:r>
            <a:r>
              <a:rPr lang="en-US" sz="2400" dirty="0" err="1">
                <a:solidFill>
                  <a:prstClr val="black"/>
                </a:solidFill>
                <a:latin typeface="Calibri" panose="020F0502020204030204"/>
              </a:rPr>
              <a:t>HalfBath</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4049970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1CC6-3A19-4B4F-BCAF-BF32C452E058}"/>
              </a:ext>
            </a:extLst>
          </p:cNvPr>
          <p:cNvSpPr>
            <a:spLocks noGrp="1"/>
          </p:cNvSpPr>
          <p:nvPr>
            <p:ph type="title"/>
          </p:nvPr>
        </p:nvSpPr>
        <p:spPr>
          <a:xfrm>
            <a:off x="839788" y="457200"/>
            <a:ext cx="3932237" cy="531812"/>
          </a:xfrm>
        </p:spPr>
        <p:txBody>
          <a:bodyPr>
            <a:normAutofit/>
          </a:bodyPr>
          <a:lstStyle/>
          <a:p>
            <a:r>
              <a:rPr lang="en-US" sz="2800" b="1" dirty="0"/>
              <a:t>52. </a:t>
            </a:r>
            <a:r>
              <a:rPr lang="en-US" sz="2800" b="1" dirty="0" err="1"/>
              <a:t>BedroomAbvGr</a:t>
            </a:r>
            <a:endParaRPr lang="en-IN" sz="2800" b="1" dirty="0"/>
          </a:p>
        </p:txBody>
      </p:sp>
      <p:pic>
        <p:nvPicPr>
          <p:cNvPr id="6" name="Content Placeholder 5">
            <a:extLst>
              <a:ext uri="{FF2B5EF4-FFF2-40B4-BE49-F238E27FC236}">
                <a16:creationId xmlns:a16="http://schemas.microsoft.com/office/drawing/2014/main" id="{205730D2-4FA4-4C23-940E-B818AB454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86083" cy="5154705"/>
          </a:xfrm>
        </p:spPr>
      </p:pic>
      <p:sp>
        <p:nvSpPr>
          <p:cNvPr id="4" name="Text Placeholder 3">
            <a:extLst>
              <a:ext uri="{FF2B5EF4-FFF2-40B4-BE49-F238E27FC236}">
                <a16:creationId xmlns:a16="http://schemas.microsoft.com/office/drawing/2014/main" id="{DFABE2E7-D0B0-4BAD-9E26-C01BEC888274}"/>
              </a:ext>
            </a:extLst>
          </p:cNvPr>
          <p:cNvSpPr>
            <a:spLocks noGrp="1"/>
          </p:cNvSpPr>
          <p:nvPr>
            <p:ph type="body" sz="half" idx="2"/>
          </p:nvPr>
        </p:nvSpPr>
        <p:spPr>
          <a:xfrm>
            <a:off x="839788" y="1129553"/>
            <a:ext cx="3932237" cy="515470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category 3 of </a:t>
            </a:r>
            <a:r>
              <a:rPr lang="en-US" sz="2400" dirty="0" err="1">
                <a:solidFill>
                  <a:prstClr val="black"/>
                </a:solidFill>
                <a:latin typeface="Calibri" panose="020F0502020204030204"/>
              </a:rPr>
              <a:t>BedroomAbvGr</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4 categories out of total 8 categories of </a:t>
            </a:r>
            <a:r>
              <a:rPr lang="en-US" sz="2400" dirty="0" err="1">
                <a:solidFill>
                  <a:prstClr val="black"/>
                </a:solidFill>
                <a:latin typeface="Calibri" panose="020F0502020204030204"/>
              </a:rPr>
              <a:t>BedroomAbvGr</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709528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49A6-E3A8-478E-B3F3-7F60DFAEA1B5}"/>
              </a:ext>
            </a:extLst>
          </p:cNvPr>
          <p:cNvSpPr>
            <a:spLocks noGrp="1"/>
          </p:cNvSpPr>
          <p:nvPr>
            <p:ph type="title"/>
          </p:nvPr>
        </p:nvSpPr>
        <p:spPr>
          <a:xfrm>
            <a:off x="839788" y="457200"/>
            <a:ext cx="3932237" cy="672353"/>
          </a:xfrm>
        </p:spPr>
        <p:txBody>
          <a:bodyPr>
            <a:normAutofit/>
          </a:bodyPr>
          <a:lstStyle/>
          <a:p>
            <a:r>
              <a:rPr lang="en-US" sz="2800" b="1" dirty="0"/>
              <a:t>53. </a:t>
            </a:r>
            <a:r>
              <a:rPr lang="en-US" sz="2800" b="1" dirty="0" err="1"/>
              <a:t>KitchenAbvGr</a:t>
            </a:r>
            <a:endParaRPr lang="en-IN" sz="2800" b="1" dirty="0"/>
          </a:p>
        </p:txBody>
      </p:sp>
      <p:pic>
        <p:nvPicPr>
          <p:cNvPr id="6" name="Content Placeholder 5">
            <a:extLst>
              <a:ext uri="{FF2B5EF4-FFF2-40B4-BE49-F238E27FC236}">
                <a16:creationId xmlns:a16="http://schemas.microsoft.com/office/drawing/2014/main" id="{B129ACC4-0887-4578-8457-DFCEC5F80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50224" cy="5411787"/>
          </a:xfrm>
        </p:spPr>
      </p:pic>
      <p:sp>
        <p:nvSpPr>
          <p:cNvPr id="4" name="Text Placeholder 3">
            <a:extLst>
              <a:ext uri="{FF2B5EF4-FFF2-40B4-BE49-F238E27FC236}">
                <a16:creationId xmlns:a16="http://schemas.microsoft.com/office/drawing/2014/main" id="{95580243-F64F-41F1-8903-531EE35D4F86}"/>
              </a:ext>
            </a:extLst>
          </p:cNvPr>
          <p:cNvSpPr>
            <a:spLocks noGrp="1"/>
          </p:cNvSpPr>
          <p:nvPr>
            <p:ph type="body" sz="half" idx="2"/>
          </p:nvPr>
        </p:nvSpPr>
        <p:spPr>
          <a:xfrm>
            <a:off x="839788" y="1290918"/>
            <a:ext cx="3932237" cy="510988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category 1 of </a:t>
            </a:r>
            <a:r>
              <a:rPr lang="en-US" sz="2400" dirty="0" err="1">
                <a:solidFill>
                  <a:prstClr val="black"/>
                </a:solidFill>
                <a:latin typeface="Calibri" panose="020F0502020204030204"/>
              </a:rPr>
              <a:t>KitchenAbvGr</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2 categories out of total 4 categories of </a:t>
            </a:r>
            <a:r>
              <a:rPr lang="en-US" sz="2400" dirty="0" err="1">
                <a:solidFill>
                  <a:prstClr val="black"/>
                </a:solidFill>
                <a:latin typeface="Calibri" panose="020F0502020204030204"/>
              </a:rPr>
              <a:t>KitchenAbvGr</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4063114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DF32-88F1-4492-AF5F-DB044A51CA57}"/>
              </a:ext>
            </a:extLst>
          </p:cNvPr>
          <p:cNvSpPr>
            <a:spLocks noGrp="1"/>
          </p:cNvSpPr>
          <p:nvPr>
            <p:ph type="title"/>
          </p:nvPr>
        </p:nvSpPr>
        <p:spPr>
          <a:xfrm>
            <a:off x="839788" y="457200"/>
            <a:ext cx="3932237" cy="672353"/>
          </a:xfrm>
        </p:spPr>
        <p:txBody>
          <a:bodyPr>
            <a:normAutofit/>
          </a:bodyPr>
          <a:lstStyle/>
          <a:p>
            <a:r>
              <a:rPr lang="en-US" sz="2800" b="1" dirty="0"/>
              <a:t>54. </a:t>
            </a:r>
            <a:r>
              <a:rPr lang="en-US" sz="2800" b="1" dirty="0" err="1"/>
              <a:t>KitchenQual</a:t>
            </a:r>
            <a:endParaRPr lang="en-IN" sz="2800" b="1" dirty="0"/>
          </a:p>
        </p:txBody>
      </p:sp>
      <p:sp>
        <p:nvSpPr>
          <p:cNvPr id="4" name="Text Placeholder 3">
            <a:extLst>
              <a:ext uri="{FF2B5EF4-FFF2-40B4-BE49-F238E27FC236}">
                <a16:creationId xmlns:a16="http://schemas.microsoft.com/office/drawing/2014/main" id="{F5645923-1B0F-4E54-81FC-CB73AF23E04A}"/>
              </a:ext>
            </a:extLst>
          </p:cNvPr>
          <p:cNvSpPr>
            <a:spLocks noGrp="1"/>
          </p:cNvSpPr>
          <p:nvPr>
            <p:ph type="body" sz="half" idx="2"/>
          </p:nvPr>
        </p:nvSpPr>
        <p:spPr>
          <a:xfrm>
            <a:off x="839788" y="1272988"/>
            <a:ext cx="3932237" cy="500230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TA category of </a:t>
            </a:r>
            <a:r>
              <a:rPr lang="en-US" sz="2400" dirty="0" err="1">
                <a:solidFill>
                  <a:prstClr val="black"/>
                </a:solidFill>
                <a:latin typeface="Calibri" panose="020F0502020204030204"/>
              </a:rPr>
              <a:t>KitchenQual</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out of total 4 categories of </a:t>
            </a:r>
            <a:r>
              <a:rPr lang="en-US" sz="2400" dirty="0" err="1">
                <a:solidFill>
                  <a:prstClr val="black"/>
                </a:solidFill>
                <a:latin typeface="Calibri" panose="020F0502020204030204"/>
              </a:rPr>
              <a:t>KitchenQual</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pic>
        <p:nvPicPr>
          <p:cNvPr id="10" name="Content Placeholder 9">
            <a:extLst>
              <a:ext uri="{FF2B5EF4-FFF2-40B4-BE49-F238E27FC236}">
                <a16:creationId xmlns:a16="http://schemas.microsoft.com/office/drawing/2014/main" id="{F43D6369-99B5-4A89-9E72-76CC76C75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96436" cy="5411788"/>
          </a:xfrm>
        </p:spPr>
      </p:pic>
    </p:spTree>
    <p:extLst>
      <p:ext uri="{BB962C8B-B14F-4D97-AF65-F5344CB8AC3E}">
        <p14:creationId xmlns:p14="http://schemas.microsoft.com/office/powerpoint/2010/main" val="2377722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AE82-0A6E-4F53-A59F-C0E238D37EAB}"/>
              </a:ext>
            </a:extLst>
          </p:cNvPr>
          <p:cNvSpPr>
            <a:spLocks noGrp="1"/>
          </p:cNvSpPr>
          <p:nvPr>
            <p:ph type="title"/>
          </p:nvPr>
        </p:nvSpPr>
        <p:spPr>
          <a:xfrm>
            <a:off x="839788" y="457200"/>
            <a:ext cx="3932237" cy="531812"/>
          </a:xfrm>
        </p:spPr>
        <p:txBody>
          <a:bodyPr>
            <a:normAutofit/>
          </a:bodyPr>
          <a:lstStyle/>
          <a:p>
            <a:r>
              <a:rPr lang="en-US" sz="2800" b="1" dirty="0"/>
              <a:t>55. </a:t>
            </a:r>
            <a:r>
              <a:rPr lang="en-US" sz="2800" b="1" dirty="0" err="1"/>
              <a:t>TotRmsAbvGr</a:t>
            </a:r>
            <a:endParaRPr lang="en-IN" sz="2800" b="1" dirty="0"/>
          </a:p>
        </p:txBody>
      </p:sp>
      <p:pic>
        <p:nvPicPr>
          <p:cNvPr id="6" name="Content Placeholder 5">
            <a:extLst>
              <a:ext uri="{FF2B5EF4-FFF2-40B4-BE49-F238E27FC236}">
                <a16:creationId xmlns:a16="http://schemas.microsoft.com/office/drawing/2014/main" id="{9DFF6AEB-62B2-4660-BFA6-A0F970773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32294" cy="5330826"/>
          </a:xfrm>
        </p:spPr>
      </p:pic>
      <p:sp>
        <p:nvSpPr>
          <p:cNvPr id="4" name="Text Placeholder 3">
            <a:extLst>
              <a:ext uri="{FF2B5EF4-FFF2-40B4-BE49-F238E27FC236}">
                <a16:creationId xmlns:a16="http://schemas.microsoft.com/office/drawing/2014/main" id="{FF22768A-504F-42DC-A574-7E221E181658}"/>
              </a:ext>
            </a:extLst>
          </p:cNvPr>
          <p:cNvSpPr>
            <a:spLocks noGrp="1"/>
          </p:cNvSpPr>
          <p:nvPr>
            <p:ph type="body" sz="half" idx="2"/>
          </p:nvPr>
        </p:nvSpPr>
        <p:spPr>
          <a:xfrm>
            <a:off x="839788" y="1129553"/>
            <a:ext cx="3932237" cy="5271247"/>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category 6 of </a:t>
            </a:r>
            <a:r>
              <a:rPr lang="en-US" sz="2400" dirty="0" err="1">
                <a:solidFill>
                  <a:prstClr val="black"/>
                </a:solidFill>
                <a:latin typeface="Calibri" panose="020F0502020204030204"/>
              </a:rPr>
              <a:t>TotRmsAbvGr</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8 categories out of total 12 categories of </a:t>
            </a:r>
            <a:r>
              <a:rPr lang="en-US" sz="2400" dirty="0" err="1">
                <a:solidFill>
                  <a:prstClr val="black"/>
                </a:solidFill>
                <a:latin typeface="Calibri" panose="020F0502020204030204"/>
              </a:rPr>
              <a:t>TotRmsAbvGr</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527885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DAD6-5F51-408E-B88F-831D46E36618}"/>
              </a:ext>
            </a:extLst>
          </p:cNvPr>
          <p:cNvSpPr>
            <a:spLocks noGrp="1"/>
          </p:cNvSpPr>
          <p:nvPr>
            <p:ph type="title"/>
          </p:nvPr>
        </p:nvSpPr>
        <p:spPr>
          <a:xfrm>
            <a:off x="839788" y="457200"/>
            <a:ext cx="3932237" cy="531812"/>
          </a:xfrm>
        </p:spPr>
        <p:txBody>
          <a:bodyPr>
            <a:normAutofit/>
          </a:bodyPr>
          <a:lstStyle/>
          <a:p>
            <a:r>
              <a:rPr lang="en-US" sz="2800" b="1" dirty="0"/>
              <a:t>56. Functional</a:t>
            </a:r>
            <a:endParaRPr lang="en-IN" sz="2800" b="1" dirty="0"/>
          </a:p>
        </p:txBody>
      </p:sp>
      <p:pic>
        <p:nvPicPr>
          <p:cNvPr id="6" name="Content Placeholder 5">
            <a:extLst>
              <a:ext uri="{FF2B5EF4-FFF2-40B4-BE49-F238E27FC236}">
                <a16:creationId xmlns:a16="http://schemas.microsoft.com/office/drawing/2014/main" id="{029BA30A-BC72-4CE2-943C-B422EB946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75730" cy="5299224"/>
          </a:xfrm>
        </p:spPr>
      </p:pic>
      <p:sp>
        <p:nvSpPr>
          <p:cNvPr id="4" name="Text Placeholder 3">
            <a:extLst>
              <a:ext uri="{FF2B5EF4-FFF2-40B4-BE49-F238E27FC236}">
                <a16:creationId xmlns:a16="http://schemas.microsoft.com/office/drawing/2014/main" id="{A5940B03-4F8E-428A-9990-A409E93B7487}"/>
              </a:ext>
            </a:extLst>
          </p:cNvPr>
          <p:cNvSpPr>
            <a:spLocks noGrp="1"/>
          </p:cNvSpPr>
          <p:nvPr>
            <p:ph type="body" sz="half" idx="2"/>
          </p:nvPr>
        </p:nvSpPr>
        <p:spPr>
          <a:xfrm>
            <a:off x="839788" y="1129553"/>
            <a:ext cx="3932237" cy="4930588"/>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a:t>
            </a:r>
            <a:r>
              <a:rPr lang="en-US" sz="2400" dirty="0" err="1">
                <a:solidFill>
                  <a:prstClr val="black"/>
                </a:solidFill>
                <a:latin typeface="Calibri" panose="020F0502020204030204"/>
              </a:rPr>
              <a:t>Typ</a:t>
            </a:r>
            <a:r>
              <a:rPr lang="en-US" sz="2400" dirty="0">
                <a:solidFill>
                  <a:prstClr val="black"/>
                </a:solidFill>
                <a:latin typeface="Calibri" panose="020F0502020204030204"/>
              </a:rPr>
              <a:t> of Functional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4 categories out of total 7 categories of Functional.</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19050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0864-6C81-4951-A8EA-B43160A3D793}"/>
              </a:ext>
            </a:extLst>
          </p:cNvPr>
          <p:cNvSpPr>
            <a:spLocks noGrp="1"/>
          </p:cNvSpPr>
          <p:nvPr>
            <p:ph type="title"/>
          </p:nvPr>
        </p:nvSpPr>
        <p:spPr>
          <a:xfrm>
            <a:off x="839788" y="457200"/>
            <a:ext cx="3932237" cy="645459"/>
          </a:xfrm>
        </p:spPr>
        <p:txBody>
          <a:bodyPr>
            <a:normAutofit/>
          </a:bodyPr>
          <a:lstStyle/>
          <a:p>
            <a:r>
              <a:rPr lang="en-IN" sz="2800" b="1" dirty="0"/>
              <a:t>3. </a:t>
            </a:r>
            <a:r>
              <a:rPr lang="en-IN" sz="2800" b="1" dirty="0" err="1"/>
              <a:t>MSZoning</a:t>
            </a:r>
            <a:endParaRPr lang="en-IN" sz="2800" b="1" dirty="0"/>
          </a:p>
        </p:txBody>
      </p:sp>
      <p:pic>
        <p:nvPicPr>
          <p:cNvPr id="6" name="Content Placeholder 5">
            <a:extLst>
              <a:ext uri="{FF2B5EF4-FFF2-40B4-BE49-F238E27FC236}">
                <a16:creationId xmlns:a16="http://schemas.microsoft.com/office/drawing/2014/main" id="{8F3F6BD4-EEC5-4498-A44B-E07D78B54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93659" cy="5477435"/>
          </a:xfrm>
        </p:spPr>
      </p:pic>
      <p:sp>
        <p:nvSpPr>
          <p:cNvPr id="4" name="Text Placeholder 3">
            <a:extLst>
              <a:ext uri="{FF2B5EF4-FFF2-40B4-BE49-F238E27FC236}">
                <a16:creationId xmlns:a16="http://schemas.microsoft.com/office/drawing/2014/main" id="{EA78AFF9-76C1-41FE-8F8D-01219EBAD85A}"/>
              </a:ext>
            </a:extLst>
          </p:cNvPr>
          <p:cNvSpPr>
            <a:spLocks noGrp="1"/>
          </p:cNvSpPr>
          <p:nvPr>
            <p:ph type="body" sz="half" idx="2"/>
          </p:nvPr>
        </p:nvSpPr>
        <p:spPr>
          <a:xfrm>
            <a:off x="839788" y="1201271"/>
            <a:ext cx="3932237" cy="4667717"/>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RL category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2 categories of </a:t>
            </a:r>
            <a:r>
              <a:rPr lang="en-US" sz="2400" dirty="0" err="1">
                <a:solidFill>
                  <a:prstClr val="black"/>
                </a:solidFill>
                <a:latin typeface="Calibri" panose="020F0502020204030204"/>
              </a:rPr>
              <a:t>MSZoning</a:t>
            </a:r>
            <a:r>
              <a:rPr lang="en-US" sz="2400" dirty="0">
                <a:solidFill>
                  <a:prstClr val="black"/>
                </a:solidFill>
                <a:latin typeface="Calibri" panose="020F0502020204030204"/>
              </a:rPr>
              <a:t> out of total 5 categories.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sz="2400" dirty="0"/>
          </a:p>
        </p:txBody>
      </p:sp>
    </p:spTree>
    <p:extLst>
      <p:ext uri="{BB962C8B-B14F-4D97-AF65-F5344CB8AC3E}">
        <p14:creationId xmlns:p14="http://schemas.microsoft.com/office/powerpoint/2010/main" val="42351483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C3D1-F0F2-4DFD-9B07-09C88581D303}"/>
              </a:ext>
            </a:extLst>
          </p:cNvPr>
          <p:cNvSpPr>
            <a:spLocks noGrp="1"/>
          </p:cNvSpPr>
          <p:nvPr>
            <p:ph type="title"/>
          </p:nvPr>
        </p:nvSpPr>
        <p:spPr>
          <a:xfrm>
            <a:off x="839788" y="457200"/>
            <a:ext cx="3932237" cy="672353"/>
          </a:xfrm>
        </p:spPr>
        <p:txBody>
          <a:bodyPr>
            <a:normAutofit/>
          </a:bodyPr>
          <a:lstStyle/>
          <a:p>
            <a:r>
              <a:rPr lang="en-US" sz="2800" b="1" dirty="0"/>
              <a:t>57. Fireplaces</a:t>
            </a:r>
            <a:endParaRPr lang="en-IN" sz="2800" b="1" dirty="0"/>
          </a:p>
        </p:txBody>
      </p:sp>
      <p:pic>
        <p:nvPicPr>
          <p:cNvPr id="6" name="Content Placeholder 5">
            <a:extLst>
              <a:ext uri="{FF2B5EF4-FFF2-40B4-BE49-F238E27FC236}">
                <a16:creationId xmlns:a16="http://schemas.microsoft.com/office/drawing/2014/main" id="{0DB56E0A-BB43-491E-94B5-987291CFC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96436" cy="5411788"/>
          </a:xfrm>
        </p:spPr>
      </p:pic>
      <p:sp>
        <p:nvSpPr>
          <p:cNvPr id="4" name="Text Placeholder 3">
            <a:extLst>
              <a:ext uri="{FF2B5EF4-FFF2-40B4-BE49-F238E27FC236}">
                <a16:creationId xmlns:a16="http://schemas.microsoft.com/office/drawing/2014/main" id="{663B1AF4-C5F5-4331-9742-855CD5F4E3FB}"/>
              </a:ext>
            </a:extLst>
          </p:cNvPr>
          <p:cNvSpPr>
            <a:spLocks noGrp="1"/>
          </p:cNvSpPr>
          <p:nvPr>
            <p:ph type="body" sz="half" idx="2"/>
          </p:nvPr>
        </p:nvSpPr>
        <p:spPr>
          <a:xfrm>
            <a:off x="839788" y="1308847"/>
            <a:ext cx="3932237" cy="482301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0 of Fireplaces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out of total 4 categories of Fireplaces.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342427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5956-FF0D-4499-821E-5B655C28FCF8}"/>
              </a:ext>
            </a:extLst>
          </p:cNvPr>
          <p:cNvSpPr>
            <a:spLocks noGrp="1"/>
          </p:cNvSpPr>
          <p:nvPr>
            <p:ph type="title"/>
          </p:nvPr>
        </p:nvSpPr>
        <p:spPr>
          <a:xfrm>
            <a:off x="839788" y="457200"/>
            <a:ext cx="3932237" cy="531812"/>
          </a:xfrm>
        </p:spPr>
        <p:txBody>
          <a:bodyPr>
            <a:normAutofit/>
          </a:bodyPr>
          <a:lstStyle/>
          <a:p>
            <a:r>
              <a:rPr lang="en-US" sz="2800" b="1" dirty="0"/>
              <a:t>58. </a:t>
            </a:r>
            <a:r>
              <a:rPr lang="en-US" sz="2800" b="1" dirty="0" err="1"/>
              <a:t>FireplaceQu</a:t>
            </a:r>
            <a:endParaRPr lang="en-IN" sz="2800" b="1" dirty="0"/>
          </a:p>
        </p:txBody>
      </p:sp>
      <p:pic>
        <p:nvPicPr>
          <p:cNvPr id="6" name="Content Placeholder 5">
            <a:extLst>
              <a:ext uri="{FF2B5EF4-FFF2-40B4-BE49-F238E27FC236}">
                <a16:creationId xmlns:a16="http://schemas.microsoft.com/office/drawing/2014/main" id="{AB5C8873-AF2B-42F3-9D51-CC257084E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06788" cy="5411788"/>
          </a:xfrm>
        </p:spPr>
      </p:pic>
      <p:sp>
        <p:nvSpPr>
          <p:cNvPr id="4" name="Text Placeholder 3">
            <a:extLst>
              <a:ext uri="{FF2B5EF4-FFF2-40B4-BE49-F238E27FC236}">
                <a16:creationId xmlns:a16="http://schemas.microsoft.com/office/drawing/2014/main" id="{850703C1-338C-4470-BBAB-126E8DEAD6CA}"/>
              </a:ext>
            </a:extLst>
          </p:cNvPr>
          <p:cNvSpPr>
            <a:spLocks noGrp="1"/>
          </p:cNvSpPr>
          <p:nvPr>
            <p:ph type="body" sz="half" idx="2"/>
          </p:nvPr>
        </p:nvSpPr>
        <p:spPr>
          <a:xfrm>
            <a:off x="839788" y="1183341"/>
            <a:ext cx="3932237" cy="507402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Gd category of </a:t>
            </a:r>
            <a:r>
              <a:rPr lang="en-US" sz="2400" dirty="0" err="1">
                <a:solidFill>
                  <a:prstClr val="black"/>
                </a:solidFill>
                <a:latin typeface="Calibri" panose="020F0502020204030204"/>
              </a:rPr>
              <a:t>FireplaceQu</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a:t>
            </a:r>
            <a:r>
              <a:rPr lang="en-US" sz="2400" dirty="0" err="1">
                <a:solidFill>
                  <a:prstClr val="black"/>
                </a:solidFill>
                <a:latin typeface="Calibri" panose="020F0502020204030204"/>
              </a:rPr>
              <a:t>FireplaceQu</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620402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6791-C27D-4458-B34B-DD46C7A0EE68}"/>
              </a:ext>
            </a:extLst>
          </p:cNvPr>
          <p:cNvSpPr>
            <a:spLocks noGrp="1"/>
          </p:cNvSpPr>
          <p:nvPr>
            <p:ph type="title"/>
          </p:nvPr>
        </p:nvSpPr>
        <p:spPr>
          <a:xfrm>
            <a:off x="839788" y="457200"/>
            <a:ext cx="3932237" cy="762000"/>
          </a:xfrm>
        </p:spPr>
        <p:txBody>
          <a:bodyPr>
            <a:normAutofit/>
          </a:bodyPr>
          <a:lstStyle/>
          <a:p>
            <a:r>
              <a:rPr lang="en-US" sz="2800" b="1" dirty="0"/>
              <a:t>59. </a:t>
            </a:r>
            <a:r>
              <a:rPr lang="en-US" sz="2800" b="1" dirty="0" err="1"/>
              <a:t>GarageType</a:t>
            </a:r>
            <a:endParaRPr lang="en-IN" sz="2800" b="1" dirty="0"/>
          </a:p>
        </p:txBody>
      </p:sp>
      <p:pic>
        <p:nvPicPr>
          <p:cNvPr id="6" name="Content Placeholder 5">
            <a:extLst>
              <a:ext uri="{FF2B5EF4-FFF2-40B4-BE49-F238E27FC236}">
                <a16:creationId xmlns:a16="http://schemas.microsoft.com/office/drawing/2014/main" id="{C989D6E7-7AEB-47F1-BEAB-F3A2AA757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1"/>
            <a:ext cx="6650224" cy="5411788"/>
          </a:xfrm>
        </p:spPr>
      </p:pic>
      <p:sp>
        <p:nvSpPr>
          <p:cNvPr id="4" name="Text Placeholder 3">
            <a:extLst>
              <a:ext uri="{FF2B5EF4-FFF2-40B4-BE49-F238E27FC236}">
                <a16:creationId xmlns:a16="http://schemas.microsoft.com/office/drawing/2014/main" id="{5C190B64-6F90-455B-979F-E264A5065307}"/>
              </a:ext>
            </a:extLst>
          </p:cNvPr>
          <p:cNvSpPr>
            <a:spLocks noGrp="1"/>
          </p:cNvSpPr>
          <p:nvPr>
            <p:ph type="body" sz="half" idx="2"/>
          </p:nvPr>
        </p:nvSpPr>
        <p:spPr>
          <a:xfrm>
            <a:off x="839788" y="1380565"/>
            <a:ext cx="3932237" cy="4787153"/>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data is mostly present in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Attchd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GarageType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every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GarageType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R="0" lvl="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6081196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4903-815B-46AE-938E-D0DE8F02E120}"/>
              </a:ext>
            </a:extLst>
          </p:cNvPr>
          <p:cNvSpPr>
            <a:spLocks noGrp="1"/>
          </p:cNvSpPr>
          <p:nvPr>
            <p:ph type="title"/>
          </p:nvPr>
        </p:nvSpPr>
        <p:spPr>
          <a:xfrm>
            <a:off x="839788" y="457200"/>
            <a:ext cx="3932237" cy="531812"/>
          </a:xfrm>
        </p:spPr>
        <p:txBody>
          <a:bodyPr>
            <a:normAutofit/>
          </a:bodyPr>
          <a:lstStyle/>
          <a:p>
            <a:r>
              <a:rPr lang="en-US" sz="2800" b="1" dirty="0"/>
              <a:t>60. </a:t>
            </a:r>
            <a:r>
              <a:rPr lang="en-US" sz="2800" b="1" dirty="0" err="1"/>
              <a:t>GarageYrBlt</a:t>
            </a:r>
            <a:endParaRPr lang="en-IN" sz="2800" b="1" dirty="0"/>
          </a:p>
        </p:txBody>
      </p:sp>
      <p:pic>
        <p:nvPicPr>
          <p:cNvPr id="6" name="Content Placeholder 5">
            <a:extLst>
              <a:ext uri="{FF2B5EF4-FFF2-40B4-BE49-F238E27FC236}">
                <a16:creationId xmlns:a16="http://schemas.microsoft.com/office/drawing/2014/main" id="{31393649-0E62-4C17-9D72-26F5AC450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86083" cy="5302367"/>
          </a:xfrm>
        </p:spPr>
      </p:pic>
      <p:sp>
        <p:nvSpPr>
          <p:cNvPr id="4" name="Text Placeholder 3">
            <a:extLst>
              <a:ext uri="{FF2B5EF4-FFF2-40B4-BE49-F238E27FC236}">
                <a16:creationId xmlns:a16="http://schemas.microsoft.com/office/drawing/2014/main" id="{FBD910A2-B6ED-42BB-A1C4-C472C44E8A55}"/>
              </a:ext>
            </a:extLst>
          </p:cNvPr>
          <p:cNvSpPr>
            <a:spLocks noGrp="1"/>
          </p:cNvSpPr>
          <p:nvPr>
            <p:ph type="body" sz="half" idx="2"/>
          </p:nvPr>
        </p:nvSpPr>
        <p:spPr>
          <a:xfrm>
            <a:off x="839788" y="1129553"/>
            <a:ext cx="3932237" cy="5145741"/>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data is negatively skewed with having highest density at around 2010 &amp; data is showing somewhat positive correlation with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data is dispersed all over the place on plot. </a:t>
            </a:r>
          </a:p>
          <a:p>
            <a:endParaRPr lang="en-IN" dirty="0"/>
          </a:p>
        </p:txBody>
      </p:sp>
    </p:spTree>
    <p:extLst>
      <p:ext uri="{BB962C8B-B14F-4D97-AF65-F5344CB8AC3E}">
        <p14:creationId xmlns:p14="http://schemas.microsoft.com/office/powerpoint/2010/main" val="5962314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96CC-2918-4C40-AE6B-AC088FB53904}"/>
              </a:ext>
            </a:extLst>
          </p:cNvPr>
          <p:cNvSpPr>
            <a:spLocks noGrp="1"/>
          </p:cNvSpPr>
          <p:nvPr>
            <p:ph type="title"/>
          </p:nvPr>
        </p:nvSpPr>
        <p:spPr>
          <a:xfrm>
            <a:off x="839788" y="457200"/>
            <a:ext cx="3932237" cy="531812"/>
          </a:xfrm>
        </p:spPr>
        <p:txBody>
          <a:bodyPr>
            <a:normAutofit/>
          </a:bodyPr>
          <a:lstStyle/>
          <a:p>
            <a:r>
              <a:rPr lang="en-US" sz="2800" b="1" dirty="0"/>
              <a:t>61. </a:t>
            </a:r>
            <a:r>
              <a:rPr lang="en-US" sz="2800" b="1" dirty="0" err="1"/>
              <a:t>GarageFinish</a:t>
            </a:r>
            <a:endParaRPr lang="en-IN" sz="2800" b="1" dirty="0"/>
          </a:p>
        </p:txBody>
      </p:sp>
      <p:pic>
        <p:nvPicPr>
          <p:cNvPr id="6" name="Content Placeholder 5">
            <a:extLst>
              <a:ext uri="{FF2B5EF4-FFF2-40B4-BE49-F238E27FC236}">
                <a16:creationId xmlns:a16="http://schemas.microsoft.com/office/drawing/2014/main" id="{0EE65D5A-9D5C-47E5-B191-FAD1B0D39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21941" cy="5411788"/>
          </a:xfrm>
        </p:spPr>
      </p:pic>
      <p:sp>
        <p:nvSpPr>
          <p:cNvPr id="4" name="Text Placeholder 3">
            <a:extLst>
              <a:ext uri="{FF2B5EF4-FFF2-40B4-BE49-F238E27FC236}">
                <a16:creationId xmlns:a16="http://schemas.microsoft.com/office/drawing/2014/main" id="{08756AB9-9785-47C4-993D-DD0868D79CC6}"/>
              </a:ext>
            </a:extLst>
          </p:cNvPr>
          <p:cNvSpPr>
            <a:spLocks noGrp="1"/>
          </p:cNvSpPr>
          <p:nvPr>
            <p:ph type="body" sz="half" idx="2"/>
          </p:nvPr>
        </p:nvSpPr>
        <p:spPr>
          <a:xfrm>
            <a:off x="839788" y="1183341"/>
            <a:ext cx="3932237" cy="502023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most data is present in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Unf</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GarageFinish</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every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GarageFinish</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endParaRPr lang="en-IN" dirty="0"/>
          </a:p>
        </p:txBody>
      </p:sp>
    </p:spTree>
    <p:extLst>
      <p:ext uri="{BB962C8B-B14F-4D97-AF65-F5344CB8AC3E}">
        <p14:creationId xmlns:p14="http://schemas.microsoft.com/office/powerpoint/2010/main" val="2613149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0C49-304A-460A-A8BB-CD190AF9C6A3}"/>
              </a:ext>
            </a:extLst>
          </p:cNvPr>
          <p:cNvSpPr>
            <a:spLocks noGrp="1"/>
          </p:cNvSpPr>
          <p:nvPr>
            <p:ph type="title"/>
          </p:nvPr>
        </p:nvSpPr>
        <p:spPr>
          <a:xfrm>
            <a:off x="839788" y="457200"/>
            <a:ext cx="3932237" cy="531812"/>
          </a:xfrm>
        </p:spPr>
        <p:txBody>
          <a:bodyPr>
            <a:normAutofit/>
          </a:bodyPr>
          <a:lstStyle/>
          <a:p>
            <a:r>
              <a:rPr lang="en-US" sz="2800" b="1" dirty="0"/>
              <a:t>62. </a:t>
            </a:r>
            <a:r>
              <a:rPr lang="en-US" sz="2800" b="1" dirty="0" err="1"/>
              <a:t>GarageCars</a:t>
            </a:r>
            <a:endParaRPr lang="en-IN" sz="2800" b="1" dirty="0"/>
          </a:p>
        </p:txBody>
      </p:sp>
      <p:pic>
        <p:nvPicPr>
          <p:cNvPr id="6" name="Content Placeholder 5">
            <a:extLst>
              <a:ext uri="{FF2B5EF4-FFF2-40B4-BE49-F238E27FC236}">
                <a16:creationId xmlns:a16="http://schemas.microsoft.com/office/drawing/2014/main" id="{6020FFDE-2F4C-41CB-A9B2-3A43947C9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04012" cy="5411788"/>
          </a:xfrm>
        </p:spPr>
      </p:pic>
      <p:sp>
        <p:nvSpPr>
          <p:cNvPr id="4" name="Text Placeholder 3">
            <a:extLst>
              <a:ext uri="{FF2B5EF4-FFF2-40B4-BE49-F238E27FC236}">
                <a16:creationId xmlns:a16="http://schemas.microsoft.com/office/drawing/2014/main" id="{7A03655A-FA94-42E5-B200-5564A42BF0B3}"/>
              </a:ext>
            </a:extLst>
          </p:cNvPr>
          <p:cNvSpPr>
            <a:spLocks noGrp="1"/>
          </p:cNvSpPr>
          <p:nvPr>
            <p:ph type="body" sz="half" idx="2"/>
          </p:nvPr>
        </p:nvSpPr>
        <p:spPr>
          <a:xfrm>
            <a:off x="839788" y="1183341"/>
            <a:ext cx="3932237" cy="505609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2 of </a:t>
            </a:r>
            <a:r>
              <a:rPr lang="en-US" sz="2400" dirty="0" err="1">
                <a:solidFill>
                  <a:prstClr val="black"/>
                </a:solidFill>
                <a:latin typeface="Calibri" panose="020F0502020204030204"/>
              </a:rPr>
              <a:t>GarageCars</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4 categories out of total 5 categories of </a:t>
            </a:r>
            <a:r>
              <a:rPr lang="en-US" sz="2400" dirty="0" err="1">
                <a:solidFill>
                  <a:prstClr val="black"/>
                </a:solidFill>
                <a:latin typeface="Calibri" panose="020F0502020204030204"/>
              </a:rPr>
              <a:t>GarageCars</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282937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5F8F-4828-4323-A400-878EB2F1B5C4}"/>
              </a:ext>
            </a:extLst>
          </p:cNvPr>
          <p:cNvSpPr>
            <a:spLocks noGrp="1"/>
          </p:cNvSpPr>
          <p:nvPr>
            <p:ph type="title"/>
          </p:nvPr>
        </p:nvSpPr>
        <p:spPr>
          <a:xfrm>
            <a:off x="839788" y="457200"/>
            <a:ext cx="3932237" cy="531812"/>
          </a:xfrm>
        </p:spPr>
        <p:txBody>
          <a:bodyPr>
            <a:normAutofit/>
          </a:bodyPr>
          <a:lstStyle/>
          <a:p>
            <a:r>
              <a:rPr lang="en-US" sz="2800" b="1" dirty="0"/>
              <a:t>63. </a:t>
            </a:r>
            <a:r>
              <a:rPr lang="en-US" sz="2800" b="1" dirty="0" err="1"/>
              <a:t>GarageArea</a:t>
            </a:r>
            <a:endParaRPr lang="en-IN" sz="2800" b="1" dirty="0"/>
          </a:p>
        </p:txBody>
      </p:sp>
      <p:pic>
        <p:nvPicPr>
          <p:cNvPr id="6" name="Content Placeholder 5">
            <a:extLst>
              <a:ext uri="{FF2B5EF4-FFF2-40B4-BE49-F238E27FC236}">
                <a16:creationId xmlns:a16="http://schemas.microsoft.com/office/drawing/2014/main" id="{3F763651-1231-4797-B096-053247F72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04012" cy="5411788"/>
          </a:xfrm>
        </p:spPr>
      </p:pic>
      <p:sp>
        <p:nvSpPr>
          <p:cNvPr id="4" name="Text Placeholder 3">
            <a:extLst>
              <a:ext uri="{FF2B5EF4-FFF2-40B4-BE49-F238E27FC236}">
                <a16:creationId xmlns:a16="http://schemas.microsoft.com/office/drawing/2014/main" id="{162CDD58-7968-46D0-83F9-27F45BF47D46}"/>
              </a:ext>
            </a:extLst>
          </p:cNvPr>
          <p:cNvSpPr>
            <a:spLocks noGrp="1"/>
          </p:cNvSpPr>
          <p:nvPr>
            <p:ph type="body" sz="half" idx="2"/>
          </p:nvPr>
        </p:nvSpPr>
        <p:spPr>
          <a:xfrm>
            <a:off x="839788" y="1165412"/>
            <a:ext cx="3932237" cy="503816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positively skewed with having highest density around 350 &amp; data is showing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in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42408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8128-B871-4D89-95AC-D91A8E16D0B4}"/>
              </a:ext>
            </a:extLst>
          </p:cNvPr>
          <p:cNvSpPr>
            <a:spLocks noGrp="1"/>
          </p:cNvSpPr>
          <p:nvPr>
            <p:ph type="title"/>
          </p:nvPr>
        </p:nvSpPr>
        <p:spPr>
          <a:xfrm>
            <a:off x="839788" y="457200"/>
            <a:ext cx="3932237" cy="708212"/>
          </a:xfrm>
        </p:spPr>
        <p:txBody>
          <a:bodyPr>
            <a:normAutofit/>
          </a:bodyPr>
          <a:lstStyle/>
          <a:p>
            <a:r>
              <a:rPr lang="en-US" sz="2800" b="1" dirty="0"/>
              <a:t>64. </a:t>
            </a:r>
            <a:r>
              <a:rPr lang="en-US" sz="2800" b="1" dirty="0" err="1"/>
              <a:t>GarageQual</a:t>
            </a:r>
            <a:endParaRPr lang="en-IN" sz="2800" b="1" dirty="0"/>
          </a:p>
        </p:txBody>
      </p:sp>
      <p:pic>
        <p:nvPicPr>
          <p:cNvPr id="6" name="Content Placeholder 5">
            <a:extLst>
              <a:ext uri="{FF2B5EF4-FFF2-40B4-BE49-F238E27FC236}">
                <a16:creationId xmlns:a16="http://schemas.microsoft.com/office/drawing/2014/main" id="{0375F612-460B-4D59-9BB2-AA0FF7D84F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50224" cy="5411787"/>
          </a:xfrm>
        </p:spPr>
      </p:pic>
      <p:sp>
        <p:nvSpPr>
          <p:cNvPr id="4" name="Text Placeholder 3">
            <a:extLst>
              <a:ext uri="{FF2B5EF4-FFF2-40B4-BE49-F238E27FC236}">
                <a16:creationId xmlns:a16="http://schemas.microsoft.com/office/drawing/2014/main" id="{BAA4AC0B-F193-412F-8293-5CB2583D3787}"/>
              </a:ext>
            </a:extLst>
          </p:cNvPr>
          <p:cNvSpPr>
            <a:spLocks noGrp="1"/>
          </p:cNvSpPr>
          <p:nvPr>
            <p:ph type="body" sz="half" idx="2"/>
          </p:nvPr>
        </p:nvSpPr>
        <p:spPr>
          <a:xfrm>
            <a:off x="839788" y="1416423"/>
            <a:ext cx="3932237" cy="4823011"/>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most data is present in category TA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GarageQual</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only 2 categories out of total 5 categories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GarageQual</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endParaRPr lang="en-IN" dirty="0"/>
          </a:p>
        </p:txBody>
      </p:sp>
    </p:spTree>
    <p:extLst>
      <p:ext uri="{BB962C8B-B14F-4D97-AF65-F5344CB8AC3E}">
        <p14:creationId xmlns:p14="http://schemas.microsoft.com/office/powerpoint/2010/main" val="169765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2641-ECDF-4525-8F88-D6F9B1A4404B}"/>
              </a:ext>
            </a:extLst>
          </p:cNvPr>
          <p:cNvSpPr>
            <a:spLocks noGrp="1"/>
          </p:cNvSpPr>
          <p:nvPr>
            <p:ph type="title"/>
          </p:nvPr>
        </p:nvSpPr>
        <p:spPr>
          <a:xfrm>
            <a:off x="839788" y="457200"/>
            <a:ext cx="3932237" cy="531812"/>
          </a:xfrm>
        </p:spPr>
        <p:txBody>
          <a:bodyPr>
            <a:normAutofit/>
          </a:bodyPr>
          <a:lstStyle/>
          <a:p>
            <a:r>
              <a:rPr lang="en-US" sz="2800" b="1" dirty="0"/>
              <a:t>65. </a:t>
            </a:r>
            <a:r>
              <a:rPr lang="en-US" sz="2800" b="1" dirty="0" err="1"/>
              <a:t>GarageCond</a:t>
            </a:r>
            <a:endParaRPr lang="en-IN" sz="2800" b="1" dirty="0"/>
          </a:p>
        </p:txBody>
      </p:sp>
      <p:pic>
        <p:nvPicPr>
          <p:cNvPr id="6" name="Content Placeholder 5">
            <a:extLst>
              <a:ext uri="{FF2B5EF4-FFF2-40B4-BE49-F238E27FC236}">
                <a16:creationId xmlns:a16="http://schemas.microsoft.com/office/drawing/2014/main" id="{9807A9F5-C2BF-4B41-89F8-4C840CCF8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24718" cy="5333629"/>
          </a:xfrm>
        </p:spPr>
      </p:pic>
      <p:sp>
        <p:nvSpPr>
          <p:cNvPr id="4" name="Text Placeholder 3">
            <a:extLst>
              <a:ext uri="{FF2B5EF4-FFF2-40B4-BE49-F238E27FC236}">
                <a16:creationId xmlns:a16="http://schemas.microsoft.com/office/drawing/2014/main" id="{55CFE4DE-A8F3-4EEC-9381-FEDFEA2424CF}"/>
              </a:ext>
            </a:extLst>
          </p:cNvPr>
          <p:cNvSpPr>
            <a:spLocks noGrp="1"/>
          </p:cNvSpPr>
          <p:nvPr>
            <p:ph type="body" sz="half" idx="2"/>
          </p:nvPr>
        </p:nvSpPr>
        <p:spPr>
          <a:xfrm>
            <a:off x="839788" y="1237129"/>
            <a:ext cx="3932237" cy="4930589"/>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a:t>
            </a:r>
            <a:r>
              <a:rPr lang="en-US" sz="2400" dirty="0">
                <a:solidFill>
                  <a:prstClr val="black"/>
                </a:solidFill>
                <a:latin typeface="Calibri" panose="020F0502020204030204"/>
              </a:rPr>
              <a:t>we conclude that most data is present in category TA of </a:t>
            </a:r>
            <a:r>
              <a:rPr lang="en-US" sz="2400" dirty="0" err="1">
                <a:solidFill>
                  <a:prstClr val="black"/>
                </a:solidFill>
                <a:latin typeface="Calibri" panose="020F0502020204030204"/>
              </a:rPr>
              <a:t>GarageCond</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3 categories out of total 5 categories of </a:t>
            </a:r>
            <a:r>
              <a:rPr lang="en-US" sz="2400" dirty="0" err="1">
                <a:solidFill>
                  <a:prstClr val="black"/>
                </a:solidFill>
                <a:latin typeface="Calibri" panose="020F0502020204030204"/>
              </a:rPr>
              <a:t>GarageCond</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965377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A1DC-FF80-40E9-893D-C2850E6DD7EB}"/>
              </a:ext>
            </a:extLst>
          </p:cNvPr>
          <p:cNvSpPr>
            <a:spLocks noGrp="1"/>
          </p:cNvSpPr>
          <p:nvPr>
            <p:ph type="title"/>
          </p:nvPr>
        </p:nvSpPr>
        <p:spPr>
          <a:xfrm>
            <a:off x="839788" y="457200"/>
            <a:ext cx="3932237" cy="531812"/>
          </a:xfrm>
        </p:spPr>
        <p:txBody>
          <a:bodyPr>
            <a:normAutofit/>
          </a:bodyPr>
          <a:lstStyle/>
          <a:p>
            <a:r>
              <a:rPr lang="en-US" sz="2800" b="1" dirty="0"/>
              <a:t>66. </a:t>
            </a:r>
            <a:r>
              <a:rPr lang="en-US" sz="2800" b="1" dirty="0" err="1"/>
              <a:t>PavedDrive</a:t>
            </a:r>
            <a:endParaRPr lang="en-IN" sz="2800" b="1" dirty="0"/>
          </a:p>
        </p:txBody>
      </p:sp>
      <p:pic>
        <p:nvPicPr>
          <p:cNvPr id="6" name="Content Placeholder 5">
            <a:extLst>
              <a:ext uri="{FF2B5EF4-FFF2-40B4-BE49-F238E27FC236}">
                <a16:creationId xmlns:a16="http://schemas.microsoft.com/office/drawing/2014/main" id="{7E09CF7F-04BF-45F4-BF16-5C89A9199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24718" cy="5357712"/>
          </a:xfrm>
        </p:spPr>
      </p:pic>
      <p:sp>
        <p:nvSpPr>
          <p:cNvPr id="4" name="Text Placeholder 3">
            <a:extLst>
              <a:ext uri="{FF2B5EF4-FFF2-40B4-BE49-F238E27FC236}">
                <a16:creationId xmlns:a16="http://schemas.microsoft.com/office/drawing/2014/main" id="{9334212C-3C00-4FEC-900D-F9740A7EF1BC}"/>
              </a:ext>
            </a:extLst>
          </p:cNvPr>
          <p:cNvSpPr>
            <a:spLocks noGrp="1"/>
          </p:cNvSpPr>
          <p:nvPr>
            <p:ph type="body" sz="half" idx="2"/>
          </p:nvPr>
        </p:nvSpPr>
        <p:spPr>
          <a:xfrm>
            <a:off x="839788" y="1255059"/>
            <a:ext cx="3932237" cy="4823012"/>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Y of </a:t>
            </a:r>
            <a:r>
              <a:rPr lang="en-US" sz="2400" dirty="0" err="1">
                <a:solidFill>
                  <a:prstClr val="black"/>
                </a:solidFill>
                <a:latin typeface="Calibri" panose="020F0502020204030204"/>
              </a:rPr>
              <a:t>PavedDrive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2 categories out of total 3 categories of </a:t>
            </a:r>
            <a:r>
              <a:rPr lang="en-US" sz="2400" dirty="0" err="1">
                <a:solidFill>
                  <a:prstClr val="black"/>
                </a:solidFill>
                <a:latin typeface="Calibri" panose="020F0502020204030204"/>
              </a:rPr>
              <a:t>PavedDrive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99108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F8F8-0374-471A-BA4F-E0546DAC7D90}"/>
              </a:ext>
            </a:extLst>
          </p:cNvPr>
          <p:cNvSpPr>
            <a:spLocks noGrp="1"/>
          </p:cNvSpPr>
          <p:nvPr>
            <p:ph type="title"/>
          </p:nvPr>
        </p:nvSpPr>
        <p:spPr>
          <a:xfrm>
            <a:off x="839788" y="457200"/>
            <a:ext cx="3932237" cy="627529"/>
          </a:xfrm>
        </p:spPr>
        <p:txBody>
          <a:bodyPr>
            <a:normAutofit/>
          </a:bodyPr>
          <a:lstStyle/>
          <a:p>
            <a:r>
              <a:rPr lang="en-IN" sz="2800" b="1" dirty="0"/>
              <a:t>4. </a:t>
            </a:r>
            <a:r>
              <a:rPr lang="en-IN" sz="2800" b="1" dirty="0" err="1"/>
              <a:t>LotFrontage</a:t>
            </a:r>
            <a:endParaRPr lang="en-IN" sz="2800" b="1" dirty="0"/>
          </a:p>
        </p:txBody>
      </p:sp>
      <p:pic>
        <p:nvPicPr>
          <p:cNvPr id="6" name="Content Placeholder 5">
            <a:extLst>
              <a:ext uri="{FF2B5EF4-FFF2-40B4-BE49-F238E27FC236}">
                <a16:creationId xmlns:a16="http://schemas.microsoft.com/office/drawing/2014/main" id="{FE0AD69E-6C69-451C-B886-340710179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57800" cy="5322918"/>
          </a:xfrm>
        </p:spPr>
      </p:pic>
      <p:sp>
        <p:nvSpPr>
          <p:cNvPr id="4" name="Text Placeholder 3">
            <a:extLst>
              <a:ext uri="{FF2B5EF4-FFF2-40B4-BE49-F238E27FC236}">
                <a16:creationId xmlns:a16="http://schemas.microsoft.com/office/drawing/2014/main" id="{B77A391E-F4C8-4959-AA8F-0CBD987289C4}"/>
              </a:ext>
            </a:extLst>
          </p:cNvPr>
          <p:cNvSpPr>
            <a:spLocks noGrp="1"/>
          </p:cNvSpPr>
          <p:nvPr>
            <p:ph type="body" sz="half" idx="2"/>
          </p:nvPr>
        </p:nvSpPr>
        <p:spPr>
          <a:xfrm>
            <a:off x="839788" y="1147482"/>
            <a:ext cx="3932237" cy="5322918"/>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Null values were present &amp; filled them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concluded that data is positively skewed with data having highest density at around 60 &amp; data is showing somewhat positive correlation with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with data being concentrated mostly under 150 range.</a:t>
            </a:r>
          </a:p>
          <a:p>
            <a:endParaRPr lang="en-IN" dirty="0"/>
          </a:p>
        </p:txBody>
      </p:sp>
    </p:spTree>
    <p:extLst>
      <p:ext uri="{BB962C8B-B14F-4D97-AF65-F5344CB8AC3E}">
        <p14:creationId xmlns:p14="http://schemas.microsoft.com/office/powerpoint/2010/main" val="23273352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A8F3-1DAE-40EE-8DCA-4A597E50852F}"/>
              </a:ext>
            </a:extLst>
          </p:cNvPr>
          <p:cNvSpPr>
            <a:spLocks noGrp="1"/>
          </p:cNvSpPr>
          <p:nvPr>
            <p:ph type="title"/>
          </p:nvPr>
        </p:nvSpPr>
        <p:spPr>
          <a:xfrm>
            <a:off x="839788" y="457200"/>
            <a:ext cx="3932237" cy="708212"/>
          </a:xfrm>
        </p:spPr>
        <p:txBody>
          <a:bodyPr>
            <a:normAutofit/>
          </a:bodyPr>
          <a:lstStyle/>
          <a:p>
            <a:r>
              <a:rPr lang="en-US" sz="2800" b="1" dirty="0"/>
              <a:t>67. </a:t>
            </a:r>
            <a:r>
              <a:rPr lang="en-US" sz="2800" b="1" dirty="0" err="1"/>
              <a:t>WoodDeckSF</a:t>
            </a:r>
            <a:endParaRPr lang="en-IN" sz="2800" b="1" dirty="0"/>
          </a:p>
        </p:txBody>
      </p:sp>
      <p:pic>
        <p:nvPicPr>
          <p:cNvPr id="6" name="Content Placeholder 5">
            <a:extLst>
              <a:ext uri="{FF2B5EF4-FFF2-40B4-BE49-F238E27FC236}">
                <a16:creationId xmlns:a16="http://schemas.microsoft.com/office/drawing/2014/main" id="{B53D1117-536C-438B-8EFD-503ED5342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14365" cy="5302367"/>
          </a:xfrm>
        </p:spPr>
      </p:pic>
      <p:sp>
        <p:nvSpPr>
          <p:cNvPr id="4" name="Text Placeholder 3">
            <a:extLst>
              <a:ext uri="{FF2B5EF4-FFF2-40B4-BE49-F238E27FC236}">
                <a16:creationId xmlns:a16="http://schemas.microsoft.com/office/drawing/2014/main" id="{3B328824-98F8-40B0-85E2-1F9C3E3A0D8F}"/>
              </a:ext>
            </a:extLst>
          </p:cNvPr>
          <p:cNvSpPr>
            <a:spLocks noGrp="1"/>
          </p:cNvSpPr>
          <p:nvPr>
            <p:ph type="body" sz="half" idx="2"/>
          </p:nvPr>
        </p:nvSpPr>
        <p:spPr>
          <a:xfrm>
            <a:off x="839788" y="1398494"/>
            <a:ext cx="3932237" cy="500230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positively skewed with multiple peaks &amp; having highest density at around 0. Also data is having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in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4037022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E97F-5635-4B25-A0AC-B65B50EB6E63}"/>
              </a:ext>
            </a:extLst>
          </p:cNvPr>
          <p:cNvSpPr>
            <a:spLocks noGrp="1"/>
          </p:cNvSpPr>
          <p:nvPr>
            <p:ph type="title"/>
          </p:nvPr>
        </p:nvSpPr>
        <p:spPr>
          <a:xfrm>
            <a:off x="839788" y="457200"/>
            <a:ext cx="3932237" cy="531812"/>
          </a:xfrm>
        </p:spPr>
        <p:txBody>
          <a:bodyPr>
            <a:normAutofit/>
          </a:bodyPr>
          <a:lstStyle/>
          <a:p>
            <a:r>
              <a:rPr lang="en-US" sz="2800" b="1" dirty="0"/>
              <a:t>68. </a:t>
            </a:r>
            <a:r>
              <a:rPr lang="en-US" sz="2800" b="1" dirty="0" err="1"/>
              <a:t>OpenPorchSF</a:t>
            </a:r>
            <a:endParaRPr lang="en-IN" sz="2800" b="1" dirty="0"/>
          </a:p>
        </p:txBody>
      </p:sp>
      <p:sp>
        <p:nvSpPr>
          <p:cNvPr id="4" name="Text Placeholder 3">
            <a:extLst>
              <a:ext uri="{FF2B5EF4-FFF2-40B4-BE49-F238E27FC236}">
                <a16:creationId xmlns:a16="http://schemas.microsoft.com/office/drawing/2014/main" id="{82AFB13B-9A2D-4577-A323-3CC753069D22}"/>
              </a:ext>
            </a:extLst>
          </p:cNvPr>
          <p:cNvSpPr>
            <a:spLocks noGrp="1"/>
          </p:cNvSpPr>
          <p:nvPr>
            <p:ph type="body" sz="half" idx="2"/>
          </p:nvPr>
        </p:nvSpPr>
        <p:spPr>
          <a:xfrm>
            <a:off x="839788" y="1147482"/>
            <a:ext cx="3932237" cy="4721506"/>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positively skewed with having highest density at around 0 &amp; data having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in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pic>
        <p:nvPicPr>
          <p:cNvPr id="10" name="Content Placeholder 9">
            <a:extLst>
              <a:ext uri="{FF2B5EF4-FFF2-40B4-BE49-F238E27FC236}">
                <a16:creationId xmlns:a16="http://schemas.microsoft.com/office/drawing/2014/main" id="{B5DD48A6-1692-448E-B629-4DFE306FC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96436" cy="5322918"/>
          </a:xfrm>
        </p:spPr>
      </p:pic>
    </p:spTree>
    <p:extLst>
      <p:ext uri="{BB962C8B-B14F-4D97-AF65-F5344CB8AC3E}">
        <p14:creationId xmlns:p14="http://schemas.microsoft.com/office/powerpoint/2010/main" val="1569471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93E9-0E50-49C0-A53B-F5B90A86B3A9}"/>
              </a:ext>
            </a:extLst>
          </p:cNvPr>
          <p:cNvSpPr>
            <a:spLocks noGrp="1"/>
          </p:cNvSpPr>
          <p:nvPr>
            <p:ph type="title"/>
          </p:nvPr>
        </p:nvSpPr>
        <p:spPr>
          <a:xfrm>
            <a:off x="839788" y="457200"/>
            <a:ext cx="3932237" cy="708212"/>
          </a:xfrm>
        </p:spPr>
        <p:txBody>
          <a:bodyPr>
            <a:normAutofit/>
          </a:bodyPr>
          <a:lstStyle/>
          <a:p>
            <a:r>
              <a:rPr lang="en-US" sz="2800" b="1" dirty="0"/>
              <a:t>69. </a:t>
            </a:r>
            <a:r>
              <a:rPr lang="en-US" sz="2800" b="1" dirty="0" err="1"/>
              <a:t>EnclosedPorch</a:t>
            </a:r>
            <a:endParaRPr lang="en-IN" sz="2800" b="1" dirty="0"/>
          </a:p>
        </p:txBody>
      </p:sp>
      <p:pic>
        <p:nvPicPr>
          <p:cNvPr id="6" name="Content Placeholder 5">
            <a:extLst>
              <a:ext uri="{FF2B5EF4-FFF2-40B4-BE49-F238E27FC236}">
                <a16:creationId xmlns:a16="http://schemas.microsoft.com/office/drawing/2014/main" id="{80A2738F-E25A-47A5-B0D9-79EC27DD7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21941" cy="5411788"/>
          </a:xfrm>
        </p:spPr>
      </p:pic>
      <p:sp>
        <p:nvSpPr>
          <p:cNvPr id="4" name="Text Placeholder 3">
            <a:extLst>
              <a:ext uri="{FF2B5EF4-FFF2-40B4-BE49-F238E27FC236}">
                <a16:creationId xmlns:a16="http://schemas.microsoft.com/office/drawing/2014/main" id="{CD3978BF-5E4B-400E-9004-5D68ECFA1066}"/>
              </a:ext>
            </a:extLst>
          </p:cNvPr>
          <p:cNvSpPr>
            <a:spLocks noGrp="1"/>
          </p:cNvSpPr>
          <p:nvPr>
            <p:ph type="body" sz="half" idx="2"/>
          </p:nvPr>
        </p:nvSpPr>
        <p:spPr>
          <a:xfrm>
            <a:off x="839788" y="1308847"/>
            <a:ext cx="3932237" cy="4966447"/>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somewhat positively skewed with having highest density at around 0 &amp; data is having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7704590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CBE5-7EDA-4187-8734-3A2A177D96E4}"/>
              </a:ext>
            </a:extLst>
          </p:cNvPr>
          <p:cNvSpPr>
            <a:spLocks noGrp="1"/>
          </p:cNvSpPr>
          <p:nvPr>
            <p:ph type="title"/>
          </p:nvPr>
        </p:nvSpPr>
        <p:spPr>
          <a:xfrm>
            <a:off x="839788" y="457200"/>
            <a:ext cx="3932237" cy="531812"/>
          </a:xfrm>
        </p:spPr>
        <p:txBody>
          <a:bodyPr>
            <a:normAutofit/>
          </a:bodyPr>
          <a:lstStyle/>
          <a:p>
            <a:r>
              <a:rPr lang="en-US" sz="2800" b="1" dirty="0"/>
              <a:t>70. 3SsnPorch</a:t>
            </a:r>
            <a:endParaRPr lang="en-IN" sz="2800" b="1" dirty="0"/>
          </a:p>
        </p:txBody>
      </p:sp>
      <p:pic>
        <p:nvPicPr>
          <p:cNvPr id="6" name="Content Placeholder 5">
            <a:extLst>
              <a:ext uri="{FF2B5EF4-FFF2-40B4-BE49-F238E27FC236}">
                <a16:creationId xmlns:a16="http://schemas.microsoft.com/office/drawing/2014/main" id="{9C7D6BCB-5572-4503-B704-8FB5A95FF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614365" cy="5411788"/>
          </a:xfrm>
        </p:spPr>
      </p:pic>
      <p:sp>
        <p:nvSpPr>
          <p:cNvPr id="4" name="Text Placeholder 3">
            <a:extLst>
              <a:ext uri="{FF2B5EF4-FFF2-40B4-BE49-F238E27FC236}">
                <a16:creationId xmlns:a16="http://schemas.microsoft.com/office/drawing/2014/main" id="{F4093CCB-C17B-4A10-A093-2286FF151840}"/>
              </a:ext>
            </a:extLst>
          </p:cNvPr>
          <p:cNvSpPr>
            <a:spLocks noGrp="1"/>
          </p:cNvSpPr>
          <p:nvPr>
            <p:ph type="body" sz="half" idx="2"/>
          </p:nvPr>
        </p:nvSpPr>
        <p:spPr>
          <a:xfrm>
            <a:off x="839788" y="1165412"/>
            <a:ext cx="3932237" cy="503816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0 of 3SsnPorch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1 category out of total 18 categories of 3SsnPorch.</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002645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92F9-F803-48C4-A4E9-A60B2FC3DF38}"/>
              </a:ext>
            </a:extLst>
          </p:cNvPr>
          <p:cNvSpPr>
            <a:spLocks noGrp="1"/>
          </p:cNvSpPr>
          <p:nvPr>
            <p:ph type="title"/>
          </p:nvPr>
        </p:nvSpPr>
        <p:spPr>
          <a:xfrm>
            <a:off x="839788" y="457200"/>
            <a:ext cx="3932237" cy="672353"/>
          </a:xfrm>
        </p:spPr>
        <p:txBody>
          <a:bodyPr>
            <a:normAutofit/>
          </a:bodyPr>
          <a:lstStyle/>
          <a:p>
            <a:r>
              <a:rPr lang="en-US" sz="2800" b="1" dirty="0"/>
              <a:t>71. </a:t>
            </a:r>
            <a:r>
              <a:rPr lang="en-US" sz="2800" b="1" dirty="0" err="1"/>
              <a:t>ScreenPorch</a:t>
            </a:r>
            <a:endParaRPr lang="en-IN" sz="2800" b="1" dirty="0"/>
          </a:p>
        </p:txBody>
      </p:sp>
      <p:pic>
        <p:nvPicPr>
          <p:cNvPr id="6" name="Content Placeholder 5">
            <a:extLst>
              <a:ext uri="{FF2B5EF4-FFF2-40B4-BE49-F238E27FC236}">
                <a16:creationId xmlns:a16="http://schemas.microsoft.com/office/drawing/2014/main" id="{9110EB56-542A-490F-9EE3-D47EE5237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1"/>
            <a:ext cx="6686083" cy="5411788"/>
          </a:xfrm>
        </p:spPr>
      </p:pic>
      <p:sp>
        <p:nvSpPr>
          <p:cNvPr id="4" name="Text Placeholder 3">
            <a:extLst>
              <a:ext uri="{FF2B5EF4-FFF2-40B4-BE49-F238E27FC236}">
                <a16:creationId xmlns:a16="http://schemas.microsoft.com/office/drawing/2014/main" id="{549F48B2-80C1-41DB-9C40-DEAAF88448CA}"/>
              </a:ext>
            </a:extLst>
          </p:cNvPr>
          <p:cNvSpPr>
            <a:spLocks noGrp="1"/>
          </p:cNvSpPr>
          <p:nvPr>
            <p:ph type="body" sz="half" idx="2"/>
          </p:nvPr>
        </p:nvSpPr>
        <p:spPr>
          <a:xfrm>
            <a:off x="839788" y="1290917"/>
            <a:ext cx="3932237" cy="4912659"/>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data is somewhat positively skewed with having highest density at around 0 &amp; data is having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on plot.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1562195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659E-30D0-4F25-A9F7-967AF40CDC02}"/>
              </a:ext>
            </a:extLst>
          </p:cNvPr>
          <p:cNvSpPr>
            <a:spLocks noGrp="1"/>
          </p:cNvSpPr>
          <p:nvPr>
            <p:ph type="title"/>
          </p:nvPr>
        </p:nvSpPr>
        <p:spPr>
          <a:xfrm>
            <a:off x="839788" y="457200"/>
            <a:ext cx="3932237" cy="531812"/>
          </a:xfrm>
        </p:spPr>
        <p:txBody>
          <a:bodyPr>
            <a:normAutofit/>
          </a:bodyPr>
          <a:lstStyle/>
          <a:p>
            <a:r>
              <a:rPr lang="en-US" sz="2800" b="1" dirty="0"/>
              <a:t>72. </a:t>
            </a:r>
            <a:r>
              <a:rPr lang="en-US" sz="2800" b="1" dirty="0" err="1"/>
              <a:t>PoolArea</a:t>
            </a:r>
            <a:endParaRPr lang="en-IN" sz="2800" b="1" dirty="0"/>
          </a:p>
        </p:txBody>
      </p:sp>
      <p:pic>
        <p:nvPicPr>
          <p:cNvPr id="6" name="Content Placeholder 5">
            <a:extLst>
              <a:ext uri="{FF2B5EF4-FFF2-40B4-BE49-F238E27FC236}">
                <a16:creationId xmlns:a16="http://schemas.microsoft.com/office/drawing/2014/main" id="{42E98C77-3A92-4B9B-9C8C-8B02B5511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32294" cy="5411787"/>
          </a:xfrm>
        </p:spPr>
      </p:pic>
      <p:sp>
        <p:nvSpPr>
          <p:cNvPr id="4" name="Text Placeholder 3">
            <a:extLst>
              <a:ext uri="{FF2B5EF4-FFF2-40B4-BE49-F238E27FC236}">
                <a16:creationId xmlns:a16="http://schemas.microsoft.com/office/drawing/2014/main" id="{7EBC966F-CA33-4D14-BBCF-83814447F198}"/>
              </a:ext>
            </a:extLst>
          </p:cNvPr>
          <p:cNvSpPr>
            <a:spLocks noGrp="1"/>
          </p:cNvSpPr>
          <p:nvPr>
            <p:ph type="body" sz="half" idx="2"/>
          </p:nvPr>
        </p:nvSpPr>
        <p:spPr>
          <a:xfrm>
            <a:off x="839788" y="1165412"/>
            <a:ext cx="3932237" cy="470357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0 of </a:t>
            </a:r>
            <a:r>
              <a:rPr lang="en-US" sz="2400" dirty="0" err="1">
                <a:solidFill>
                  <a:prstClr val="black"/>
                </a:solidFill>
                <a:latin typeface="Calibri" panose="020F0502020204030204"/>
              </a:rPr>
              <a:t>PoolArea</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1 category out of total 8 categories of </a:t>
            </a:r>
            <a:r>
              <a:rPr lang="en-US" sz="2400" dirty="0" err="1">
                <a:solidFill>
                  <a:prstClr val="black"/>
                </a:solidFill>
                <a:latin typeface="Calibri" panose="020F0502020204030204"/>
              </a:rPr>
              <a:t>PoolArea</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42094250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0607-ACDC-42DC-9A15-B7F3C86AAC13}"/>
              </a:ext>
            </a:extLst>
          </p:cNvPr>
          <p:cNvSpPr>
            <a:spLocks noGrp="1"/>
          </p:cNvSpPr>
          <p:nvPr>
            <p:ph type="title"/>
          </p:nvPr>
        </p:nvSpPr>
        <p:spPr>
          <a:xfrm>
            <a:off x="839788" y="457200"/>
            <a:ext cx="3932237" cy="531812"/>
          </a:xfrm>
        </p:spPr>
        <p:txBody>
          <a:bodyPr>
            <a:normAutofit/>
          </a:bodyPr>
          <a:lstStyle/>
          <a:p>
            <a:r>
              <a:rPr lang="en-US" sz="2800" b="1" dirty="0"/>
              <a:t>73. </a:t>
            </a:r>
            <a:r>
              <a:rPr lang="en-US" sz="2800" b="1" dirty="0" err="1"/>
              <a:t>PoolQC</a:t>
            </a:r>
            <a:endParaRPr lang="en-IN" sz="2800" b="1" dirty="0"/>
          </a:p>
        </p:txBody>
      </p:sp>
      <p:pic>
        <p:nvPicPr>
          <p:cNvPr id="6" name="Content Placeholder 5">
            <a:extLst>
              <a:ext uri="{FF2B5EF4-FFF2-40B4-BE49-F238E27FC236}">
                <a16:creationId xmlns:a16="http://schemas.microsoft.com/office/drawing/2014/main" id="{61DCD368-A5C1-4761-8C4B-B9CC73F628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632294" cy="5411788"/>
          </a:xfrm>
        </p:spPr>
      </p:pic>
      <p:sp>
        <p:nvSpPr>
          <p:cNvPr id="4" name="Text Placeholder 3">
            <a:extLst>
              <a:ext uri="{FF2B5EF4-FFF2-40B4-BE49-F238E27FC236}">
                <a16:creationId xmlns:a16="http://schemas.microsoft.com/office/drawing/2014/main" id="{A81C0E1B-81FF-4CE9-8F71-5CDBE623A0D0}"/>
              </a:ext>
            </a:extLst>
          </p:cNvPr>
          <p:cNvSpPr>
            <a:spLocks noGrp="1"/>
          </p:cNvSpPr>
          <p:nvPr>
            <p:ph type="body" sz="half" idx="2"/>
          </p:nvPr>
        </p:nvSpPr>
        <p:spPr>
          <a:xfrm>
            <a:off x="839788" y="1165412"/>
            <a:ext cx="3932237" cy="4703576"/>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most data is present in category Fa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PoolQC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every category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PoolQC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endParaRPr lang="en-IN" dirty="0"/>
          </a:p>
        </p:txBody>
      </p:sp>
    </p:spTree>
    <p:extLst>
      <p:ext uri="{BB962C8B-B14F-4D97-AF65-F5344CB8AC3E}">
        <p14:creationId xmlns:p14="http://schemas.microsoft.com/office/powerpoint/2010/main" val="34557956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89F1-87C1-4C18-ACE8-3F4EF1A972CB}"/>
              </a:ext>
            </a:extLst>
          </p:cNvPr>
          <p:cNvSpPr>
            <a:spLocks noGrp="1"/>
          </p:cNvSpPr>
          <p:nvPr>
            <p:ph type="title"/>
          </p:nvPr>
        </p:nvSpPr>
        <p:spPr>
          <a:xfrm>
            <a:off x="839788" y="457200"/>
            <a:ext cx="3932237" cy="531812"/>
          </a:xfrm>
        </p:spPr>
        <p:txBody>
          <a:bodyPr>
            <a:normAutofit/>
          </a:bodyPr>
          <a:lstStyle/>
          <a:p>
            <a:r>
              <a:rPr lang="en-US" sz="2800" b="1" dirty="0"/>
              <a:t>74. Fence</a:t>
            </a:r>
            <a:endParaRPr lang="en-IN" sz="2800" b="1" dirty="0"/>
          </a:p>
        </p:txBody>
      </p:sp>
      <p:pic>
        <p:nvPicPr>
          <p:cNvPr id="6" name="Content Placeholder 5">
            <a:extLst>
              <a:ext uri="{FF2B5EF4-FFF2-40B4-BE49-F238E27FC236}">
                <a16:creationId xmlns:a16="http://schemas.microsoft.com/office/drawing/2014/main" id="{CF55E46A-78B1-4A0A-ACF2-CF62CC69E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78506" cy="5411788"/>
          </a:xfrm>
        </p:spPr>
      </p:pic>
      <p:sp>
        <p:nvSpPr>
          <p:cNvPr id="4" name="Text Placeholder 3">
            <a:extLst>
              <a:ext uri="{FF2B5EF4-FFF2-40B4-BE49-F238E27FC236}">
                <a16:creationId xmlns:a16="http://schemas.microsoft.com/office/drawing/2014/main" id="{B73A2972-1772-4305-9B55-834702F7C511}"/>
              </a:ext>
            </a:extLst>
          </p:cNvPr>
          <p:cNvSpPr>
            <a:spLocks noGrp="1"/>
          </p:cNvSpPr>
          <p:nvPr>
            <p:ph type="body" sz="half" idx="2"/>
          </p:nvPr>
        </p:nvSpPr>
        <p:spPr>
          <a:xfrm>
            <a:off x="839788" y="1183341"/>
            <a:ext cx="3932237" cy="4966447"/>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most data is present in category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MnPrv</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of Fence &amp; outliers of</a:t>
            </a:r>
            <a:r>
              <a:rPr lang="en-US" sz="2400" dirty="0">
                <a:solidFill>
                  <a:prstClr val="black"/>
                </a:solidFill>
                <a:latin typeface="Calibri" panose="020F0502020204030204"/>
              </a:rPr>
              <a:t>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Fence.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289043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5861-4016-4353-A52D-2349F63C6A4F}"/>
              </a:ext>
            </a:extLst>
          </p:cNvPr>
          <p:cNvSpPr>
            <a:spLocks noGrp="1"/>
          </p:cNvSpPr>
          <p:nvPr>
            <p:ph type="title"/>
          </p:nvPr>
        </p:nvSpPr>
        <p:spPr>
          <a:xfrm>
            <a:off x="839788" y="457200"/>
            <a:ext cx="3932237" cy="531812"/>
          </a:xfrm>
        </p:spPr>
        <p:txBody>
          <a:bodyPr>
            <a:normAutofit/>
          </a:bodyPr>
          <a:lstStyle/>
          <a:p>
            <a:r>
              <a:rPr lang="en-US" sz="2800" b="1" dirty="0"/>
              <a:t>75. </a:t>
            </a:r>
            <a:r>
              <a:rPr lang="en-US" sz="2800" b="1" dirty="0" err="1"/>
              <a:t>MiscFeature</a:t>
            </a:r>
            <a:endParaRPr lang="en-IN" sz="2800" b="1" dirty="0"/>
          </a:p>
        </p:txBody>
      </p:sp>
      <p:pic>
        <p:nvPicPr>
          <p:cNvPr id="6" name="Content Placeholder 5">
            <a:extLst>
              <a:ext uri="{FF2B5EF4-FFF2-40B4-BE49-F238E27FC236}">
                <a16:creationId xmlns:a16="http://schemas.microsoft.com/office/drawing/2014/main" id="{E246FCBC-107F-48ED-99F0-B2C997052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21941" cy="5411788"/>
          </a:xfrm>
        </p:spPr>
      </p:pic>
      <p:sp>
        <p:nvSpPr>
          <p:cNvPr id="4" name="Text Placeholder 3">
            <a:extLst>
              <a:ext uri="{FF2B5EF4-FFF2-40B4-BE49-F238E27FC236}">
                <a16:creationId xmlns:a16="http://schemas.microsoft.com/office/drawing/2014/main" id="{F93B08B4-EFE1-44CC-BD97-2CF4C0A22505}"/>
              </a:ext>
            </a:extLst>
          </p:cNvPr>
          <p:cNvSpPr>
            <a:spLocks noGrp="1"/>
          </p:cNvSpPr>
          <p:nvPr>
            <p:ph type="body" sz="half" idx="2"/>
          </p:nvPr>
        </p:nvSpPr>
        <p:spPr>
          <a:xfrm>
            <a:off x="839788" y="1201271"/>
            <a:ext cx="3932237" cy="4667717"/>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Filled null values randomly to avoid data bias.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visualization we conclude that most data is present in category Shed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MiscFeature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outliers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SalePrice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present in 3 categories out of total 4 categories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MiscFeature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endParaRPr lang="en-IN" dirty="0"/>
          </a:p>
        </p:txBody>
      </p:sp>
    </p:spTree>
    <p:extLst>
      <p:ext uri="{BB962C8B-B14F-4D97-AF65-F5344CB8AC3E}">
        <p14:creationId xmlns:p14="http://schemas.microsoft.com/office/powerpoint/2010/main" val="7631871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5A1C-A7AC-4405-BFF1-B4E749AC5867}"/>
              </a:ext>
            </a:extLst>
          </p:cNvPr>
          <p:cNvSpPr>
            <a:spLocks noGrp="1"/>
          </p:cNvSpPr>
          <p:nvPr>
            <p:ph type="title"/>
          </p:nvPr>
        </p:nvSpPr>
        <p:spPr>
          <a:xfrm>
            <a:off x="839788" y="457200"/>
            <a:ext cx="3932237" cy="779929"/>
          </a:xfrm>
        </p:spPr>
        <p:txBody>
          <a:bodyPr>
            <a:normAutofit/>
          </a:bodyPr>
          <a:lstStyle/>
          <a:p>
            <a:r>
              <a:rPr lang="en-US" sz="2800" b="1" dirty="0"/>
              <a:t>76. </a:t>
            </a:r>
            <a:r>
              <a:rPr lang="en-US" sz="2800" b="1" dirty="0" err="1"/>
              <a:t>MiscVal</a:t>
            </a:r>
            <a:endParaRPr lang="en-IN" sz="2800" b="1" dirty="0"/>
          </a:p>
        </p:txBody>
      </p:sp>
      <p:pic>
        <p:nvPicPr>
          <p:cNvPr id="6" name="Content Placeholder 5">
            <a:extLst>
              <a:ext uri="{FF2B5EF4-FFF2-40B4-BE49-F238E27FC236}">
                <a16:creationId xmlns:a16="http://schemas.microsoft.com/office/drawing/2014/main" id="{FF892536-D3CF-47D4-BA88-31354AC6F4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363353" cy="5411787"/>
          </a:xfrm>
        </p:spPr>
      </p:pic>
      <p:sp>
        <p:nvSpPr>
          <p:cNvPr id="4" name="Text Placeholder 3">
            <a:extLst>
              <a:ext uri="{FF2B5EF4-FFF2-40B4-BE49-F238E27FC236}">
                <a16:creationId xmlns:a16="http://schemas.microsoft.com/office/drawing/2014/main" id="{BDFC8BB4-F48F-40F7-B214-5F463CFF7000}"/>
              </a:ext>
            </a:extLst>
          </p:cNvPr>
          <p:cNvSpPr>
            <a:spLocks noGrp="1"/>
          </p:cNvSpPr>
          <p:nvPr>
            <p:ph type="body" sz="half" idx="2"/>
          </p:nvPr>
        </p:nvSpPr>
        <p:spPr>
          <a:xfrm>
            <a:off x="839788" y="1398494"/>
            <a:ext cx="3932237" cy="4876800"/>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0 of </a:t>
            </a:r>
            <a:r>
              <a:rPr lang="en-US" sz="2400" dirty="0" err="1">
                <a:solidFill>
                  <a:prstClr val="black"/>
                </a:solidFill>
                <a:latin typeface="Calibri" panose="020F0502020204030204"/>
              </a:rPr>
              <a:t>MiscVal</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2 categories out of total 20 categories of </a:t>
            </a:r>
            <a:r>
              <a:rPr lang="en-US" sz="2400" dirty="0" err="1">
                <a:solidFill>
                  <a:prstClr val="black"/>
                </a:solidFill>
                <a:latin typeface="Calibri" panose="020F0502020204030204"/>
              </a:rPr>
              <a:t>MiscVal</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88024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6460-3565-4581-A054-0C7F874A67B5}"/>
              </a:ext>
            </a:extLst>
          </p:cNvPr>
          <p:cNvSpPr>
            <a:spLocks noGrp="1"/>
          </p:cNvSpPr>
          <p:nvPr>
            <p:ph type="title"/>
          </p:nvPr>
        </p:nvSpPr>
        <p:spPr>
          <a:xfrm>
            <a:off x="839788" y="457200"/>
            <a:ext cx="3932237" cy="654424"/>
          </a:xfrm>
        </p:spPr>
        <p:txBody>
          <a:bodyPr>
            <a:normAutofit/>
          </a:bodyPr>
          <a:lstStyle/>
          <a:p>
            <a:r>
              <a:rPr lang="en-IN" sz="2800" b="1" dirty="0"/>
              <a:t>5. </a:t>
            </a:r>
            <a:r>
              <a:rPr lang="en-IN" sz="2800" b="1" dirty="0" err="1"/>
              <a:t>LotArea</a:t>
            </a:r>
            <a:endParaRPr lang="en-IN" sz="2800" b="1" dirty="0"/>
          </a:p>
        </p:txBody>
      </p:sp>
      <p:pic>
        <p:nvPicPr>
          <p:cNvPr id="6" name="Content Placeholder 5">
            <a:extLst>
              <a:ext uri="{FF2B5EF4-FFF2-40B4-BE49-F238E27FC236}">
                <a16:creationId xmlns:a16="http://schemas.microsoft.com/office/drawing/2014/main" id="{B54EC5D0-D135-4B41-AA09-19555C8C2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93659" cy="5271067"/>
          </a:xfrm>
        </p:spPr>
      </p:pic>
      <p:sp>
        <p:nvSpPr>
          <p:cNvPr id="4" name="Text Placeholder 3">
            <a:extLst>
              <a:ext uri="{FF2B5EF4-FFF2-40B4-BE49-F238E27FC236}">
                <a16:creationId xmlns:a16="http://schemas.microsoft.com/office/drawing/2014/main" id="{29AE9B28-8C21-47EC-B0E0-D263C1935865}"/>
              </a:ext>
            </a:extLst>
          </p:cNvPr>
          <p:cNvSpPr>
            <a:spLocks noGrp="1"/>
          </p:cNvSpPr>
          <p:nvPr>
            <p:ph type="body" sz="half" idx="2"/>
          </p:nvPr>
        </p:nvSpPr>
        <p:spPr>
          <a:xfrm>
            <a:off x="839788" y="1111624"/>
            <a:ext cx="3932237" cy="5136776"/>
          </a:xfrm>
        </p:spPr>
        <p:txBody>
          <a:bodyPr>
            <a:normAutofit lnSpcReduction="10000"/>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data is showing positive skewness with data having highest density at around 2000 &amp; data is showing somewhat positive correlation with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with data being concentrated mostly under range of 300000 of </a:t>
            </a:r>
            <a:r>
              <a:rPr lang="en-US" sz="2400" dirty="0" err="1">
                <a:solidFill>
                  <a:prstClr val="black"/>
                </a:solidFill>
                <a:latin typeface="Calibri" panose="020F0502020204030204"/>
              </a:rPr>
              <a:t>LotArea</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886469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508-3F93-4807-A41F-D0DB4A2BC5C5}"/>
              </a:ext>
            </a:extLst>
          </p:cNvPr>
          <p:cNvSpPr>
            <a:spLocks noGrp="1"/>
          </p:cNvSpPr>
          <p:nvPr>
            <p:ph type="title"/>
          </p:nvPr>
        </p:nvSpPr>
        <p:spPr>
          <a:xfrm>
            <a:off x="839788" y="457200"/>
            <a:ext cx="3932237" cy="531812"/>
          </a:xfrm>
        </p:spPr>
        <p:txBody>
          <a:bodyPr>
            <a:normAutofit/>
          </a:bodyPr>
          <a:lstStyle/>
          <a:p>
            <a:r>
              <a:rPr lang="en-US" sz="2800" b="1" dirty="0"/>
              <a:t>77. </a:t>
            </a:r>
            <a:r>
              <a:rPr lang="en-US" sz="2800" b="1" dirty="0" err="1"/>
              <a:t>MoSold</a:t>
            </a:r>
            <a:endParaRPr lang="en-IN" sz="2800" b="1" dirty="0"/>
          </a:p>
        </p:txBody>
      </p:sp>
      <p:pic>
        <p:nvPicPr>
          <p:cNvPr id="6" name="Content Placeholder 5">
            <a:extLst>
              <a:ext uri="{FF2B5EF4-FFF2-40B4-BE49-F238E27FC236}">
                <a16:creationId xmlns:a16="http://schemas.microsoft.com/office/drawing/2014/main" id="{3E53DB87-67D8-4229-A403-68FEDA4BC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5257" y="457200"/>
            <a:ext cx="6686083" cy="5411788"/>
          </a:xfrm>
        </p:spPr>
      </p:pic>
      <p:sp>
        <p:nvSpPr>
          <p:cNvPr id="4" name="Text Placeholder 3">
            <a:extLst>
              <a:ext uri="{FF2B5EF4-FFF2-40B4-BE49-F238E27FC236}">
                <a16:creationId xmlns:a16="http://schemas.microsoft.com/office/drawing/2014/main" id="{17DC8A97-C5C6-4B9A-B136-638EE68FEE88}"/>
              </a:ext>
            </a:extLst>
          </p:cNvPr>
          <p:cNvSpPr>
            <a:spLocks noGrp="1"/>
          </p:cNvSpPr>
          <p:nvPr>
            <p:ph type="body" sz="half" idx="2"/>
          </p:nvPr>
        </p:nvSpPr>
        <p:spPr>
          <a:xfrm>
            <a:off x="839788" y="1147481"/>
            <a:ext cx="3932237" cy="5109883"/>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6 of </a:t>
            </a:r>
            <a:r>
              <a:rPr lang="en-US" sz="2400" dirty="0" err="1">
                <a:solidFill>
                  <a:prstClr val="black"/>
                </a:solidFill>
                <a:latin typeface="Calibri" panose="020F0502020204030204"/>
              </a:rPr>
              <a:t>MoSold</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10 categories out of total 12 categories of </a:t>
            </a:r>
            <a:r>
              <a:rPr lang="en-US" sz="2400" dirty="0" err="1">
                <a:solidFill>
                  <a:prstClr val="black"/>
                </a:solidFill>
                <a:latin typeface="Calibri" panose="020F0502020204030204"/>
              </a:rPr>
              <a:t>MoSold</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9240306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FC3D-0E7E-43B1-9857-64F4800705B2}"/>
              </a:ext>
            </a:extLst>
          </p:cNvPr>
          <p:cNvSpPr>
            <a:spLocks noGrp="1"/>
          </p:cNvSpPr>
          <p:nvPr>
            <p:ph type="title"/>
          </p:nvPr>
        </p:nvSpPr>
        <p:spPr>
          <a:xfrm>
            <a:off x="839788" y="457200"/>
            <a:ext cx="3932237" cy="690282"/>
          </a:xfrm>
        </p:spPr>
        <p:txBody>
          <a:bodyPr>
            <a:normAutofit/>
          </a:bodyPr>
          <a:lstStyle/>
          <a:p>
            <a:r>
              <a:rPr lang="en-US" sz="2800" b="1" dirty="0"/>
              <a:t>78. </a:t>
            </a:r>
            <a:r>
              <a:rPr lang="en-US" sz="2800" b="1" dirty="0" err="1"/>
              <a:t>YrSold</a:t>
            </a:r>
            <a:endParaRPr lang="en-IN" sz="2800" b="1" dirty="0"/>
          </a:p>
        </p:txBody>
      </p:sp>
      <p:pic>
        <p:nvPicPr>
          <p:cNvPr id="6" name="Content Placeholder 5">
            <a:extLst>
              <a:ext uri="{FF2B5EF4-FFF2-40B4-BE49-F238E27FC236}">
                <a16:creationId xmlns:a16="http://schemas.microsoft.com/office/drawing/2014/main" id="{BEE8A7A1-F286-46EA-90F2-64AA5AB1B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24718" cy="5411788"/>
          </a:xfrm>
        </p:spPr>
      </p:pic>
      <p:sp>
        <p:nvSpPr>
          <p:cNvPr id="4" name="Text Placeholder 3">
            <a:extLst>
              <a:ext uri="{FF2B5EF4-FFF2-40B4-BE49-F238E27FC236}">
                <a16:creationId xmlns:a16="http://schemas.microsoft.com/office/drawing/2014/main" id="{3D2588FB-ABAB-4EB2-B442-E50C04F3D024}"/>
              </a:ext>
            </a:extLst>
          </p:cNvPr>
          <p:cNvSpPr>
            <a:spLocks noGrp="1"/>
          </p:cNvSpPr>
          <p:nvPr>
            <p:ph type="body" sz="half" idx="2"/>
          </p:nvPr>
        </p:nvSpPr>
        <p:spPr>
          <a:xfrm>
            <a:off x="839788" y="1362635"/>
            <a:ext cx="3932237" cy="5038165"/>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2007 of </a:t>
            </a:r>
            <a:r>
              <a:rPr lang="en-US" sz="2400" dirty="0" err="1">
                <a:solidFill>
                  <a:prstClr val="black"/>
                </a:solidFill>
                <a:latin typeface="Calibri" panose="020F0502020204030204"/>
              </a:rPr>
              <a:t>YrSold</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every category of </a:t>
            </a:r>
            <a:r>
              <a:rPr lang="en-US" sz="2400" dirty="0" err="1">
                <a:solidFill>
                  <a:prstClr val="black"/>
                </a:solidFill>
                <a:latin typeface="Calibri" panose="020F0502020204030204"/>
              </a:rPr>
              <a:t>YrSold</a:t>
            </a:r>
            <a:r>
              <a:rPr lang="en-US" sz="2400" dirty="0">
                <a:solidFill>
                  <a:prstClr val="black"/>
                </a:solidFill>
                <a:latin typeface="Calibri" panose="020F0502020204030204"/>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39297484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533C-3D73-4FB6-91C0-81A1AFBEB41B}"/>
              </a:ext>
            </a:extLst>
          </p:cNvPr>
          <p:cNvSpPr>
            <a:spLocks noGrp="1"/>
          </p:cNvSpPr>
          <p:nvPr>
            <p:ph type="title"/>
          </p:nvPr>
        </p:nvSpPr>
        <p:spPr>
          <a:xfrm>
            <a:off x="839788" y="457200"/>
            <a:ext cx="3932237" cy="531812"/>
          </a:xfrm>
        </p:spPr>
        <p:txBody>
          <a:bodyPr>
            <a:normAutofit/>
          </a:bodyPr>
          <a:lstStyle/>
          <a:p>
            <a:r>
              <a:rPr lang="en-US" sz="2800" b="1" dirty="0"/>
              <a:t>79. </a:t>
            </a:r>
            <a:r>
              <a:rPr lang="en-US" sz="2800" b="1" dirty="0" err="1"/>
              <a:t>SaleType</a:t>
            </a:r>
            <a:endParaRPr lang="en-IN" sz="2800" b="1" dirty="0"/>
          </a:p>
        </p:txBody>
      </p:sp>
      <p:pic>
        <p:nvPicPr>
          <p:cNvPr id="6" name="Content Placeholder 5">
            <a:extLst>
              <a:ext uri="{FF2B5EF4-FFF2-40B4-BE49-F238E27FC236}">
                <a16:creationId xmlns:a16="http://schemas.microsoft.com/office/drawing/2014/main" id="{EDFA750F-2E39-468A-8343-06A8D0C1A5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704012" cy="5411788"/>
          </a:xfrm>
        </p:spPr>
      </p:pic>
      <p:sp>
        <p:nvSpPr>
          <p:cNvPr id="4" name="Text Placeholder 3">
            <a:extLst>
              <a:ext uri="{FF2B5EF4-FFF2-40B4-BE49-F238E27FC236}">
                <a16:creationId xmlns:a16="http://schemas.microsoft.com/office/drawing/2014/main" id="{91067C63-4242-47A8-A82C-1F59CE02D8C7}"/>
              </a:ext>
            </a:extLst>
          </p:cNvPr>
          <p:cNvSpPr>
            <a:spLocks noGrp="1"/>
          </p:cNvSpPr>
          <p:nvPr>
            <p:ph type="body" sz="half" idx="2"/>
          </p:nvPr>
        </p:nvSpPr>
        <p:spPr>
          <a:xfrm>
            <a:off x="839788" y="1129553"/>
            <a:ext cx="3932237" cy="5271247"/>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category WD of </a:t>
            </a:r>
            <a:r>
              <a:rPr lang="en-US" sz="2400" dirty="0" err="1">
                <a:solidFill>
                  <a:prstClr val="black"/>
                </a:solidFill>
                <a:latin typeface="Calibri" panose="020F0502020204030204"/>
              </a:rPr>
              <a:t>SaleType</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4 categories out of total 9 categories of </a:t>
            </a:r>
            <a:r>
              <a:rPr lang="en-US" sz="2400" dirty="0" err="1">
                <a:solidFill>
                  <a:prstClr val="black"/>
                </a:solidFill>
                <a:latin typeface="Calibri" panose="020F0502020204030204"/>
              </a:rPr>
              <a:t>SaleType</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9086590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0767-D66D-4F87-A269-508CFC691074}"/>
              </a:ext>
            </a:extLst>
          </p:cNvPr>
          <p:cNvSpPr>
            <a:spLocks noGrp="1"/>
          </p:cNvSpPr>
          <p:nvPr>
            <p:ph type="title"/>
          </p:nvPr>
        </p:nvSpPr>
        <p:spPr>
          <a:xfrm>
            <a:off x="839788" y="457200"/>
            <a:ext cx="3932237" cy="744071"/>
          </a:xfrm>
        </p:spPr>
        <p:txBody>
          <a:bodyPr>
            <a:normAutofit/>
          </a:bodyPr>
          <a:lstStyle/>
          <a:p>
            <a:r>
              <a:rPr lang="en-US" sz="2800" b="1" dirty="0"/>
              <a:t>80. </a:t>
            </a:r>
            <a:r>
              <a:rPr lang="en-US" sz="2800" b="1" dirty="0" err="1"/>
              <a:t>SaleCondition</a:t>
            </a:r>
            <a:endParaRPr lang="en-IN" sz="2800" b="1" dirty="0"/>
          </a:p>
        </p:txBody>
      </p:sp>
      <p:pic>
        <p:nvPicPr>
          <p:cNvPr id="6" name="Content Placeholder 5">
            <a:extLst>
              <a:ext uri="{FF2B5EF4-FFF2-40B4-BE49-F238E27FC236}">
                <a16:creationId xmlns:a16="http://schemas.microsoft.com/office/drawing/2014/main" id="{38691347-1AA8-4F87-8297-C6549CDCE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578506" cy="5411788"/>
          </a:xfrm>
        </p:spPr>
      </p:pic>
      <p:sp>
        <p:nvSpPr>
          <p:cNvPr id="4" name="Text Placeholder 3">
            <a:extLst>
              <a:ext uri="{FF2B5EF4-FFF2-40B4-BE49-F238E27FC236}">
                <a16:creationId xmlns:a16="http://schemas.microsoft.com/office/drawing/2014/main" id="{E865BB6C-C411-4902-8445-CA20494DAF81}"/>
              </a:ext>
            </a:extLst>
          </p:cNvPr>
          <p:cNvSpPr>
            <a:spLocks noGrp="1"/>
          </p:cNvSpPr>
          <p:nvPr>
            <p:ph type="body" sz="half" idx="2"/>
          </p:nvPr>
        </p:nvSpPr>
        <p:spPr>
          <a:xfrm>
            <a:off x="839788" y="1398494"/>
            <a:ext cx="3932237" cy="4470494"/>
          </a:xfrm>
        </p:spPr>
        <p:txBody>
          <a:bodyPr>
            <a:normAutofit/>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 that most data is present in Normal category of </a:t>
            </a:r>
            <a:r>
              <a:rPr lang="en-US" sz="2400" dirty="0" err="1">
                <a:solidFill>
                  <a:prstClr val="black"/>
                </a:solidFill>
                <a:latin typeface="Calibri" panose="020F0502020204030204"/>
              </a:rPr>
              <a:t>SaleCondition</a:t>
            </a:r>
            <a:r>
              <a:rPr lang="en-US" sz="2400" dirty="0">
                <a:solidFill>
                  <a:prstClr val="black"/>
                </a:solidFill>
                <a:latin typeface="Calibri" panose="020F0502020204030204"/>
              </a:rPr>
              <a:t> &amp;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5 categories out of total 6 categories of </a:t>
            </a:r>
            <a:r>
              <a:rPr lang="en-US" sz="2400" dirty="0" err="1">
                <a:solidFill>
                  <a:prstClr val="black"/>
                </a:solidFill>
                <a:latin typeface="Calibri" panose="020F0502020204030204"/>
              </a:rPr>
              <a:t>SaleCondition</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8200400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9738-5E57-4838-86B3-899870D7B649}"/>
              </a:ext>
            </a:extLst>
          </p:cNvPr>
          <p:cNvSpPr>
            <a:spLocks noGrp="1"/>
          </p:cNvSpPr>
          <p:nvPr>
            <p:ph type="ctrTitle"/>
          </p:nvPr>
        </p:nvSpPr>
        <p:spPr>
          <a:xfrm>
            <a:off x="1524000" y="286871"/>
            <a:ext cx="9144000" cy="609600"/>
          </a:xfrm>
        </p:spPr>
        <p:txBody>
          <a:bodyPr>
            <a:normAutofit/>
          </a:bodyPr>
          <a:lstStyle/>
          <a:p>
            <a:r>
              <a:rPr lang="en-US" sz="2800" b="1" u="sng" dirty="0">
                <a:solidFill>
                  <a:schemeClr val="accent1"/>
                </a:solidFill>
              </a:rPr>
              <a:t>Plotting Heatmap</a:t>
            </a:r>
            <a:endParaRPr lang="en-IN" sz="2800" b="1" u="sng" dirty="0">
              <a:solidFill>
                <a:schemeClr val="accent1"/>
              </a:solidFill>
            </a:endParaRPr>
          </a:p>
        </p:txBody>
      </p:sp>
      <p:sp>
        <p:nvSpPr>
          <p:cNvPr id="3" name="Subtitle 2">
            <a:extLst>
              <a:ext uri="{FF2B5EF4-FFF2-40B4-BE49-F238E27FC236}">
                <a16:creationId xmlns:a16="http://schemas.microsoft.com/office/drawing/2014/main" id="{AE5EC274-8641-492C-98DD-3D66DC9AB0FC}"/>
              </a:ext>
            </a:extLst>
          </p:cNvPr>
          <p:cNvSpPr>
            <a:spLocks noGrp="1"/>
          </p:cNvSpPr>
          <p:nvPr>
            <p:ph type="subTitle" idx="1"/>
          </p:nvPr>
        </p:nvSpPr>
        <p:spPr>
          <a:xfrm>
            <a:off x="1524000" y="1057835"/>
            <a:ext cx="9144000" cy="4876800"/>
          </a:xfrm>
        </p:spPr>
        <p:txBody>
          <a:bodyPr/>
          <a:lstStyle/>
          <a:p>
            <a:pPr marL="342900" indent="-342900" algn="l">
              <a:buFont typeface="Arial" panose="020B0604020202020204" pitchFamily="34" charset="0"/>
              <a:buChar char="•"/>
            </a:pPr>
            <a:r>
              <a:rPr lang="en-US" dirty="0"/>
              <a:t>Plotted heatmap to check correlation of every column with target column.</a:t>
            </a:r>
          </a:p>
          <a:p>
            <a:pPr marL="342900" indent="-342900" algn="l">
              <a:buFont typeface="Arial" panose="020B0604020202020204" pitchFamily="34" charset="0"/>
              <a:buChar char="•"/>
            </a:pPr>
            <a:r>
              <a:rPr lang="en-US" dirty="0"/>
              <a:t>There are many columns that have positive correlation with target columns</a:t>
            </a:r>
          </a:p>
          <a:p>
            <a:pPr marL="342900" indent="-342900" algn="l">
              <a:buFont typeface="Arial" panose="020B0604020202020204" pitchFamily="34" charset="0"/>
              <a:buChar char="•"/>
            </a:pPr>
            <a:r>
              <a:rPr lang="en-US" dirty="0"/>
              <a:t>We dropped following ( Utilities, </a:t>
            </a:r>
            <a:r>
              <a:rPr lang="en-US" dirty="0" err="1"/>
              <a:t>SaleCondition</a:t>
            </a:r>
            <a:r>
              <a:rPr lang="en-US" dirty="0"/>
              <a:t>, Alley, </a:t>
            </a:r>
            <a:r>
              <a:rPr lang="en-US" dirty="0" err="1"/>
              <a:t>GarageQual</a:t>
            </a:r>
            <a:r>
              <a:rPr lang="en-US" dirty="0"/>
              <a:t>) columns to reduce multicollinearity.</a:t>
            </a:r>
            <a:endParaRPr lang="en-IN" dirty="0"/>
          </a:p>
        </p:txBody>
      </p:sp>
    </p:spTree>
    <p:extLst>
      <p:ext uri="{BB962C8B-B14F-4D97-AF65-F5344CB8AC3E}">
        <p14:creationId xmlns:p14="http://schemas.microsoft.com/office/powerpoint/2010/main" val="11643339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FDEC-546E-4870-B83C-8F30F88562C3}"/>
              </a:ext>
            </a:extLst>
          </p:cNvPr>
          <p:cNvSpPr>
            <a:spLocks noGrp="1"/>
          </p:cNvSpPr>
          <p:nvPr>
            <p:ph type="ctrTitle"/>
          </p:nvPr>
        </p:nvSpPr>
        <p:spPr>
          <a:xfrm>
            <a:off x="1524000" y="251013"/>
            <a:ext cx="9144000" cy="717175"/>
          </a:xfrm>
        </p:spPr>
        <p:txBody>
          <a:bodyPr>
            <a:normAutofit/>
          </a:bodyPr>
          <a:lstStyle/>
          <a:p>
            <a:r>
              <a:rPr lang="en-US" sz="2800" b="1" u="sng" dirty="0">
                <a:solidFill>
                  <a:schemeClr val="accent1"/>
                </a:solidFill>
              </a:rPr>
              <a:t>Preparing Test dataset &amp; scaling both datasets</a:t>
            </a:r>
            <a:endParaRPr lang="en-IN" sz="2800" b="1" u="sng" dirty="0">
              <a:solidFill>
                <a:schemeClr val="accent1"/>
              </a:solidFill>
            </a:endParaRPr>
          </a:p>
        </p:txBody>
      </p:sp>
      <p:sp>
        <p:nvSpPr>
          <p:cNvPr id="3" name="Subtitle 2">
            <a:extLst>
              <a:ext uri="{FF2B5EF4-FFF2-40B4-BE49-F238E27FC236}">
                <a16:creationId xmlns:a16="http://schemas.microsoft.com/office/drawing/2014/main" id="{A85D676E-7BD4-4604-95B1-0C329A8E1665}"/>
              </a:ext>
            </a:extLst>
          </p:cNvPr>
          <p:cNvSpPr>
            <a:spLocks noGrp="1"/>
          </p:cNvSpPr>
          <p:nvPr>
            <p:ph type="subTitle" idx="1"/>
          </p:nvPr>
        </p:nvSpPr>
        <p:spPr>
          <a:xfrm>
            <a:off x="1524000" y="1201271"/>
            <a:ext cx="9144000" cy="4840941"/>
          </a:xfrm>
        </p:spPr>
        <p:txBody>
          <a:bodyPr/>
          <a:lstStyle/>
          <a:p>
            <a:pPr marL="342900" indent="-342900" algn="l">
              <a:buFont typeface="Arial" panose="020B0604020202020204" pitchFamily="34" charset="0"/>
              <a:buChar char="•"/>
            </a:pPr>
            <a:r>
              <a:rPr lang="en-US" dirty="0"/>
              <a:t>Checked presence of null values in test dataset.</a:t>
            </a:r>
          </a:p>
          <a:p>
            <a:pPr marL="342900" indent="-342900" algn="l">
              <a:buFont typeface="Arial" panose="020B0604020202020204" pitchFamily="34" charset="0"/>
              <a:buChar char="•"/>
            </a:pPr>
            <a:r>
              <a:rPr lang="en-US" dirty="0"/>
              <a:t>Then filled the null values of every column randomly to avoid data bias.</a:t>
            </a:r>
          </a:p>
          <a:p>
            <a:pPr marL="342900" indent="-342900" algn="l">
              <a:buFont typeface="Arial" panose="020B0604020202020204" pitchFamily="34" charset="0"/>
              <a:buChar char="•"/>
            </a:pPr>
            <a:r>
              <a:rPr lang="en-US" dirty="0"/>
              <a:t>Then we changed data types of every column to int or float data type.</a:t>
            </a:r>
          </a:p>
          <a:p>
            <a:pPr marL="342900" indent="-342900" algn="l">
              <a:buFont typeface="Arial" panose="020B0604020202020204" pitchFamily="34" charset="0"/>
              <a:buChar char="•"/>
            </a:pPr>
            <a:r>
              <a:rPr lang="en-US" dirty="0"/>
              <a:t>After that we scaled both datasets to remove outliers if present in datasets.</a:t>
            </a:r>
            <a:endParaRPr lang="en-IN" dirty="0"/>
          </a:p>
        </p:txBody>
      </p:sp>
    </p:spTree>
    <p:extLst>
      <p:ext uri="{BB962C8B-B14F-4D97-AF65-F5344CB8AC3E}">
        <p14:creationId xmlns:p14="http://schemas.microsoft.com/office/powerpoint/2010/main" val="2255857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0467-1B7D-409B-BA15-6B0FF24A4979}"/>
              </a:ext>
            </a:extLst>
          </p:cNvPr>
          <p:cNvSpPr>
            <a:spLocks noGrp="1"/>
          </p:cNvSpPr>
          <p:nvPr>
            <p:ph type="ctrTitle"/>
          </p:nvPr>
        </p:nvSpPr>
        <p:spPr>
          <a:xfrm>
            <a:off x="1524000" y="645459"/>
            <a:ext cx="9144000" cy="753035"/>
          </a:xfrm>
        </p:spPr>
        <p:txBody>
          <a:bodyPr>
            <a:normAutofit/>
          </a:bodyPr>
          <a:lstStyle/>
          <a:p>
            <a:r>
              <a:rPr lang="en-US" sz="2800" b="1" u="sng" dirty="0">
                <a:solidFill>
                  <a:schemeClr val="accent1"/>
                </a:solidFill>
              </a:rPr>
              <a:t>Applying </a:t>
            </a:r>
            <a:r>
              <a:rPr lang="en-US" sz="2800" b="1" u="sng" dirty="0" err="1">
                <a:solidFill>
                  <a:schemeClr val="accent1"/>
                </a:solidFill>
              </a:rPr>
              <a:t>GridSearchCV</a:t>
            </a:r>
            <a:endParaRPr lang="en-IN" sz="2800" b="1" u="sng" dirty="0">
              <a:solidFill>
                <a:schemeClr val="accent1"/>
              </a:solidFill>
            </a:endParaRPr>
          </a:p>
        </p:txBody>
      </p:sp>
      <p:sp>
        <p:nvSpPr>
          <p:cNvPr id="3" name="Subtitle 2">
            <a:extLst>
              <a:ext uri="{FF2B5EF4-FFF2-40B4-BE49-F238E27FC236}">
                <a16:creationId xmlns:a16="http://schemas.microsoft.com/office/drawing/2014/main" id="{28010935-BD2C-4DC9-8036-773C092B26E3}"/>
              </a:ext>
            </a:extLst>
          </p:cNvPr>
          <p:cNvSpPr>
            <a:spLocks noGrp="1"/>
          </p:cNvSpPr>
          <p:nvPr>
            <p:ph type="subTitle" idx="1"/>
          </p:nvPr>
        </p:nvSpPr>
        <p:spPr>
          <a:xfrm>
            <a:off x="1524000" y="1775011"/>
            <a:ext cx="9144000" cy="4625789"/>
          </a:xfrm>
        </p:spPr>
        <p:txBody>
          <a:bodyPr/>
          <a:lstStyle/>
          <a:p>
            <a:pPr marL="342900" indent="-342900" algn="l">
              <a:buFont typeface="Arial" panose="020B0604020202020204" pitchFamily="34" charset="0"/>
              <a:buChar char="•"/>
            </a:pPr>
            <a:r>
              <a:rPr lang="en-US" dirty="0"/>
              <a:t>We chose 4 regression models (Linear Regression Model, Decision Tree Regression Model, Random Forest Regression Model &amp; Bagging Regression Model) to check performance of them on dataset to find out best suited model for the dataset.</a:t>
            </a:r>
          </a:p>
          <a:p>
            <a:pPr marL="342900" indent="-342900" algn="l">
              <a:buFont typeface="Arial" panose="020B0604020202020204" pitchFamily="34" charset="0"/>
              <a:buChar char="•"/>
            </a:pPr>
            <a:r>
              <a:rPr lang="en-US" dirty="0"/>
              <a:t>Then one by one we applied </a:t>
            </a:r>
            <a:r>
              <a:rPr lang="en-US" dirty="0" err="1"/>
              <a:t>GridSearchCV</a:t>
            </a:r>
            <a:r>
              <a:rPr lang="en-US" dirty="0"/>
              <a:t> on each model to find best hyper parameter tuning while model is working on the dataset.</a:t>
            </a:r>
          </a:p>
          <a:p>
            <a:pPr marL="342900" indent="-342900" algn="l">
              <a:buFont typeface="Arial" panose="020B0604020202020204" pitchFamily="34" charset="0"/>
              <a:buChar char="•"/>
            </a:pPr>
            <a:r>
              <a:rPr lang="en-US" dirty="0"/>
              <a:t>After applying </a:t>
            </a:r>
            <a:r>
              <a:rPr lang="en-US" dirty="0" err="1"/>
              <a:t>GridSearchCV</a:t>
            </a:r>
            <a:r>
              <a:rPr lang="en-US" dirty="0"/>
              <a:t> on every model we conclude that out of all models Random Forest Regression Model is giving the best train accuracy score for the dataset which is 0.9110 with hyper parameter combination (</a:t>
            </a:r>
            <a:r>
              <a:rPr lang="en-US" dirty="0" err="1"/>
              <a:t>max_depth</a:t>
            </a:r>
            <a:r>
              <a:rPr lang="en-US" dirty="0"/>
              <a:t> : 5, </a:t>
            </a:r>
            <a:r>
              <a:rPr lang="en-US" dirty="0" err="1"/>
              <a:t>min_samples_leaf</a:t>
            </a:r>
            <a:r>
              <a:rPr lang="en-US" dirty="0"/>
              <a:t> : 1, </a:t>
            </a:r>
            <a:r>
              <a:rPr lang="en-US" dirty="0" err="1"/>
              <a:t>min_samples_split</a:t>
            </a:r>
            <a:r>
              <a:rPr lang="en-US" dirty="0"/>
              <a:t> : 2) </a:t>
            </a:r>
            <a:endParaRPr lang="en-IN" dirty="0"/>
          </a:p>
        </p:txBody>
      </p:sp>
    </p:spTree>
    <p:extLst>
      <p:ext uri="{BB962C8B-B14F-4D97-AF65-F5344CB8AC3E}">
        <p14:creationId xmlns:p14="http://schemas.microsoft.com/office/powerpoint/2010/main" val="23648260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5751-BE28-479B-892A-FF676D1E7DBA}"/>
              </a:ext>
            </a:extLst>
          </p:cNvPr>
          <p:cNvSpPr>
            <a:spLocks noGrp="1"/>
          </p:cNvSpPr>
          <p:nvPr>
            <p:ph type="ctrTitle"/>
          </p:nvPr>
        </p:nvSpPr>
        <p:spPr>
          <a:xfrm>
            <a:off x="1524000" y="466165"/>
            <a:ext cx="9144000" cy="681317"/>
          </a:xfrm>
        </p:spPr>
        <p:txBody>
          <a:bodyPr>
            <a:normAutofit/>
          </a:bodyPr>
          <a:lstStyle/>
          <a:p>
            <a:r>
              <a:rPr lang="en-US" sz="2800" b="1" u="sng" dirty="0">
                <a:solidFill>
                  <a:schemeClr val="accent1"/>
                </a:solidFill>
              </a:rPr>
              <a:t>Applying Model on dataset</a:t>
            </a:r>
            <a:endParaRPr lang="en-IN" sz="2800" b="1" u="sng" dirty="0">
              <a:solidFill>
                <a:schemeClr val="accent1"/>
              </a:solidFill>
            </a:endParaRPr>
          </a:p>
        </p:txBody>
      </p:sp>
      <p:sp>
        <p:nvSpPr>
          <p:cNvPr id="3" name="Subtitle 2">
            <a:extLst>
              <a:ext uri="{FF2B5EF4-FFF2-40B4-BE49-F238E27FC236}">
                <a16:creationId xmlns:a16="http://schemas.microsoft.com/office/drawing/2014/main" id="{B1960B90-A693-4B11-9656-419F7371E42D}"/>
              </a:ext>
            </a:extLst>
          </p:cNvPr>
          <p:cNvSpPr>
            <a:spLocks noGrp="1"/>
          </p:cNvSpPr>
          <p:nvPr>
            <p:ph type="subTitle" idx="1"/>
          </p:nvPr>
        </p:nvSpPr>
        <p:spPr>
          <a:xfrm>
            <a:off x="1524000" y="1380565"/>
            <a:ext cx="9144000" cy="4751294"/>
          </a:xfrm>
        </p:spPr>
        <p:txBody>
          <a:bodyPr/>
          <a:lstStyle/>
          <a:p>
            <a:pPr marL="342900" indent="-342900" algn="l">
              <a:buFont typeface="Arial" panose="020B0604020202020204" pitchFamily="34" charset="0"/>
              <a:buChar char="•"/>
            </a:pPr>
            <a:r>
              <a:rPr lang="en-US" dirty="0"/>
              <a:t>Chose Random Forest Regression Model &amp; made it ready by tuning hyper parameter.</a:t>
            </a:r>
          </a:p>
          <a:p>
            <a:pPr marL="342900" indent="-342900" algn="l">
              <a:buFont typeface="Arial" panose="020B0604020202020204" pitchFamily="34" charset="0"/>
              <a:buChar char="•"/>
            </a:pPr>
            <a:r>
              <a:rPr lang="en-US" dirty="0"/>
              <a:t>After tuning hyper parameter applied model on dataset to make prediction.</a:t>
            </a:r>
          </a:p>
          <a:p>
            <a:pPr marL="342900" indent="-342900" algn="l">
              <a:buFont typeface="Arial" panose="020B0604020202020204" pitchFamily="34" charset="0"/>
              <a:buChar char="•"/>
            </a:pPr>
            <a:r>
              <a:rPr lang="en-US" dirty="0"/>
              <a:t>After making prediction we made </a:t>
            </a:r>
            <a:r>
              <a:rPr lang="en-US" dirty="0" err="1"/>
              <a:t>dataframe</a:t>
            </a:r>
            <a:r>
              <a:rPr lang="en-US" dirty="0"/>
              <a:t> showing the predicted value only as we don’t have target column in test dataset.</a:t>
            </a:r>
          </a:p>
          <a:p>
            <a:pPr marL="342900" indent="-342900" algn="l">
              <a:buFont typeface="Arial" panose="020B0604020202020204" pitchFamily="34" charset="0"/>
              <a:buChar char="•"/>
            </a:pPr>
            <a:r>
              <a:rPr lang="en-US" dirty="0"/>
              <a:t>As we cannot apply any metrices because of the absence of target column in test dataset. So we saved the model &amp; task was completed.</a:t>
            </a:r>
            <a:endParaRPr lang="en-IN" dirty="0"/>
          </a:p>
        </p:txBody>
      </p:sp>
    </p:spTree>
    <p:extLst>
      <p:ext uri="{BB962C8B-B14F-4D97-AF65-F5344CB8AC3E}">
        <p14:creationId xmlns:p14="http://schemas.microsoft.com/office/powerpoint/2010/main" val="8427662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1508-9D81-427A-B073-5C2D83CF0DAD}"/>
              </a:ext>
            </a:extLst>
          </p:cNvPr>
          <p:cNvSpPr>
            <a:spLocks noGrp="1"/>
          </p:cNvSpPr>
          <p:nvPr>
            <p:ph type="title"/>
          </p:nvPr>
        </p:nvSpPr>
        <p:spPr>
          <a:xfrm>
            <a:off x="838200" y="365125"/>
            <a:ext cx="10515600" cy="6179110"/>
          </a:xfrm>
        </p:spPr>
        <p:txBody>
          <a:bodyPr>
            <a:normAutofit/>
          </a:bodyPr>
          <a:lstStyle/>
          <a:p>
            <a:pPr algn="ctr"/>
            <a:r>
              <a:rPr lang="en-US" sz="8800" b="1" u="sng" dirty="0">
                <a:solidFill>
                  <a:srgbClr val="FF0000"/>
                </a:solidFill>
              </a:rPr>
              <a:t>THE END</a:t>
            </a:r>
            <a:endParaRPr lang="en-IN" sz="8800" b="1" u="sng" dirty="0">
              <a:solidFill>
                <a:srgbClr val="FF0000"/>
              </a:solidFill>
            </a:endParaRPr>
          </a:p>
        </p:txBody>
      </p:sp>
    </p:spTree>
    <p:extLst>
      <p:ext uri="{BB962C8B-B14F-4D97-AF65-F5344CB8AC3E}">
        <p14:creationId xmlns:p14="http://schemas.microsoft.com/office/powerpoint/2010/main" val="266783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DF46-FE6F-4C9A-8343-D6EB0FDFADD4}"/>
              </a:ext>
            </a:extLst>
          </p:cNvPr>
          <p:cNvSpPr>
            <a:spLocks noGrp="1"/>
          </p:cNvSpPr>
          <p:nvPr>
            <p:ph type="title"/>
          </p:nvPr>
        </p:nvSpPr>
        <p:spPr>
          <a:xfrm>
            <a:off x="839788" y="457200"/>
            <a:ext cx="3932237" cy="636494"/>
          </a:xfrm>
        </p:spPr>
        <p:txBody>
          <a:bodyPr>
            <a:normAutofit/>
          </a:bodyPr>
          <a:lstStyle/>
          <a:p>
            <a:r>
              <a:rPr lang="en-IN" sz="2800" b="1" dirty="0"/>
              <a:t>6. Street</a:t>
            </a:r>
          </a:p>
        </p:txBody>
      </p:sp>
      <p:pic>
        <p:nvPicPr>
          <p:cNvPr id="6" name="Content Placeholder 5">
            <a:extLst>
              <a:ext uri="{FF2B5EF4-FFF2-40B4-BE49-F238E27FC236}">
                <a16:creationId xmlns:a16="http://schemas.microsoft.com/office/drawing/2014/main" id="{4247ABC1-8C61-4F2A-971F-80111B08B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457200"/>
            <a:ext cx="6793659" cy="5302663"/>
          </a:xfrm>
        </p:spPr>
      </p:pic>
      <p:sp>
        <p:nvSpPr>
          <p:cNvPr id="4" name="Text Placeholder 3">
            <a:extLst>
              <a:ext uri="{FF2B5EF4-FFF2-40B4-BE49-F238E27FC236}">
                <a16:creationId xmlns:a16="http://schemas.microsoft.com/office/drawing/2014/main" id="{1B184995-D7C7-4BE1-BD8C-F06591CBD80D}"/>
              </a:ext>
            </a:extLst>
          </p:cNvPr>
          <p:cNvSpPr>
            <a:spLocks noGrp="1"/>
          </p:cNvSpPr>
          <p:nvPr>
            <p:ph type="body" sz="half" idx="2"/>
          </p:nvPr>
        </p:nvSpPr>
        <p:spPr>
          <a:xfrm>
            <a:off x="839788" y="1174376"/>
            <a:ext cx="3932237" cy="5226424"/>
          </a:xfrm>
        </p:spPr>
        <p: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Checked unique values of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There was no null value present in the column.</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rPr>
              <a:t>From visualization we concluded that most data is present in pave category &amp; also outliers of </a:t>
            </a:r>
            <a:r>
              <a:rPr lang="en-US" sz="2400" dirty="0" err="1">
                <a:solidFill>
                  <a:prstClr val="black"/>
                </a:solidFill>
                <a:latin typeface="Calibri" panose="020F0502020204030204"/>
              </a:rPr>
              <a:t>SalePrice</a:t>
            </a:r>
            <a:r>
              <a:rPr lang="en-US" sz="2400" dirty="0">
                <a:solidFill>
                  <a:prstClr val="black"/>
                </a:solidFill>
                <a:latin typeface="Calibri" panose="020F0502020204030204"/>
              </a:rPr>
              <a:t> are present in only pave category of Street.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358017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4486</Words>
  <Application>Microsoft Office PowerPoint</Application>
  <PresentationFormat>Widescreen</PresentationFormat>
  <Paragraphs>349</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Calibri Light</vt:lpstr>
      <vt:lpstr>Office Theme</vt:lpstr>
      <vt:lpstr>Housing Price Prediction</vt:lpstr>
      <vt:lpstr>Steps taken before EDA was performed</vt:lpstr>
      <vt:lpstr>Exploratory Data Analysis</vt:lpstr>
      <vt:lpstr>1. Id</vt:lpstr>
      <vt:lpstr>2. MSSubClass </vt:lpstr>
      <vt:lpstr>3. MSZoning</vt:lpstr>
      <vt:lpstr>4. LotFrontage</vt:lpstr>
      <vt:lpstr>5. LotArea</vt:lpstr>
      <vt:lpstr>6. Street</vt:lpstr>
      <vt:lpstr>7. Alley</vt:lpstr>
      <vt:lpstr>8. LotShape</vt:lpstr>
      <vt:lpstr>9. LandContour</vt:lpstr>
      <vt:lpstr>10. Utilities</vt:lpstr>
      <vt:lpstr>11. LotConfig</vt:lpstr>
      <vt:lpstr>12. LandSlope</vt:lpstr>
      <vt:lpstr>13. Neighborhood</vt:lpstr>
      <vt:lpstr>14. Condition1 </vt:lpstr>
      <vt:lpstr>15. Condition2</vt:lpstr>
      <vt:lpstr>16. BldgType</vt:lpstr>
      <vt:lpstr>17. HouseStyle</vt:lpstr>
      <vt:lpstr>18. OverallQual</vt:lpstr>
      <vt:lpstr>19. OverallCond</vt:lpstr>
      <vt:lpstr>20. YearBuilt </vt:lpstr>
      <vt:lpstr>21. YearRemodAdd  </vt:lpstr>
      <vt:lpstr>22. RoofStyle</vt:lpstr>
      <vt:lpstr>23. RoofMatl</vt:lpstr>
      <vt:lpstr>24. Exterior1st </vt:lpstr>
      <vt:lpstr>25. Exterior2nd</vt:lpstr>
      <vt:lpstr>26. MasVnrType</vt:lpstr>
      <vt:lpstr>27. MasVnrArea</vt:lpstr>
      <vt:lpstr>28. ExterQual</vt:lpstr>
      <vt:lpstr>29. ExterCond</vt:lpstr>
      <vt:lpstr>30. Foundation</vt:lpstr>
      <vt:lpstr>31. BsmtQual</vt:lpstr>
      <vt:lpstr>32. BsmtCond</vt:lpstr>
      <vt:lpstr>33. BsmtExposure</vt:lpstr>
      <vt:lpstr>34. BsmtFinType1</vt:lpstr>
      <vt:lpstr>35. BsmtFinSF1</vt:lpstr>
      <vt:lpstr>36. BsmtFinType2</vt:lpstr>
      <vt:lpstr>37. BsmtFinSF2</vt:lpstr>
      <vt:lpstr>38. BsmtUnfSF</vt:lpstr>
      <vt:lpstr>39. TotalBsmtSF</vt:lpstr>
      <vt:lpstr>40. Heating </vt:lpstr>
      <vt:lpstr>41. HeatingQC</vt:lpstr>
      <vt:lpstr>42. CentralAir</vt:lpstr>
      <vt:lpstr>43. Electrical</vt:lpstr>
      <vt:lpstr>44. 1stFlrSF</vt:lpstr>
      <vt:lpstr>45. 2ndFlrSF</vt:lpstr>
      <vt:lpstr>46. LowQualFinSF</vt:lpstr>
      <vt:lpstr>47. GrLivArea</vt:lpstr>
      <vt:lpstr>48. BsmtFullBath</vt:lpstr>
      <vt:lpstr>49. BsmtHalfBath</vt:lpstr>
      <vt:lpstr>50. FullBath</vt:lpstr>
      <vt:lpstr>51. HalfBath</vt:lpstr>
      <vt:lpstr>52. BedroomAbvGr</vt:lpstr>
      <vt:lpstr>53. KitchenAbvGr</vt:lpstr>
      <vt:lpstr>54. KitchenQual</vt:lpstr>
      <vt:lpstr>55. TotRmsAbvGr</vt:lpstr>
      <vt:lpstr>56. Functional</vt:lpstr>
      <vt:lpstr>57. Fireplaces</vt:lpstr>
      <vt:lpstr>58. FireplaceQu</vt:lpstr>
      <vt:lpstr>59. GarageType</vt:lpstr>
      <vt:lpstr>60. GarageYrBlt</vt:lpstr>
      <vt:lpstr>61. GarageFinish</vt:lpstr>
      <vt:lpstr>62. GarageCars</vt:lpstr>
      <vt:lpstr>63. GarageArea</vt:lpstr>
      <vt:lpstr>64. GarageQual</vt:lpstr>
      <vt:lpstr>65. GarageCond</vt:lpstr>
      <vt:lpstr>66. PavedDrive</vt:lpstr>
      <vt:lpstr>67. WoodDeckSF</vt:lpstr>
      <vt:lpstr>68. OpenPorchSF</vt:lpstr>
      <vt:lpstr>69. EnclosedPorch</vt:lpstr>
      <vt:lpstr>70. 3SsnPorch</vt:lpstr>
      <vt:lpstr>71. ScreenPorch</vt:lpstr>
      <vt:lpstr>72. PoolArea</vt:lpstr>
      <vt:lpstr>73. PoolQC</vt:lpstr>
      <vt:lpstr>74. Fence</vt:lpstr>
      <vt:lpstr>75. MiscFeature</vt:lpstr>
      <vt:lpstr>76. MiscVal</vt:lpstr>
      <vt:lpstr>77. MoSold</vt:lpstr>
      <vt:lpstr>78. YrSold</vt:lpstr>
      <vt:lpstr>79. SaleType</vt:lpstr>
      <vt:lpstr>80. SaleCondition</vt:lpstr>
      <vt:lpstr>Plotting Heatmap</vt:lpstr>
      <vt:lpstr>Preparing Test dataset &amp; scaling both datasets</vt:lpstr>
      <vt:lpstr>Applying GridSearchCV</vt:lpstr>
      <vt:lpstr>Applying Model on dataset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Vivaswan Singh</dc:creator>
  <cp:lastModifiedBy>Vivaswan Singh</cp:lastModifiedBy>
  <cp:revision>6</cp:revision>
  <dcterms:created xsi:type="dcterms:W3CDTF">2022-03-03T14:10:39Z</dcterms:created>
  <dcterms:modified xsi:type="dcterms:W3CDTF">2022-03-11T17:41:57Z</dcterms:modified>
</cp:coreProperties>
</file>