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9CBF-06CD-4F07-A0CA-2756BEF2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31858-504F-4FEA-84C3-71CC1545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47C1-AF37-4C02-8819-B238FAA7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C67B-E7E3-48A8-9AB0-DBD8F928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11A9-14CA-448D-8FAC-3AAAFB25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6383-E8DC-4AB1-93A2-EAD1F184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DC3A5-039D-4E21-91C1-90BABA27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2BED-BE0F-49D0-9FBB-B718FEA7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FCF0-4942-4B17-835E-AF95F28B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6552-C5F0-408E-9683-7A40FA84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68893-CF69-444C-883A-19550FA69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446B9-4840-42CE-9494-713894328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FC16-67BD-47F5-893F-6F7575EE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6940-B9E9-438B-A823-CD649178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74CE-55CB-403A-A386-9F08122E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1304-E198-42E5-A00F-19C04454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1868-EC29-41DD-94D8-43AD090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742E-3BE1-47B0-99BB-DD374E89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966D-6A51-4F8E-A044-6B4FF10E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0F1B-7F24-4133-97A2-58043AA3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5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E1F2-16E0-4B04-B8CF-918C9984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C0A4-52E0-4543-8FFE-0D9EE5412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C08D-FA8A-4A69-AE8A-41147BE5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3152-EF61-48EE-B2E8-4E89A87D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23E0-57AD-4CB8-8610-3167E820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5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FCC5-FCB5-4A5A-B9BF-41C9DD68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C5DC-9CF5-4A41-B88A-2A9B033DE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6DCF0-EFE9-4B43-8D4D-090E853D1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21769-7F52-428A-A98F-7E8D5A42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D9EB-DF75-454D-AB1B-1EBC1BE7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A3D66-B950-46D4-B873-851A51DF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6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1742-4EC0-41DA-889F-AE737F8C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9DA9-14DB-4FCC-BFA3-692297A8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5210-C946-4803-BBA5-891446D71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788B4-EB4E-4BB6-ADF9-02136F894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3274E-7C69-4393-9E16-584EF1D86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86A4C-6755-44D2-A977-AA3AD48C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F5559-9393-44FE-9579-09B18C47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BFE99-4E66-4D9B-9612-CDFEABAC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9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6036-0634-4A56-B078-F8156596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463CD-3DE2-4448-9186-24542538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641B3-605D-4CF4-823B-C15DECD4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056AA-3ED7-4F8C-9A77-3F8FA0B5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9B022-2E60-4339-ABF1-895E0EA7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CCDEC-2095-4522-9CB1-12116F3E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EEF50-B9C9-4E8C-BE24-449ED12C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F5B8-0E19-4DAE-B39F-2998DA95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2C72-F0CF-4E1A-95E3-C716C0E4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06A7-70A5-4E7D-B8BF-75FE4E8F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567C-C828-4E40-80DB-08E50FB3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8D058-A87A-457A-B6B2-6611DB0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D1976-19A5-4E86-B6F7-A9885B2E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4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B364-8032-4148-8E05-B61248BD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2251-0F5F-4831-BBD2-38C03A10D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5C83B-F78E-45D9-AB63-8DE21142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D9813-C868-4D2B-AD46-FBF29734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2D70-94BE-421A-879C-3658B33D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8D240-4E80-4266-AC51-17737EB4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2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F8556-A7D0-4C57-AD6A-FF206678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118D-55D2-48D2-9BCF-B885088A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851D-52E0-4FFC-ACFB-E701F38B2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2DF7-9911-4B80-9135-5203CD7056A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F35B-A9AE-4C28-8CAD-56AB1C168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2148-CE36-413F-AB9E-29585AEF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A9572-861D-4411-B769-FF3DF61C7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9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6D08-FD54-49A7-90EC-8F7D0C842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E-retail factors for customer activation &amp; retention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0B31D-5BB5-4968-BCCE-DCD9D1E78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 this dataset we need to perform EDA &amp; visualization on every column which is factor affecting the customer’s </a:t>
            </a:r>
            <a:r>
              <a:rPr lang="en-US" b="1" dirty="0" err="1">
                <a:solidFill>
                  <a:schemeClr val="accent2"/>
                </a:solidFill>
              </a:rPr>
              <a:t>intereset</a:t>
            </a:r>
            <a:r>
              <a:rPr lang="en-US" b="1" dirty="0">
                <a:solidFill>
                  <a:schemeClr val="accent2"/>
                </a:solidFill>
              </a:rPr>
              <a:t> in a given online E-commerce website and preventing them to move on  to another E-commerce website.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4ABE-7867-4688-A165-8B666330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7209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6. How many times you have made an online purchase in the past 1 year 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040025-D6F8-4BDB-AE6C-8C312457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10" y="1195666"/>
            <a:ext cx="5962934" cy="48227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7D030-C225-49E1-8F64-4A6449C3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purchased items from these sites has done purchasing less than 10 times in past 1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29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916C-3312-420E-949C-8A8948F2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3859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7. How do you access the internet while shopping on-line?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83E274-34D2-406B-B485-B68ABA16D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36" y="457200"/>
            <a:ext cx="7082442" cy="59103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96143-1AF8-4AAE-B442-1B0BD1FB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accessing internet are using mobile internet as their medium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5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EA01-1393-4A5D-8258-28257310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117209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8. Which device do you use to access the online shopping?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84257E-E4C5-44CD-AFC5-C20C7539E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436936"/>
            <a:ext cx="6567055" cy="4681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9EB98-EF1B-44AF-9720-D5CFE5F6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doing online shopping are using Smartphones for doing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66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345E-E889-4009-8F73-6595423C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05345"/>
          </a:xfrm>
        </p:spPr>
        <p:txBody>
          <a:bodyPr>
            <a:normAutofit/>
          </a:bodyPr>
          <a:lstStyle/>
          <a:p>
            <a:r>
              <a:rPr lang="en-US" sz="2800" b="1" dirty="0"/>
              <a:t>9. What is the screen size of your mobile device?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D1FE89-6694-421B-A7EC-E7C4998A6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74" y="457200"/>
            <a:ext cx="6353502" cy="56110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F2350-D9FE-4517-A681-4A7CDB5A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people’s doing online shopping using mobile device have their mobile’s screen size registered as 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26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9847-486F-4B55-8BB4-2EFDBDE8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38349"/>
          </a:xfrm>
        </p:spPr>
        <p:txBody>
          <a:bodyPr>
            <a:normAutofit/>
          </a:bodyPr>
          <a:lstStyle/>
          <a:p>
            <a:r>
              <a:rPr lang="en-US" sz="2800" b="1" dirty="0"/>
              <a:t>10. What is the operating system (OS) of your device?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8FFAA-15DD-4B87-93B1-94528A5CD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90" y="1049634"/>
            <a:ext cx="7104610" cy="51184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BF558-DA3D-4446-94C7-2EF41625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doing online shopping are doing it using device which contains Windows/windows Mobile as Operating System (OS)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93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C714-378F-4386-A89C-9E1FDC7E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1600"/>
          </a:xfrm>
        </p:spPr>
        <p:txBody>
          <a:bodyPr>
            <a:normAutofit/>
          </a:bodyPr>
          <a:lstStyle/>
          <a:p>
            <a:r>
              <a:rPr lang="en-US" sz="2800" b="1" dirty="0"/>
              <a:t>11. What browser do you run on your device to access the website?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FF4259-3CE7-4616-BA48-89D56E126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81645"/>
            <a:ext cx="7008812" cy="54697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CC370-B9E1-4D11-B4A3-A8D376BF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doing online shopping are using Chrome web browser to do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0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7FB8-8CE3-4B7C-9C47-CBBB42A8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71353"/>
          </a:xfrm>
        </p:spPr>
        <p:txBody>
          <a:bodyPr>
            <a:noAutofit/>
          </a:bodyPr>
          <a:lstStyle/>
          <a:p>
            <a:r>
              <a:rPr lang="en-US" sz="2800" b="1" dirty="0"/>
              <a:t>12. Which channel did you follow to arrive at your favorite online store for the first time?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42C9B-C811-4C5D-AFAD-FD8738C80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47652"/>
            <a:ext cx="6637510" cy="49213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5181-9C4D-4F6D-9785-0A5FC832F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94064"/>
            <a:ext cx="3932237" cy="4006736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used Search Engine as the channel to arrive at online store for first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41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878C-43B5-47DC-86CD-2AA32BAF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25880"/>
          </a:xfrm>
        </p:spPr>
        <p:txBody>
          <a:bodyPr>
            <a:normAutofit/>
          </a:bodyPr>
          <a:lstStyle/>
          <a:p>
            <a:r>
              <a:rPr lang="en-US" sz="2800" b="1" dirty="0"/>
              <a:t>13. After first visit, how do you reach the online retail store?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F1FBF0-3EF0-4FEE-BE94-04B47791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20" y="457200"/>
            <a:ext cx="7071360" cy="609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A46D-6B30-4882-BD5F-EF03C6AB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visiting online retail store after first visit via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375315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4B97-23D0-47DF-A38D-A9EC9C8C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Autofit/>
          </a:bodyPr>
          <a:lstStyle/>
          <a:p>
            <a:r>
              <a:rPr lang="en-US" sz="2800" b="1" dirty="0"/>
              <a:t>14. How much do you explore the e-retail store before making a purchase decision?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A509EB-9AAE-491C-9414-C0E4C97CE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838200"/>
            <a:ext cx="6749732" cy="51511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7CC0B-FB9F-420C-8547-E1ADA9F62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07920"/>
            <a:ext cx="3932237" cy="399288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explore e-retail store more than 15 times before making a purchase decision.</a:t>
            </a:r>
          </a:p>
        </p:txBody>
      </p:sp>
    </p:spTree>
    <p:extLst>
      <p:ext uri="{BB962C8B-B14F-4D97-AF65-F5344CB8AC3E}">
        <p14:creationId xmlns:p14="http://schemas.microsoft.com/office/powerpoint/2010/main" val="339056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CC48-F304-4BE7-8D38-A300559C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15. What is your preferred payment option?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189C23-905D-43FD-A7CC-836079E03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457200"/>
            <a:ext cx="7025640" cy="5608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DC61A-8416-4C60-8FB8-749B098F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prefer to make payments via credit/debit cards</a:t>
            </a:r>
          </a:p>
        </p:txBody>
      </p:sp>
    </p:spTree>
    <p:extLst>
      <p:ext uri="{BB962C8B-B14F-4D97-AF65-F5344CB8AC3E}">
        <p14:creationId xmlns:p14="http://schemas.microsoft.com/office/powerpoint/2010/main" val="41128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84F4-4731-4556-BF3A-F451DD501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637"/>
            <a:ext cx="9144000" cy="798021"/>
          </a:xfrm>
        </p:spPr>
        <p:txBody>
          <a:bodyPr/>
          <a:lstStyle/>
          <a:p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Steps taken before EDA was performed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289CF-DF1D-4D6D-AB23-43A9CDB49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9665"/>
            <a:ext cx="9144000" cy="46717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Imported necessary libraries for task to be completed.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Loaded dataset on </a:t>
            </a:r>
            <a:r>
              <a:rPr lang="en-US" dirty="0" err="1"/>
              <a:t>jupyter</a:t>
            </a:r>
            <a:r>
              <a:rPr lang="en-US" dirty="0"/>
              <a:t> notebook using pandas library.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Checked the dimension of the dataset which was showing that dataset contains 269 rows &amp; 71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Checked description of dataset which gives information of mean, min value, max value, </a:t>
            </a:r>
            <a:r>
              <a:rPr lang="en-US" dirty="0" err="1"/>
              <a:t>etc</a:t>
            </a:r>
            <a:r>
              <a:rPr lang="en-US" dirty="0"/>
              <a:t> of every column in dataset which contains continuous data in it &amp; it shows that only one column contains continuous data in it named (4What is the Pin Code of where you shop online from?).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Checked name of every column present in dataset.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1E3C30-1ECE-4FE6-9082-10DBEA1C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9829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3704DF7-EB8C-4080-9AE3-FC0D0ADB7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7554"/>
            <a:ext cx="15388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843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7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971A-2ED2-4091-A097-165B26F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026920"/>
          </a:xfrm>
        </p:spPr>
        <p:txBody>
          <a:bodyPr>
            <a:noAutofit/>
          </a:bodyPr>
          <a:lstStyle/>
          <a:p>
            <a:r>
              <a:rPr lang="en-US" sz="2800" b="1" dirty="0"/>
              <a:t>16. How frequently do you abandon (selecting an items and leaving without making payment) your shopping cart?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51F011-8D36-49A0-A6D6-C7A437BE4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792480"/>
            <a:ext cx="6795452" cy="54863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5329E-969A-4899-A676-1FEBFF044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1280"/>
            <a:ext cx="3932237" cy="393192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abandon their shopping cart sometimes.</a:t>
            </a:r>
          </a:p>
        </p:txBody>
      </p:sp>
    </p:spTree>
    <p:extLst>
      <p:ext uri="{BB962C8B-B14F-4D97-AF65-F5344CB8AC3E}">
        <p14:creationId xmlns:p14="http://schemas.microsoft.com/office/powerpoint/2010/main" val="230547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FD6-CC87-4C91-9D41-63D38B96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56360"/>
          </a:xfrm>
        </p:spPr>
        <p:txBody>
          <a:bodyPr>
            <a:normAutofit/>
          </a:bodyPr>
          <a:lstStyle/>
          <a:p>
            <a:r>
              <a:rPr lang="en-US" sz="2800" b="1" dirty="0"/>
              <a:t>17. Why did you abandon the “Bag”, “Shopping Cart”?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78E5E0-BE5A-4B12-AA9F-EA6C8D4DA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24840"/>
            <a:ext cx="6902132" cy="52441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516CC-2BF7-4436-9FF1-4D2F27117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abandon the shopping cart because of better alternative offer</a:t>
            </a:r>
          </a:p>
        </p:txBody>
      </p:sp>
    </p:spTree>
    <p:extLst>
      <p:ext uri="{BB962C8B-B14F-4D97-AF65-F5344CB8AC3E}">
        <p14:creationId xmlns:p14="http://schemas.microsoft.com/office/powerpoint/2010/main" val="572783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C79B-BC95-40C5-9DC0-6137A3F9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4920"/>
          </a:xfrm>
        </p:spPr>
        <p:txBody>
          <a:bodyPr>
            <a:normAutofit/>
          </a:bodyPr>
          <a:lstStyle/>
          <a:p>
            <a:r>
              <a:rPr lang="en-US" sz="2800" b="1" dirty="0"/>
              <a:t>18. The content on the website must be easy to read and understand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5AA9A7-3AC8-4F3A-A55D-321354D42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50" y="1157571"/>
            <a:ext cx="4990476" cy="45333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E42BF-D38F-4B49-A5E8-A6B13B65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content on website must be easy to read &amp; understand.</a:t>
            </a:r>
          </a:p>
        </p:txBody>
      </p:sp>
    </p:spTree>
    <p:extLst>
      <p:ext uri="{BB962C8B-B14F-4D97-AF65-F5344CB8AC3E}">
        <p14:creationId xmlns:p14="http://schemas.microsoft.com/office/powerpoint/2010/main" val="429460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932D-AA9A-403C-A95E-260B6303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19. Information on similar product to the one highlighted  is important for product comparison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26F938-B949-4B20-AC17-0CA29A185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0" y="594360"/>
            <a:ext cx="6120635" cy="55321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E1902-2928-48CF-8D46-7054EDFD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6480"/>
            <a:ext cx="3932237" cy="437388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Information on similar product to the one highlighted  is important for product comparison</a:t>
            </a:r>
            <a:r>
              <a:rPr lang="en-IN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7116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C6E0-CEE7-4A54-BE13-60B51ED6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057400"/>
          </a:xfrm>
        </p:spPr>
        <p:txBody>
          <a:bodyPr>
            <a:noAutofit/>
          </a:bodyPr>
          <a:lstStyle/>
          <a:p>
            <a:r>
              <a:rPr lang="en-US" sz="2800" b="1" dirty="0"/>
              <a:t>20. Complete information on listed seller and product being offered is important for purchase decision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8F2961-F754-429F-8660-6969B8E13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25689"/>
            <a:ext cx="6172200" cy="41970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44C20-A7DC-4D80-9FEF-87AA49400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600"/>
            <a:ext cx="3932237" cy="409956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agree that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Complete information on listed seller and product being offered is important for purchase decision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894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C53-2FD7-4711-8E43-31360BC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0040"/>
            <a:ext cx="3932237" cy="1630680"/>
          </a:xfrm>
        </p:spPr>
        <p:txBody>
          <a:bodyPr>
            <a:noAutofit/>
          </a:bodyPr>
          <a:lstStyle/>
          <a:p>
            <a:r>
              <a:rPr lang="en-US" sz="2800" b="1" dirty="0"/>
              <a:t>21. All relevant information on listed products must be stated clearly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9DFEEC-038B-457E-863D-04AF3EEEB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98" y="457201"/>
            <a:ext cx="5832481" cy="56692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7D21-8A07-41D9-A5D7-73AD96E80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86000"/>
            <a:ext cx="3932237" cy="41148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agree that all relevant information on listed products must be stated clearly</a:t>
            </a:r>
          </a:p>
        </p:txBody>
      </p:sp>
    </p:spTree>
    <p:extLst>
      <p:ext uri="{BB962C8B-B14F-4D97-AF65-F5344CB8AC3E}">
        <p14:creationId xmlns:p14="http://schemas.microsoft.com/office/powerpoint/2010/main" val="271201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5EA2-F96C-4EF5-860C-4CD93B75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520"/>
          </a:xfrm>
        </p:spPr>
        <p:txBody>
          <a:bodyPr>
            <a:normAutofit/>
          </a:bodyPr>
          <a:lstStyle/>
          <a:p>
            <a:r>
              <a:rPr lang="en-US" sz="2800" b="1" dirty="0"/>
              <a:t>22. Ease of navigation in website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E3C62C-E6A7-419F-8A3A-EBF9DF16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0" y="594361"/>
            <a:ext cx="6781800" cy="50965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8A8A9-016F-4A18-A17D-77874F78C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9956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for ease of navigation in website.</a:t>
            </a:r>
          </a:p>
        </p:txBody>
      </p:sp>
    </p:spTree>
    <p:extLst>
      <p:ext uri="{BB962C8B-B14F-4D97-AF65-F5344CB8AC3E}">
        <p14:creationId xmlns:p14="http://schemas.microsoft.com/office/powerpoint/2010/main" val="1883530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6001-FF39-47D3-95A5-EE085E64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29640"/>
          </a:xfrm>
        </p:spPr>
        <p:txBody>
          <a:bodyPr>
            <a:normAutofit/>
          </a:bodyPr>
          <a:lstStyle/>
          <a:p>
            <a:r>
              <a:rPr lang="en-US" sz="2800" b="1" dirty="0"/>
              <a:t>23. Loading and processing speed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44C064-D07A-4596-BF71-ADDEB913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457200"/>
            <a:ext cx="6492239" cy="52527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CB2C6-E120-481A-B9F2-81EB8A2F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0624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e-retail should have better loading &amp; processing speed</a:t>
            </a:r>
          </a:p>
        </p:txBody>
      </p:sp>
    </p:spTree>
    <p:extLst>
      <p:ext uri="{BB962C8B-B14F-4D97-AF65-F5344CB8AC3E}">
        <p14:creationId xmlns:p14="http://schemas.microsoft.com/office/powerpoint/2010/main" val="343996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FC1C-70ED-4927-999D-FF5E8D4A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97280"/>
          </a:xfrm>
        </p:spPr>
        <p:txBody>
          <a:bodyPr>
            <a:normAutofit/>
          </a:bodyPr>
          <a:lstStyle/>
          <a:p>
            <a:r>
              <a:rPr lang="en-US" sz="2800" b="1" dirty="0"/>
              <a:t>24. User friendly interface of website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94893D-65DA-46AA-A356-86D0B7904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0" y="457200"/>
            <a:ext cx="6720839" cy="56083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A3897-573A-4F0A-91A8-28BBE780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website should have user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366827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EC2E-BABF-43DB-A7DD-E67008F9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05840"/>
          </a:xfrm>
        </p:spPr>
        <p:txBody>
          <a:bodyPr>
            <a:normAutofit/>
          </a:bodyPr>
          <a:lstStyle/>
          <a:p>
            <a:r>
              <a:rPr lang="en-US" sz="2800" b="1" dirty="0"/>
              <a:t>25. Convenient Payment methods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AAE89A-EE03-4283-A1D8-241BAE91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868680"/>
            <a:ext cx="6507479" cy="54254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E194-A063-4760-BCC4-96D47AF5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e-retail store should have convenient payment methods</a:t>
            </a:r>
          </a:p>
        </p:txBody>
      </p:sp>
    </p:spTree>
    <p:extLst>
      <p:ext uri="{BB962C8B-B14F-4D97-AF65-F5344CB8AC3E}">
        <p14:creationId xmlns:p14="http://schemas.microsoft.com/office/powerpoint/2010/main" val="376651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3AC7-1305-4C14-B8BC-0BFCCAB9D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9441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</a:rPr>
              <a:t>Assumptions made before EDA was performed.</a:t>
            </a:r>
            <a:endParaRPr lang="en-IN" sz="36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3B622-18ED-47D1-B545-2ED4120A2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8057"/>
            <a:ext cx="9144000" cy="412311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is no target column is present in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Only univariate analysis of every column must be performed.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bivariate analysis is needed as no target column is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872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1769-A70C-4B4D-A1AA-A8B60D9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26. Trust that the online retail store will fulfill its part of the transaction at the stipulated time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8AD32A-5BF7-4B7B-9C73-7BA7284A9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67" y="457200"/>
            <a:ext cx="6069841" cy="5638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EF1B5-F839-44CB-96C0-5FFD6B36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3160"/>
            <a:ext cx="3932237" cy="397764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e-retail store would fulfil its part of transaction at the stipulated time</a:t>
            </a:r>
          </a:p>
        </p:txBody>
      </p:sp>
    </p:spTree>
    <p:extLst>
      <p:ext uri="{BB962C8B-B14F-4D97-AF65-F5344CB8AC3E}">
        <p14:creationId xmlns:p14="http://schemas.microsoft.com/office/powerpoint/2010/main" val="1101310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8C1-9F7C-4ED2-9590-F682D19B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1120"/>
          </a:xfrm>
        </p:spPr>
        <p:txBody>
          <a:bodyPr>
            <a:normAutofit/>
          </a:bodyPr>
          <a:lstStyle/>
          <a:p>
            <a:r>
              <a:rPr lang="en-US" sz="2800" b="1" dirty="0"/>
              <a:t>27. Empathy (readiness to assist with queries) towards the customers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70B31C-B76D-408D-8D3D-A255B15AF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655320"/>
            <a:ext cx="6736080" cy="57911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76CBC-E986-4A48-912E-71803F84E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e-retail store should have empathy towards customers</a:t>
            </a:r>
          </a:p>
        </p:txBody>
      </p:sp>
    </p:spTree>
    <p:extLst>
      <p:ext uri="{BB962C8B-B14F-4D97-AF65-F5344CB8AC3E}">
        <p14:creationId xmlns:p14="http://schemas.microsoft.com/office/powerpoint/2010/main" val="2691463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0401-2946-49D5-93A9-69974180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25880"/>
          </a:xfrm>
        </p:spPr>
        <p:txBody>
          <a:bodyPr>
            <a:normAutofit/>
          </a:bodyPr>
          <a:lstStyle/>
          <a:p>
            <a:r>
              <a:rPr lang="en-US" sz="2800" b="1" dirty="0"/>
              <a:t>28. Being able to guarantee the privacy of the customer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469FF-7060-4AEC-B38A-D81E0ED90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777240"/>
            <a:ext cx="6614159" cy="5410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8A6B2-7B98-4773-9218-6D102F7F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e-retail store should make guarantee to provide privacy of the customer</a:t>
            </a:r>
          </a:p>
        </p:txBody>
      </p:sp>
    </p:spTree>
    <p:extLst>
      <p:ext uri="{BB962C8B-B14F-4D97-AF65-F5344CB8AC3E}">
        <p14:creationId xmlns:p14="http://schemas.microsoft.com/office/powerpoint/2010/main" val="426914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C573-6420-47D6-96E4-2E7DE7A8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981200"/>
          </a:xfrm>
        </p:spPr>
        <p:txBody>
          <a:bodyPr>
            <a:noAutofit/>
          </a:bodyPr>
          <a:lstStyle/>
          <a:p>
            <a:r>
              <a:rPr lang="en-US" sz="2800" b="1" dirty="0"/>
              <a:t>29. Responsiveness availability of several communication channels (email, online rep, twitter, phone, </a:t>
            </a:r>
            <a:r>
              <a:rPr lang="en-US" sz="2800" b="1" dirty="0" err="1"/>
              <a:t>etc</a:t>
            </a:r>
            <a:r>
              <a:rPr lang="en-US" sz="2800" b="1" dirty="0"/>
              <a:t>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DA59C7-1A8C-4A32-9C22-2D5B8091B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594360"/>
            <a:ext cx="6627812" cy="53949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6F48B-E587-48D4-A09D-4316F11B3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8862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e-retail store should more than one responsiveness 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2460656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4333-8125-4FD2-AC47-12A785E2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56360"/>
          </a:xfrm>
        </p:spPr>
        <p:txBody>
          <a:bodyPr>
            <a:normAutofit/>
          </a:bodyPr>
          <a:lstStyle/>
          <a:p>
            <a:r>
              <a:rPr lang="en-US" sz="2800" b="1" dirty="0"/>
              <a:t>30. Online shopping gives monetary benefit and discounts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5687A3-CA69-4580-A006-45D369D3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457200"/>
            <a:ext cx="6492240" cy="5638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8484A-4DC3-44D3-8D39-2504BF1CE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7576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online shopping should give monetary benefit and discounts</a:t>
            </a:r>
          </a:p>
        </p:txBody>
      </p:sp>
    </p:spTree>
    <p:extLst>
      <p:ext uri="{BB962C8B-B14F-4D97-AF65-F5344CB8AC3E}">
        <p14:creationId xmlns:p14="http://schemas.microsoft.com/office/powerpoint/2010/main" val="1008386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E5DB-6243-4D97-9A48-24C3F6E2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97280"/>
          </a:xfrm>
        </p:spPr>
        <p:txBody>
          <a:bodyPr>
            <a:normAutofit/>
          </a:bodyPr>
          <a:lstStyle/>
          <a:p>
            <a:r>
              <a:rPr lang="en-US" sz="2800" b="1" dirty="0"/>
              <a:t>31. Enjoyment is derived from shopping online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A64D70-A299-433C-9997-895A4B9FA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1" y="716281"/>
            <a:ext cx="5987732" cy="49746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4B519-D740-478A-B7E8-2DBF9FFA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0624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enjoyment is derived from shopping online</a:t>
            </a:r>
          </a:p>
        </p:txBody>
      </p:sp>
    </p:spTree>
    <p:extLst>
      <p:ext uri="{BB962C8B-B14F-4D97-AF65-F5344CB8AC3E}">
        <p14:creationId xmlns:p14="http://schemas.microsoft.com/office/powerpoint/2010/main" val="2268056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C5E4-DC6D-42BF-A596-47303AE0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0120"/>
          </a:xfrm>
        </p:spPr>
        <p:txBody>
          <a:bodyPr>
            <a:normAutofit/>
          </a:bodyPr>
          <a:lstStyle/>
          <a:p>
            <a:r>
              <a:rPr lang="en-US" sz="2800" b="1" dirty="0"/>
              <a:t>32. Shopping online is convenient and flexible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BD879-2A1F-408D-8CD2-CAE4EB10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46" y="457200"/>
            <a:ext cx="6011553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3FB78-76D6-49D8-A6CD-26658A0DF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shopping online is convenient and flexible</a:t>
            </a:r>
          </a:p>
        </p:txBody>
      </p:sp>
    </p:spTree>
    <p:extLst>
      <p:ext uri="{BB962C8B-B14F-4D97-AF65-F5344CB8AC3E}">
        <p14:creationId xmlns:p14="http://schemas.microsoft.com/office/powerpoint/2010/main" val="1633013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FB6C-BF6F-4F61-A06B-7B88C2FD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813560"/>
          </a:xfrm>
        </p:spPr>
        <p:txBody>
          <a:bodyPr>
            <a:noAutofit/>
          </a:bodyPr>
          <a:lstStyle/>
          <a:p>
            <a:r>
              <a:rPr lang="en-US" sz="2800" b="1" dirty="0"/>
              <a:t>33. Return &amp; replacement policy of the e-tailer is important for purchase decision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72FDB3-5BBF-4FC7-A876-A6E6471CD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78" y="563880"/>
            <a:ext cx="6067402" cy="54254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E7600-DC69-4207-81D4-C207A206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3160"/>
            <a:ext cx="3932237" cy="41910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return &amp; replacement policy of e-tailer is important for purchase decision</a:t>
            </a:r>
          </a:p>
        </p:txBody>
      </p:sp>
    </p:spTree>
    <p:extLst>
      <p:ext uri="{BB962C8B-B14F-4D97-AF65-F5344CB8AC3E}">
        <p14:creationId xmlns:p14="http://schemas.microsoft.com/office/powerpoint/2010/main" val="1147016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D69C-E0B0-48C7-ABD5-9A5D7EEB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25880"/>
          </a:xfrm>
        </p:spPr>
        <p:txBody>
          <a:bodyPr>
            <a:normAutofit/>
          </a:bodyPr>
          <a:lstStyle/>
          <a:p>
            <a:r>
              <a:rPr lang="en-US" sz="2800" b="1" dirty="0"/>
              <a:t>34. Gaining access to loyalty programs is a benefit of shopping online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A2668D-5CE8-48F9-B2D5-AEE97485D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57200"/>
            <a:ext cx="6659879" cy="52527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22EFA-A908-47D3-828C-89C15C92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0624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gaining access to loyalty programs is a benefit of shopping online</a:t>
            </a:r>
          </a:p>
        </p:txBody>
      </p:sp>
    </p:spTree>
    <p:extLst>
      <p:ext uri="{BB962C8B-B14F-4D97-AF65-F5344CB8AC3E}">
        <p14:creationId xmlns:p14="http://schemas.microsoft.com/office/powerpoint/2010/main" val="3194743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5F4C-3B64-4EC9-85DC-08CAE304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35. Displaying quality information on the website improves satisfaction of customers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6E52C-B015-4DFC-A04E-7FB457461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1" y="594360"/>
            <a:ext cx="6537960" cy="52746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9B06F-1BB9-48A1-99D3-62621736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6480"/>
            <a:ext cx="3932237" cy="435864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displaying quality information on website improves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9027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6A7F-3DF2-47AA-B3C1-00F3E9AB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0286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Exploratory Data Analysis</a:t>
            </a:r>
            <a:endParaRPr lang="en-IN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18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26AB-047C-4EBC-82D6-CD827C1B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042160"/>
          </a:xfrm>
        </p:spPr>
        <p:txBody>
          <a:bodyPr>
            <a:noAutofit/>
          </a:bodyPr>
          <a:lstStyle/>
          <a:p>
            <a:r>
              <a:rPr lang="en-US" sz="2800" b="1" dirty="0"/>
              <a:t>36. User derive satisfaction while shopping on a good quality website or application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0A0B59-06CA-4E4D-A79E-3A03109F0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29" y="640080"/>
            <a:ext cx="6287111" cy="52289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E445F-D9D8-45CC-BD57-1A3BFD7E3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9360"/>
            <a:ext cx="3932237" cy="413004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user derive satisfaction can be achieved by providing good quality online shopping website or application</a:t>
            </a:r>
          </a:p>
        </p:txBody>
      </p:sp>
    </p:spTree>
    <p:extLst>
      <p:ext uri="{BB962C8B-B14F-4D97-AF65-F5344CB8AC3E}">
        <p14:creationId xmlns:p14="http://schemas.microsoft.com/office/powerpoint/2010/main" val="3433975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CEAC-B708-4C0A-8E9F-88F63C97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1120"/>
          </a:xfrm>
        </p:spPr>
        <p:txBody>
          <a:bodyPr>
            <a:normAutofit/>
          </a:bodyPr>
          <a:lstStyle/>
          <a:p>
            <a:r>
              <a:rPr lang="en-US" sz="2800" b="1" dirty="0"/>
              <a:t>37. Net Benefit derived from shopping online can lead to user satisfaction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FA9BCD-6B8D-4D19-9296-DA957996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60" y="640080"/>
            <a:ext cx="5973439" cy="52289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899ED-B184-47B3-994E-CCEE144E3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51104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net benefit derived from shopping online can lead to 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4283461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23BA-A51F-4F02-9799-38233597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6320"/>
          </a:xfrm>
        </p:spPr>
        <p:txBody>
          <a:bodyPr>
            <a:normAutofit/>
          </a:bodyPr>
          <a:lstStyle/>
          <a:p>
            <a:r>
              <a:rPr lang="en-US" sz="2800" b="1" dirty="0"/>
              <a:t>38. User satisfaction cannot exist without trust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F65CD2-FD81-4D84-B994-9F9038C7C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457201"/>
            <a:ext cx="6797039" cy="52337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D3EBB-44A3-4BE2-8D7D-C081C39F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user satisfaction cannot exist without trust</a:t>
            </a:r>
          </a:p>
        </p:txBody>
      </p:sp>
    </p:spTree>
    <p:extLst>
      <p:ext uri="{BB962C8B-B14F-4D97-AF65-F5344CB8AC3E}">
        <p14:creationId xmlns:p14="http://schemas.microsoft.com/office/powerpoint/2010/main" val="2602779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FE5E-D368-4F28-A209-0D670FF1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6840"/>
          </a:xfrm>
        </p:spPr>
        <p:txBody>
          <a:bodyPr>
            <a:normAutofit/>
          </a:bodyPr>
          <a:lstStyle/>
          <a:p>
            <a:r>
              <a:rPr lang="en-US" sz="2800" b="1" dirty="0"/>
              <a:t>39. Offering a wide variety of listed product in several category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F62868-B465-4AD8-8EC4-4CAA7EAD9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579120"/>
            <a:ext cx="6507479" cy="52898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A406-DD6A-426D-86EC-CE2232BA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2148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e-retail store should offer a wide variety of listed product in several category</a:t>
            </a:r>
          </a:p>
        </p:txBody>
      </p:sp>
    </p:spTree>
    <p:extLst>
      <p:ext uri="{BB962C8B-B14F-4D97-AF65-F5344CB8AC3E}">
        <p14:creationId xmlns:p14="http://schemas.microsoft.com/office/powerpoint/2010/main" val="4176538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3441-AD56-48B0-A63A-84CBBEE0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1120"/>
          </a:xfrm>
        </p:spPr>
        <p:txBody>
          <a:bodyPr>
            <a:normAutofit/>
          </a:bodyPr>
          <a:lstStyle/>
          <a:p>
            <a:r>
              <a:rPr lang="en-US" sz="2800" b="1" dirty="0"/>
              <a:t>40. Provision of complete &amp; relevant product information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BF0610-3930-443D-A6A2-2A5C9191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46" y="655320"/>
            <a:ext cx="5737233" cy="52136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63B20-22AF-4730-91C0-21E39F1B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9580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there should be provision of complete &amp; relevant product information on e-retail stores</a:t>
            </a:r>
          </a:p>
        </p:txBody>
      </p:sp>
    </p:spTree>
    <p:extLst>
      <p:ext uri="{BB962C8B-B14F-4D97-AF65-F5344CB8AC3E}">
        <p14:creationId xmlns:p14="http://schemas.microsoft.com/office/powerpoint/2010/main" val="48158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E1D1-FB0D-4E9B-A72F-53C60BA9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4880"/>
          </a:xfrm>
        </p:spPr>
        <p:txBody>
          <a:bodyPr>
            <a:normAutofit/>
          </a:bodyPr>
          <a:lstStyle/>
          <a:p>
            <a:r>
              <a:rPr lang="en-US" sz="2800" b="1" dirty="0"/>
              <a:t>41. Monetary savings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7D907F-AF35-4923-BC6B-A9EE48488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655320"/>
            <a:ext cx="6477000" cy="49466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B37EE-5AB5-4A57-B631-50CBE8AF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4960"/>
            <a:ext cx="3932237" cy="470916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strongly agree that e-retail stores provide monetary savings</a:t>
            </a:r>
          </a:p>
        </p:txBody>
      </p:sp>
    </p:spTree>
    <p:extLst>
      <p:ext uri="{BB962C8B-B14F-4D97-AF65-F5344CB8AC3E}">
        <p14:creationId xmlns:p14="http://schemas.microsoft.com/office/powerpoint/2010/main" val="2841033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C53F-0F6D-4C47-92F9-26835768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49680"/>
          </a:xfrm>
        </p:spPr>
        <p:txBody>
          <a:bodyPr>
            <a:normAutofit/>
          </a:bodyPr>
          <a:lstStyle/>
          <a:p>
            <a:r>
              <a:rPr lang="en-US" sz="2800" b="1" dirty="0"/>
              <a:t>42. The convenience of patronizing the online retailer.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7C9710-6EA4-436F-9727-478322B36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701040"/>
            <a:ext cx="6629399" cy="49009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81111-77D4-4C9C-89E2-976B89C61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agree about convenience of patronizing online retailer</a:t>
            </a:r>
          </a:p>
        </p:txBody>
      </p:sp>
    </p:spTree>
    <p:extLst>
      <p:ext uri="{BB962C8B-B14F-4D97-AF65-F5344CB8AC3E}">
        <p14:creationId xmlns:p14="http://schemas.microsoft.com/office/powerpoint/2010/main" val="4089299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1617-5737-4CEF-91CA-95854D69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1600"/>
          </a:xfrm>
        </p:spPr>
        <p:txBody>
          <a:bodyPr>
            <a:normAutofit/>
          </a:bodyPr>
          <a:lstStyle/>
          <a:p>
            <a:r>
              <a:rPr lang="en-US" sz="2800" b="1" dirty="0"/>
              <a:t>43. Shopping on the website gives you the sense of adventure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87482A-C472-4CA1-B3FD-B04C4AE8A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685801"/>
            <a:ext cx="6187439" cy="50051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62FB0-BD2B-40A4-B57E-8B49F088A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agree that shopping online gives them sense of adventure</a:t>
            </a:r>
          </a:p>
        </p:txBody>
      </p:sp>
    </p:spTree>
    <p:extLst>
      <p:ext uri="{BB962C8B-B14F-4D97-AF65-F5344CB8AC3E}">
        <p14:creationId xmlns:p14="http://schemas.microsoft.com/office/powerpoint/2010/main" val="1944976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0B95-E5F3-4311-A42E-A8ED050E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737360"/>
          </a:xfrm>
        </p:spPr>
        <p:txBody>
          <a:bodyPr>
            <a:noAutofit/>
          </a:bodyPr>
          <a:lstStyle/>
          <a:p>
            <a:r>
              <a:rPr lang="en-US" sz="2800" b="1" dirty="0"/>
              <a:t>44. Shopping on your preferred e-tailer enhances your social status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3061DD-20B9-4C24-A99D-D17E88CFC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609601"/>
            <a:ext cx="6431280" cy="50813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F0E3B-8123-4AFC-89B8-8D1AF3D75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92680"/>
            <a:ext cx="3932237" cy="42672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feel indifferent about shopping on your preferred e-tailer enhances your social status</a:t>
            </a:r>
          </a:p>
        </p:txBody>
      </p:sp>
    </p:spTree>
    <p:extLst>
      <p:ext uri="{BB962C8B-B14F-4D97-AF65-F5344CB8AC3E}">
        <p14:creationId xmlns:p14="http://schemas.microsoft.com/office/powerpoint/2010/main" val="2368576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4464-9DB7-4FC7-99F5-1E1DA311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4920"/>
          </a:xfrm>
        </p:spPr>
        <p:txBody>
          <a:bodyPr>
            <a:normAutofit/>
          </a:bodyPr>
          <a:lstStyle/>
          <a:p>
            <a:r>
              <a:rPr lang="en-US" sz="2800" b="1" dirty="0"/>
              <a:t>45. You feel gratification shopping on your favorite e-tailer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EDBB2-BF19-4F22-B261-A20503121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46" y="457200"/>
            <a:ext cx="6133473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8675B-CDE1-49C1-A248-F6544C7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feel indifferent  about feeling gratification shopping on their </a:t>
            </a:r>
            <a:r>
              <a:rPr lang="en-IN" sz="2400" dirty="0" err="1"/>
              <a:t>favorite</a:t>
            </a:r>
            <a:r>
              <a:rPr lang="en-IN" sz="2400" dirty="0"/>
              <a:t> e-tailer</a:t>
            </a:r>
          </a:p>
        </p:txBody>
      </p:sp>
    </p:spTree>
    <p:extLst>
      <p:ext uri="{BB962C8B-B14F-4D97-AF65-F5344CB8AC3E}">
        <p14:creationId xmlns:p14="http://schemas.microsoft.com/office/powerpoint/2010/main" val="33379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75A9-644E-4DDF-8BBD-E97A2990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1. Gender of respondent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A1BFF9-0A1E-4A9E-B543-A4223B675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47" y="1760745"/>
            <a:ext cx="4939682" cy="33269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C7102-36B4-4D5F-A2C3-0F5A39A2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9069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Checked unique values of the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was no null value present in the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visualization we concluded that most people visiting E-commerce sites are Female.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1115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54C-F5A4-4B0C-9326-C8521494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56360"/>
          </a:xfrm>
        </p:spPr>
        <p:txBody>
          <a:bodyPr>
            <a:normAutofit/>
          </a:bodyPr>
          <a:lstStyle/>
          <a:p>
            <a:r>
              <a:rPr lang="en-US" sz="2800" b="1" dirty="0"/>
              <a:t>46. Shopping on the website helps you fulfill certain roles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6A32BE-2019-4F17-9011-E25552466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640080"/>
            <a:ext cx="6659879" cy="52289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CAE17-0442-475D-B311-E052A0D18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9100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people with both categories (Agree &amp; indifferent) are having </a:t>
            </a:r>
            <a:r>
              <a:rPr lang="en-IN" sz="2400" dirty="0" err="1">
                <a:solidFill>
                  <a:prstClr val="black"/>
                </a:solidFill>
                <a:latin typeface="Calibri" panose="020F0502020204030204"/>
              </a:rPr>
              <a:t>ame</a:t>
            </a: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 amount of votes about shopping on website helps in fulfilling certain roles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18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53DA-97C2-4846-B89A-666E884E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6320"/>
          </a:xfrm>
        </p:spPr>
        <p:txBody>
          <a:bodyPr>
            <a:normAutofit/>
          </a:bodyPr>
          <a:lstStyle/>
          <a:p>
            <a:r>
              <a:rPr lang="en-US" sz="2800" b="1" dirty="0"/>
              <a:t>47. Getting value for money spent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D5930E-FED8-43FC-9BE7-5EC89539F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46" y="563880"/>
            <a:ext cx="5737233" cy="53051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9FB50-0CD0-4F88-95AD-4B67E640D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8432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From visualization we concluded that most people agree that they are getting value for money they spent</a:t>
            </a:r>
          </a:p>
        </p:txBody>
      </p:sp>
    </p:spTree>
    <p:extLst>
      <p:ext uri="{BB962C8B-B14F-4D97-AF65-F5344CB8AC3E}">
        <p14:creationId xmlns:p14="http://schemas.microsoft.com/office/powerpoint/2010/main" val="2821451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216C-4884-4705-87CF-80C0A6C3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767840"/>
          </a:xfrm>
        </p:spPr>
        <p:txBody>
          <a:bodyPr>
            <a:noAutofit/>
          </a:bodyPr>
          <a:lstStyle/>
          <a:p>
            <a:r>
              <a:rPr lang="en-US" sz="2800" b="1" dirty="0"/>
              <a:t>48. From the following, tick any (or all) of the online retailers you have shopped from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691239-F189-4ED1-B75D-797E05700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987425"/>
            <a:ext cx="6568440" cy="52000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BAF6A-3A29-444C-9AE9-6C7019C9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31720"/>
            <a:ext cx="3932237" cy="417576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are visiting cluster of Amazon.in, Flipkart.com, Paytm.com, myntra.com &amp; snapdeal.com website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918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C055-8A7D-4C67-A0FA-4C96AD1B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49. Easy to use website or application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0612D6-AE05-4655-9587-B26B14F84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457201"/>
            <a:ext cx="609600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75F5-3AEC-4023-83F6-972E8467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37360"/>
            <a:ext cx="3932237" cy="490728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feel that easy to use website or application are of Amazon.in, Flipkart.com, Paytm.com, myntra.com &amp; snapdeal.com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372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04A1-D6DE-4936-AEAC-AC57AFA1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5360"/>
          </a:xfrm>
        </p:spPr>
        <p:txBody>
          <a:bodyPr>
            <a:normAutofit/>
          </a:bodyPr>
          <a:lstStyle/>
          <a:p>
            <a:r>
              <a:rPr lang="en-US" sz="2800" b="1" dirty="0"/>
              <a:t>50. Visual appealing web-page layout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71E6A6-FDC6-4D8B-AF42-1DBDE1C09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457201"/>
            <a:ext cx="627888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F9DE3-2538-4035-BE41-ACC5F8880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8056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that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qmost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visual appealing web-page layout are of Amazon.in &amp; Flipkart.com websites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161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1A32-186E-4E39-A951-CB52982A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6320"/>
          </a:xfrm>
        </p:spPr>
        <p:txBody>
          <a:bodyPr>
            <a:normAutofit/>
          </a:bodyPr>
          <a:lstStyle/>
          <a:p>
            <a:r>
              <a:rPr lang="en-US" sz="2800" b="1" dirty="0"/>
              <a:t>51. Wild variety of product on offer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287519-49BD-46A3-A976-1D57293C0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457201"/>
            <a:ext cx="641604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D426-045D-4714-B3E3-884345D9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wild variety of product on offer are present on Amazon.in &amp; Flipkart.com website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557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008-77FB-43A2-B110-211F06DB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10640"/>
          </a:xfrm>
        </p:spPr>
        <p:txBody>
          <a:bodyPr>
            <a:normAutofit/>
          </a:bodyPr>
          <a:lstStyle/>
          <a:p>
            <a:r>
              <a:rPr lang="en-US" sz="2800" b="1" dirty="0"/>
              <a:t>52. Complete, relevant description information of products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8D10AA-1FE6-4CAA-BFF6-A5F8DDCB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457201"/>
            <a:ext cx="652272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C9426-3D95-457C-A3BE-DF33E3910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complete, relevant information of products are available on Amazon.in &amp; Flipkart.com websites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517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46A7-52A6-45AE-B651-8847100C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4920"/>
          </a:xfrm>
        </p:spPr>
        <p:txBody>
          <a:bodyPr>
            <a:normAutofit/>
          </a:bodyPr>
          <a:lstStyle/>
          <a:p>
            <a:r>
              <a:rPr lang="en-US" sz="2800" b="1" dirty="0"/>
              <a:t>53. Fast loading website speed of website and application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30BC36-BFD7-4C90-B24A-5FA3B813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57201"/>
            <a:ext cx="638556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BEB3-A7EB-40A8-B6CB-E8DAC5E1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thinks that Amazon.in has fast loading website &amp; application speed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341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B5F9-2A9A-4F7D-8B3D-00D0B2A2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520"/>
          </a:xfrm>
        </p:spPr>
        <p:txBody>
          <a:bodyPr/>
          <a:lstStyle/>
          <a:p>
            <a:r>
              <a:rPr lang="en-US" dirty="0"/>
              <a:t>54. Reliability of the website or application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DAA11B-5620-45A5-B7A2-BF3477614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457201"/>
            <a:ext cx="6629399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C6447-BBAF-4B7D-9070-0D5DAB48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thinks that most reliable website or application is of Amazon.in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55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A5E-1BAA-43DA-9374-47483194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05840"/>
          </a:xfrm>
        </p:spPr>
        <p:txBody>
          <a:bodyPr>
            <a:normAutofit/>
          </a:bodyPr>
          <a:lstStyle/>
          <a:p>
            <a:r>
              <a:rPr lang="en-US" sz="2800" b="1" dirty="0"/>
              <a:t>55. Quickness to complete purchase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33FD9-803C-46BF-A8E2-29D999161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457201"/>
            <a:ext cx="652272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1345E-457C-4F05-945A-0B4B7C5D2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910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thinks Amazon.com provides quickness to complete purchase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38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7DC0-A2D2-413F-AE3C-C96390F5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5716"/>
          </a:xfrm>
        </p:spPr>
        <p:txBody>
          <a:bodyPr>
            <a:normAutofit/>
          </a:bodyPr>
          <a:lstStyle/>
          <a:p>
            <a:r>
              <a:rPr lang="en-US" sz="2800" b="1" dirty="0"/>
              <a:t>2. How old are you?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FC8D43-5195-4121-98AC-A66BC4F3F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91" y="1195666"/>
            <a:ext cx="4850793" cy="44571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89C9E-FBD3-41E2-9FC5-15C275AA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 that most people visiting E-commerce websites age between 31-40 years.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2361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5F2E-226B-44CE-8A50-C1533931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4880"/>
          </a:xfrm>
        </p:spPr>
        <p:txBody>
          <a:bodyPr>
            <a:normAutofit/>
          </a:bodyPr>
          <a:lstStyle/>
          <a:p>
            <a:r>
              <a:rPr lang="en-US" sz="2800" b="1" dirty="0"/>
              <a:t>56. Availability of several payment options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9EDD94-4C53-4475-98F7-0D25EDB06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457200"/>
            <a:ext cx="6675120" cy="54038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1685F-0092-40EB-B527-055CA5709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Amazon.in &amp; Flipkart.com have several payment options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558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7F81-42F1-49AA-A376-6BC8409A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70560"/>
          </a:xfrm>
        </p:spPr>
        <p:txBody>
          <a:bodyPr>
            <a:normAutofit/>
          </a:bodyPr>
          <a:lstStyle/>
          <a:p>
            <a:r>
              <a:rPr lang="en-US" sz="2800" b="1" dirty="0"/>
              <a:t>57. Speedy order delivery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DB71CF-A0CF-4203-AD70-E53CDBFF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57201"/>
            <a:ext cx="675132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43FBF-1E0C-4E1F-AF31-1BAB82E1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24000"/>
            <a:ext cx="3932237" cy="477012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Amazon.in has speedy order delivery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74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39F3-6151-4F34-909F-13AEEA9F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1080"/>
          </a:xfrm>
        </p:spPr>
        <p:txBody>
          <a:bodyPr>
            <a:normAutofit/>
          </a:bodyPr>
          <a:lstStyle/>
          <a:p>
            <a:r>
              <a:rPr lang="en-US" sz="2800" b="1" dirty="0"/>
              <a:t>58. Privacy of customer’s information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B57314-C0DF-4185-81AF-C0C3FC037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457201"/>
            <a:ext cx="672084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56766-DD1F-461A-860D-815F3B5C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52628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Amazon.in provides privacy of customer’s information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279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176B-2D1B-4A21-8110-D3BA69E9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59. Security of customer financial information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1477D9-765A-479A-94A8-785BB3F0C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57201"/>
            <a:ext cx="643128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25F77-75F4-46BD-9031-08E54D7C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6880"/>
            <a:ext cx="3932237" cy="469392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Amazon.in provides security of customer financial information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753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B256-3F34-4656-97DC-BB601172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>
            <a:normAutofit/>
          </a:bodyPr>
          <a:lstStyle/>
          <a:p>
            <a:r>
              <a:rPr lang="en-US" sz="2800" b="1" dirty="0"/>
              <a:t>60. Perceived Trustworthiness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631474-3B72-4AE9-894E-17CA26CB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57201"/>
            <a:ext cx="635508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4C73E-4C6E-4EA6-AE95-CD304343E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Amazon.in provides Perceived Trustworthiness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826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ADD5-988F-4E7D-9929-194E75DC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1120"/>
          </a:xfrm>
        </p:spPr>
        <p:txBody>
          <a:bodyPr>
            <a:normAutofit/>
          </a:bodyPr>
          <a:lstStyle/>
          <a:p>
            <a:r>
              <a:rPr lang="en-US" sz="2800" b="1" dirty="0"/>
              <a:t>61. Presence of online assistance through multi-channel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F22FF5-D425-494E-959F-431E49D6D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7201"/>
            <a:ext cx="643128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8951F-6D72-442B-99E8-CA9E1DD84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66344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Amazon.in, Flipkart.com, Myntra.com &amp; snapdeal.com websites provides presence of online assistance  through multi-channel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118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EF2E-0C08-4A39-9DF4-7E76EEDA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</p:spPr>
        <p:txBody>
          <a:bodyPr>
            <a:normAutofit/>
          </a:bodyPr>
          <a:lstStyle/>
          <a:p>
            <a:r>
              <a:rPr lang="en-US" sz="2800" b="1" dirty="0"/>
              <a:t>62. Longer time to get logged in (promotion, sales period)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CF08C-6E0A-4EAC-B2BC-75083273E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457201"/>
            <a:ext cx="658368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D8536-5307-435C-A014-AF873123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5008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Amazon.in website takes longer time to get logged in (promotion, sales period)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7803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ACEB-0294-4F1F-9521-76D480BC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722120"/>
          </a:xfrm>
        </p:spPr>
        <p:txBody>
          <a:bodyPr>
            <a:noAutofit/>
          </a:bodyPr>
          <a:lstStyle/>
          <a:p>
            <a:r>
              <a:rPr lang="en-US" sz="2800" b="1" dirty="0"/>
              <a:t>63. Longer time in displaying graphics &amp; photos (promotion, sales period)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1A53A0-3943-418A-A8D3-8F74E8ABE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457201"/>
            <a:ext cx="6781799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82DA-372D-434A-A523-F1554BE3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1240"/>
            <a:ext cx="3932237" cy="440436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Amazon.in &amp; Flipkart.com websites takes longer time in displaying graphics &amp; photos (promotion, sales period)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060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526-82BD-42EE-B3D6-76CDEF41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</p:spPr>
        <p:txBody>
          <a:bodyPr>
            <a:normAutofit/>
          </a:bodyPr>
          <a:lstStyle/>
          <a:p>
            <a:r>
              <a:rPr lang="en-US" sz="2800" b="1" dirty="0"/>
              <a:t>64. Late declaration of price (promotion, sales period)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C915E1-D00B-4B45-B79E-4621F246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457201"/>
            <a:ext cx="6842759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C7577-3B49-48D9-9F25-33109EEA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6052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Myntra.com website provide late declaration of price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5479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CA9B-0AC3-4C1E-93B4-4A79E255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10640"/>
          </a:xfrm>
        </p:spPr>
        <p:txBody>
          <a:bodyPr>
            <a:normAutofit/>
          </a:bodyPr>
          <a:lstStyle/>
          <a:p>
            <a:r>
              <a:rPr lang="en-US" sz="2800" b="1" dirty="0"/>
              <a:t>65. Longer page loading time (promotion, sales period)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3964DA-507E-4EDB-A323-8390FB64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457201"/>
            <a:ext cx="655320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6ABC7-4703-4D3A-90A8-7D1FD4755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Myntra.com website takes longer page loading time (promotion, sales period)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AC52-1ABA-41C6-A5F7-A94EB633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38596"/>
          </a:xfrm>
        </p:spPr>
        <p:txBody>
          <a:bodyPr>
            <a:normAutofit/>
          </a:bodyPr>
          <a:lstStyle/>
          <a:p>
            <a:r>
              <a:rPr lang="en-US" sz="2800" b="1" dirty="0"/>
              <a:t>3. Which city do you shop online from?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0B66B-1793-4F8D-8251-D21F75847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91" y="1373444"/>
            <a:ext cx="4850793" cy="41015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4AD02-A552-40D4-BC22-CA98ADF8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 that most people doing shopping are from city Delhi.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737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8BC0-AB4A-4129-AFEB-BD7DDCC3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722120"/>
          </a:xfrm>
        </p:spPr>
        <p:txBody>
          <a:bodyPr>
            <a:noAutofit/>
          </a:bodyPr>
          <a:lstStyle/>
          <a:p>
            <a:r>
              <a:rPr lang="en-US" sz="2800" b="1" dirty="0"/>
              <a:t>66. Limited mode of payment on most products (promotion, sales period)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700C9D-B93A-4822-A723-8A0D0C48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457200"/>
            <a:ext cx="6644639" cy="54038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69C40-7537-4D3C-84EE-1DCC6A78E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2200"/>
            <a:ext cx="3932237" cy="423672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Snapdeal.com website has limited mode of payment on most products (promotion, sales period)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600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ABF-768C-4DCA-BBF7-97B9A128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7240"/>
          </a:xfrm>
        </p:spPr>
        <p:txBody>
          <a:bodyPr>
            <a:normAutofit/>
          </a:bodyPr>
          <a:lstStyle/>
          <a:p>
            <a:r>
              <a:rPr lang="en-US" sz="2800" b="1" dirty="0"/>
              <a:t>67. Longer delivery period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DF5B8D-A9E6-4D75-9B17-8AD0E42B0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457201"/>
            <a:ext cx="678180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E4C94-1BE3-4D5B-8338-888F73A19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78280"/>
            <a:ext cx="3932237" cy="492252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Paytm.com website takes longer delivery period.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83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5E85-E245-4F0D-8E34-DFEC9E0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10640"/>
          </a:xfrm>
        </p:spPr>
        <p:txBody>
          <a:bodyPr>
            <a:normAutofit/>
          </a:bodyPr>
          <a:lstStyle/>
          <a:p>
            <a:r>
              <a:rPr lang="en-US" sz="2800" b="1" dirty="0"/>
              <a:t>68. Change in website/Application design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229BB-CB52-473F-82E3-F10D5D72A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0" y="457201"/>
            <a:ext cx="6736080" cy="53924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93884-9351-415D-B76D-1E3B850B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there is a change in website/Application design of Amazon.in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3266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1A5-A7FD-4CFD-8B4D-9C7D5C47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1120"/>
          </a:xfrm>
        </p:spPr>
        <p:txBody>
          <a:bodyPr>
            <a:normAutofit/>
          </a:bodyPr>
          <a:lstStyle/>
          <a:p>
            <a:r>
              <a:rPr lang="en-US" sz="2800" b="1" dirty="0"/>
              <a:t>69. Frequent disruption when moving from one page to another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61D26-FC04-439D-9459-E55A81142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457201"/>
            <a:ext cx="673608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2D7E4-6750-43C8-8957-58BE2EAAD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61772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Amazon.in has frequent disruption when moving from one page to another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3333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647-2C28-40EC-B763-849E1151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5360"/>
          </a:xfrm>
        </p:spPr>
        <p:txBody>
          <a:bodyPr>
            <a:normAutofit/>
          </a:bodyPr>
          <a:lstStyle/>
          <a:p>
            <a:r>
              <a:rPr lang="en-US" sz="2800" b="1" dirty="0"/>
              <a:t>70. Website is as efficient as before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F077EC-1A47-4A6B-8097-94CAB15B7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457201"/>
            <a:ext cx="658368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122B-B579-4866-A2D9-AFA8F58E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Amzon.in website is as efficient as before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6217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9C5D-E853-4D7A-A2F4-B8EF859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767840"/>
          </a:xfrm>
        </p:spPr>
        <p:txBody>
          <a:bodyPr>
            <a:noAutofit/>
          </a:bodyPr>
          <a:lstStyle/>
          <a:p>
            <a:r>
              <a:rPr lang="en-US" sz="2800" b="1" dirty="0"/>
              <a:t>71. Which of the Indian online retailer would you recommended to a friend?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AEA95E-A80A-4AEC-BFDE-F3AC92DC3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457201"/>
            <a:ext cx="685800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13D99-D489-48D0-A5B8-1564948D6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429768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think that they would recommend Amazon.in online retail store to a friend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2739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73D9-0C27-4B8E-B05E-2AD91C1B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8515"/>
          </a:xfrm>
        </p:spPr>
        <p:txBody>
          <a:bodyPr>
            <a:normAutofit/>
          </a:bodyPr>
          <a:lstStyle/>
          <a:p>
            <a:pPr algn="ctr"/>
            <a:r>
              <a:rPr lang="en-US" sz="9600" b="1" i="1" u="sng" dirty="0">
                <a:solidFill>
                  <a:schemeClr val="accent2"/>
                </a:solidFill>
              </a:rPr>
              <a:t>THE END</a:t>
            </a:r>
            <a:endParaRPr lang="en-IN" sz="9600" b="1" i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F90A-B4D9-48C4-909D-31FC6D66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21724"/>
          </a:xfrm>
        </p:spPr>
        <p:txBody>
          <a:bodyPr>
            <a:normAutofit/>
          </a:bodyPr>
          <a:lstStyle/>
          <a:p>
            <a:r>
              <a:rPr lang="en-US" sz="2800" b="1" dirty="0"/>
              <a:t>4. What is the Pin Code of where you shop online from?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511E8A-A2ED-4DB8-BB00-C118A2A2A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93" y="987425"/>
            <a:ext cx="6550429" cy="53967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968E2-96C0-4F72-BB1B-710D0E0EE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doing online shopping are residing in area whose pin code is 201308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5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798D-6A68-4D67-9BB8-5385D6F0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38596"/>
          </a:xfrm>
        </p:spPr>
        <p:txBody>
          <a:bodyPr>
            <a:normAutofit/>
          </a:bodyPr>
          <a:lstStyle/>
          <a:p>
            <a:r>
              <a:rPr lang="en-US" sz="2800" b="1" dirty="0"/>
              <a:t>5. Since How Long You are Shopping Online?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1282DE-0310-404B-8F1A-D38B805FC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47" y="1297253"/>
            <a:ext cx="4939682" cy="42539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5FC76-72B6-4780-970E-BD173CE4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people doing shopping on these websites are doing it for more than past 4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63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3537</Words>
  <Application>Microsoft Office PowerPoint</Application>
  <PresentationFormat>Widescreen</PresentationFormat>
  <Paragraphs>300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Helvetica Neue</vt:lpstr>
      <vt:lpstr>Office Theme</vt:lpstr>
      <vt:lpstr>E-retail factors for customer activation &amp; retention</vt:lpstr>
      <vt:lpstr>Steps taken before EDA was performed</vt:lpstr>
      <vt:lpstr>Assumptions made before EDA was performed.</vt:lpstr>
      <vt:lpstr>Exploratory Data Analysis</vt:lpstr>
      <vt:lpstr>1. Gender of respondent</vt:lpstr>
      <vt:lpstr>2. How old are you?</vt:lpstr>
      <vt:lpstr>3. Which city do you shop online from?</vt:lpstr>
      <vt:lpstr>4. What is the Pin Code of where you shop online from?</vt:lpstr>
      <vt:lpstr>5. Since How Long You are Shopping Online?</vt:lpstr>
      <vt:lpstr>6. How many times you have made an online purchase in the past 1 year ?</vt:lpstr>
      <vt:lpstr>7. How do you access the internet while shopping on-line?</vt:lpstr>
      <vt:lpstr>8. Which device do you use to access the online shopping?</vt:lpstr>
      <vt:lpstr>9. What is the screen size of your mobile device?</vt:lpstr>
      <vt:lpstr>10. What is the operating system (OS) of your device?</vt:lpstr>
      <vt:lpstr>11. What browser do you run on your device to access the website?</vt:lpstr>
      <vt:lpstr>12. Which channel did you follow to arrive at your favorite online store for the first time?</vt:lpstr>
      <vt:lpstr>13. After first visit, how do you reach the online retail store?</vt:lpstr>
      <vt:lpstr>14. How much do you explore the e-retail store before making a purchase decision?</vt:lpstr>
      <vt:lpstr>15. What is your preferred payment option?</vt:lpstr>
      <vt:lpstr>16. How frequently do you abandon (selecting an items and leaving without making payment) your shopping cart?</vt:lpstr>
      <vt:lpstr>17. Why did you abandon the “Bag”, “Shopping Cart”?</vt:lpstr>
      <vt:lpstr>18. The content on the website must be easy to read and understand</vt:lpstr>
      <vt:lpstr>19. Information on similar product to the one highlighted  is important for product comparison</vt:lpstr>
      <vt:lpstr>20. Complete information on listed seller and product being offered is important for purchase decision</vt:lpstr>
      <vt:lpstr>21. All relevant information on listed products must be stated clearly</vt:lpstr>
      <vt:lpstr>22. Ease of navigation in website</vt:lpstr>
      <vt:lpstr>23. Loading and processing speed</vt:lpstr>
      <vt:lpstr>24. User friendly interface of website</vt:lpstr>
      <vt:lpstr>25. Convenient Payment methods</vt:lpstr>
      <vt:lpstr>26. Trust that the online retail store will fulfill its part of the transaction at the stipulated time</vt:lpstr>
      <vt:lpstr>27. Empathy (readiness to assist with queries) towards the customers</vt:lpstr>
      <vt:lpstr>28. Being able to guarantee the privacy of the customer</vt:lpstr>
      <vt:lpstr>29. Responsiveness availability of several communication channels (email, online rep, twitter, phone, etc)</vt:lpstr>
      <vt:lpstr>30. Online shopping gives monetary benefit and discounts</vt:lpstr>
      <vt:lpstr>31. Enjoyment is derived from shopping online</vt:lpstr>
      <vt:lpstr>32. Shopping online is convenient and flexible</vt:lpstr>
      <vt:lpstr>33. Return &amp; replacement policy of the e-tailer is important for purchase decision</vt:lpstr>
      <vt:lpstr>34. Gaining access to loyalty programs is a benefit of shopping online</vt:lpstr>
      <vt:lpstr>35. Displaying quality information on the website improves satisfaction of customers</vt:lpstr>
      <vt:lpstr>36. User derive satisfaction while shopping on a good quality website or application</vt:lpstr>
      <vt:lpstr>37. Net Benefit derived from shopping online can lead to user satisfaction</vt:lpstr>
      <vt:lpstr>38. User satisfaction cannot exist without trust</vt:lpstr>
      <vt:lpstr>39. Offering a wide variety of listed product in several category</vt:lpstr>
      <vt:lpstr>40. Provision of complete &amp; relevant product information</vt:lpstr>
      <vt:lpstr>41. Monetary savings</vt:lpstr>
      <vt:lpstr>42. The convenience of patronizing the online retailer.</vt:lpstr>
      <vt:lpstr>43. Shopping on the website gives you the sense of adventure</vt:lpstr>
      <vt:lpstr>44. Shopping on your preferred e-tailer enhances your social status</vt:lpstr>
      <vt:lpstr>45. You feel gratification shopping on your favorite e-tailer</vt:lpstr>
      <vt:lpstr>46. Shopping on the website helps you fulfill certain roles</vt:lpstr>
      <vt:lpstr>47. Getting value for money spent</vt:lpstr>
      <vt:lpstr>48. From the following, tick any (or all) of the online retailers you have shopped from</vt:lpstr>
      <vt:lpstr>49. Easy to use website or application</vt:lpstr>
      <vt:lpstr>50. Visual appealing web-page layout</vt:lpstr>
      <vt:lpstr>51. Wild variety of product on offer</vt:lpstr>
      <vt:lpstr>52. Complete, relevant description information of products</vt:lpstr>
      <vt:lpstr>53. Fast loading website speed of website and application</vt:lpstr>
      <vt:lpstr>54. Reliability of the website or application</vt:lpstr>
      <vt:lpstr>55. Quickness to complete purchase</vt:lpstr>
      <vt:lpstr>56. Availability of several payment options </vt:lpstr>
      <vt:lpstr>57. Speedy order delivery</vt:lpstr>
      <vt:lpstr>58. Privacy of customer’s information</vt:lpstr>
      <vt:lpstr>59. Security of customer financial information</vt:lpstr>
      <vt:lpstr>60. Perceived Trustworthiness</vt:lpstr>
      <vt:lpstr>61. Presence of online assistance through multi-channel</vt:lpstr>
      <vt:lpstr>62. Longer time to get logged in (promotion, sales period)</vt:lpstr>
      <vt:lpstr>63. Longer time in displaying graphics &amp; photos (promotion, sales period)</vt:lpstr>
      <vt:lpstr>64. Late declaration of price (promotion, sales period)</vt:lpstr>
      <vt:lpstr>65. Longer page loading time (promotion, sales period)</vt:lpstr>
      <vt:lpstr>66. Limited mode of payment on most products (promotion, sales period)</vt:lpstr>
      <vt:lpstr>67. Longer delivery period</vt:lpstr>
      <vt:lpstr>68. Change in website/Application design</vt:lpstr>
      <vt:lpstr>69. Frequent disruption when moving from one page to another</vt:lpstr>
      <vt:lpstr>70. Website is as efficient as before</vt:lpstr>
      <vt:lpstr>71. Which of the Indian online retailer would you recommended to a friend?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customer activation &amp; retention</dc:title>
  <dc:creator>Vivaswan Singh</dc:creator>
  <cp:lastModifiedBy>Vivaswan Singh</cp:lastModifiedBy>
  <cp:revision>3</cp:revision>
  <dcterms:created xsi:type="dcterms:W3CDTF">2022-01-22T14:39:18Z</dcterms:created>
  <dcterms:modified xsi:type="dcterms:W3CDTF">2022-01-24T11:15:27Z</dcterms:modified>
</cp:coreProperties>
</file>