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67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BCFC-394C-498E-8063-876F5128C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20E89C-3196-42A2-B138-AF84573F8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43B1A-0286-4E95-A8FA-DE529CE4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EAF3-D6E5-47AD-9A7B-EDF5360B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B269-AD53-4BAF-A1B8-0DBBA05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7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A59E-0A53-4CAB-8772-7862C795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1393D-7A17-444A-8B28-0ECA70892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398C-CCA3-4525-A84F-90618648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AD9A-AE60-42ED-9BDA-3913ED40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1549-B254-45DD-80EE-11F8B57D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0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611D0-50CD-4AE4-90D6-A4D854982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0A9D5-BA44-4C15-B837-39EA53F8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6E6C-2A69-4FC5-BE06-E3A21130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66C9C-6C76-488E-BF2F-CACFCFC2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9DAA-E06C-4182-B73D-2B04875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66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FA8F-E803-4206-BB12-9DC10FEF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6EDC-37BF-491D-8E24-4007F0871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C7F5E-A3BE-434E-AED5-416EA68E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CA0A-814B-43F0-B98A-AC8675F1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488B-8735-4A54-91B5-136679BC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960C-C07E-4E12-873A-1CB4EB0B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D7B58-6E85-4A79-B872-6E9E52609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48A1A-989B-4C2A-A46D-3A527D3E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A7A3C-39D7-4E64-9D17-63BC2962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0E88-83C9-4E4E-82E8-2597E372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64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530E-8569-4B8A-9D58-D42ED59D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9854-8D03-4BF0-A015-6BFC4C8AE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3516F-78FE-477D-A221-7000245A7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224C-9DC0-46BB-A699-A4BF2980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B8951-8B0E-4FDA-864E-34026B03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72DDD-300C-4742-BC72-58CEC14A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17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A062-3DA4-45C8-9B22-6993C90A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BDBDC-576C-4618-B2D4-9424C37C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8D9CF-5B26-43F1-9987-562F1F20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ED2B7-75AE-4AFE-92E2-C74D5A9EA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B8A3E-5BD1-43F7-8051-E69BADB93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1585FE-375A-4A63-9325-228C04BF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01F33-BA13-420E-BDFA-1E44B07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43E97-4E8D-40BE-BC7B-8BB9356F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5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61BB-3975-4802-B05D-091DF144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9E4F-F4CD-45EA-B57E-1260BEB5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0CD76-6AC4-4D95-9840-2ED6DD8B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F5928-0574-4D8A-8CD2-FBC995A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4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1C3A1-9664-4BFA-89A3-4D375AA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D5582-9752-4414-850E-C45D1DEE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16C7-DC7D-45C4-8F45-50FCDD48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44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EAF0-3382-4B89-A864-AF2ACCAF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C8A2-77E6-4407-B05F-F83E61436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CD18E-3028-4D77-8BD2-911C8B065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FE5D6-6EDC-4699-A994-9DA51A9E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C2963-670F-4D87-9EDA-0E83805B1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F589-DF43-499C-989B-A0C4A07E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623E-92FF-46FF-8E09-09CDC053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FE799A-2330-4DC2-8017-313F46F08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CE96F-396C-40A1-8434-4AD3B1BF5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CA6F3-6EDF-4062-8C3F-8799CAFF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60F52-2FAC-4D37-B5AE-E5BA75A5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399A-710B-4788-A1DB-BA1DED23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6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5246D-9C8F-47D6-BB1A-3E0F7683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E178B-46EE-4583-A693-E591FD5F4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2B01-C517-4C78-82A0-DBB91C8EB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26FEA-1FC0-4490-AE27-A427F64A100A}" type="datetimeFigureOut">
              <a:rPr lang="en-IN" smtClean="0"/>
              <a:t>05-02-2022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F0AF5-B06A-470D-B084-69A62EE30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54DE8-83D3-4C33-8420-D14FC816D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E5DBB-0A58-453D-9713-5DF1ECF6B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1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748A-0F5D-4524-B3E1-266243F76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8542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Micro-Credit Defaulter list</a:t>
            </a:r>
            <a:endParaRPr lang="en-IN" sz="36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10788-D919-4CB1-8B39-D2C8C28D1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64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In this dataset we need to predict in terms of probability </a:t>
            </a:r>
            <a:r>
              <a:rPr lang="en-US" sz="2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each loan transaction, whether the customer will be paying back the loaned amount within 5 days of insurance of loan. In this case, Label ‘1’ indicates that the loan has been </a:t>
            </a:r>
            <a:r>
              <a:rPr lang="en-US" sz="2400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payed</a:t>
            </a:r>
            <a:r>
              <a:rPr lang="en-US" sz="2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i.e. Non- defaulter, while, Label ‘0’ indicates that the loan has not been </a:t>
            </a:r>
            <a:r>
              <a:rPr lang="en-US" sz="2400" b="1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payed</a:t>
            </a:r>
            <a:r>
              <a:rPr lang="en-US" sz="24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i.e. defaulter.</a:t>
            </a:r>
            <a:endParaRPr lang="en-I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6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F564-1158-487F-9CEE-9CEDAEBE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51012"/>
            <a:ext cx="3932237" cy="1326776"/>
          </a:xfrm>
        </p:spPr>
        <p:txBody>
          <a:bodyPr>
            <a:normAutofit/>
          </a:bodyPr>
          <a:lstStyle/>
          <a:p>
            <a:r>
              <a:rPr lang="en-US" sz="2800" b="1" dirty="0"/>
              <a:t>7.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rental90 (avg main account balance over last 90 days)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A41F1C-D777-43D9-84E1-BE0F6C5B4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793659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8DAB1-5BBC-4E76-BB23-39FA0D1EA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7082"/>
            <a:ext cx="3932237" cy="5100917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visualization we concluded that data is positively skewed with having highest density at around 50 &amp; users in category 0 of label are present till 10000’s range where as users in category 1 of label are present well over 10000’s range of rental90</a:t>
            </a:r>
          </a:p>
        </p:txBody>
      </p:sp>
    </p:spTree>
    <p:extLst>
      <p:ext uri="{BB962C8B-B14F-4D97-AF65-F5344CB8AC3E}">
        <p14:creationId xmlns:p14="http://schemas.microsoft.com/office/powerpoint/2010/main" val="283945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00FB-CA7B-4FC6-8988-0ECA2BE22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17812"/>
          </a:xfrm>
        </p:spPr>
        <p:txBody>
          <a:bodyPr>
            <a:normAutofit/>
          </a:bodyPr>
          <a:lstStyle/>
          <a:p>
            <a:r>
              <a:rPr lang="en-US" sz="2800" b="1" dirty="0"/>
              <a:t>8. </a:t>
            </a:r>
            <a:r>
              <a:rPr lang="en-US" sz="2800" b="1" dirty="0" err="1"/>
              <a:t>last_rech_date_ma</a:t>
            </a:r>
            <a:r>
              <a:rPr lang="en-US" sz="2800" b="1" dirty="0"/>
              <a:t> (number of days till last recharge of main account)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1514B3-AC3A-4171-82D3-3A05ADF05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847447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E7F9B-AE72-48CC-B709-AD608D8AA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75012"/>
            <a:ext cx="3932237" cy="4823012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we could not determine skewness of data with data having highest density at around 1 or 2 &amp; data is present in both categories of label over same range of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last_rech_date_ma’s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data.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04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329B-65DD-4490-A1CD-859DB493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7224"/>
            <a:ext cx="3932237" cy="1524000"/>
          </a:xfrm>
        </p:spPr>
        <p:txBody>
          <a:bodyPr>
            <a:normAutofit/>
          </a:bodyPr>
          <a:lstStyle/>
          <a:p>
            <a:r>
              <a:rPr lang="en-US" sz="2800" b="1" dirty="0"/>
              <a:t>9. </a:t>
            </a:r>
            <a:r>
              <a:rPr lang="en-US" sz="2800" b="1" dirty="0" err="1"/>
              <a:t>last_rech_date_da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(number of days till last recharge of data account)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E0BC54-AB36-40FB-BDD3-0315E54D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07" y="457199"/>
            <a:ext cx="6920752" cy="54117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B15A3-E2CD-4960-9175-49B568283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1224"/>
            <a:ext cx="3932237" cy="4939552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visualization we concluded that we could not determine skewness of data with data having highest density at around 1 or 2 &amp; data is present in both categories of label over same range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last_rech_date_da’s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112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D713-8CCB-42CE-B3F7-51FB7835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17812"/>
          </a:xfrm>
        </p:spPr>
        <p:txBody>
          <a:bodyPr>
            <a:normAutofit/>
          </a:bodyPr>
          <a:lstStyle/>
          <a:p>
            <a:r>
              <a:rPr lang="en-US" sz="2800" b="1" dirty="0"/>
              <a:t>10. </a:t>
            </a:r>
            <a:r>
              <a:rPr lang="en-US" sz="2800" b="1" dirty="0" err="1"/>
              <a:t>last_rech_amt_ma</a:t>
            </a:r>
            <a:r>
              <a:rPr lang="en-US" sz="2800" b="1" dirty="0"/>
              <a:t> (amount of last recharge of main account)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AC7DBC-2B98-477C-A313-C6DBCAAE0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865377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BC0C8-CAD6-4713-8A92-AC31938DF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75012"/>
            <a:ext cx="3932237" cy="5082988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visualization we concluded that data is positively skewed with data having highest density at around 30 &amp; users in category 0 of label are present till 20000’s range with being 1 or 2 over it where as users in category 1 of label are present well over 20000’s range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last_rech_amt_ma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216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A82B-38CC-41C5-A4A1-BC6639A2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0330"/>
            <a:ext cx="3932237" cy="1676400"/>
          </a:xfrm>
        </p:spPr>
        <p:txBody>
          <a:bodyPr>
            <a:noAutofit/>
          </a:bodyPr>
          <a:lstStyle/>
          <a:p>
            <a:r>
              <a:rPr lang="en-US" sz="2800" b="1" dirty="0"/>
              <a:t>11. cnt_ma_rech30 (number of times main account got recharged in past 30 days)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E5A647-9516-4F77-AE89-B313AE317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1"/>
            <a:ext cx="6811588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58214-6F46-421C-9847-E73268F94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46730"/>
            <a:ext cx="3932237" cy="4840941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visualization we concluded that data is positively skewed with having highest density at around 10 &amp; users in category 0 of label are present till 50’s range where as users in category 1 of label are present well over 50’s range of cnt_ma_rech30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85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6CCA-8E2D-4E58-BEDC-A7284AEA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7224"/>
            <a:ext cx="3932237" cy="1649505"/>
          </a:xfrm>
        </p:spPr>
        <p:txBody>
          <a:bodyPr>
            <a:noAutofit/>
          </a:bodyPr>
          <a:lstStyle/>
          <a:p>
            <a:r>
              <a:rPr lang="en-US" sz="2800" b="1" dirty="0"/>
              <a:t>12. fr_ma_rech30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Frequency of main account recharged in last 30 days</a:t>
            </a:r>
            <a:r>
              <a:rPr lang="en-US" sz="2800" b="1" dirty="0"/>
              <a:t> 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D1F707-85EC-4B06-B24B-199AC0866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686083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A5671-E176-4639-844C-3FB0BCBFE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From visualization we concluded that we </a:t>
            </a:r>
            <a:r>
              <a:rPr lang="en-US" sz="2400" dirty="0" err="1">
                <a:solidFill>
                  <a:prstClr val="black"/>
                </a:solidFill>
                <a:latin typeface="+mj-lt"/>
              </a:rPr>
              <a:t>couldnot</a:t>
            </a:r>
            <a:r>
              <a:rPr lang="en-US" sz="2400" dirty="0">
                <a:solidFill>
                  <a:prstClr val="black"/>
                </a:solidFill>
                <a:latin typeface="+mj-lt"/>
              </a:rPr>
              <a:t> determine skewness of data with data having highest density at around 0 &amp; data is present in both categories of label over same range of fr_ma_rech30’s data.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40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C477-86EF-4804-A534-FD8CE24A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79295"/>
            <a:ext cx="3932237" cy="1613646"/>
          </a:xfrm>
        </p:spPr>
        <p:txBody>
          <a:bodyPr>
            <a:no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13. sumamnt_ma_rech30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Total amount of recharge in main account over last 30 days)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3908D3-DA38-4A22-B22C-09552B3C8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1"/>
            <a:ext cx="6757800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DE2B6-747B-4066-813A-88F08CE73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92941"/>
            <a:ext cx="3932237" cy="5065059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From visualization we concluded that data is positively skewed with having highest density at around 2000 &amp;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users in category 0 of label are present till 100000’s range where as users in category 1 of label are present well over 100000’s range of sumamnt_ma_rech30.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359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5B71-F94D-4E61-8D51-FCEDBD75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18" y="224118"/>
            <a:ext cx="4395507" cy="1999129"/>
          </a:xfrm>
        </p:spPr>
        <p:txBody>
          <a:bodyPr>
            <a:no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14. medianamnt_ma_rech30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Median of amount of recharges done in main account over last 30 days at user level)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626B06-FF25-4C1B-B27E-AFA745614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21341"/>
            <a:ext cx="6811588" cy="63649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2F804-50F4-467D-925C-0E6BADD33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303928"/>
            <a:ext cx="4314825" cy="4482353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+mj-lt"/>
              </a:rPr>
              <a:t>From visualization we concluded that data is positively skewed with having highest density at around 1000 &amp; users of medianamnt_ma_rech30 in category 1 of label are present more then category 0 of label.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9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3AB4-7000-4776-8834-E420713F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48" y="457200"/>
            <a:ext cx="4377578" cy="1600200"/>
          </a:xfrm>
        </p:spPr>
        <p:txBody>
          <a:bodyPr>
            <a:noAutofit/>
          </a:bodyPr>
          <a:lstStyle/>
          <a:p>
            <a:r>
              <a:rPr lang="en-US" sz="2800" b="1" dirty="0"/>
              <a:t>15.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medianmarechprebal30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Median of main account balance just before recharge in last 30 days at user level)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258319-9D9E-46A0-B2B7-FFEF7E000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1"/>
            <a:ext cx="6784694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0AC0D-4BD1-48FC-92E6-D651B0842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448" y="2057399"/>
            <a:ext cx="4377577" cy="4684059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From visualization we concluded that we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couldnot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determine skewness of data with data having highest density at around 0 &amp; data is present in both categories of label over same range of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medianmarechprebal30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557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AE-F7EF-4752-812C-AF122684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2" y="457200"/>
            <a:ext cx="4332754" cy="1201271"/>
          </a:xfrm>
        </p:spPr>
        <p:txBody>
          <a:bodyPr>
            <a:noAutofit/>
          </a:bodyPr>
          <a:lstStyle/>
          <a:p>
            <a:r>
              <a:rPr lang="en-US" sz="2800" b="1" dirty="0"/>
              <a:t>16.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cnt_ma_rech90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Number of times main account got recharged in last 90 days)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5E8F33-CEB9-413D-B6FA-875F2EA67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1"/>
            <a:ext cx="6172200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DD539-D7AF-4BAE-8F58-A007362BA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9272" y="1783975"/>
            <a:ext cx="4332753" cy="495748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From visualization we concluded that data is positively skewed with having highest density at around 10 &amp; users in category 0 of label are present till 50’s range where as users in category 1 of label are present well over 50’s range of cnt_ma_rech90.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48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3C6A-7EAF-4F9D-AE52-465DE97B3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7087"/>
            <a:ext cx="9144000" cy="1043113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Steps taken before EDA was performed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5BF80-D48E-46FA-963C-542E0A00B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799"/>
            <a:ext cx="9144000" cy="468172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Imported necessary libraries for task to be completed.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Loaded dataset on </a:t>
            </a:r>
            <a:r>
              <a:rPr lang="en-US" dirty="0" err="1"/>
              <a:t>jupyter</a:t>
            </a:r>
            <a:r>
              <a:rPr lang="en-US" dirty="0"/>
              <a:t> notebook using pandas library.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By looking at the columns of dataset, identified the target column (label) to make prediction on named.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Checked dimension of the dataset which was showing  that dataset contains 209593 rows &amp; 37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description of dataset which gives information of mean, min value, max value,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every column in dataset which contains continuous data in it.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name of every column present in dataset.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915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AD93-4AC8-4DEB-B8FA-282FA7DBE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17.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fr_ma_rech90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Frequency of main account recharged in last 90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22845A-67B9-4337-A675-D232E3B2C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712977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35133-19F1-43CB-8773-DE3B19D86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666129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From visualization we conclude that data is positively skewed with having highest density at around 5 &amp;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is present in both categories of label over same range of fr_ma_rech90.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31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5712-0E63-4784-93FF-C99C0961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18.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sumamnt_ma_rech90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Total amount of recharge in main account over last 90 days)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5F4D53-3460-4BA4-B0AB-4463A85BE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811588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C95B6-C343-4679-9F7F-F4D6E87DF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827495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visualization we concluded that data is positively skewed with having highest density at around 0.03 &amp; users in category 0 of label are present till 0.2’s range where as users in category 1 of label are present well over 0.2’s range of sumamnt_ma_rech90.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556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65C7D0-A0D3-4F0E-8A45-8C595525A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775730" cy="53631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5AB301-DBCE-4283-B2A4-9B3176EF4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376" y="2232211"/>
            <a:ext cx="4359649" cy="4625789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From visualization we concluded that data is positively skewed with having highest density at around 2000 &amp; users of medianamnt_ma_rech90 are present more in category 1 then in category 0 of label.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2CC29D3-AA1F-4A65-B3FB-216BBD96A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76" y="188259"/>
            <a:ext cx="4359649" cy="2043953"/>
          </a:xfrm>
        </p:spPr>
        <p:txBody>
          <a:bodyPr>
            <a:noAutofit/>
          </a:bodyPr>
          <a:lstStyle/>
          <a:p>
            <a:r>
              <a:rPr lang="en-US" sz="2800" b="1" dirty="0"/>
              <a:t>19.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medianamnt_ma_rech90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Median of amount of recharges done in main account over last 90 days at user level)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2994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3E50-8CA5-415C-90C3-FB5A7F119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4" y="457200"/>
            <a:ext cx="4404472" cy="1600200"/>
          </a:xfrm>
        </p:spPr>
        <p:txBody>
          <a:bodyPr>
            <a:noAutofit/>
          </a:bodyPr>
          <a:lstStyle/>
          <a:p>
            <a:r>
              <a:rPr lang="en-US" sz="2800" b="1" dirty="0"/>
              <a:t>20. medi</a:t>
            </a:r>
            <a:r>
              <a:rPr lang="en-US" sz="2800" b="1" dirty="0">
                <a:solidFill>
                  <a:srgbClr val="000000"/>
                </a:solidFill>
              </a:rPr>
              <a:t>anmarechprebal90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Median of main account balance just before recharge in last 90 days at user level)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557BE3-F8CA-4C94-9DFA-2B6D49FA5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1"/>
            <a:ext cx="6802624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B9D8E-0C7C-4395-A84D-F281D977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554" y="2214282"/>
            <a:ext cx="4404471" cy="4446494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From visualization we concluded that we could not determine skewness of data with data having highest density at around 100 &amp; users of 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medi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anmarechprebal90 are present more in category 1 then category 0 of label.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622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A362-4E5D-48AE-B050-17924EF2E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21.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cnt_da_rech30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Number of times data account got recharged in last 30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48E295-92F8-40EF-A9AD-F3D4F015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739871" cy="53662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A4C48-A23A-489D-8583-BA5155205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594412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visualization we conclude that we could not determine skewness of data with having highest density at around 300 &amp; data is present in both categories of label over same range of cnt_da_rech30.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974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4EA5-A881-4940-B5C1-D3FE361E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6871"/>
            <a:ext cx="3932237" cy="1613647"/>
          </a:xfrm>
        </p:spPr>
        <p:txBody>
          <a:bodyPr>
            <a:noAutofit/>
          </a:bodyPr>
          <a:lstStyle/>
          <a:p>
            <a:r>
              <a:rPr lang="en-US" sz="2800" b="1" dirty="0"/>
              <a:t>22.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fr_da_rech30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Frequency of data account recharged in last 30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727F0D-2D01-41E4-B3C2-E7142A694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820553" cy="54117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F1837-03FE-43D2-BDE5-AFD19FF5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675094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visualization we conclude that we could not determine skewness of data with having highest density at around 300 &amp; data is present in both categories of label over same range of fr_da_rech30.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283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EC12-8066-4D66-A1DD-1E60DF5A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24118"/>
            <a:ext cx="3932237" cy="1721223"/>
          </a:xfrm>
        </p:spPr>
        <p:txBody>
          <a:bodyPr>
            <a:normAutofit/>
          </a:bodyPr>
          <a:lstStyle/>
          <a:p>
            <a:r>
              <a:rPr lang="en-US" sz="2800" b="1" dirty="0"/>
              <a:t>23.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cnt_da_rech90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Number of times data account got recharged in last 90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F48154-5EB5-41FF-9178-ACAD22DA8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892271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DA02B-13C7-4854-98C9-C35EF745E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From visualization we concluded that data is positively skewed with having highest density at around 2 &amp; cnt_da_rech90 users are present more in category 1 then category 2 of label.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560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1EFD-9CD2-495C-9B9D-AC6163D7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6188"/>
            <a:ext cx="3932237" cy="1586753"/>
          </a:xfrm>
        </p:spPr>
        <p:txBody>
          <a:bodyPr>
            <a:noAutofit/>
          </a:bodyPr>
          <a:lstStyle/>
          <a:p>
            <a:r>
              <a:rPr lang="en-US" sz="2800" b="1" dirty="0"/>
              <a:t>24.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fr_da_rech90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Frequency of data account recharged in last 90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A784B2-1EE5-4EEF-A994-6390EFB66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838483" cy="53328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3DA75-764E-4A69-A1D1-AA130AD7D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92941"/>
            <a:ext cx="3932237" cy="5065059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visualization we concluded that data is positively skewed with having highest density at around 2 &amp; users in category 0 of label are present till 40’s range where as users in category 1 of label are present well over 40’s range of fr_da_rech90.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711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A645-C598-41CA-984B-D9E8A42A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72988"/>
          </a:xfrm>
        </p:spPr>
        <p:txBody>
          <a:bodyPr>
            <a:normAutofit/>
          </a:bodyPr>
          <a:lstStyle/>
          <a:p>
            <a:r>
              <a:rPr lang="en-US" sz="2800" b="1" dirty="0"/>
              <a:t>25.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cnt_loans30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Number of loans taken by user in last 30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2A0E06-877B-4A25-AAA3-655573B4C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820553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95F09-C016-4F27-884E-30497C444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19835"/>
            <a:ext cx="3932237" cy="4957483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visualization we concluded that data is positively skewed with having highest density at around 3 &amp; users in category 0 of label are present till 30’s range where as users in category 1 of label are present well over 30’s range of cnt_loans30.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453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379A-96EF-4C73-BDDF-E0C68CC1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28165"/>
          </a:xfrm>
        </p:spPr>
        <p:txBody>
          <a:bodyPr>
            <a:noAutofit/>
          </a:bodyPr>
          <a:lstStyle/>
          <a:p>
            <a:r>
              <a:rPr lang="en-US" sz="2800" b="1" dirty="0"/>
              <a:t>26.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amnt_loans30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Total amount of loans taken by user in last 30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A0E453-CB1A-4773-B5A7-7129D79EB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730906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12BD2-02E6-4962-AA8A-0DF126BD8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48117"/>
            <a:ext cx="3932237" cy="5020235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visualization we concluded that data is positively skewed with having highest density at around 5 &amp; users in category 0 of label are present till 160’s range where as users in category 1 of label are present well over 160’s range of amnt_loans30.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14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0C97-C1A7-478F-B034-EE5B6F262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17142"/>
          </a:xfrm>
        </p:spPr>
        <p:txBody>
          <a:bodyPr/>
          <a:lstStyle/>
          <a:p>
            <a:pPr algn="ctr"/>
            <a:r>
              <a:rPr kumimoji="0" lang="en-US" sz="5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Exploratory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2266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6E79-E6B1-4E03-A906-F5AD1432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6872"/>
            <a:ext cx="3932237" cy="1604682"/>
          </a:xfrm>
        </p:spPr>
        <p:txBody>
          <a:bodyPr>
            <a:noAutofit/>
          </a:bodyPr>
          <a:lstStyle/>
          <a:p>
            <a:r>
              <a:rPr lang="en-US" sz="2800" b="1" dirty="0"/>
              <a:t>27.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maxamnt_loans30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maximum amount of loan taken by the user in last 30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983A7C-AC6C-4D7F-8CF9-36E99E1A1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98223"/>
            <a:ext cx="6847447" cy="53662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80047-BA2D-4E74-8837-9000DD2F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666129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From visualization we could not determine skewness of data with having highest density at around 100 &amp;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is present in both categories of label over same range of maxamnt_loan30 with data present a bit more in category 1 then category 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58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6F70-CC4F-43EA-B878-854CF52E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76" y="224118"/>
            <a:ext cx="4512050" cy="1640541"/>
          </a:xfrm>
        </p:spPr>
        <p:txBody>
          <a:bodyPr>
            <a:noAutofit/>
          </a:bodyPr>
          <a:lstStyle/>
          <a:p>
            <a:r>
              <a:rPr lang="en-US" sz="2800" b="1" dirty="0"/>
              <a:t>28.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medianamnt_loans30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Median of amounts of loan taken by the user in last 30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B94A72-AE89-4355-BB65-066DA0575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034" y="457200"/>
            <a:ext cx="6741459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55E31-4C0D-464E-8C6E-0956F3E15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976" y="2057400"/>
            <a:ext cx="4697506" cy="4800600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600" dirty="0">
                <a:solidFill>
                  <a:prstClr val="black"/>
                </a:solidFill>
                <a:latin typeface="Calibri Light" panose="020F0302020204030204"/>
              </a:rPr>
              <a:t>From visualization we conclude that most users are present in 0.0 category of medianamnt_loans30 &amp; only 0, 0.5, 1 categories of medianamnt_loans30 are present in both categories of label, else every other category of medianamnt_loans30 is present in only category 1 of label except for category 2 of medianamnt_loans30 which is not present in any category of label.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899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10C3-B4CE-48C4-8F68-3F20BBCB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99882"/>
          </a:xfrm>
        </p:spPr>
        <p:txBody>
          <a:bodyPr>
            <a:normAutofit/>
          </a:bodyPr>
          <a:lstStyle/>
          <a:p>
            <a:r>
              <a:rPr lang="en-US" sz="2800" b="1" dirty="0"/>
              <a:t>29.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cnt_loans90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Number of loans taken by user in last 90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EEDDF6-F2A3-414E-B6DA-4B813741F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793659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72CC8-8170-4F1B-8275-DE2CE450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666129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From visualization we conclude that we could not determine data skewness with data having highest density at around 100 &amp;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is present in both categories of label over same range of cnt_loans90.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845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2092-87B9-4F1D-A607-0EE40380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08847"/>
          </a:xfrm>
        </p:spPr>
        <p:txBody>
          <a:bodyPr>
            <a:normAutofit/>
          </a:bodyPr>
          <a:lstStyle/>
          <a:p>
            <a:r>
              <a:rPr lang="en-US" sz="2800" b="1" dirty="0"/>
              <a:t>30.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amnt_loans90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Total amount of loans taken by user in last 90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1B23D6-961D-45B2-A56F-99FFE6562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829518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52692-950E-4CDB-A8ED-BB0C12218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737847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From visualization we conclude that data is positively skewed with having highest density at around 15 &amp;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users in category 0 of label are present till 180’s range where as users in category 1 of label are present well over 180’s range of amnt_loans90.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993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DA1B-B604-483E-9FC3-31C5EE25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5154"/>
            <a:ext cx="3932237" cy="1622612"/>
          </a:xfrm>
        </p:spPr>
        <p:txBody>
          <a:bodyPr>
            <a:noAutofit/>
          </a:bodyPr>
          <a:lstStyle/>
          <a:p>
            <a:r>
              <a:rPr lang="en-US" sz="2800" b="1" dirty="0"/>
              <a:t>31.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maxamnt_loans90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maximum amount of loan taken by the user in last 90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DB7C11-590A-43BB-A87F-BF01F488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757800" cy="53678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3E7FA-AD32-45DA-BCA7-C3F28430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800600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visualization we concluded that most users are present in category 6 of maxamnt_loans90 &amp; every category of maxamnt_loans90 is present in both categories of label except for only category 0 of maxamnt_loans90 which is present in only category 1 of label.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984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9088-C721-4E2A-9789-6FAE5A77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2" y="215154"/>
            <a:ext cx="4538943" cy="1631576"/>
          </a:xfrm>
        </p:spPr>
        <p:txBody>
          <a:bodyPr>
            <a:noAutofit/>
          </a:bodyPr>
          <a:lstStyle/>
          <a:p>
            <a:r>
              <a:rPr lang="en-US" sz="2800" b="1" dirty="0"/>
              <a:t>32. </a:t>
            </a:r>
            <a:r>
              <a:rPr lang="en-US" sz="2800" b="1" u="none" strike="noStrike" dirty="0">
                <a:solidFill>
                  <a:srgbClr val="000000"/>
                </a:solidFill>
                <a:effectLst/>
              </a:rPr>
              <a:t>medianamnt_loans90</a:t>
            </a:r>
            <a:r>
              <a:rPr lang="en-US" sz="2800" b="1" dirty="0"/>
              <a:t> (</a:t>
            </a:r>
            <a:r>
              <a:rPr lang="en-US" sz="2800" b="1" u="none" strike="noStrike" dirty="0">
                <a:solidFill>
                  <a:srgbClr val="000000"/>
                </a:solidFill>
                <a:effectLst/>
              </a:rPr>
              <a:t>Median of amounts of loan taken by the user in last 90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166198-DA37-49DA-9AF1-478741647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856412" cy="53678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A8989-59D9-47D4-B63D-A07DFE65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082" y="2057399"/>
            <a:ext cx="4814047" cy="4710953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100" dirty="0">
                <a:solidFill>
                  <a:prstClr val="black"/>
                </a:solidFill>
                <a:latin typeface="Calibri Light" panose="020F0302020204030204"/>
              </a:rPr>
              <a:t>From visualization we conclude that most users are present in category 0 of medianamnt_loans90 &amp; every category of medianamnt_loans90 is present in both categories of label till category 1 of medianamnt_loans90 &amp; beyond that category every category of medianamnt_loans90 is present in only category 1 of label except for category 2.5 which is not present in any category of label.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8850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7AD9-9CE2-42F5-A033-93839E9F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8941"/>
            <a:ext cx="3932237" cy="1281953"/>
          </a:xfrm>
        </p:spPr>
        <p:txBody>
          <a:bodyPr>
            <a:normAutofit/>
          </a:bodyPr>
          <a:lstStyle/>
          <a:p>
            <a:r>
              <a:rPr lang="en-US" sz="2800" b="1" dirty="0"/>
              <a:t>33.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payback30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Average payback time in days over last 30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D681C8-488A-4AA0-8F54-C212740F4A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0"/>
            <a:ext cx="6739871" cy="53425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9F89C-D40B-4227-BC00-230CAABA5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13647"/>
            <a:ext cx="3932237" cy="5038165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From visualization we conclude that data is positively skewed with having highest density at around 4 &amp;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is present in both categories of label over same range of payback30 with data being present little bit more in category 1 then category 0 of label.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522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A8F7-F53E-41C6-B307-A875CD0F9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55059"/>
          </a:xfrm>
        </p:spPr>
        <p:txBody>
          <a:bodyPr>
            <a:normAutofit/>
          </a:bodyPr>
          <a:lstStyle/>
          <a:p>
            <a:r>
              <a:rPr lang="en-US" sz="2800" b="1" dirty="0"/>
              <a:t>34.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payback90</a:t>
            </a:r>
            <a:r>
              <a:rPr lang="en-US" sz="2800" b="1" dirty="0"/>
              <a:t> (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Average payback time in days over last 90 days)</a:t>
            </a:r>
            <a:r>
              <a:rPr lang="en-US" sz="2800" b="1" dirty="0"/>
              <a:t>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AED797-532D-486D-BC39-BE535C88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1"/>
            <a:ext cx="6847447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5C333-E5AA-43F0-AA7F-BD1DD4242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12259"/>
            <a:ext cx="3932237" cy="5029199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visualization we conclude that data is positively skewed with having highest density at around 4 &amp; data is present in both categories of label over same range of payback30 with data being present little bit more in category 1 then category 0 of label.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753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4C9C-BD48-459F-9F24-2654AB51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sz="2800" b="1" dirty="0"/>
              <a:t>35. </a:t>
            </a:r>
            <a:r>
              <a:rPr lang="en-IN" sz="2800" b="1" i="0" u="none" strike="noStrike" dirty="0" err="1">
                <a:solidFill>
                  <a:srgbClr val="000000"/>
                </a:solidFill>
                <a:effectLst/>
              </a:rPr>
              <a:t>pcircle</a:t>
            </a:r>
            <a:r>
              <a:rPr lang="en-IN" sz="2800" b="1" dirty="0"/>
              <a:t> (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</a:rPr>
              <a:t>telecom circle)</a:t>
            </a:r>
            <a:r>
              <a:rPr lang="en-IN" sz="2800" b="1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2D98EB-F5CB-4031-B10C-065D181E6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555812"/>
            <a:ext cx="6820553" cy="52692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9EB2-A8F8-40E1-8B5B-991A99E87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83341"/>
            <a:ext cx="3932237" cy="4685647"/>
          </a:xfr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 Light" panose="020F0302020204030204"/>
              </a:rPr>
              <a:t>From visualization we could not conclude Anything as there is only one same value present in every row of the whole &amp; it is present in both categories of label.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745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5351-B8F3-4D49-8E42-9E94E2F7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>
            <a:normAutofit/>
          </a:bodyPr>
          <a:lstStyle/>
          <a:p>
            <a:r>
              <a:rPr lang="en-US" sz="2800" b="1" dirty="0"/>
              <a:t>36. </a:t>
            </a:r>
            <a:r>
              <a:rPr lang="en-IN" sz="2800" b="1" i="0" u="none" strike="noStrike" dirty="0" err="1">
                <a:solidFill>
                  <a:srgbClr val="000000"/>
                </a:solidFill>
                <a:effectLst/>
              </a:rPr>
              <a:t>pdate</a:t>
            </a:r>
            <a:r>
              <a:rPr lang="en-IN" sz="2800" b="1" dirty="0"/>
              <a:t> (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</a:rPr>
              <a:t>date)</a:t>
            </a:r>
            <a:r>
              <a:rPr lang="en-IN" sz="2800" b="1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5CE8B0-524D-46B1-BC4E-703D153F3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784694" cy="54117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5B1AA-0639-4A38-932E-B6C3A36A4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29553"/>
            <a:ext cx="3932237" cy="548640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was no null value present in the column.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black"/>
                </a:solidFill>
                <a:latin typeface="Calibri Light" panose="020F0302020204030204"/>
              </a:rPr>
              <a:t>Refined data to extract month information from it as the data given was of a single year.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visualization we concluded most users are present in category 7 of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pmonth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&amp; every category of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pmonth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is present in both categories of label e</a:t>
            </a:r>
            <a:r>
              <a:rPr lang="en-IN" sz="2400" dirty="0" err="1">
                <a:solidFill>
                  <a:prstClr val="black"/>
                </a:solidFill>
                <a:latin typeface="Calibri Light" panose="020F0302020204030204"/>
              </a:rPr>
              <a:t>xcept</a:t>
            </a:r>
            <a:r>
              <a:rPr lang="en-IN" sz="2400" dirty="0">
                <a:solidFill>
                  <a:prstClr val="black"/>
                </a:solidFill>
                <a:latin typeface="Calibri Light" panose="020F0302020204030204"/>
              </a:rPr>
              <a:t> for category 8 which is present only in category 1 of label.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97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7248-01BE-42FA-BE57-852EEAB0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11200"/>
          </a:xfrm>
        </p:spPr>
        <p:txBody>
          <a:bodyPr>
            <a:normAutofit/>
          </a:bodyPr>
          <a:lstStyle/>
          <a:p>
            <a:r>
              <a:rPr lang="en-US" sz="2800" b="1" dirty="0"/>
              <a:t>1. Unnamed: 0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55968D-4635-44F6-9F3D-914503609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1"/>
            <a:ext cx="6172200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577CE-D7D6-4E0A-BADC-3FC64A04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86932"/>
            <a:ext cx="3932237" cy="5411788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By looking at unique value it was giving numbers like it is an index &amp; from visualization we could not conclude anything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675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26CF-1531-46B9-9277-EA0B46006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1679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Plotting Heatmap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89568-7BCC-4127-8BF9-2768E9BE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9835"/>
            <a:ext cx="9144000" cy="466164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Plotted heatmap to check correlation of every column with target column.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concluded that target column have high positive correlation with following (</a:t>
            </a:r>
            <a:r>
              <a:rPr lang="en-US" dirty="0" err="1"/>
              <a:t>pmonth</a:t>
            </a:r>
            <a:r>
              <a:rPr lang="en-US" dirty="0"/>
              <a:t>, amnt_loans90, amnt_loans30, cnt_loans30, medianamnt_ma_rech90, sumamnt_ma_rech90,  cnt_ma_rech90,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medianamnt_ma_rech30, sumamnt_ma_rech30,  cnt_ma_rech30, daily_rech90 &amp; daily_rech30)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Then we dropped following ( </a:t>
            </a:r>
            <a:r>
              <a:rPr lang="en-US" dirty="0" err="1">
                <a:solidFill>
                  <a:prstClr val="black"/>
                </a:solidFill>
                <a:latin typeface="Calibri" panose="020F0502020204030204"/>
              </a:rPr>
              <a:t>pcircle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, payback, medianamnt_loans90, cnt_da_rech90,  fr_ma_rech90, rental30) columns to reduce multi collinearity.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58454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8836-C831-4B4E-9802-4CE701ABC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2296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Splitting &amp; scaling data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DAEF59-4516-41DC-8E39-5ABD96F3C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51529"/>
            <a:ext cx="9144000" cy="428513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Splitted</a:t>
            </a:r>
            <a:r>
              <a:rPr lang="en-US" dirty="0"/>
              <a:t> the original dataset into X &amp; y in which y contains target column &amp; X contains other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we </a:t>
            </a:r>
            <a:r>
              <a:rPr lang="en-US" dirty="0" err="1"/>
              <a:t>splitted</a:t>
            </a:r>
            <a:r>
              <a:rPr lang="en-US" dirty="0"/>
              <a:t> the X &amp; y data into training set &amp; testing.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we scaled both </a:t>
            </a:r>
            <a:r>
              <a:rPr lang="en-US" dirty="0" err="1"/>
              <a:t>X_train</a:t>
            </a:r>
            <a:r>
              <a:rPr lang="en-US" dirty="0"/>
              <a:t> &amp; </a:t>
            </a:r>
            <a:r>
              <a:rPr lang="en-US" dirty="0" err="1"/>
              <a:t>X_test</a:t>
            </a:r>
            <a:r>
              <a:rPr lang="en-US" dirty="0"/>
              <a:t> set using standard scalar to remove outliers if present in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2013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C065-61DB-47CD-B54D-E401C16A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02356"/>
            <a:ext cx="10515600" cy="729220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solidFill>
                  <a:schemeClr val="accent1"/>
                </a:solidFill>
              </a:rPr>
              <a:t>Applying </a:t>
            </a:r>
            <a:r>
              <a:rPr lang="en-US" sz="2800" b="1" u="sng" dirty="0" err="1">
                <a:solidFill>
                  <a:schemeClr val="accent1"/>
                </a:solidFill>
              </a:rPr>
              <a:t>GridSearchCV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2E840-9A5A-457D-AB4F-BDFA81EA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00518"/>
            <a:ext cx="10515600" cy="467957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chose 4 classification models (Logistic Regression Model, Decision Tree Classification Model, Random Forest Classification Model &amp; Bagging Classification Model) to check performance of them on the dataset to find out the best suited model for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Then one by one we applied </a:t>
            </a:r>
            <a:r>
              <a:rPr lang="en-US" dirty="0" err="1">
                <a:solidFill>
                  <a:schemeClr val="tx1"/>
                </a:solidFill>
              </a:rPr>
              <a:t>GridSearchCV</a:t>
            </a:r>
            <a:r>
              <a:rPr lang="en-US" dirty="0">
                <a:solidFill>
                  <a:schemeClr val="tx1"/>
                </a:solidFill>
              </a:rPr>
              <a:t> on each model to find best hyper parameter tuning while model is working on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applying </a:t>
            </a:r>
            <a:r>
              <a:rPr lang="en-US" dirty="0" err="1">
                <a:solidFill>
                  <a:schemeClr val="tx1"/>
                </a:solidFill>
              </a:rPr>
              <a:t>GridSearchCV</a:t>
            </a:r>
            <a:r>
              <a:rPr lang="en-US" dirty="0">
                <a:solidFill>
                  <a:schemeClr val="tx1"/>
                </a:solidFill>
              </a:rPr>
              <a:t> on every model we concluded that out of all models Decision Tree Classification Model is giving the best test accuracy score for the dataset which is 0.9064 with hyper parameter combination (</a:t>
            </a:r>
            <a:r>
              <a:rPr lang="en-US" dirty="0" err="1">
                <a:solidFill>
                  <a:schemeClr val="tx1"/>
                </a:solidFill>
              </a:rPr>
              <a:t>max_depth</a:t>
            </a:r>
            <a:r>
              <a:rPr lang="en-US" dirty="0">
                <a:solidFill>
                  <a:schemeClr val="tx1"/>
                </a:solidFill>
              </a:rPr>
              <a:t> : 5, </a:t>
            </a:r>
            <a:r>
              <a:rPr lang="en-US" dirty="0" err="1">
                <a:solidFill>
                  <a:schemeClr val="tx1"/>
                </a:solidFill>
              </a:rPr>
              <a:t>min_samples_leaf</a:t>
            </a:r>
            <a:r>
              <a:rPr lang="en-US" dirty="0">
                <a:solidFill>
                  <a:schemeClr val="tx1"/>
                </a:solidFill>
              </a:rPr>
              <a:t> : 1, </a:t>
            </a:r>
            <a:r>
              <a:rPr lang="en-US" dirty="0" err="1">
                <a:solidFill>
                  <a:schemeClr val="tx1"/>
                </a:solidFill>
              </a:rPr>
              <a:t>min_samples_split</a:t>
            </a:r>
            <a:r>
              <a:rPr lang="en-US" dirty="0">
                <a:solidFill>
                  <a:schemeClr val="tx1"/>
                </a:solidFill>
              </a:rPr>
              <a:t> : 2)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076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335B-F819-48AA-94D6-34B481F8F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573742"/>
            <a:ext cx="10668000" cy="663388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</a:rPr>
              <a:t>Applying Model on dataset</a:t>
            </a:r>
            <a:endParaRPr lang="en-IN" sz="2800" b="1" u="sng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7FB24-D19F-427A-8F14-C182DF238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6118" y="1398494"/>
            <a:ext cx="10668000" cy="488576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Chose Decision Tree Classification Model &amp; made it ready by tuning hyper parameter.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tuning hyper parameter applied model on dataset to make prediction.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making prediction we made the </a:t>
            </a:r>
            <a:r>
              <a:rPr lang="en-US" dirty="0" err="1"/>
              <a:t>dataframe</a:t>
            </a:r>
            <a:r>
              <a:rPr lang="en-US" dirty="0"/>
              <a:t> showing predicted values &amp; actual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Then we applied various metrices on model to check its performances which were accuracy score, </a:t>
            </a:r>
            <a:r>
              <a:rPr lang="en-US" dirty="0" err="1"/>
              <a:t>cohen</a:t>
            </a:r>
            <a:r>
              <a:rPr lang="en-US" dirty="0"/>
              <a:t> kappa score &amp; confusion matrix.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looking the scores of every </a:t>
            </a:r>
            <a:r>
              <a:rPr lang="en-US" dirty="0" err="1"/>
              <a:t>metrice</a:t>
            </a:r>
            <a:r>
              <a:rPr lang="en-US" dirty="0"/>
              <a:t> we concluded that model is performing good on the dataset.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After making the conclusion we saved the model using pickle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6440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9ED02-6977-4B60-B95F-4E5DCF217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8099"/>
          </a:xfrm>
        </p:spPr>
        <p:txBody>
          <a:bodyPr>
            <a:normAutofit/>
          </a:bodyPr>
          <a:lstStyle/>
          <a:p>
            <a:pPr algn="ctr"/>
            <a:r>
              <a:rPr lang="en-US" sz="8800" b="1" u="sng" dirty="0">
                <a:solidFill>
                  <a:srgbClr val="FF0000"/>
                </a:solidFill>
              </a:rPr>
              <a:t>THE END</a:t>
            </a:r>
            <a:endParaRPr lang="en-IN" sz="88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987-01C6-440D-9C0A-681E53AF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31333"/>
          </a:xfrm>
        </p:spPr>
        <p:txBody>
          <a:bodyPr>
            <a:normAutofit/>
          </a:bodyPr>
          <a:lstStyle/>
          <a:p>
            <a:r>
              <a:rPr lang="en-US" sz="2800" b="1" dirty="0"/>
              <a:t>2. </a:t>
            </a:r>
            <a:r>
              <a:rPr lang="en-US" sz="2800" b="1" dirty="0" err="1"/>
              <a:t>Msisdn</a:t>
            </a:r>
            <a:r>
              <a:rPr lang="en-US" sz="2800" b="1" dirty="0"/>
              <a:t> (mobile number of user)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386D7C-B8C4-4B0F-AAD4-2D79ECC4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592666"/>
            <a:ext cx="6754812" cy="5276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C0B45-2CDD-49A5-B137-BA4E4C9B2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88533"/>
            <a:ext cx="3932237" cy="5012267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We refined the information by classifying mobile numbers on the basis of their starting first digit.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visualization we conclude that most users use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mobile number starting with digit 2 &amp; every category of mobile number user is present in both categories of label.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68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0EE3-EF40-48AF-9E3F-57282A16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948267"/>
          </a:xfrm>
        </p:spPr>
        <p:txBody>
          <a:bodyPr>
            <a:normAutofit/>
          </a:bodyPr>
          <a:lstStyle/>
          <a:p>
            <a:r>
              <a:rPr lang="en-US" sz="2800" b="1" dirty="0"/>
              <a:t>3. </a:t>
            </a:r>
            <a:r>
              <a:rPr lang="en-US" sz="2800" b="1" dirty="0" err="1"/>
              <a:t>aon</a:t>
            </a:r>
            <a:r>
              <a:rPr lang="en-US" sz="2800" b="1" dirty="0"/>
              <a:t> (age on cellular network in days) 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80B913-9B66-44DE-B906-243E43D32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457201"/>
            <a:ext cx="6720945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C8A0D-67EB-4868-A91C-6693C109F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05467"/>
            <a:ext cx="3932237" cy="499533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 that we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couldnot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determine skewness of data with having highest density around 1 or 2 &amp; data of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aon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is present in both categories of label over same range of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aon’s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data.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95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9362-1369-4DD2-93EA-94C7712A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15153"/>
            <a:ext cx="3932237" cy="1667435"/>
          </a:xfrm>
        </p:spPr>
        <p:txBody>
          <a:bodyPr>
            <a:noAutofit/>
          </a:bodyPr>
          <a:lstStyle/>
          <a:p>
            <a:r>
              <a:rPr lang="en-US" sz="2800" b="1" dirty="0"/>
              <a:t>4. daily_decr30 (daily amount spent from main account avg over last 30 days)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283C3E-EBCD-4F99-9EC3-AB89B2EA3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775730" cy="56387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CB6BA-945A-4A05-85E3-41CE44AE2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800601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From visualization we concluded that data is positively skewed with having highest density at around 50 &amp; users in category 0 of label are present till 10000’s range where as users in category 1 of label are present well over 10000’s range of daily_decr30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17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5DC7-AFB9-4C6F-A2B1-96242479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5506"/>
            <a:ext cx="3932237" cy="1631576"/>
          </a:xfrm>
        </p:spPr>
        <p:txBody>
          <a:bodyPr>
            <a:noAutofit/>
          </a:bodyPr>
          <a:lstStyle/>
          <a:p>
            <a:r>
              <a:rPr lang="en-US" sz="2800" b="1" dirty="0"/>
              <a:t>5. daily_decr90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(daily amount spent from main account avg over last 90 days)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1242D1-7F72-4C19-B732-F249D64D1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704012" cy="541178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7E963-EFE1-43D4-B522-A6B49680B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7082"/>
            <a:ext cx="3932237" cy="4975412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visualization we concluded that data is positively skewed with having highest density at around 50 &amp; users in category 0 of label are present till 10000’s range where as users in category 1 of label are present well over 10000’s range of daily_decr90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86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1420-CAD2-4D29-A94B-6F0C1BA96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17812"/>
          </a:xfrm>
        </p:spPr>
        <p:txBody>
          <a:bodyPr>
            <a:normAutofit/>
          </a:bodyPr>
          <a:lstStyle/>
          <a:p>
            <a:r>
              <a:rPr lang="en-US" sz="2800" b="1" dirty="0"/>
              <a:t>6. rental30 (avg main account balance over last 30 days)</a:t>
            </a:r>
            <a:endParaRPr lang="en-IN" sz="2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A32EAB-AB73-4C51-8574-008708024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172200" cy="55670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9226D-B3C1-43CB-A912-B686504D1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75012"/>
            <a:ext cx="3932237" cy="4876800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Checked unique values of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was no null value present in the column.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visualization we concluded that data is positively skewed with having highest density at around 50 &amp; users in category 0 of label are present till 10000’s range where as users in category 1 of label are present well over 10000’s range of rental30</a:t>
            </a:r>
          </a:p>
        </p:txBody>
      </p:sp>
    </p:spTree>
    <p:extLst>
      <p:ext uri="{BB962C8B-B14F-4D97-AF65-F5344CB8AC3E}">
        <p14:creationId xmlns:p14="http://schemas.microsoft.com/office/powerpoint/2010/main" val="230704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3410</Words>
  <Application>Microsoft Office PowerPoint</Application>
  <PresentationFormat>Widescreen</PresentationFormat>
  <Paragraphs>176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Micro-Credit Defaulter list</vt:lpstr>
      <vt:lpstr>Steps taken before EDA was performed</vt:lpstr>
      <vt:lpstr>Exploratory Data Analysis</vt:lpstr>
      <vt:lpstr>1. Unnamed: 0</vt:lpstr>
      <vt:lpstr>2. Msisdn (mobile number of user)</vt:lpstr>
      <vt:lpstr>3. aon (age on cellular network in days) </vt:lpstr>
      <vt:lpstr>4. daily_decr30 (daily amount spent from main account avg over last 30 days)</vt:lpstr>
      <vt:lpstr>5. daily_decr90 (daily amount spent from main account avg over last 90 days)</vt:lpstr>
      <vt:lpstr>6. rental30 (avg main account balance over last 30 days)</vt:lpstr>
      <vt:lpstr>7. rental90 (avg main account balance over last 90 days)</vt:lpstr>
      <vt:lpstr>8. last_rech_date_ma (number of days till last recharge of main account)</vt:lpstr>
      <vt:lpstr>9. last_rech_date_da (number of days till last recharge of data account)</vt:lpstr>
      <vt:lpstr>10. last_rech_amt_ma (amount of last recharge of main account)</vt:lpstr>
      <vt:lpstr>11. cnt_ma_rech30 (number of times main account got recharged in past 30 days)</vt:lpstr>
      <vt:lpstr>12. fr_ma_rech30 (Frequency of main account recharged in last 30 days )</vt:lpstr>
      <vt:lpstr>13. sumamnt_ma_rech30 (Total amount of recharge in main account over last 30 days)</vt:lpstr>
      <vt:lpstr>14. medianamnt_ma_rech30 (Median of amount of recharges done in main account over last 30 days at user level)</vt:lpstr>
      <vt:lpstr>15. medianmarechprebal30 (Median of main account balance just before recharge in last 30 days at user level)</vt:lpstr>
      <vt:lpstr>16. cnt_ma_rech90 (Number of times main account got recharged in last 90 days)</vt:lpstr>
      <vt:lpstr>17. fr_ma_rech90 (Frequency of main account recharged in last 90 days) </vt:lpstr>
      <vt:lpstr>18. sumamnt_ma_rech90 (Total amount of recharge in main account over last 90 days)</vt:lpstr>
      <vt:lpstr>19. medianamnt_ma_rech90 (Median of amount of recharges done in main account over last 90 days at user level)</vt:lpstr>
      <vt:lpstr>20. medianmarechprebal90 (Median of main account balance just before recharge in last 90 days at user level)</vt:lpstr>
      <vt:lpstr>21. cnt_da_rech30 (Number of times data account got recharged in last 30 days) </vt:lpstr>
      <vt:lpstr>22. fr_da_rech30 (Frequency of data account recharged in last 30 days) </vt:lpstr>
      <vt:lpstr>23. cnt_da_rech90 (Number of times data account got recharged in last 90 days) </vt:lpstr>
      <vt:lpstr>24. fr_da_rech90 (Frequency of data account recharged in last 90 days) </vt:lpstr>
      <vt:lpstr>25. cnt_loans30 (Number of loans taken by user in last 30 days) </vt:lpstr>
      <vt:lpstr>26. amnt_loans30 (Total amount of loans taken by user in last 30 days) </vt:lpstr>
      <vt:lpstr>27. maxamnt_loans30 (maximum amount of loan taken by the user in last 30 days) </vt:lpstr>
      <vt:lpstr>28. medianamnt_loans30 (Median of amounts of loan taken by the user in last 30 days) </vt:lpstr>
      <vt:lpstr>29. cnt_loans90 (Number of loans taken by user in last 90 days) </vt:lpstr>
      <vt:lpstr>30. amnt_loans90 (Total amount of loans taken by user in last 90 days) </vt:lpstr>
      <vt:lpstr>31. maxamnt_loans90 (maximum amount of loan taken by the user in last 90 days) </vt:lpstr>
      <vt:lpstr>32. medianamnt_loans90 (Median of amounts of loan taken by the user in last 90 days) </vt:lpstr>
      <vt:lpstr>33. payback30 (Average payback time in days over last 30 days) </vt:lpstr>
      <vt:lpstr>34. payback90 (Average payback time in days over last 90 days) </vt:lpstr>
      <vt:lpstr>35. pcircle (telecom circle) </vt:lpstr>
      <vt:lpstr>36. pdate (date) </vt:lpstr>
      <vt:lpstr>Plotting Heatmap</vt:lpstr>
      <vt:lpstr>Splitting &amp; scaling data</vt:lpstr>
      <vt:lpstr>Applying GridSearchCV</vt:lpstr>
      <vt:lpstr>Applying Model on dataset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Defaulter list</dc:title>
  <dc:creator>Vivaswan Singh</dc:creator>
  <cp:lastModifiedBy>Vivaswan Singh</cp:lastModifiedBy>
  <cp:revision>4</cp:revision>
  <dcterms:created xsi:type="dcterms:W3CDTF">2022-02-04T12:02:29Z</dcterms:created>
  <dcterms:modified xsi:type="dcterms:W3CDTF">2022-02-05T09:48:27Z</dcterms:modified>
</cp:coreProperties>
</file>