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4631" y="814400"/>
            <a:ext cx="8518985" cy="2204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8445" y="3130056"/>
            <a:ext cx="8148319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612" y="3277400"/>
            <a:ext cx="16116935" cy="3489960"/>
          </a:xfrm>
          <a:prstGeom prst="rect"/>
        </p:spPr>
        <p:txBody>
          <a:bodyPr wrap="square" lIns="0" tIns="233680" rIns="0" bIns="0" rtlCol="0" vert="horz">
            <a:spAutoFit/>
          </a:bodyPr>
          <a:lstStyle/>
          <a:p>
            <a:pPr algn="ctr" marL="12065" marR="5080">
              <a:lnSpc>
                <a:spcPct val="83000"/>
              </a:lnSpc>
              <a:spcBef>
                <a:spcPts val="1840"/>
              </a:spcBef>
            </a:pPr>
            <a:r>
              <a:rPr dirty="0" sz="8550" spc="-355">
                <a:latin typeface="Verdana"/>
                <a:cs typeface="Verdana"/>
              </a:rPr>
              <a:t>Empowering</a:t>
            </a:r>
            <a:r>
              <a:rPr dirty="0" sz="8550" spc="-535">
                <a:latin typeface="Verdana"/>
                <a:cs typeface="Verdana"/>
              </a:rPr>
              <a:t> </a:t>
            </a:r>
            <a:r>
              <a:rPr dirty="0" sz="8550" spc="-425">
                <a:latin typeface="Verdana"/>
                <a:cs typeface="Verdana"/>
              </a:rPr>
              <a:t>Stock</a:t>
            </a:r>
            <a:r>
              <a:rPr dirty="0" sz="8550" spc="-530">
                <a:latin typeface="Verdana"/>
                <a:cs typeface="Verdana"/>
              </a:rPr>
              <a:t> </a:t>
            </a:r>
            <a:r>
              <a:rPr dirty="0" sz="8550" spc="-440">
                <a:latin typeface="Verdana"/>
                <a:cs typeface="Verdana"/>
              </a:rPr>
              <a:t>Market </a:t>
            </a:r>
            <a:r>
              <a:rPr dirty="0" sz="8550" spc="-590">
                <a:latin typeface="Verdana"/>
                <a:cs typeface="Verdana"/>
              </a:rPr>
              <a:t>Investing</a:t>
            </a:r>
            <a:r>
              <a:rPr dirty="0" sz="8550" spc="-560">
                <a:latin typeface="Verdana"/>
                <a:cs typeface="Verdana"/>
              </a:rPr>
              <a:t> </a:t>
            </a:r>
            <a:r>
              <a:rPr dirty="0" sz="8550" spc="-300">
                <a:latin typeface="Verdana"/>
                <a:cs typeface="Verdana"/>
              </a:rPr>
              <a:t>Education</a:t>
            </a:r>
            <a:r>
              <a:rPr dirty="0" sz="8550" spc="-560">
                <a:latin typeface="Verdana"/>
                <a:cs typeface="Verdana"/>
              </a:rPr>
              <a:t> </a:t>
            </a:r>
            <a:r>
              <a:rPr dirty="0" sz="8550" spc="-350">
                <a:latin typeface="Verdana"/>
                <a:cs typeface="Verdana"/>
              </a:rPr>
              <a:t>through </a:t>
            </a:r>
            <a:r>
              <a:rPr dirty="0" sz="8550" spc="-1030">
                <a:latin typeface="Verdana"/>
                <a:cs typeface="Verdana"/>
              </a:rPr>
              <a:t>AI-</a:t>
            </a:r>
            <a:r>
              <a:rPr dirty="0" sz="8550" spc="-455">
                <a:latin typeface="Verdana"/>
                <a:cs typeface="Verdana"/>
              </a:rPr>
              <a:t>Driven</a:t>
            </a:r>
            <a:r>
              <a:rPr dirty="0" sz="8550" spc="-545">
                <a:latin typeface="Verdana"/>
                <a:cs typeface="Verdana"/>
              </a:rPr>
              <a:t> </a:t>
            </a:r>
            <a:r>
              <a:rPr dirty="0" sz="8550" spc="-305">
                <a:latin typeface="Verdana"/>
                <a:cs typeface="Verdana"/>
              </a:rPr>
              <a:t>Anime</a:t>
            </a:r>
            <a:r>
              <a:rPr dirty="0" sz="8550" spc="-545">
                <a:latin typeface="Verdana"/>
                <a:cs typeface="Verdana"/>
              </a:rPr>
              <a:t> </a:t>
            </a:r>
            <a:r>
              <a:rPr dirty="0" sz="8550" spc="-295">
                <a:latin typeface="Verdana"/>
                <a:cs typeface="Verdana"/>
              </a:rPr>
              <a:t>Bot</a:t>
            </a:r>
            <a:endParaRPr sz="855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981253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114299"/>
                </a:move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83367" y="2692768"/>
            <a:ext cx="6465570" cy="509270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dirty="0" sz="3000" spc="-135">
                <a:latin typeface="Verdana"/>
                <a:cs typeface="Verdana"/>
              </a:rPr>
              <a:t>In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conclusion,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integration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of </a:t>
            </a:r>
            <a:r>
              <a:rPr dirty="0" sz="3000" spc="-140" b="1">
                <a:latin typeface="Tahoma"/>
                <a:cs typeface="Tahoma"/>
              </a:rPr>
              <a:t>AI-</a:t>
            </a:r>
            <a:r>
              <a:rPr dirty="0" sz="3000" b="1">
                <a:latin typeface="Tahoma"/>
                <a:cs typeface="Tahoma"/>
              </a:rPr>
              <a:t>driven</a:t>
            </a:r>
            <a:r>
              <a:rPr dirty="0" sz="3000" spc="5" b="1">
                <a:latin typeface="Tahoma"/>
                <a:cs typeface="Tahoma"/>
              </a:rPr>
              <a:t> </a:t>
            </a:r>
            <a:r>
              <a:rPr dirty="0" sz="3000" spc="120" b="1">
                <a:latin typeface="Tahoma"/>
                <a:cs typeface="Tahoma"/>
              </a:rPr>
              <a:t>Anime</a:t>
            </a:r>
            <a:r>
              <a:rPr dirty="0" sz="3000" spc="5" b="1">
                <a:latin typeface="Tahoma"/>
                <a:cs typeface="Tahoma"/>
              </a:rPr>
              <a:t> </a:t>
            </a:r>
            <a:r>
              <a:rPr dirty="0" sz="3000" spc="100" b="1">
                <a:latin typeface="Tahoma"/>
                <a:cs typeface="Tahoma"/>
              </a:rPr>
              <a:t>Bot</a:t>
            </a:r>
            <a:r>
              <a:rPr dirty="0" sz="3000" spc="-35" b="1">
                <a:latin typeface="Tahoma"/>
                <a:cs typeface="Tahoma"/>
              </a:rPr>
              <a:t> </a:t>
            </a:r>
            <a:r>
              <a:rPr dirty="0" sz="3000">
                <a:latin typeface="Verdana"/>
                <a:cs typeface="Verdana"/>
              </a:rPr>
              <a:t>has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the </a:t>
            </a:r>
            <a:r>
              <a:rPr dirty="0" sz="3000">
                <a:latin typeface="Verdana"/>
                <a:cs typeface="Verdana"/>
              </a:rPr>
              <a:t>potential</a:t>
            </a:r>
            <a:r>
              <a:rPr dirty="0" sz="3000" spc="-16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to</a:t>
            </a:r>
            <a:r>
              <a:rPr dirty="0" sz="3000" spc="-16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revolutionize</a:t>
            </a:r>
            <a:r>
              <a:rPr dirty="0" sz="3000" spc="-16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stock </a:t>
            </a:r>
            <a:r>
              <a:rPr dirty="0" sz="3000">
                <a:latin typeface="Verdana"/>
                <a:cs typeface="Verdana"/>
              </a:rPr>
              <a:t>market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education,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empowering </a:t>
            </a:r>
            <a:r>
              <a:rPr dirty="0" sz="3000" spc="-50">
                <a:latin typeface="Verdana"/>
                <a:cs typeface="Verdana"/>
              </a:rPr>
              <a:t>investors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75">
                <a:latin typeface="Verdana"/>
                <a:cs typeface="Verdana"/>
              </a:rPr>
              <a:t>with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personalized, </a:t>
            </a:r>
            <a:r>
              <a:rPr dirty="0" sz="3000" spc="-65">
                <a:latin typeface="Verdana"/>
                <a:cs typeface="Verdana"/>
              </a:rPr>
              <a:t>interactive,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170">
                <a:latin typeface="Verdana"/>
                <a:cs typeface="Verdana"/>
              </a:rPr>
              <a:t>AI-</a:t>
            </a:r>
            <a:r>
              <a:rPr dirty="0" sz="3000" spc="-10">
                <a:latin typeface="Verdana"/>
                <a:cs typeface="Verdana"/>
              </a:rPr>
              <a:t>driven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learning </a:t>
            </a:r>
            <a:r>
              <a:rPr dirty="0" sz="3000" spc="-45">
                <a:latin typeface="Verdana"/>
                <a:cs typeface="Verdana"/>
              </a:rPr>
              <a:t>experiences.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future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stock </a:t>
            </a:r>
            <a:r>
              <a:rPr dirty="0" sz="3000">
                <a:latin typeface="Verdana"/>
                <a:cs typeface="Verdana"/>
              </a:rPr>
              <a:t>market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investing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education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is </a:t>
            </a:r>
            <a:r>
              <a:rPr dirty="0" sz="3000">
                <a:latin typeface="Verdana"/>
                <a:cs typeface="Verdana"/>
              </a:rPr>
              <a:t>poised</a:t>
            </a:r>
            <a:r>
              <a:rPr dirty="0" sz="3000" spc="-16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for</a:t>
            </a:r>
            <a:r>
              <a:rPr dirty="0" sz="3000" spc="-16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transformation </a:t>
            </a:r>
            <a:r>
              <a:rPr dirty="0" sz="3000" spc="60">
                <a:latin typeface="Verdana"/>
                <a:cs typeface="Verdana"/>
              </a:rPr>
              <a:t>through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this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innovative technology.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83367" y="1301254"/>
            <a:ext cx="3026410" cy="6553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90"/>
              <a:t>Conclusion</a:t>
            </a:r>
            <a:endParaRPr sz="4100"/>
          </a:p>
        </p:txBody>
      </p:sp>
      <p:sp>
        <p:nvSpPr>
          <p:cNvPr id="4" name="object 4" descr=""/>
          <p:cNvSpPr/>
          <p:nvPr/>
        </p:nvSpPr>
        <p:spPr>
          <a:xfrm>
            <a:off x="10638916" y="964006"/>
            <a:ext cx="7649209" cy="114300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299"/>
                </a:moveTo>
                <a:lnTo>
                  <a:pt x="7649082" y="114299"/>
                </a:lnTo>
                <a:lnTo>
                  <a:pt x="764908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29526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0735" y="1555231"/>
            <a:ext cx="9402445" cy="4591050"/>
          </a:xfrm>
          <a:prstGeom prst="rect"/>
        </p:spPr>
        <p:txBody>
          <a:bodyPr wrap="square" lIns="0" tIns="113982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8975"/>
              </a:spcBef>
            </a:pPr>
            <a:r>
              <a:rPr dirty="0" sz="14450" spc="50"/>
              <a:t>Thanks!</a:t>
            </a:r>
            <a:endParaRPr sz="14450"/>
          </a:p>
          <a:p>
            <a:pPr algn="ctr">
              <a:lnSpc>
                <a:spcPct val="100000"/>
              </a:lnSpc>
              <a:spcBef>
                <a:spcPts val="3304"/>
              </a:spcBef>
            </a:pPr>
            <a:r>
              <a:rPr dirty="0" sz="5350" spc="95" b="0" i="1">
                <a:latin typeface="Verdana"/>
                <a:cs typeface="Verdana"/>
              </a:rPr>
              <a:t>Do</a:t>
            </a:r>
            <a:r>
              <a:rPr dirty="0" sz="5350" spc="-470" b="0" i="1">
                <a:latin typeface="Verdana"/>
                <a:cs typeface="Verdana"/>
              </a:rPr>
              <a:t> </a:t>
            </a:r>
            <a:r>
              <a:rPr dirty="0" sz="5350" spc="-65" b="0" i="1">
                <a:latin typeface="Verdana"/>
                <a:cs typeface="Verdana"/>
              </a:rPr>
              <a:t>you</a:t>
            </a:r>
            <a:r>
              <a:rPr dirty="0" sz="5350" spc="-465" b="0" i="1">
                <a:latin typeface="Verdana"/>
                <a:cs typeface="Verdana"/>
              </a:rPr>
              <a:t> </a:t>
            </a:r>
            <a:r>
              <a:rPr dirty="0" sz="5350" spc="-110" b="0" i="1">
                <a:latin typeface="Verdana"/>
                <a:cs typeface="Verdana"/>
              </a:rPr>
              <a:t>have</a:t>
            </a:r>
            <a:r>
              <a:rPr dirty="0" sz="5350" spc="-470" b="0" i="1">
                <a:latin typeface="Verdana"/>
                <a:cs typeface="Verdana"/>
              </a:rPr>
              <a:t> </a:t>
            </a:r>
            <a:r>
              <a:rPr dirty="0" sz="5350" spc="-110" b="0" i="1">
                <a:latin typeface="Verdana"/>
                <a:cs typeface="Verdana"/>
              </a:rPr>
              <a:t>any</a:t>
            </a:r>
            <a:r>
              <a:rPr dirty="0" sz="5350" spc="-465" b="0" i="1">
                <a:latin typeface="Verdana"/>
                <a:cs typeface="Verdana"/>
              </a:rPr>
              <a:t> </a:t>
            </a:r>
            <a:r>
              <a:rPr dirty="0" sz="5350" spc="-10" b="0" i="1">
                <a:latin typeface="Verdana"/>
                <a:cs typeface="Verdana"/>
              </a:rPr>
              <a:t>questions?</a:t>
            </a:r>
            <a:endParaRPr sz="535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981253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89" y="0"/>
                </a:moveTo>
                <a:lnTo>
                  <a:pt x="0" y="0"/>
                </a:ln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114299"/>
                </a:move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5227" y="3702570"/>
            <a:ext cx="6357620" cy="41687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dirty="0" sz="3000" spc="-135">
                <a:latin typeface="Verdana"/>
                <a:cs typeface="Verdana"/>
              </a:rPr>
              <a:t>In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this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presentation,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we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will </a:t>
            </a:r>
            <a:r>
              <a:rPr dirty="0" sz="3000" spc="-25">
                <a:latin typeface="Verdana"/>
                <a:cs typeface="Verdana"/>
              </a:rPr>
              <a:t>explore</a:t>
            </a:r>
            <a:r>
              <a:rPr dirty="0" sz="3000" spc="-1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potential</a:t>
            </a:r>
            <a:r>
              <a:rPr dirty="0" sz="3000" spc="-1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155">
                <a:latin typeface="Verdana"/>
                <a:cs typeface="Verdana"/>
              </a:rPr>
              <a:t> </a:t>
            </a:r>
            <a:r>
              <a:rPr dirty="0" sz="3000" spc="-350" b="1">
                <a:latin typeface="Verdana"/>
                <a:cs typeface="Verdana"/>
              </a:rPr>
              <a:t>AI-</a:t>
            </a:r>
            <a:r>
              <a:rPr dirty="0" sz="3000" spc="-130" b="1">
                <a:latin typeface="Verdana"/>
                <a:cs typeface="Verdana"/>
              </a:rPr>
              <a:t>driven </a:t>
            </a:r>
            <a:r>
              <a:rPr dirty="0" sz="3000" spc="-105" b="1">
                <a:latin typeface="Verdana"/>
                <a:cs typeface="Verdana"/>
              </a:rPr>
              <a:t>Anime</a:t>
            </a:r>
            <a:r>
              <a:rPr dirty="0" sz="3000" spc="-180" b="1">
                <a:latin typeface="Verdana"/>
                <a:cs typeface="Verdana"/>
              </a:rPr>
              <a:t> </a:t>
            </a:r>
            <a:r>
              <a:rPr dirty="0" sz="3000" spc="-80" b="1">
                <a:latin typeface="Verdana"/>
                <a:cs typeface="Verdana"/>
              </a:rPr>
              <a:t>Bot</a:t>
            </a:r>
            <a:r>
              <a:rPr dirty="0" sz="3000" spc="-220" b="1">
                <a:latin typeface="Verdana"/>
                <a:cs typeface="Verdana"/>
              </a:rPr>
              <a:t> </a:t>
            </a:r>
            <a:r>
              <a:rPr dirty="0" sz="3000" spc="50">
                <a:latin typeface="Verdana"/>
                <a:cs typeface="Verdana"/>
              </a:rPr>
              <a:t>in</a:t>
            </a:r>
            <a:r>
              <a:rPr dirty="0" sz="3000" spc="-254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revolutionizing </a:t>
            </a:r>
            <a:r>
              <a:rPr dirty="0" sz="3000">
                <a:latin typeface="Verdana"/>
                <a:cs typeface="Verdana"/>
              </a:rPr>
              <a:t>stock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market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education.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100">
                <a:latin typeface="Verdana"/>
                <a:cs typeface="Verdana"/>
              </a:rPr>
              <a:t>We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will </a:t>
            </a:r>
            <a:r>
              <a:rPr dirty="0" sz="3000">
                <a:latin typeface="Verdana"/>
                <a:cs typeface="Verdana"/>
              </a:rPr>
              <a:t>discuss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 spc="90">
                <a:latin typeface="Verdana"/>
                <a:cs typeface="Verdana"/>
              </a:rPr>
              <a:t>how</a:t>
            </a:r>
            <a:r>
              <a:rPr dirty="0" sz="3000" spc="-27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this</a:t>
            </a:r>
            <a:r>
              <a:rPr dirty="0" sz="3000" spc="-26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innovative </a:t>
            </a:r>
            <a:r>
              <a:rPr dirty="0" sz="3000">
                <a:latin typeface="Verdana"/>
                <a:cs typeface="Verdana"/>
              </a:rPr>
              <a:t>technology</a:t>
            </a:r>
            <a:r>
              <a:rPr dirty="0" sz="3000" spc="-5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can</a:t>
            </a:r>
            <a:r>
              <a:rPr dirty="0" sz="3000" spc="-55">
                <a:latin typeface="Verdana"/>
                <a:cs typeface="Verdana"/>
              </a:rPr>
              <a:t> </a:t>
            </a:r>
            <a:r>
              <a:rPr dirty="0" sz="3000" spc="60">
                <a:latin typeface="Verdana"/>
                <a:cs typeface="Verdana"/>
              </a:rPr>
              <a:t>empower </a:t>
            </a:r>
            <a:r>
              <a:rPr dirty="0" sz="3000" spc="-50">
                <a:latin typeface="Verdana"/>
                <a:cs typeface="Verdana"/>
              </a:rPr>
              <a:t>investors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60">
                <a:latin typeface="Verdana"/>
                <a:cs typeface="Verdana"/>
              </a:rPr>
              <a:t>through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personalized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interactive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learning experiences.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28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195">
                <a:latin typeface="Verdana"/>
                <a:cs typeface="Verdana"/>
              </a:rPr>
              <a:t>Introduction</a:t>
            </a:r>
            <a:endParaRPr sz="41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580" y="0"/>
            <a:ext cx="7486624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5227" y="3702558"/>
            <a:ext cx="6332855" cy="32448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sz="3000">
                <a:latin typeface="Verdana"/>
                <a:cs typeface="Verdana"/>
              </a:rPr>
              <a:t>Before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delving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into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role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-385" b="1">
                <a:latin typeface="Verdana"/>
                <a:cs typeface="Verdana"/>
              </a:rPr>
              <a:t>AI- </a:t>
            </a:r>
            <a:r>
              <a:rPr dirty="0" sz="3000" spc="-165" b="1">
                <a:latin typeface="Verdana"/>
                <a:cs typeface="Verdana"/>
              </a:rPr>
              <a:t>driven</a:t>
            </a:r>
            <a:r>
              <a:rPr dirty="0" sz="3000" spc="-135" b="1">
                <a:latin typeface="Verdana"/>
                <a:cs typeface="Verdana"/>
              </a:rPr>
              <a:t> </a:t>
            </a:r>
            <a:r>
              <a:rPr dirty="0" sz="3000" spc="-105" b="1">
                <a:latin typeface="Verdana"/>
                <a:cs typeface="Verdana"/>
              </a:rPr>
              <a:t>Anime</a:t>
            </a:r>
            <a:r>
              <a:rPr dirty="0" sz="3000" spc="-135" b="1">
                <a:latin typeface="Verdana"/>
                <a:cs typeface="Verdana"/>
              </a:rPr>
              <a:t> </a:t>
            </a:r>
            <a:r>
              <a:rPr dirty="0" sz="3000" spc="-180" b="1">
                <a:latin typeface="Verdana"/>
                <a:cs typeface="Verdana"/>
              </a:rPr>
              <a:t>Bot</a:t>
            </a:r>
            <a:r>
              <a:rPr dirty="0" sz="3000" spc="-180">
                <a:latin typeface="Verdana"/>
                <a:cs typeface="Verdana"/>
              </a:rPr>
              <a:t>,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 spc="-85">
                <a:latin typeface="Verdana"/>
                <a:cs typeface="Verdana"/>
              </a:rPr>
              <a:t>it's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crucial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to </a:t>
            </a:r>
            <a:r>
              <a:rPr dirty="0" sz="3000" spc="50">
                <a:latin typeface="Verdana"/>
                <a:cs typeface="Verdana"/>
              </a:rPr>
              <a:t>understand</a:t>
            </a:r>
            <a:r>
              <a:rPr dirty="0" sz="3000" spc="-1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complexities</a:t>
            </a:r>
            <a:r>
              <a:rPr dirty="0" sz="3000" spc="-15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of </a:t>
            </a:r>
            <a:r>
              <a:rPr dirty="0" sz="3000">
                <a:latin typeface="Verdana"/>
                <a:cs typeface="Verdana"/>
              </a:rPr>
              <a:t>stock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market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50">
                <a:latin typeface="Verdana"/>
                <a:cs typeface="Verdana"/>
              </a:rPr>
              <a:t>investing.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This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slide </a:t>
            </a:r>
            <a:r>
              <a:rPr dirty="0" sz="3000">
                <a:latin typeface="Verdana"/>
                <a:cs typeface="Verdana"/>
              </a:rPr>
              <a:t>will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provide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45">
                <a:latin typeface="Verdana"/>
                <a:cs typeface="Verdana"/>
              </a:rPr>
              <a:t>a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brief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overview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of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30">
                <a:latin typeface="Verdana"/>
                <a:cs typeface="Verdana"/>
              </a:rPr>
              <a:t> </a:t>
            </a:r>
            <a:r>
              <a:rPr dirty="0" sz="3000" spc="-80">
                <a:latin typeface="Verdana"/>
                <a:cs typeface="Verdana"/>
              </a:rPr>
              <a:t>key</a:t>
            </a:r>
            <a:r>
              <a:rPr dirty="0" sz="3000" spc="-12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concepts</a:t>
            </a:r>
            <a:r>
              <a:rPr dirty="0" sz="3000" spc="-12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13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challenges </a:t>
            </a:r>
            <a:r>
              <a:rPr dirty="0" sz="3000" spc="50">
                <a:latin typeface="Verdana"/>
                <a:cs typeface="Verdana"/>
              </a:rPr>
              <a:t>in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stock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market.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4631" y="2155723"/>
            <a:ext cx="5010150" cy="863600"/>
          </a:xfrm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700"/>
              </a:spcBef>
            </a:pPr>
            <a:r>
              <a:rPr dirty="0" sz="3000" spc="-170">
                <a:latin typeface="Verdana"/>
                <a:cs typeface="Verdana"/>
              </a:rPr>
              <a:t>UNDERSTANDING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140">
                <a:latin typeface="Verdana"/>
                <a:cs typeface="Verdana"/>
              </a:rPr>
              <a:t>STOCK </a:t>
            </a:r>
            <a:r>
              <a:rPr dirty="0" sz="3000" spc="-125">
                <a:latin typeface="Verdana"/>
                <a:cs typeface="Verdana"/>
              </a:rPr>
              <a:t>MARKET</a:t>
            </a:r>
            <a:r>
              <a:rPr dirty="0" sz="3000" spc="-150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INVESTING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3396" y="0"/>
            <a:ext cx="9553575" cy="102318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47548" y="2694495"/>
            <a:ext cx="6329045" cy="37115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dirty="0" sz="3000">
                <a:latin typeface="Verdana"/>
                <a:cs typeface="Verdana"/>
              </a:rPr>
              <a:t>Artiﬁcial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Intelligence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 spc="-390">
                <a:latin typeface="Verdana"/>
                <a:cs typeface="Verdana"/>
              </a:rPr>
              <a:t>(</a:t>
            </a:r>
            <a:r>
              <a:rPr dirty="0" sz="3000" spc="-390" b="1">
                <a:latin typeface="Verdana"/>
                <a:cs typeface="Verdana"/>
              </a:rPr>
              <a:t>AI</a:t>
            </a:r>
            <a:r>
              <a:rPr dirty="0" sz="3000" spc="-390">
                <a:latin typeface="Verdana"/>
                <a:cs typeface="Verdana"/>
              </a:rPr>
              <a:t>)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has </a:t>
            </a:r>
            <a:r>
              <a:rPr dirty="0" sz="3000" spc="70">
                <a:latin typeface="Verdana"/>
                <a:cs typeface="Verdana"/>
              </a:rPr>
              <a:t>been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increasingly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integrated</a:t>
            </a:r>
            <a:r>
              <a:rPr dirty="0" sz="3000" spc="-20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into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7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ﬁnance</a:t>
            </a:r>
            <a:r>
              <a:rPr dirty="0" sz="3000" spc="-6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industry, </a:t>
            </a:r>
            <a:r>
              <a:rPr dirty="0" sz="3000">
                <a:latin typeface="Verdana"/>
                <a:cs typeface="Verdana"/>
              </a:rPr>
              <a:t>transforming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processes</a:t>
            </a:r>
            <a:r>
              <a:rPr dirty="0" sz="3000" spc="-180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and </a:t>
            </a:r>
            <a:r>
              <a:rPr dirty="0" sz="3000">
                <a:latin typeface="Verdana"/>
                <a:cs typeface="Verdana"/>
              </a:rPr>
              <a:t>decision-</a:t>
            </a:r>
            <a:r>
              <a:rPr dirty="0" sz="3000" spc="-25">
                <a:latin typeface="Verdana"/>
                <a:cs typeface="Verdana"/>
              </a:rPr>
              <a:t>making.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This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slide</a:t>
            </a:r>
            <a:r>
              <a:rPr dirty="0" sz="3000" spc="-19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will </a:t>
            </a:r>
            <a:r>
              <a:rPr dirty="0" sz="3000" spc="70">
                <a:latin typeface="Verdana"/>
                <a:cs typeface="Verdana"/>
              </a:rPr>
              <a:t>highlight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80">
                <a:latin typeface="Verdana"/>
                <a:cs typeface="Verdana"/>
              </a:rPr>
              <a:t>impact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140">
                <a:latin typeface="Verdana"/>
                <a:cs typeface="Verdana"/>
              </a:rPr>
              <a:t>AI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25">
                <a:latin typeface="Verdana"/>
                <a:cs typeface="Verdana"/>
              </a:rPr>
              <a:t>in </a:t>
            </a:r>
            <a:r>
              <a:rPr dirty="0" sz="3000">
                <a:latin typeface="Verdana"/>
                <a:cs typeface="Verdana"/>
              </a:rPr>
              <a:t>stock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market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60">
                <a:latin typeface="Verdana"/>
                <a:cs typeface="Verdana"/>
              </a:rPr>
              <a:t>analysis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and </a:t>
            </a:r>
            <a:r>
              <a:rPr dirty="0" sz="3000">
                <a:latin typeface="Verdana"/>
                <a:cs typeface="Verdana"/>
              </a:rPr>
              <a:t>investment</a:t>
            </a:r>
            <a:r>
              <a:rPr dirty="0" sz="3000" spc="-3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strategies.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8023" y="1301889"/>
            <a:ext cx="639889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00">
                <a:latin typeface="Verdana"/>
                <a:cs typeface="Verdana"/>
              </a:rPr>
              <a:t>The</a:t>
            </a:r>
            <a:r>
              <a:rPr dirty="0" sz="3950" spc="-240">
                <a:latin typeface="Verdana"/>
                <a:cs typeface="Verdana"/>
              </a:rPr>
              <a:t> </a:t>
            </a:r>
            <a:r>
              <a:rPr dirty="0" sz="3950" spc="-225">
                <a:latin typeface="Verdana"/>
                <a:cs typeface="Verdana"/>
              </a:rPr>
              <a:t>Rise</a:t>
            </a:r>
            <a:r>
              <a:rPr dirty="0" sz="3950" spc="-240">
                <a:latin typeface="Verdana"/>
                <a:cs typeface="Verdana"/>
              </a:rPr>
              <a:t> </a:t>
            </a:r>
            <a:r>
              <a:rPr dirty="0" sz="3950" spc="-190">
                <a:latin typeface="Verdana"/>
                <a:cs typeface="Verdana"/>
              </a:rPr>
              <a:t>of</a:t>
            </a:r>
            <a:r>
              <a:rPr dirty="0" sz="3950" spc="-240">
                <a:latin typeface="Verdana"/>
                <a:cs typeface="Verdana"/>
              </a:rPr>
              <a:t> </a:t>
            </a:r>
            <a:r>
              <a:rPr dirty="0" sz="3950" spc="-505">
                <a:latin typeface="Verdana"/>
                <a:cs typeface="Verdana"/>
              </a:rPr>
              <a:t>AI</a:t>
            </a:r>
            <a:r>
              <a:rPr dirty="0" sz="3950" spc="-235">
                <a:latin typeface="Verdana"/>
                <a:cs typeface="Verdana"/>
              </a:rPr>
              <a:t> </a:t>
            </a:r>
            <a:r>
              <a:rPr dirty="0" sz="3950" spc="-160">
                <a:latin typeface="Verdana"/>
                <a:cs typeface="Verdana"/>
              </a:rPr>
              <a:t>in</a:t>
            </a:r>
            <a:r>
              <a:rPr dirty="0" sz="3950" spc="-240">
                <a:latin typeface="Verdana"/>
                <a:cs typeface="Verdana"/>
              </a:rPr>
              <a:t> </a:t>
            </a:r>
            <a:r>
              <a:rPr dirty="0" sz="3950" spc="-85">
                <a:latin typeface="Verdana"/>
                <a:cs typeface="Verdana"/>
              </a:rPr>
              <a:t>Finance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981228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3437" y="24128"/>
            <a:ext cx="8115299" cy="10262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226695" marR="5080">
              <a:lnSpc>
                <a:spcPts val="3300"/>
              </a:lnSpc>
              <a:spcBef>
                <a:spcPts val="459"/>
              </a:spcBef>
            </a:pPr>
            <a:r>
              <a:rPr dirty="0" sz="3000" b="0">
                <a:latin typeface="Verdana"/>
                <a:cs typeface="Verdana"/>
              </a:rPr>
              <a:t>The</a:t>
            </a:r>
            <a:r>
              <a:rPr dirty="0" sz="3000" spc="-245" b="0">
                <a:latin typeface="Verdana"/>
                <a:cs typeface="Verdana"/>
              </a:rPr>
              <a:t> </a:t>
            </a:r>
            <a:r>
              <a:rPr dirty="0" sz="3000" spc="-105">
                <a:latin typeface="Verdana"/>
                <a:cs typeface="Verdana"/>
              </a:rPr>
              <a:t>Anime</a:t>
            </a:r>
            <a:r>
              <a:rPr dirty="0" sz="3000" spc="-170">
                <a:latin typeface="Verdana"/>
                <a:cs typeface="Verdana"/>
              </a:rPr>
              <a:t> </a:t>
            </a:r>
            <a:r>
              <a:rPr dirty="0" sz="3000" spc="-80">
                <a:latin typeface="Verdana"/>
                <a:cs typeface="Verdana"/>
              </a:rPr>
              <a:t>Bot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50" b="0">
                <a:latin typeface="Verdana"/>
                <a:cs typeface="Verdana"/>
              </a:rPr>
              <a:t>leverages</a:t>
            </a:r>
            <a:r>
              <a:rPr dirty="0" sz="3000" spc="-240" b="0">
                <a:latin typeface="Verdana"/>
                <a:cs typeface="Verdana"/>
              </a:rPr>
              <a:t> </a:t>
            </a:r>
            <a:r>
              <a:rPr dirty="0" sz="3000" spc="-140" b="0">
                <a:latin typeface="Verdana"/>
                <a:cs typeface="Verdana"/>
              </a:rPr>
              <a:t>AI</a:t>
            </a:r>
            <a:r>
              <a:rPr dirty="0" sz="3000" spc="-245" b="0">
                <a:latin typeface="Verdana"/>
                <a:cs typeface="Verdana"/>
              </a:rPr>
              <a:t> </a:t>
            </a:r>
            <a:r>
              <a:rPr dirty="0" sz="3000" b="0">
                <a:latin typeface="Verdana"/>
                <a:cs typeface="Verdana"/>
              </a:rPr>
              <a:t>to</a:t>
            </a:r>
            <a:r>
              <a:rPr dirty="0" sz="3000" spc="-240" b="0">
                <a:latin typeface="Verdana"/>
                <a:cs typeface="Verdana"/>
              </a:rPr>
              <a:t> </a:t>
            </a:r>
            <a:r>
              <a:rPr dirty="0" sz="3000" spc="-10" b="0">
                <a:latin typeface="Verdana"/>
                <a:cs typeface="Verdana"/>
              </a:rPr>
              <a:t>provide </a:t>
            </a:r>
            <a:r>
              <a:rPr dirty="0" sz="3000" b="0">
                <a:latin typeface="Verdana"/>
                <a:cs typeface="Verdana"/>
              </a:rPr>
              <a:t>personalized</a:t>
            </a:r>
            <a:r>
              <a:rPr dirty="0" sz="3000" spc="-160" b="0">
                <a:latin typeface="Verdana"/>
                <a:cs typeface="Verdana"/>
              </a:rPr>
              <a:t> </a:t>
            </a:r>
            <a:r>
              <a:rPr dirty="0" sz="3000" b="0">
                <a:latin typeface="Verdana"/>
                <a:cs typeface="Verdana"/>
              </a:rPr>
              <a:t>learning</a:t>
            </a:r>
            <a:r>
              <a:rPr dirty="0" sz="3000" spc="-155" b="0">
                <a:latin typeface="Verdana"/>
                <a:cs typeface="Verdana"/>
              </a:rPr>
              <a:t> </a:t>
            </a:r>
            <a:r>
              <a:rPr dirty="0" sz="3000" spc="-10" b="0">
                <a:latin typeface="Verdana"/>
                <a:cs typeface="Verdana"/>
              </a:rPr>
              <a:t>experiences</a:t>
            </a:r>
            <a:r>
              <a:rPr dirty="0" sz="3000" spc="-155" b="0">
                <a:latin typeface="Verdana"/>
                <a:cs typeface="Verdana"/>
              </a:rPr>
              <a:t> </a:t>
            </a:r>
            <a:r>
              <a:rPr dirty="0" sz="3000" spc="-40" b="0">
                <a:latin typeface="Verdana"/>
                <a:cs typeface="Verdana"/>
              </a:rPr>
              <a:t>for</a:t>
            </a:r>
            <a:r>
              <a:rPr dirty="0" sz="3000" spc="-155" b="0">
                <a:latin typeface="Verdana"/>
                <a:cs typeface="Verdana"/>
              </a:rPr>
              <a:t> </a:t>
            </a:r>
            <a:r>
              <a:rPr dirty="0" sz="3000" spc="-10" b="0">
                <a:latin typeface="Verdana"/>
                <a:cs typeface="Verdana"/>
              </a:rPr>
              <a:t>stock </a:t>
            </a:r>
            <a:r>
              <a:rPr dirty="0" sz="3000" b="0">
                <a:latin typeface="Verdana"/>
                <a:cs typeface="Verdana"/>
              </a:rPr>
              <a:t>market</a:t>
            </a:r>
            <a:r>
              <a:rPr dirty="0" sz="3000" spc="-215" b="0">
                <a:latin typeface="Verdana"/>
                <a:cs typeface="Verdana"/>
              </a:rPr>
              <a:t> </a:t>
            </a:r>
            <a:r>
              <a:rPr dirty="0" sz="3000" spc="-90" b="0">
                <a:latin typeface="Verdana"/>
                <a:cs typeface="Verdana"/>
              </a:rPr>
              <a:t>investors.</a:t>
            </a:r>
            <a:r>
              <a:rPr dirty="0" sz="3000" spc="-215" b="0">
                <a:latin typeface="Verdana"/>
                <a:cs typeface="Verdana"/>
              </a:rPr>
              <a:t> </a:t>
            </a:r>
            <a:r>
              <a:rPr dirty="0" sz="3000" spc="-40" b="0">
                <a:latin typeface="Verdana"/>
                <a:cs typeface="Verdana"/>
              </a:rPr>
              <a:t>This</a:t>
            </a:r>
            <a:r>
              <a:rPr dirty="0" sz="3000" spc="-215" b="0">
                <a:latin typeface="Verdana"/>
                <a:cs typeface="Verdana"/>
              </a:rPr>
              <a:t> </a:t>
            </a:r>
            <a:r>
              <a:rPr dirty="0" sz="3000" b="0">
                <a:latin typeface="Verdana"/>
                <a:cs typeface="Verdana"/>
              </a:rPr>
              <a:t>slide</a:t>
            </a:r>
            <a:r>
              <a:rPr dirty="0" sz="3000" spc="-215" b="0">
                <a:latin typeface="Verdana"/>
                <a:cs typeface="Verdana"/>
              </a:rPr>
              <a:t> </a:t>
            </a:r>
            <a:r>
              <a:rPr dirty="0" sz="3000" b="0">
                <a:latin typeface="Verdana"/>
                <a:cs typeface="Verdana"/>
              </a:rPr>
              <a:t>will</a:t>
            </a:r>
            <a:r>
              <a:rPr dirty="0" sz="3000" spc="-215" b="0">
                <a:latin typeface="Verdana"/>
                <a:cs typeface="Verdana"/>
              </a:rPr>
              <a:t> </a:t>
            </a:r>
            <a:r>
              <a:rPr dirty="0" sz="3000" spc="-25" b="0">
                <a:latin typeface="Verdana"/>
                <a:cs typeface="Verdana"/>
              </a:rPr>
              <a:t>explore</a:t>
            </a:r>
            <a:r>
              <a:rPr dirty="0" sz="3000" spc="-215" b="0">
                <a:latin typeface="Verdana"/>
                <a:cs typeface="Verdana"/>
              </a:rPr>
              <a:t> </a:t>
            </a:r>
            <a:r>
              <a:rPr dirty="0" sz="3000" spc="65" b="0">
                <a:latin typeface="Verdana"/>
                <a:cs typeface="Verdana"/>
              </a:rPr>
              <a:t>how </a:t>
            </a:r>
            <a:r>
              <a:rPr dirty="0" sz="3000" b="0">
                <a:latin typeface="Verdana"/>
                <a:cs typeface="Verdana"/>
              </a:rPr>
              <a:t>the</a:t>
            </a:r>
            <a:r>
              <a:rPr dirty="0" sz="3000" spc="-125" b="0">
                <a:latin typeface="Verdana"/>
                <a:cs typeface="Verdana"/>
              </a:rPr>
              <a:t> </a:t>
            </a:r>
            <a:r>
              <a:rPr dirty="0" sz="3000" spc="80" b="0">
                <a:latin typeface="Verdana"/>
                <a:cs typeface="Verdana"/>
              </a:rPr>
              <a:t>bot</a:t>
            </a:r>
            <a:r>
              <a:rPr dirty="0" sz="3000" spc="-120" b="0">
                <a:latin typeface="Verdana"/>
                <a:cs typeface="Verdana"/>
              </a:rPr>
              <a:t> </a:t>
            </a:r>
            <a:r>
              <a:rPr dirty="0" sz="3000" spc="-35" b="0">
                <a:latin typeface="Verdana"/>
                <a:cs typeface="Verdana"/>
              </a:rPr>
              <a:t>tailors</a:t>
            </a:r>
            <a:r>
              <a:rPr dirty="0" sz="3000" spc="-120" b="0">
                <a:latin typeface="Verdana"/>
                <a:cs typeface="Verdana"/>
              </a:rPr>
              <a:t> </a:t>
            </a:r>
            <a:r>
              <a:rPr dirty="0" sz="3000" b="0">
                <a:latin typeface="Verdana"/>
                <a:cs typeface="Verdana"/>
              </a:rPr>
              <a:t>educational</a:t>
            </a:r>
            <a:r>
              <a:rPr dirty="0" sz="3000" spc="-120" b="0">
                <a:latin typeface="Verdana"/>
                <a:cs typeface="Verdana"/>
              </a:rPr>
              <a:t> </a:t>
            </a:r>
            <a:r>
              <a:rPr dirty="0" sz="3000" spc="50" b="0">
                <a:latin typeface="Verdana"/>
                <a:cs typeface="Verdana"/>
              </a:rPr>
              <a:t>content</a:t>
            </a:r>
            <a:r>
              <a:rPr dirty="0" sz="3000" spc="-120" b="0">
                <a:latin typeface="Verdana"/>
                <a:cs typeface="Verdana"/>
              </a:rPr>
              <a:t> </a:t>
            </a:r>
            <a:r>
              <a:rPr dirty="0" sz="3000" spc="-25" b="0">
                <a:latin typeface="Verdana"/>
                <a:cs typeface="Verdana"/>
              </a:rPr>
              <a:t>to </a:t>
            </a:r>
            <a:r>
              <a:rPr dirty="0" sz="3000" b="0">
                <a:latin typeface="Verdana"/>
                <a:cs typeface="Verdana"/>
              </a:rPr>
              <a:t>individual</a:t>
            </a:r>
            <a:r>
              <a:rPr dirty="0" sz="3000" spc="-120" b="0">
                <a:latin typeface="Verdana"/>
                <a:cs typeface="Verdana"/>
              </a:rPr>
              <a:t> </a:t>
            </a:r>
            <a:r>
              <a:rPr dirty="0" sz="3000" spc="-10" b="0">
                <a:latin typeface="Verdana"/>
                <a:cs typeface="Verdana"/>
              </a:rPr>
              <a:t>preferences</a:t>
            </a:r>
            <a:r>
              <a:rPr dirty="0" sz="3000" spc="-120" b="0">
                <a:latin typeface="Verdana"/>
                <a:cs typeface="Verdana"/>
              </a:rPr>
              <a:t> </a:t>
            </a:r>
            <a:r>
              <a:rPr dirty="0" sz="3000" spc="70" b="0">
                <a:latin typeface="Verdana"/>
                <a:cs typeface="Verdana"/>
              </a:rPr>
              <a:t>and</a:t>
            </a:r>
            <a:r>
              <a:rPr dirty="0" sz="3000" spc="-120" b="0">
                <a:latin typeface="Verdana"/>
                <a:cs typeface="Verdana"/>
              </a:rPr>
              <a:t> </a:t>
            </a:r>
            <a:r>
              <a:rPr dirty="0" sz="3000" b="0">
                <a:latin typeface="Verdana"/>
                <a:cs typeface="Verdana"/>
              </a:rPr>
              <a:t>learning</a:t>
            </a:r>
            <a:r>
              <a:rPr dirty="0" sz="3000" spc="-120" b="0">
                <a:latin typeface="Verdana"/>
                <a:cs typeface="Verdana"/>
              </a:rPr>
              <a:t> </a:t>
            </a:r>
            <a:r>
              <a:rPr dirty="0" sz="3000" spc="-10" b="0">
                <a:latin typeface="Verdana"/>
                <a:cs typeface="Verdana"/>
              </a:rPr>
              <a:t>styles.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58534" y="1314551"/>
            <a:ext cx="6374130" cy="4610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-105" b="1">
                <a:latin typeface="Verdana"/>
                <a:cs typeface="Verdana"/>
              </a:rPr>
              <a:t>Anime</a:t>
            </a:r>
            <a:r>
              <a:rPr dirty="0" sz="2850" spc="-160" b="1">
                <a:latin typeface="Verdana"/>
                <a:cs typeface="Verdana"/>
              </a:rPr>
              <a:t> </a:t>
            </a:r>
            <a:r>
              <a:rPr dirty="0" sz="2850" spc="-190" b="1">
                <a:latin typeface="Verdana"/>
                <a:cs typeface="Verdana"/>
              </a:rPr>
              <a:t>Bot:</a:t>
            </a:r>
            <a:r>
              <a:rPr dirty="0" sz="2850" spc="-160" b="1">
                <a:latin typeface="Verdana"/>
                <a:cs typeface="Verdana"/>
              </a:rPr>
              <a:t> </a:t>
            </a:r>
            <a:r>
              <a:rPr dirty="0" sz="2850" spc="-145" b="1">
                <a:latin typeface="Verdana"/>
                <a:cs typeface="Verdana"/>
              </a:rPr>
              <a:t>Personalized</a:t>
            </a:r>
            <a:r>
              <a:rPr dirty="0" sz="2850" spc="-160" b="1">
                <a:latin typeface="Verdana"/>
                <a:cs typeface="Verdana"/>
              </a:rPr>
              <a:t> </a:t>
            </a:r>
            <a:r>
              <a:rPr dirty="0" sz="2850" spc="-80" b="1">
                <a:latin typeface="Verdana"/>
                <a:cs typeface="Verdana"/>
              </a:rPr>
              <a:t>Learning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644771" y="954901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230" y="3320879"/>
            <a:ext cx="14525624" cy="6343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5227" y="3702558"/>
            <a:ext cx="6459220" cy="32448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sz="3000">
                <a:latin typeface="Verdana"/>
                <a:cs typeface="Verdana"/>
              </a:rPr>
              <a:t>By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leveraging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140">
                <a:latin typeface="Verdana"/>
                <a:cs typeface="Verdana"/>
              </a:rPr>
              <a:t>AI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algorithms,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the </a:t>
            </a:r>
            <a:r>
              <a:rPr dirty="0" sz="3000" spc="-105" b="1">
                <a:latin typeface="Verdana"/>
                <a:cs typeface="Verdana"/>
              </a:rPr>
              <a:t>Anime</a:t>
            </a:r>
            <a:r>
              <a:rPr dirty="0" sz="3000" spc="-160" b="1">
                <a:latin typeface="Verdana"/>
                <a:cs typeface="Verdana"/>
              </a:rPr>
              <a:t> </a:t>
            </a:r>
            <a:r>
              <a:rPr dirty="0" sz="3000" spc="-80" b="1">
                <a:latin typeface="Verdana"/>
                <a:cs typeface="Verdana"/>
              </a:rPr>
              <a:t>Bot</a:t>
            </a:r>
            <a:r>
              <a:rPr dirty="0" sz="3000" spc="-195" b="1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provides</a:t>
            </a:r>
            <a:r>
              <a:rPr dirty="0" sz="3000" spc="-229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valuable </a:t>
            </a:r>
            <a:r>
              <a:rPr dirty="0" sz="3000">
                <a:latin typeface="Verdana"/>
                <a:cs typeface="Verdana"/>
              </a:rPr>
              <a:t>insights</a:t>
            </a:r>
            <a:r>
              <a:rPr dirty="0" sz="3000" spc="-150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145">
                <a:latin typeface="Verdana"/>
                <a:cs typeface="Verdana"/>
              </a:rPr>
              <a:t> </a:t>
            </a:r>
            <a:r>
              <a:rPr dirty="0" sz="3000" spc="45">
                <a:latin typeface="Verdana"/>
                <a:cs typeface="Verdana"/>
              </a:rPr>
              <a:t>recommendations </a:t>
            </a:r>
            <a:r>
              <a:rPr dirty="0" sz="3000" spc="-40">
                <a:latin typeface="Verdana"/>
                <a:cs typeface="Verdana"/>
              </a:rPr>
              <a:t>for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investment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opportunities.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This </a:t>
            </a:r>
            <a:r>
              <a:rPr dirty="0" sz="3000">
                <a:latin typeface="Verdana"/>
                <a:cs typeface="Verdana"/>
              </a:rPr>
              <a:t>slide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will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showcase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90">
                <a:latin typeface="Verdana"/>
                <a:cs typeface="Verdana"/>
              </a:rPr>
              <a:t>how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170">
                <a:latin typeface="Verdana"/>
                <a:cs typeface="Verdana"/>
              </a:rPr>
              <a:t>AI-</a:t>
            </a:r>
            <a:r>
              <a:rPr dirty="0" sz="3000" spc="-10">
                <a:latin typeface="Verdana"/>
                <a:cs typeface="Verdana"/>
              </a:rPr>
              <a:t>driven </a:t>
            </a:r>
            <a:r>
              <a:rPr dirty="0" sz="3000" spc="-60">
                <a:latin typeface="Verdana"/>
                <a:cs typeface="Verdana"/>
              </a:rPr>
              <a:t>analysis</a:t>
            </a:r>
            <a:r>
              <a:rPr dirty="0" sz="3000" spc="-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enhances</a:t>
            </a:r>
            <a:r>
              <a:rPr dirty="0" sz="3000" spc="-9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investors' </a:t>
            </a:r>
            <a:r>
              <a:rPr dirty="0" sz="3000">
                <a:latin typeface="Verdana"/>
                <a:cs typeface="Verdana"/>
              </a:rPr>
              <a:t>decision-making</a:t>
            </a:r>
            <a:r>
              <a:rPr dirty="0" sz="3000" spc="35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capabilities.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4631" y="2154770"/>
            <a:ext cx="5368925" cy="781050"/>
          </a:xfrm>
          <a:prstGeom prst="rect"/>
        </p:spPr>
        <p:txBody>
          <a:bodyPr wrap="square" lIns="0" tIns="81915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dirty="0" sz="2700" spc="-110">
                <a:latin typeface="Verdana"/>
                <a:cs typeface="Verdana"/>
              </a:rPr>
              <a:t>Empowering</a:t>
            </a:r>
            <a:r>
              <a:rPr dirty="0" sz="2700" spc="-160">
                <a:latin typeface="Verdana"/>
                <a:cs typeface="Verdana"/>
              </a:rPr>
              <a:t> </a:t>
            </a:r>
            <a:r>
              <a:rPr dirty="0" sz="2700" spc="-220">
                <a:latin typeface="Verdana"/>
                <a:cs typeface="Verdana"/>
              </a:rPr>
              <a:t>Investors</a:t>
            </a:r>
            <a:r>
              <a:rPr dirty="0" sz="2700" spc="-155">
                <a:latin typeface="Verdana"/>
                <a:cs typeface="Verdana"/>
              </a:rPr>
              <a:t> </a:t>
            </a:r>
            <a:r>
              <a:rPr dirty="0" sz="2700" spc="-135">
                <a:latin typeface="Verdana"/>
                <a:cs typeface="Verdana"/>
              </a:rPr>
              <a:t>with</a:t>
            </a:r>
            <a:r>
              <a:rPr dirty="0" sz="2700" spc="-160">
                <a:latin typeface="Verdana"/>
                <a:cs typeface="Verdana"/>
              </a:rPr>
              <a:t> </a:t>
            </a:r>
            <a:r>
              <a:rPr dirty="0" sz="2700" spc="-380">
                <a:latin typeface="Verdana"/>
                <a:cs typeface="Verdana"/>
              </a:rPr>
              <a:t>AI </a:t>
            </a:r>
            <a:r>
              <a:rPr dirty="0" sz="2700" spc="-65">
                <a:latin typeface="Verdana"/>
                <a:cs typeface="Verdana"/>
              </a:rPr>
              <a:t>Insights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0805" y="0"/>
            <a:ext cx="9515475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38026" y="1331417"/>
            <a:ext cx="6240780" cy="507492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 marR="277495">
              <a:lnSpc>
                <a:spcPts val="3000"/>
              </a:lnSpc>
              <a:spcBef>
                <a:spcPts val="700"/>
              </a:spcBef>
            </a:pPr>
            <a:r>
              <a:rPr dirty="0" sz="3000" b="1">
                <a:latin typeface="Tahoma"/>
                <a:cs typeface="Tahoma"/>
              </a:rPr>
              <a:t>ETHICAL</a:t>
            </a:r>
            <a:r>
              <a:rPr dirty="0" sz="3000" spc="3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CONSIDERATIONS</a:t>
            </a:r>
            <a:r>
              <a:rPr dirty="0" sz="3000" spc="40" b="1">
                <a:latin typeface="Tahoma"/>
                <a:cs typeface="Tahoma"/>
              </a:rPr>
              <a:t> </a:t>
            </a:r>
            <a:r>
              <a:rPr dirty="0" sz="3000" spc="-85" b="1">
                <a:latin typeface="Tahoma"/>
                <a:cs typeface="Tahoma"/>
              </a:rPr>
              <a:t>IN </a:t>
            </a:r>
            <a:r>
              <a:rPr dirty="0" sz="3000" spc="-120" b="1">
                <a:latin typeface="Tahoma"/>
                <a:cs typeface="Tahoma"/>
              </a:rPr>
              <a:t>AI-</a:t>
            </a:r>
            <a:r>
              <a:rPr dirty="0" sz="3000" b="1">
                <a:latin typeface="Tahoma"/>
                <a:cs typeface="Tahoma"/>
              </a:rPr>
              <a:t>DRIVEN</a:t>
            </a:r>
            <a:r>
              <a:rPr dirty="0" sz="3000" spc="-95" b="1">
                <a:latin typeface="Tahoma"/>
                <a:cs typeface="Tahoma"/>
              </a:rPr>
              <a:t> </a:t>
            </a:r>
            <a:r>
              <a:rPr dirty="0" sz="3000" spc="40" b="1">
                <a:latin typeface="Tahoma"/>
                <a:cs typeface="Tahoma"/>
              </a:rPr>
              <a:t>EDUCATION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3000">
              <a:latin typeface="Tahoma"/>
              <a:cs typeface="Tahoma"/>
            </a:endParaRPr>
          </a:p>
          <a:p>
            <a:pPr marL="22225" marR="5080">
              <a:lnSpc>
                <a:spcPct val="100899"/>
              </a:lnSpc>
              <a:spcBef>
                <a:spcPts val="5"/>
              </a:spcBef>
            </a:pPr>
            <a:r>
              <a:rPr dirty="0" sz="3000" spc="-30">
                <a:latin typeface="Verdana"/>
                <a:cs typeface="Verdana"/>
              </a:rPr>
              <a:t>As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70">
                <a:latin typeface="Verdana"/>
                <a:cs typeface="Verdana"/>
              </a:rPr>
              <a:t>AI-</a:t>
            </a:r>
            <a:r>
              <a:rPr dirty="0" sz="3000" spc="-10">
                <a:latin typeface="Verdana"/>
                <a:cs typeface="Verdana"/>
              </a:rPr>
              <a:t>driven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technologies </a:t>
            </a:r>
            <a:r>
              <a:rPr dirty="0" sz="3000" spc="65">
                <a:latin typeface="Verdana"/>
                <a:cs typeface="Verdana"/>
              </a:rPr>
              <a:t>continue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to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25">
                <a:latin typeface="Verdana"/>
                <a:cs typeface="Verdana"/>
              </a:rPr>
              <a:t>evolve,</a:t>
            </a:r>
            <a:r>
              <a:rPr dirty="0" sz="3000" spc="-23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ethical </a:t>
            </a:r>
            <a:r>
              <a:rPr dirty="0" sz="3000">
                <a:latin typeface="Verdana"/>
                <a:cs typeface="Verdana"/>
              </a:rPr>
              <a:t>considerations</a:t>
            </a:r>
            <a:r>
              <a:rPr dirty="0" sz="3000" spc="-9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regarding</a:t>
            </a:r>
            <a:r>
              <a:rPr dirty="0" sz="3000" spc="-85">
                <a:latin typeface="Verdana"/>
                <a:cs typeface="Verdana"/>
              </a:rPr>
              <a:t> </a:t>
            </a:r>
            <a:r>
              <a:rPr dirty="0" sz="3000" spc="-20">
                <a:latin typeface="Verdana"/>
                <a:cs typeface="Verdana"/>
              </a:rPr>
              <a:t>data </a:t>
            </a:r>
            <a:r>
              <a:rPr dirty="0" sz="3000" spc="-50">
                <a:latin typeface="Verdana"/>
                <a:cs typeface="Verdana"/>
              </a:rPr>
              <a:t>privacy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245">
                <a:latin typeface="Verdana"/>
                <a:cs typeface="Verdana"/>
              </a:rPr>
              <a:t> </a:t>
            </a:r>
            <a:r>
              <a:rPr dirty="0" sz="3000" spc="40">
                <a:latin typeface="Verdana"/>
                <a:cs typeface="Verdana"/>
              </a:rPr>
              <a:t>algorithm </a:t>
            </a:r>
            <a:r>
              <a:rPr dirty="0" sz="3000" spc="-20">
                <a:latin typeface="Verdana"/>
                <a:cs typeface="Verdana"/>
              </a:rPr>
              <a:t>transparency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90">
                <a:latin typeface="Verdana"/>
                <a:cs typeface="Verdana"/>
              </a:rPr>
              <a:t>become</a:t>
            </a:r>
            <a:r>
              <a:rPr dirty="0" sz="3000" spc="-21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essential. </a:t>
            </a:r>
            <a:r>
              <a:rPr dirty="0" sz="3000" spc="-40">
                <a:latin typeface="Verdana"/>
                <a:cs typeface="Verdana"/>
              </a:rPr>
              <a:t>This</a:t>
            </a:r>
            <a:r>
              <a:rPr dirty="0" sz="3000" spc="-21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slide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will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address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ethical </a:t>
            </a:r>
            <a:r>
              <a:rPr dirty="0" sz="3000">
                <a:latin typeface="Verdana"/>
                <a:cs typeface="Verdana"/>
              </a:rPr>
              <a:t>implications</a:t>
            </a:r>
            <a:r>
              <a:rPr dirty="0" sz="3000" spc="-1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1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utilizing</a:t>
            </a:r>
            <a:r>
              <a:rPr dirty="0" sz="3000" spc="-15">
                <a:latin typeface="Verdana"/>
                <a:cs typeface="Verdana"/>
              </a:rPr>
              <a:t> </a:t>
            </a:r>
            <a:r>
              <a:rPr dirty="0" sz="3000" spc="110" b="1">
                <a:latin typeface="Tahoma"/>
                <a:cs typeface="Tahoma"/>
              </a:rPr>
              <a:t>Anime </a:t>
            </a:r>
            <a:r>
              <a:rPr dirty="0" sz="3000" spc="100" b="1">
                <a:latin typeface="Tahoma"/>
                <a:cs typeface="Tahoma"/>
              </a:rPr>
              <a:t>Bot</a:t>
            </a:r>
            <a:r>
              <a:rPr dirty="0" sz="3000" spc="-70" b="1">
                <a:latin typeface="Tahoma"/>
                <a:cs typeface="Tahoma"/>
              </a:rPr>
              <a:t> </a:t>
            </a:r>
            <a:r>
              <a:rPr dirty="0" sz="3000" spc="50">
                <a:latin typeface="Verdana"/>
                <a:cs typeface="Verdana"/>
              </a:rPr>
              <a:t>in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stock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market</a:t>
            </a:r>
            <a:r>
              <a:rPr dirty="0" sz="3000" spc="-24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education.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981228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4984" y="0"/>
            <a:ext cx="9858374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8457" y="1584718"/>
            <a:ext cx="5133975" cy="874394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640"/>
              </a:spcBef>
            </a:pPr>
            <a:r>
              <a:rPr dirty="0" sz="3000" spc="85"/>
              <a:t>FUTURE</a:t>
            </a:r>
            <a:r>
              <a:rPr dirty="0" sz="3000" spc="-40"/>
              <a:t> </a:t>
            </a:r>
            <a:r>
              <a:rPr dirty="0" sz="3000" spc="80"/>
              <a:t>PROSPECTS</a:t>
            </a:r>
            <a:r>
              <a:rPr dirty="0" sz="3000" spc="-35"/>
              <a:t> </a:t>
            </a:r>
            <a:r>
              <a:rPr dirty="0" sz="3000" spc="140"/>
              <a:t>AND </a:t>
            </a:r>
            <a:r>
              <a:rPr dirty="0" sz="3000" spc="45"/>
              <a:t>ADOPTION</a:t>
            </a:r>
            <a:endParaRPr sz="30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/>
              <a:t>The</a:t>
            </a:r>
            <a:r>
              <a:rPr dirty="0" spc="-220"/>
              <a:t> </a:t>
            </a:r>
            <a:r>
              <a:rPr dirty="0"/>
              <a:t>future</a:t>
            </a:r>
            <a:r>
              <a:rPr dirty="0" spc="-215"/>
              <a:t> </a:t>
            </a:r>
            <a:r>
              <a:rPr dirty="0"/>
              <a:t>of</a:t>
            </a:r>
            <a:r>
              <a:rPr dirty="0" spc="-220"/>
              <a:t> </a:t>
            </a:r>
            <a:r>
              <a:rPr dirty="0" spc="-140" b="1">
                <a:latin typeface="Tahoma"/>
                <a:cs typeface="Tahoma"/>
              </a:rPr>
              <a:t>AI-</a:t>
            </a:r>
            <a:r>
              <a:rPr dirty="0" b="1">
                <a:latin typeface="Tahoma"/>
                <a:cs typeface="Tahoma"/>
              </a:rPr>
              <a:t>driven </a:t>
            </a:r>
            <a:r>
              <a:rPr dirty="0" spc="120" b="1">
                <a:latin typeface="Tahoma"/>
                <a:cs typeface="Tahoma"/>
              </a:rPr>
              <a:t>Anime</a:t>
            </a:r>
            <a:r>
              <a:rPr dirty="0" b="1">
                <a:latin typeface="Tahoma"/>
                <a:cs typeface="Tahoma"/>
              </a:rPr>
              <a:t> </a:t>
            </a:r>
            <a:r>
              <a:rPr dirty="0" spc="100" b="1">
                <a:latin typeface="Tahoma"/>
                <a:cs typeface="Tahoma"/>
              </a:rPr>
              <a:t>Bot</a:t>
            </a:r>
            <a:r>
              <a:rPr dirty="0" spc="-40" b="1">
                <a:latin typeface="Tahoma"/>
                <a:cs typeface="Tahoma"/>
              </a:rPr>
              <a:t> </a:t>
            </a:r>
            <a:r>
              <a:rPr dirty="0" spc="50"/>
              <a:t>in</a:t>
            </a:r>
            <a:r>
              <a:rPr dirty="0" spc="-215"/>
              <a:t> </a:t>
            </a:r>
            <a:r>
              <a:rPr dirty="0" spc="-10"/>
              <a:t>stock </a:t>
            </a:r>
            <a:r>
              <a:rPr dirty="0"/>
              <a:t>market</a:t>
            </a:r>
            <a:r>
              <a:rPr dirty="0" spc="-195"/>
              <a:t> </a:t>
            </a:r>
            <a:r>
              <a:rPr dirty="0" spc="65"/>
              <a:t>education</a:t>
            </a:r>
            <a:r>
              <a:rPr dirty="0" spc="-190"/>
              <a:t> </a:t>
            </a:r>
            <a:r>
              <a:rPr dirty="0"/>
              <a:t>holds</a:t>
            </a:r>
            <a:r>
              <a:rPr dirty="0" spc="-190"/>
              <a:t> </a:t>
            </a:r>
            <a:r>
              <a:rPr dirty="0" spc="65"/>
              <a:t>immense </a:t>
            </a:r>
            <a:r>
              <a:rPr dirty="0" spc="-25"/>
              <a:t>potential.</a:t>
            </a:r>
            <a:r>
              <a:rPr dirty="0" spc="-235"/>
              <a:t> </a:t>
            </a:r>
            <a:r>
              <a:rPr dirty="0" spc="-40"/>
              <a:t>This</a:t>
            </a:r>
            <a:r>
              <a:rPr dirty="0" spc="-229"/>
              <a:t> </a:t>
            </a:r>
            <a:r>
              <a:rPr dirty="0"/>
              <a:t>slide</a:t>
            </a:r>
            <a:r>
              <a:rPr dirty="0" spc="-229"/>
              <a:t> </a:t>
            </a:r>
            <a:r>
              <a:rPr dirty="0"/>
              <a:t>will</a:t>
            </a:r>
            <a:r>
              <a:rPr dirty="0" spc="-235"/>
              <a:t> </a:t>
            </a:r>
            <a:r>
              <a:rPr dirty="0"/>
              <a:t>discuss</a:t>
            </a:r>
            <a:r>
              <a:rPr dirty="0" spc="-229"/>
              <a:t> </a:t>
            </a:r>
            <a:r>
              <a:rPr dirty="0" spc="-25"/>
              <a:t>the </a:t>
            </a:r>
            <a:r>
              <a:rPr dirty="0"/>
              <a:t>prospects</a:t>
            </a:r>
            <a:r>
              <a:rPr dirty="0" spc="-170"/>
              <a:t> </a:t>
            </a:r>
            <a:r>
              <a:rPr dirty="0"/>
              <a:t>of</a:t>
            </a:r>
            <a:r>
              <a:rPr dirty="0" spc="-170"/>
              <a:t> </a:t>
            </a:r>
            <a:r>
              <a:rPr dirty="0"/>
              <a:t>widespread</a:t>
            </a:r>
            <a:r>
              <a:rPr dirty="0" spc="-170"/>
              <a:t> </a:t>
            </a:r>
            <a:r>
              <a:rPr dirty="0" spc="65"/>
              <a:t>adoption</a:t>
            </a:r>
            <a:r>
              <a:rPr dirty="0" spc="-165"/>
              <a:t> </a:t>
            </a:r>
            <a:r>
              <a:rPr dirty="0" spc="70"/>
              <a:t>and</a:t>
            </a:r>
            <a:r>
              <a:rPr dirty="0" spc="-170"/>
              <a:t> </a:t>
            </a:r>
            <a:r>
              <a:rPr dirty="0" spc="-25"/>
              <a:t>the </a:t>
            </a:r>
            <a:r>
              <a:rPr dirty="0" spc="80"/>
              <a:t>impact</a:t>
            </a:r>
            <a:r>
              <a:rPr dirty="0" spc="-170"/>
              <a:t> </a:t>
            </a:r>
            <a:r>
              <a:rPr dirty="0" spc="70"/>
              <a:t>on</a:t>
            </a:r>
            <a:r>
              <a:rPr dirty="0" spc="-170"/>
              <a:t> </a:t>
            </a:r>
            <a:r>
              <a:rPr dirty="0"/>
              <a:t>the</a:t>
            </a:r>
            <a:r>
              <a:rPr dirty="0" spc="-165"/>
              <a:t> </a:t>
            </a:r>
            <a:r>
              <a:rPr dirty="0"/>
              <a:t>investment</a:t>
            </a:r>
            <a:r>
              <a:rPr dirty="0" spc="-170"/>
              <a:t> </a:t>
            </a:r>
            <a:r>
              <a:rPr dirty="0" spc="-10"/>
              <a:t>landscape.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8531225" cy="10287000"/>
            <a:chOff x="0" y="0"/>
            <a:chExt cx="8531225" cy="10287000"/>
          </a:xfrm>
        </p:grpSpPr>
        <p:sp>
          <p:nvSpPr>
            <p:cNvPr id="5" name="object 5" descr=""/>
            <p:cNvSpPr/>
            <p:nvPr/>
          </p:nvSpPr>
          <p:spPr>
            <a:xfrm>
              <a:off x="0" y="978840"/>
              <a:ext cx="7768590" cy="114300"/>
            </a:xfrm>
            <a:custGeom>
              <a:avLst/>
              <a:gdLst/>
              <a:ahLst/>
              <a:cxnLst/>
              <a:rect l="l" t="t" r="r" b="b"/>
              <a:pathLst>
                <a:path w="7768590" h="114300">
                  <a:moveTo>
                    <a:pt x="0" y="0"/>
                  </a:moveTo>
                  <a:lnTo>
                    <a:pt x="0" y="114299"/>
                  </a:lnTo>
                  <a:lnTo>
                    <a:pt x="7768589" y="114299"/>
                  </a:lnTo>
                  <a:lnTo>
                    <a:pt x="77685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531225" cy="10286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5227" y="3702558"/>
            <a:ext cx="6346825" cy="32448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 sz="3000" spc="80">
                <a:latin typeface="Verdana"/>
                <a:cs typeface="Verdana"/>
              </a:rPr>
              <a:t>While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75">
                <a:latin typeface="Verdana"/>
                <a:cs typeface="Verdana"/>
              </a:rPr>
              <a:t> </a:t>
            </a:r>
            <a:r>
              <a:rPr dirty="0" sz="3000" spc="-140" b="1">
                <a:latin typeface="Tahoma"/>
                <a:cs typeface="Tahoma"/>
              </a:rPr>
              <a:t>AI-</a:t>
            </a:r>
            <a:r>
              <a:rPr dirty="0" sz="3000" b="1">
                <a:latin typeface="Tahoma"/>
                <a:cs typeface="Tahoma"/>
              </a:rPr>
              <a:t>driven</a:t>
            </a:r>
            <a:r>
              <a:rPr dirty="0" sz="3000" spc="45" b="1">
                <a:latin typeface="Tahoma"/>
                <a:cs typeface="Tahoma"/>
              </a:rPr>
              <a:t> </a:t>
            </a:r>
            <a:r>
              <a:rPr dirty="0" sz="3000" spc="120" b="1">
                <a:latin typeface="Tahoma"/>
                <a:cs typeface="Tahoma"/>
              </a:rPr>
              <a:t>Anime</a:t>
            </a:r>
            <a:r>
              <a:rPr dirty="0" sz="3000" spc="45" b="1">
                <a:latin typeface="Tahoma"/>
                <a:cs typeface="Tahoma"/>
              </a:rPr>
              <a:t> </a:t>
            </a:r>
            <a:r>
              <a:rPr dirty="0" sz="3000" spc="75" b="1">
                <a:latin typeface="Tahoma"/>
                <a:cs typeface="Tahoma"/>
              </a:rPr>
              <a:t>Bot </a:t>
            </a:r>
            <a:r>
              <a:rPr dirty="0" sz="3000">
                <a:latin typeface="Verdana"/>
                <a:cs typeface="Verdana"/>
              </a:rPr>
              <a:t>presents</a:t>
            </a:r>
            <a:r>
              <a:rPr dirty="0" sz="3000" spc="-1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opportunities</a:t>
            </a:r>
            <a:r>
              <a:rPr dirty="0" sz="3000" spc="-5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for </a:t>
            </a:r>
            <a:r>
              <a:rPr dirty="0" sz="3000" spc="75">
                <a:latin typeface="Verdana"/>
                <a:cs typeface="Verdana"/>
              </a:rPr>
              <a:t>empowering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stock</a:t>
            </a:r>
            <a:r>
              <a:rPr dirty="0" sz="3000" spc="-25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market </a:t>
            </a:r>
            <a:r>
              <a:rPr dirty="0" sz="3000">
                <a:latin typeface="Verdana"/>
                <a:cs typeface="Verdana"/>
              </a:rPr>
              <a:t>education,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it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also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brings</a:t>
            </a:r>
            <a:r>
              <a:rPr dirty="0" sz="3000" spc="-204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forth challenges.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This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slide</a:t>
            </a:r>
            <a:r>
              <a:rPr dirty="0" sz="3000" spc="-22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will</a:t>
            </a:r>
            <a:r>
              <a:rPr dirty="0" sz="3000" spc="-22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address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1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potential</a:t>
            </a:r>
            <a:r>
              <a:rPr dirty="0" sz="3000" spc="-15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obstacles</a:t>
            </a:r>
            <a:r>
              <a:rPr dirty="0" sz="3000" spc="-155">
                <a:latin typeface="Verdana"/>
                <a:cs typeface="Verdana"/>
              </a:rPr>
              <a:t> </a:t>
            </a:r>
            <a:r>
              <a:rPr dirty="0" sz="3000" spc="70">
                <a:latin typeface="Verdana"/>
                <a:cs typeface="Verdana"/>
              </a:rPr>
              <a:t>and</a:t>
            </a:r>
            <a:r>
              <a:rPr dirty="0" sz="3000" spc="-15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the </a:t>
            </a:r>
            <a:r>
              <a:rPr dirty="0" sz="3000" spc="-20">
                <a:latin typeface="Verdana"/>
                <a:cs typeface="Verdana"/>
              </a:rPr>
              <a:t>avenues</a:t>
            </a:r>
            <a:r>
              <a:rPr dirty="0" sz="3000" spc="-130">
                <a:latin typeface="Verdana"/>
                <a:cs typeface="Verdana"/>
              </a:rPr>
              <a:t> </a:t>
            </a:r>
            <a:r>
              <a:rPr dirty="0" sz="3000" spc="-40">
                <a:latin typeface="Verdana"/>
                <a:cs typeface="Verdana"/>
              </a:rPr>
              <a:t>for</a:t>
            </a:r>
            <a:r>
              <a:rPr dirty="0" sz="3000" spc="-13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overcoming</a:t>
            </a:r>
            <a:r>
              <a:rPr dirty="0" sz="3000" spc="-13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them.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7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85"/>
              <a:t>Challenges</a:t>
            </a:r>
            <a:r>
              <a:rPr dirty="0" spc="-35"/>
              <a:t> </a:t>
            </a:r>
            <a:r>
              <a:rPr dirty="0" spc="130"/>
              <a:t>and</a:t>
            </a:r>
            <a:r>
              <a:rPr dirty="0" spc="-35"/>
              <a:t> </a:t>
            </a:r>
            <a:r>
              <a:rPr dirty="0" spc="75"/>
              <a:t>Opportunities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9058" y="0"/>
            <a:ext cx="9868941" cy="10286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2024-05-26T07:43:56Z</dcterms:created>
  <dcterms:modified xsi:type="dcterms:W3CDTF">2024-05-26T07:43:56Z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2024-05-26T00:00:00Z</vt:filetime>
  </property>
  <property fmtid="{D5CDD505-2E9C-101B-9397-08002B2CF9AE}" pid="5" name="Producer">
    <vt:lpwstr>GPL Ghostscript 10.02.0</vt:lpwstr>
  </property>
</Properties>
</file>