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embeddedFontLst>
    <p:embeddedFont>
      <p:font typeface="Century Gothic"/>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6" roundtripDataSignature="AMtx7miVjZ+jKmbcMnCxR8Yi0RerFiHh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2BDB743-E786-45C0-8E10-7EC815B839DC}">
  <a:tblStyle styleId="{A2BDB743-E786-45C0-8E10-7EC815B839DC}"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CenturyGothic-bold.fntdata"/><Relationship Id="rId10" Type="http://schemas.openxmlformats.org/officeDocument/2006/relationships/slide" Target="slides/slide5.xml"/><Relationship Id="rId32" Type="http://schemas.openxmlformats.org/officeDocument/2006/relationships/font" Target="fonts/CenturyGothic-regular.fntdata"/><Relationship Id="rId13" Type="http://schemas.openxmlformats.org/officeDocument/2006/relationships/slide" Target="slides/slide8.xml"/><Relationship Id="rId35" Type="http://schemas.openxmlformats.org/officeDocument/2006/relationships/font" Target="fonts/CenturyGothic-boldItalic.fntdata"/><Relationship Id="rId12" Type="http://schemas.openxmlformats.org/officeDocument/2006/relationships/slide" Target="slides/slide7.xml"/><Relationship Id="rId34" Type="http://schemas.openxmlformats.org/officeDocument/2006/relationships/font" Target="fonts/CenturyGothic-italic.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solidFill>
                  <a:srgbClr val="000000"/>
                </a:solidFill>
              </a:rPr>
              <a:t>‹#›</a:t>
            </a:fld>
            <a:endParaRPr>
              <a:solidFill>
                <a:srgbClr val="000000"/>
              </a:solidFill>
            </a:endParaRPr>
          </a:p>
        </p:txBody>
      </p:sp>
      <p:sp>
        <p:nvSpPr>
          <p:cNvPr id="129" name="Google Shape;129;p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000000"/>
                </a:solidFill>
              </a:rPr>
              <a:t>Agarwal Charu C. and Wang Haixun, “Managing and Mining Graph Data” </a:t>
            </a:r>
            <a:endParaRPr>
              <a:solidFill>
                <a:srgbClr val="000000"/>
              </a:solidFill>
            </a:endParaRPr>
          </a:p>
        </p:txBody>
      </p:sp>
      <p:sp>
        <p:nvSpPr>
          <p:cNvPr id="130" name="Google Shape;130;p1: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a:solidFill>
                  <a:srgbClr val="000000"/>
                </a:solidFill>
              </a:rPr>
              <a:t>18-03-2025</a:t>
            </a:r>
            <a:endParaRPr>
              <a:solidFill>
                <a:srgbClr val="000000"/>
              </a:solidFill>
            </a:endParaRPr>
          </a:p>
        </p:txBody>
      </p:sp>
      <p:sp>
        <p:nvSpPr>
          <p:cNvPr id="131" name="Google Shape;131;p1: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000000"/>
                </a:solidFill>
              </a:rPr>
              <a:t>Graphs - Algorithms and Mining</a:t>
            </a:r>
            <a:endParaRPr>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4f00e68c9f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4f00e68c9f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34f00e68c9f_0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4f00e68c9f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4f00e68c9f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g34f00e68c9f_0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 name="Google Shape;30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6" name="Google Shape;316;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6" name="Google Shape;32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32"/>
          <p:cNvSpPr/>
          <p:nvPr/>
        </p:nvSpPr>
        <p:spPr>
          <a:xfrm>
            <a:off x="0" y="3352800"/>
            <a:ext cx="11582400" cy="2743200"/>
          </a:xfrm>
          <a:prstGeom prst="rect">
            <a:avLst/>
          </a:prstGeom>
          <a:solidFill>
            <a:srgbClr val="10114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8" name="Google Shape;18;p32"/>
          <p:cNvSpPr/>
          <p:nvPr/>
        </p:nvSpPr>
        <p:spPr>
          <a:xfrm>
            <a:off x="3860800" y="6096000"/>
            <a:ext cx="3860800" cy="762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9" name="Google Shape;19;p32"/>
          <p:cNvSpPr/>
          <p:nvPr/>
        </p:nvSpPr>
        <p:spPr>
          <a:xfrm>
            <a:off x="0" y="6096000"/>
            <a:ext cx="3860800" cy="762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0" name="Google Shape;20;p32"/>
          <p:cNvSpPr/>
          <p:nvPr/>
        </p:nvSpPr>
        <p:spPr>
          <a:xfrm>
            <a:off x="7721600" y="6096000"/>
            <a:ext cx="3860800" cy="762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descr="BITS_university_logo_whitevert.png" id="21" name="Google Shape;21;p32"/>
          <p:cNvPicPr preferRelativeResize="0"/>
          <p:nvPr/>
        </p:nvPicPr>
        <p:blipFill rotWithShape="1">
          <a:blip r:embed="rId3">
            <a:alphaModFix/>
          </a:blip>
          <a:srcRect b="28592" l="0" r="0" t="2"/>
          <a:stretch/>
        </p:blipFill>
        <p:spPr>
          <a:xfrm>
            <a:off x="101600" y="3352801"/>
            <a:ext cx="2743200" cy="1979613"/>
          </a:xfrm>
          <a:prstGeom prst="rect">
            <a:avLst/>
          </a:prstGeom>
          <a:noFill/>
          <a:ln>
            <a:noFill/>
          </a:ln>
        </p:spPr>
      </p:pic>
      <p:sp>
        <p:nvSpPr>
          <p:cNvPr id="22" name="Google Shape;22;p32"/>
          <p:cNvSpPr txBox="1"/>
          <p:nvPr/>
        </p:nvSpPr>
        <p:spPr>
          <a:xfrm>
            <a:off x="-101600" y="5257800"/>
            <a:ext cx="2946400" cy="55403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900"/>
              <a:buFont typeface="Arial"/>
              <a:buNone/>
            </a:pPr>
            <a:r>
              <a:rPr b="1" i="0" lang="en-US" sz="2900" u="none" cap="none" strike="noStrike">
                <a:solidFill>
                  <a:srgbClr val="FFFFFF"/>
                </a:solidFill>
                <a:latin typeface="Arial"/>
                <a:ea typeface="Arial"/>
                <a:cs typeface="Arial"/>
                <a:sym typeface="Arial"/>
              </a:rPr>
              <a:t>BITS</a:t>
            </a:r>
            <a:r>
              <a:rPr b="0" i="0" lang="en-US" sz="2900" u="none" cap="none" strike="noStrike">
                <a:solidFill>
                  <a:srgbClr val="FFFFFF"/>
                </a:solidFill>
                <a:latin typeface="Arial"/>
                <a:ea typeface="Arial"/>
                <a:cs typeface="Arial"/>
                <a:sym typeface="Arial"/>
              </a:rPr>
              <a:t> Pilani</a:t>
            </a:r>
            <a:endParaRPr b="0" i="0" sz="1400" u="none" cap="none" strike="noStrike">
              <a:solidFill>
                <a:srgbClr val="000000"/>
              </a:solidFill>
              <a:latin typeface="Arial"/>
              <a:ea typeface="Arial"/>
              <a:cs typeface="Arial"/>
              <a:sym typeface="Arial"/>
            </a:endParaRPr>
          </a:p>
        </p:txBody>
      </p:sp>
      <p:sp>
        <p:nvSpPr>
          <p:cNvPr id="23" name="Google Shape;23;p32"/>
          <p:cNvSpPr txBox="1"/>
          <p:nvPr/>
        </p:nvSpPr>
        <p:spPr>
          <a:xfrm>
            <a:off x="203200" y="5667376"/>
            <a:ext cx="2540000"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FFFFFF"/>
                </a:solidFill>
                <a:latin typeface="Arial"/>
                <a:ea typeface="Arial"/>
                <a:cs typeface="Arial"/>
                <a:sym typeface="Arial"/>
              </a:rPr>
              <a:t>Pilani Campus</a:t>
            </a:r>
            <a:endParaRPr b="0" i="0" sz="1400" u="none" cap="none" strike="noStrike">
              <a:solidFill>
                <a:srgbClr val="000000"/>
              </a:solidFill>
              <a:latin typeface="Arial"/>
              <a:ea typeface="Arial"/>
              <a:cs typeface="Arial"/>
              <a:sym typeface="Arial"/>
            </a:endParaRPr>
          </a:p>
        </p:txBody>
      </p:sp>
      <p:sp>
        <p:nvSpPr>
          <p:cNvPr id="24" name="Google Shape;24;p32"/>
          <p:cNvSpPr txBox="1"/>
          <p:nvPr>
            <p:ph idx="1" type="body"/>
          </p:nvPr>
        </p:nvSpPr>
        <p:spPr>
          <a:xfrm>
            <a:off x="3352800" y="5410200"/>
            <a:ext cx="8026400" cy="533400"/>
          </a:xfrm>
          <a:prstGeom prst="rect">
            <a:avLst/>
          </a:prstGeom>
          <a:noFill/>
          <a:ln>
            <a:noFill/>
          </a:ln>
        </p:spPr>
        <p:txBody>
          <a:bodyPr anchorCtr="0" anchor="b" bIns="45700" lIns="91425" spcFirstLastPara="1" rIns="91425" wrap="square" tIns="45700">
            <a:noAutofit/>
          </a:bodyPr>
          <a:lstStyle>
            <a:lvl1pPr indent="-228600" lvl="0" marL="457200" algn="r">
              <a:lnSpc>
                <a:spcPct val="100000"/>
              </a:lnSpc>
              <a:spcBef>
                <a:spcPts val="0"/>
              </a:spcBef>
              <a:spcAft>
                <a:spcPts val="0"/>
              </a:spcAft>
              <a:buClr>
                <a:schemeClr val="lt1"/>
              </a:buClr>
              <a:buSzPts val="1800"/>
              <a:buNone/>
              <a:defRPr sz="18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32"/>
          <p:cNvSpPr txBox="1"/>
          <p:nvPr>
            <p:ph type="title"/>
          </p:nvPr>
        </p:nvSpPr>
        <p:spPr>
          <a:xfrm>
            <a:off x="3352800" y="3810000"/>
            <a:ext cx="8026400" cy="1524000"/>
          </a:xfrm>
          <a:prstGeom prst="rect">
            <a:avLst/>
          </a:prstGeom>
          <a:noFill/>
          <a:ln>
            <a:noFill/>
          </a:ln>
        </p:spPr>
        <p:txBody>
          <a:bodyPr anchorCtr="0" anchor="ctr" bIns="45700" lIns="91425" spcFirstLastPara="1" rIns="91425" wrap="square" tIns="45700">
            <a:noAutofit/>
          </a:bodyPr>
          <a:lstStyle>
            <a:lvl1pPr lvl="0" algn="l">
              <a:lnSpc>
                <a:spcPct val="90909"/>
              </a:lnSpc>
              <a:spcBef>
                <a:spcPts val="0"/>
              </a:spcBef>
              <a:spcAft>
                <a:spcPts val="0"/>
              </a:spcAft>
              <a:buClr>
                <a:schemeClr val="lt1"/>
              </a:buClr>
              <a:buSzPts val="4400"/>
              <a:buFont typeface="Calibri"/>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2"/>
          <p:cNvSpPr/>
          <p:nvPr/>
        </p:nvSpPr>
        <p:spPr>
          <a:xfrm>
            <a:off x="0" y="3352800"/>
            <a:ext cx="11582400" cy="2743200"/>
          </a:xfrm>
          <a:prstGeom prst="rect">
            <a:avLst/>
          </a:prstGeom>
          <a:solidFill>
            <a:srgbClr val="10114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7" name="Google Shape;27;p32"/>
          <p:cNvSpPr/>
          <p:nvPr/>
        </p:nvSpPr>
        <p:spPr>
          <a:xfrm>
            <a:off x="3860800" y="6096000"/>
            <a:ext cx="3860800" cy="762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8" name="Google Shape;28;p32"/>
          <p:cNvSpPr/>
          <p:nvPr/>
        </p:nvSpPr>
        <p:spPr>
          <a:xfrm>
            <a:off x="0" y="6096000"/>
            <a:ext cx="3860800" cy="762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9" name="Google Shape;29;p32"/>
          <p:cNvSpPr/>
          <p:nvPr/>
        </p:nvSpPr>
        <p:spPr>
          <a:xfrm>
            <a:off x="7721600" y="6096000"/>
            <a:ext cx="3860800" cy="762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descr="BITS_university_logo_whitevert.png" id="30" name="Google Shape;30;p32"/>
          <p:cNvPicPr preferRelativeResize="0"/>
          <p:nvPr/>
        </p:nvPicPr>
        <p:blipFill rotWithShape="1">
          <a:blip r:embed="rId3">
            <a:alphaModFix/>
          </a:blip>
          <a:srcRect b="28592" l="0" r="0" t="2"/>
          <a:stretch/>
        </p:blipFill>
        <p:spPr>
          <a:xfrm>
            <a:off x="101600" y="3352801"/>
            <a:ext cx="2743200" cy="1979613"/>
          </a:xfrm>
          <a:prstGeom prst="rect">
            <a:avLst/>
          </a:prstGeom>
          <a:noFill/>
          <a:ln>
            <a:noFill/>
          </a:ln>
        </p:spPr>
      </p:pic>
      <p:sp>
        <p:nvSpPr>
          <p:cNvPr id="31" name="Google Shape;31;p32"/>
          <p:cNvSpPr txBox="1"/>
          <p:nvPr/>
        </p:nvSpPr>
        <p:spPr>
          <a:xfrm>
            <a:off x="-101600" y="5257800"/>
            <a:ext cx="2946400" cy="55403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900"/>
              <a:buFont typeface="Arial"/>
              <a:buNone/>
            </a:pPr>
            <a:r>
              <a:rPr b="1" i="0" lang="en-US" sz="2900" u="none" cap="none" strike="noStrike">
                <a:solidFill>
                  <a:srgbClr val="FFFFFF"/>
                </a:solidFill>
                <a:latin typeface="Arial"/>
                <a:ea typeface="Arial"/>
                <a:cs typeface="Arial"/>
                <a:sym typeface="Arial"/>
              </a:rPr>
              <a:t>BITS</a:t>
            </a:r>
            <a:r>
              <a:rPr b="0" i="0" lang="en-US" sz="2900" u="none" cap="none" strike="noStrike">
                <a:solidFill>
                  <a:srgbClr val="FFFFFF"/>
                </a:solidFill>
                <a:latin typeface="Arial"/>
                <a:ea typeface="Arial"/>
                <a:cs typeface="Arial"/>
                <a:sym typeface="Arial"/>
              </a:rPr>
              <a:t> Pilani</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4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4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02" name="Google Shape;102;p4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03" name="Google Shape;103;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4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42"/>
          <p:cNvSpPr/>
          <p:nvPr>
            <p:ph idx="2" type="pic"/>
          </p:nvPr>
        </p:nvSpPr>
        <p:spPr>
          <a:xfrm>
            <a:off x="5183188" y="987425"/>
            <a:ext cx="6172200" cy="4873625"/>
          </a:xfrm>
          <a:prstGeom prst="rect">
            <a:avLst/>
          </a:prstGeom>
          <a:noFill/>
          <a:ln>
            <a:noFill/>
          </a:ln>
        </p:spPr>
      </p:sp>
      <p:sp>
        <p:nvSpPr>
          <p:cNvPr id="109" name="Google Shape;109;p4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10" name="Google Shape;110;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4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4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4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type="titleOnly">
  <p:cSld name="TITLE_ONLY">
    <p:spTree>
      <p:nvGrpSpPr>
        <p:cNvPr id="32" name="Shape 32"/>
        <p:cNvGrpSpPr/>
        <p:nvPr/>
      </p:nvGrpSpPr>
      <p:grpSpPr>
        <a:xfrm>
          <a:off x="0" y="0"/>
          <a:ext cx="0" cy="0"/>
          <a:chOff x="0" y="0"/>
          <a:chExt cx="0" cy="0"/>
        </a:xfrm>
      </p:grpSpPr>
      <p:sp>
        <p:nvSpPr>
          <p:cNvPr id="33" name="Google Shape;33;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Picture 7.png" id="37" name="Google Shape;37;p33"/>
          <p:cNvPicPr preferRelativeResize="0"/>
          <p:nvPr/>
        </p:nvPicPr>
        <p:blipFill rotWithShape="1">
          <a:blip r:embed="rId2">
            <a:alphaModFix/>
          </a:blip>
          <a:srcRect b="5334" l="1923" r="0" t="0"/>
          <a:stretch/>
        </p:blipFill>
        <p:spPr>
          <a:xfrm>
            <a:off x="8839201" y="-1"/>
            <a:ext cx="2924257" cy="692697"/>
          </a:xfrm>
          <a:prstGeom prst="rect">
            <a:avLst/>
          </a:prstGeom>
          <a:noFill/>
          <a:ln>
            <a:noFill/>
          </a:ln>
        </p:spPr>
      </p:pic>
      <p:grpSp>
        <p:nvGrpSpPr>
          <p:cNvPr id="38" name="Google Shape;38;p33"/>
          <p:cNvGrpSpPr/>
          <p:nvPr/>
        </p:nvGrpSpPr>
        <p:grpSpPr>
          <a:xfrm>
            <a:off x="2844800" y="6553201"/>
            <a:ext cx="9347200" cy="45719"/>
            <a:chOff x="1905000" y="6553200"/>
            <a:chExt cx="7010400" cy="45719"/>
          </a:xfrm>
        </p:grpSpPr>
        <p:sp>
          <p:nvSpPr>
            <p:cNvPr id="39" name="Google Shape;39;p33"/>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0" name="Google Shape;40;p33"/>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1" name="Google Shape;41;p33"/>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42" name="Google Shape;42;p33"/>
          <p:cNvGrpSpPr/>
          <p:nvPr/>
        </p:nvGrpSpPr>
        <p:grpSpPr>
          <a:xfrm>
            <a:off x="0" y="1295401"/>
            <a:ext cx="9347200" cy="45719"/>
            <a:chOff x="1905000" y="6553200"/>
            <a:chExt cx="7010400" cy="45719"/>
          </a:xfrm>
        </p:grpSpPr>
        <p:sp>
          <p:nvSpPr>
            <p:cNvPr id="43" name="Google Shape;43;p33"/>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4" name="Google Shape;44;p33"/>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5" name="Google Shape;45;p33"/>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46" name="Google Shape;46;p33"/>
          <p:cNvSpPr/>
          <p:nvPr/>
        </p:nvSpPr>
        <p:spPr>
          <a:xfrm>
            <a:off x="10897497" y="6688305"/>
            <a:ext cx="1242508" cy="13420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3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0" name="Google Shape;50;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57" name="Shape 57"/>
        <p:cNvGrpSpPr/>
        <p:nvPr/>
      </p:nvGrpSpPr>
      <p:grpSpPr>
        <a:xfrm>
          <a:off x="0" y="0"/>
          <a:ext cx="0" cy="0"/>
          <a:chOff x="0" y="0"/>
          <a:chExt cx="0" cy="0"/>
        </a:xfrm>
      </p:grpSpPr>
      <p:sp>
        <p:nvSpPr>
          <p:cNvPr id="58" name="Google Shape;58;p36"/>
          <p:cNvSpPr txBox="1"/>
          <p:nvPr>
            <p:ph type="title"/>
          </p:nvPr>
        </p:nvSpPr>
        <p:spPr>
          <a:xfrm>
            <a:off x="609600" y="274639"/>
            <a:ext cx="10972800" cy="6381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6"/>
          <p:cNvSpPr txBox="1"/>
          <p:nvPr>
            <p:ph idx="1" type="body"/>
          </p:nvPr>
        </p:nvSpPr>
        <p:spPr>
          <a:xfrm>
            <a:off x="609600" y="1309370"/>
            <a:ext cx="10972800" cy="4816794"/>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60" name="Google Shape;60;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id="63" name="Google Shape;63;p36"/>
          <p:cNvGrpSpPr/>
          <p:nvPr/>
        </p:nvGrpSpPr>
        <p:grpSpPr>
          <a:xfrm>
            <a:off x="2844800" y="5548630"/>
            <a:ext cx="9347200" cy="45719"/>
            <a:chOff x="1905000" y="6553200"/>
            <a:chExt cx="7010400" cy="45719"/>
          </a:xfrm>
        </p:grpSpPr>
        <p:sp>
          <p:nvSpPr>
            <p:cNvPr id="64" name="Google Shape;64;p36"/>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5" name="Google Shape;65;p36"/>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6" name="Google Shape;66;p36"/>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67" name="Google Shape;67;p36"/>
          <p:cNvGrpSpPr/>
          <p:nvPr/>
        </p:nvGrpSpPr>
        <p:grpSpPr>
          <a:xfrm>
            <a:off x="0" y="914401"/>
            <a:ext cx="9347200" cy="45719"/>
            <a:chOff x="1905000" y="6553200"/>
            <a:chExt cx="7010400" cy="45719"/>
          </a:xfrm>
        </p:grpSpPr>
        <p:sp>
          <p:nvSpPr>
            <p:cNvPr id="68" name="Google Shape;68;p36"/>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36"/>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0" name="Google Shape;70;p36"/>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1" name="Shape 71"/>
        <p:cNvGrpSpPr/>
        <p:nvPr/>
      </p:nvGrpSpPr>
      <p:grpSpPr>
        <a:xfrm>
          <a:off x="0" y="0"/>
          <a:ext cx="0" cy="0"/>
          <a:chOff x="0" y="0"/>
          <a:chExt cx="0" cy="0"/>
        </a:xfrm>
      </p:grpSpPr>
      <p:sp>
        <p:nvSpPr>
          <p:cNvPr id="72" name="Google Shape;72;p3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74" name="Google Shape;74;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OBJECT 2">
    <p:spTree>
      <p:nvGrpSpPr>
        <p:cNvPr id="77" name="Shape 77"/>
        <p:cNvGrpSpPr/>
        <p:nvPr/>
      </p:nvGrpSpPr>
      <p:grpSpPr>
        <a:xfrm>
          <a:off x="0" y="0"/>
          <a:ext cx="0" cy="0"/>
          <a:chOff x="0" y="0"/>
          <a:chExt cx="0" cy="0"/>
        </a:xfrm>
      </p:grpSpPr>
      <p:sp>
        <p:nvSpPr>
          <p:cNvPr id="78" name="Google Shape;78;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3" name="Shape 83"/>
        <p:cNvGrpSpPr/>
        <p:nvPr/>
      </p:nvGrpSpPr>
      <p:grpSpPr>
        <a:xfrm>
          <a:off x="0" y="0"/>
          <a:ext cx="0" cy="0"/>
          <a:chOff x="0" y="0"/>
          <a:chExt cx="0" cy="0"/>
        </a:xfrm>
      </p:grpSpPr>
      <p:sp>
        <p:nvSpPr>
          <p:cNvPr id="84" name="Google Shape;84;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3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0" name="Shape 90"/>
        <p:cNvGrpSpPr/>
        <p:nvPr/>
      </p:nvGrpSpPr>
      <p:grpSpPr>
        <a:xfrm>
          <a:off x="0" y="0"/>
          <a:ext cx="0" cy="0"/>
          <a:chOff x="0" y="0"/>
          <a:chExt cx="0" cy="0"/>
        </a:xfrm>
      </p:grpSpPr>
      <p:sp>
        <p:nvSpPr>
          <p:cNvPr id="91" name="Google Shape;91;p4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4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3" name="Google Shape;93;p4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4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5" name="Google Shape;95;p4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31"/>
          <p:cNvSpPr txBox="1"/>
          <p:nvPr/>
        </p:nvSpPr>
        <p:spPr>
          <a:xfrm>
            <a:off x="11385550" y="6672580"/>
            <a:ext cx="765175" cy="12192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Calibri"/>
                <a:ea typeface="Calibri"/>
                <a:cs typeface="Calibri"/>
                <a:sym typeface="Calibri"/>
              </a:rPr>
              <a:t>Cisco Confidential</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nap.stanford.edu/jodie/reddit.csv" TargetMode="External"/><Relationship Id="rId4" Type="http://schemas.openxmlformats.org/officeDocument/2006/relationships/hyperlink" Target="http://snap.stanford.edu/jodie/wikipedia.csv" TargetMode="External"/><Relationship Id="rId5" Type="http://schemas.openxmlformats.org/officeDocument/2006/relationships/hyperlink" Target="http://snap.stanford.edu/jodie/mooc.csv" TargetMode="External"/><Relationship Id="rId6" Type="http://schemas.openxmlformats.org/officeDocument/2006/relationships/hyperlink" Target="http://snap.stanford.edu/jodie/lastfm.csv" TargetMode="External"/><Relationship Id="rId7" Type="http://schemas.openxmlformats.org/officeDocument/2006/relationships/image" Target="../media/image12.png"/><Relationship Id="rId8"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drive.google.com/file/d/1PqLoJCOFlTzjuUrbpfJ6xLAL-vtlHx9X/view" TargetMode="External"/><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9.png"/><Relationship Id="rId6"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
          <p:cNvSpPr txBox="1"/>
          <p:nvPr>
            <p:ph type="title"/>
          </p:nvPr>
        </p:nvSpPr>
        <p:spPr>
          <a:xfrm>
            <a:off x="3965941" y="3373167"/>
            <a:ext cx="5919465" cy="61869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2000"/>
              <a:buFont typeface="Calibri"/>
              <a:buNone/>
            </a:pPr>
            <a:br>
              <a:rPr lang="en-US" sz="2000"/>
            </a:br>
            <a:r>
              <a:rPr b="1" lang="en-US" sz="2400">
                <a:solidFill>
                  <a:srgbClr val="F59F26"/>
                </a:solidFill>
                <a:latin typeface="Century Gothic"/>
                <a:ea typeface="Century Gothic"/>
                <a:cs typeface="Century Gothic"/>
                <a:sym typeface="Century Gothic"/>
              </a:rPr>
              <a:t>Deep Learning Assignment</a:t>
            </a:r>
            <a:br>
              <a:rPr b="1" lang="en-US" sz="2400">
                <a:solidFill>
                  <a:srgbClr val="F59F26"/>
                </a:solidFill>
                <a:latin typeface="Century Gothic"/>
                <a:ea typeface="Century Gothic"/>
                <a:cs typeface="Century Gothic"/>
                <a:sym typeface="Century Gothic"/>
              </a:rPr>
            </a:br>
            <a:endParaRPr sz="2000"/>
          </a:p>
        </p:txBody>
      </p:sp>
      <p:sp>
        <p:nvSpPr>
          <p:cNvPr id="134" name="Google Shape;134;p1"/>
          <p:cNvSpPr txBox="1"/>
          <p:nvPr/>
        </p:nvSpPr>
        <p:spPr>
          <a:xfrm>
            <a:off x="4583316" y="4595525"/>
            <a:ext cx="10275684" cy="1883593"/>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FFFFFF"/>
              </a:buClr>
              <a:buSzPts val="1600"/>
              <a:buFont typeface="Century Gothic"/>
              <a:buNone/>
            </a:pPr>
            <a:r>
              <a:rPr b="1" i="0" lang="en-US" sz="1600" u="none" cap="none" strike="noStrike">
                <a:solidFill>
                  <a:srgbClr val="FFFFFF"/>
                </a:solidFill>
                <a:latin typeface="Century Gothic"/>
                <a:ea typeface="Century Gothic"/>
                <a:cs typeface="Century Gothic"/>
                <a:sym typeface="Century Gothic"/>
              </a:rPr>
              <a:t>Student</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FFFFFF"/>
              </a:buClr>
              <a:buSzPts val="1600"/>
              <a:buFont typeface="Century Gothic"/>
              <a:buNone/>
            </a:pPr>
            <a:r>
              <a:rPr b="1" i="0" lang="en-US" sz="1600" u="none" cap="none" strike="noStrike">
                <a:solidFill>
                  <a:srgbClr val="FFFFFF"/>
                </a:solidFill>
                <a:latin typeface="Century Gothic"/>
                <a:ea typeface="Century Gothic"/>
                <a:cs typeface="Century Gothic"/>
                <a:sym typeface="Century Gothic"/>
              </a:rPr>
              <a:t>    </a:t>
            </a:r>
            <a:r>
              <a:rPr b="0" i="0" lang="en-US" sz="1600" u="none" cap="none" strike="noStrike">
                <a:solidFill>
                  <a:srgbClr val="FFFFFF"/>
                </a:solidFill>
                <a:latin typeface="Calibri"/>
                <a:ea typeface="Calibri"/>
                <a:cs typeface="Calibri"/>
                <a:sym typeface="Calibri"/>
              </a:rPr>
              <a:t>Aditya Pant	    2024PHXP0508G	</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FFFFFF"/>
              </a:buClr>
              <a:buSzPts val="1600"/>
              <a:buFont typeface="Calibri"/>
              <a:buNone/>
            </a:pPr>
            <a:r>
              <a:rPr b="0" i="0" lang="en-US" sz="1600" u="none" cap="none" strike="noStrike">
                <a:solidFill>
                  <a:srgbClr val="FFFFFF"/>
                </a:solidFill>
                <a:latin typeface="Calibri"/>
                <a:ea typeface="Calibri"/>
                <a:cs typeface="Calibri"/>
                <a:sym typeface="Calibri"/>
              </a:rPr>
              <a:t>Paritosh Kumar	2024PHXP0506G</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FFFFFF"/>
              </a:buClr>
              <a:buSzPts val="1600"/>
              <a:buFont typeface="Calibri"/>
              <a:buNone/>
            </a:pPr>
            <a:r>
              <a:rPr b="0" i="0" lang="en-US" sz="1600" u="none" cap="none" strike="noStrike">
                <a:solidFill>
                  <a:srgbClr val="FFFFFF"/>
                </a:solidFill>
                <a:latin typeface="Calibri"/>
                <a:ea typeface="Calibri"/>
                <a:cs typeface="Calibri"/>
                <a:sym typeface="Calibri"/>
              </a:rPr>
              <a:t>Ashutosh Kumar 	2024PHXP0505G</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FFFFFF"/>
              </a:buClr>
              <a:buSzPts val="1600"/>
              <a:buFont typeface="Calibri"/>
              <a:buNone/>
            </a:pPr>
            <a:r>
              <a:rPr b="0" i="0" lang="en-US" sz="1600" u="none" cap="none" strike="noStrike">
                <a:solidFill>
                  <a:srgbClr val="FFFFFF"/>
                </a:solidFill>
                <a:latin typeface="Calibri"/>
                <a:ea typeface="Calibri"/>
                <a:cs typeface="Calibri"/>
                <a:sym typeface="Calibri"/>
              </a:rPr>
              <a:t>Ashwin Chougule	2024PHXP0510G</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FFFFFF"/>
              </a:buClr>
              <a:buSzPts val="1600"/>
              <a:buFont typeface="Calibri"/>
              <a:buNone/>
            </a:pPr>
            <a:r>
              <a:rPr b="0" i="0" lang="en-US" sz="1600" u="none" cap="none" strike="noStrike">
                <a:solidFill>
                  <a:srgbClr val="FFFFFF"/>
                </a:solidFill>
                <a:latin typeface="Calibri"/>
                <a:ea typeface="Calibri"/>
                <a:cs typeface="Calibri"/>
                <a:sym typeface="Calibri"/>
              </a:rPr>
              <a:t>Sudipto Das	2024PHXP0504G</a:t>
            </a:r>
            <a:endParaRPr b="0" i="0" sz="1600" u="none" cap="none" strike="noStrike">
              <a:solidFill>
                <a:srgbClr val="FFFFFF"/>
              </a:solidFill>
              <a:latin typeface="Calibri"/>
              <a:ea typeface="Calibri"/>
              <a:cs typeface="Calibri"/>
              <a:sym typeface="Calibri"/>
            </a:endParaRPr>
          </a:p>
          <a:p>
            <a:pPr indent="0" lvl="0" marL="0" marR="0" rtl="0" algn="ctr">
              <a:lnSpc>
                <a:spcPct val="90000"/>
              </a:lnSpc>
              <a:spcBef>
                <a:spcPts val="0"/>
              </a:spcBef>
              <a:spcAft>
                <a:spcPts val="0"/>
              </a:spcAft>
              <a:buClr>
                <a:schemeClr val="dk1"/>
              </a:buClr>
              <a:buSzPts val="3600"/>
              <a:buFont typeface="Calibri"/>
              <a:buNone/>
            </a:pPr>
            <a:r>
              <a:t/>
            </a:r>
            <a:endParaRPr b="0" i="0" sz="3600" u="none" cap="none" strike="noStrike">
              <a:solidFill>
                <a:srgbClr val="FFFFFF"/>
              </a:solidFill>
              <a:latin typeface="Century Gothic"/>
              <a:ea typeface="Century Gothic"/>
              <a:cs typeface="Century Gothic"/>
              <a:sym typeface="Century Gothic"/>
            </a:endParaRPr>
          </a:p>
        </p:txBody>
      </p:sp>
      <p:sp>
        <p:nvSpPr>
          <p:cNvPr id="135" name="Google Shape;135;p1"/>
          <p:cNvSpPr txBox="1"/>
          <p:nvPr/>
        </p:nvSpPr>
        <p:spPr>
          <a:xfrm>
            <a:off x="2882926" y="4057765"/>
            <a:ext cx="8342464" cy="332399"/>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FFFFFF"/>
              </a:buClr>
              <a:buSzPts val="2400"/>
              <a:buFont typeface="Century Gothic"/>
              <a:buNone/>
            </a:pPr>
            <a:r>
              <a:rPr b="1" i="0" lang="en-US" sz="2400" u="none" cap="none" strike="noStrike">
                <a:solidFill>
                  <a:srgbClr val="FFFFFF"/>
                </a:solidFill>
                <a:latin typeface="Century Gothic"/>
                <a:ea typeface="Century Gothic"/>
                <a:cs typeface="Century Gothic"/>
                <a:sym typeface="Century Gothic"/>
              </a:rPr>
              <a:t>TEMPORAL GRAPH NETWORKS FOR DEEP LEARNING</a:t>
            </a:r>
            <a:endParaRPr b="0" i="0" sz="3200" u="none" cap="none" strike="noStrike">
              <a:solidFill>
                <a:srgbClr val="F59F26"/>
              </a:solidFill>
              <a:latin typeface="Century Gothic"/>
              <a:ea typeface="Century Gothic"/>
              <a:cs typeface="Century Gothic"/>
              <a:sym typeface="Century Gothic"/>
            </a:endParaRPr>
          </a:p>
        </p:txBody>
      </p:sp>
      <p:pic>
        <p:nvPicPr>
          <p:cNvPr id="136" name="Google Shape;136;p1"/>
          <p:cNvPicPr preferRelativeResize="0"/>
          <p:nvPr/>
        </p:nvPicPr>
        <p:blipFill rotWithShape="1">
          <a:blip r:embed="rId3">
            <a:alphaModFix/>
          </a:blip>
          <a:srcRect b="0" l="0" r="0" t="0"/>
          <a:stretch/>
        </p:blipFill>
        <p:spPr>
          <a:xfrm>
            <a:off x="2916178" y="4450525"/>
            <a:ext cx="4810051" cy="1466576"/>
          </a:xfrm>
          <a:prstGeom prst="rect">
            <a:avLst/>
          </a:prstGeom>
          <a:noFill/>
          <a:ln>
            <a:noFill/>
          </a:ln>
        </p:spPr>
      </p:pic>
      <p:sp>
        <p:nvSpPr>
          <p:cNvPr id="137" name="Google Shape;137;p1"/>
          <p:cNvSpPr txBox="1"/>
          <p:nvPr/>
        </p:nvSpPr>
        <p:spPr>
          <a:xfrm>
            <a:off x="5667899" y="5874012"/>
            <a:ext cx="2866506"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B0F0"/>
                </a:solidFill>
                <a:latin typeface="Arial"/>
                <a:ea typeface="Arial"/>
                <a:cs typeface="Arial"/>
                <a:sym typeface="Arial"/>
              </a:rPr>
              <a:t>https://arxiv.org/pdf/2006.10637</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solidFill>
                  <a:srgbClr val="FF0000"/>
                </a:solidFill>
              </a:rPr>
              <a:t>TGN Use-Cases</a:t>
            </a:r>
            <a:endParaRPr/>
          </a:p>
        </p:txBody>
      </p:sp>
      <p:sp>
        <p:nvSpPr>
          <p:cNvPr id="220" name="Google Shape;220;p10"/>
          <p:cNvSpPr txBox="1"/>
          <p:nvPr/>
        </p:nvSpPr>
        <p:spPr>
          <a:xfrm>
            <a:off x="546340" y="1419155"/>
            <a:ext cx="11455878" cy="526297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TGN (Temporal Graph Network) is widely used in scenarios where data evolves over time and understanding temporal patterns is essential. Some of the most popular use cases include: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600"/>
              <a:buFont typeface="Arial"/>
              <a:buAutoNum type="arabicPeriod"/>
            </a:pPr>
            <a:r>
              <a:rPr b="1" i="0" lang="en-US" sz="1600" u="none" cap="none" strike="noStrike">
                <a:solidFill>
                  <a:srgbClr val="000000"/>
                </a:solidFill>
                <a:latin typeface="Calibri"/>
                <a:ea typeface="Calibri"/>
                <a:cs typeface="Calibri"/>
                <a:sym typeface="Calibri"/>
              </a:rPr>
              <a:t>Network Management and Load Balancing:</a:t>
            </a:r>
            <a:endParaRPr b="0" i="0" sz="1600" u="none" cap="none" strike="noStrike">
              <a:solidFill>
                <a:srgbClr val="000000"/>
              </a:solidFill>
              <a:latin typeface="Calibri"/>
              <a:ea typeface="Calibri"/>
              <a:cs typeface="Calibri"/>
              <a:sym typeface="Calibri"/>
            </a:endParaRPr>
          </a:p>
          <a:p>
            <a:pPr indent="-285750" lvl="1" marL="742950" marR="0" rtl="0" algn="just">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Calibri"/>
                <a:ea typeface="Calibri"/>
                <a:cs typeface="Calibri"/>
                <a:sym typeface="Calibri"/>
              </a:rPr>
              <a:t>Predicts traffic congestion and reroutes data in large-scale IP networks.</a:t>
            </a:r>
            <a:endParaRPr b="0" i="0" sz="1400" u="none" cap="none" strike="noStrike">
              <a:solidFill>
                <a:srgbClr val="000000"/>
              </a:solidFill>
              <a:latin typeface="Arial"/>
              <a:ea typeface="Arial"/>
              <a:cs typeface="Arial"/>
              <a:sym typeface="Arial"/>
            </a:endParaRPr>
          </a:p>
          <a:p>
            <a:pPr indent="-285750" lvl="1" marL="742950" marR="0" rtl="0" algn="just">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Calibri"/>
                <a:ea typeface="Calibri"/>
                <a:cs typeface="Calibri"/>
                <a:sym typeface="Calibri"/>
              </a:rPr>
              <a:t>Used for proactive fault detection and network optimization.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AutoNum type="arabicPeriod"/>
            </a:pPr>
            <a:r>
              <a:rPr b="1" i="0" lang="en-US" sz="1600" u="none" cap="none" strike="noStrike">
                <a:solidFill>
                  <a:srgbClr val="000000"/>
                </a:solidFill>
                <a:latin typeface="Calibri"/>
                <a:ea typeface="Calibri"/>
                <a:cs typeface="Calibri"/>
                <a:sym typeface="Calibri"/>
              </a:rPr>
              <a:t>Fraud Detection in Financial Systems:</a:t>
            </a:r>
            <a:endParaRPr b="0" i="0" sz="1600" u="none" cap="none" strike="noStrike">
              <a:solidFill>
                <a:srgbClr val="000000"/>
              </a:solidFill>
              <a:latin typeface="Calibri"/>
              <a:ea typeface="Calibri"/>
              <a:cs typeface="Calibri"/>
              <a:sym typeface="Calibri"/>
            </a:endParaRPr>
          </a:p>
          <a:p>
            <a:pPr indent="-285750" lvl="1" marL="742950" marR="0" rtl="0" algn="just">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Calibri"/>
                <a:ea typeface="Calibri"/>
                <a:cs typeface="Calibri"/>
                <a:sym typeface="Calibri"/>
              </a:rPr>
              <a:t>Monitors transaction patterns to detect anomalies and identify fraudulent behavior in real-time.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AutoNum type="arabicPeriod"/>
            </a:pPr>
            <a:r>
              <a:rPr b="1" i="0" lang="en-US" sz="1600" u="none" cap="none" strike="noStrike">
                <a:solidFill>
                  <a:srgbClr val="000000"/>
                </a:solidFill>
                <a:latin typeface="Calibri"/>
                <a:ea typeface="Calibri"/>
                <a:cs typeface="Calibri"/>
                <a:sym typeface="Calibri"/>
              </a:rPr>
              <a:t>Social Network Analysis:</a:t>
            </a:r>
            <a:endParaRPr b="0" i="0" sz="1600" u="none" cap="none" strike="noStrike">
              <a:solidFill>
                <a:srgbClr val="000000"/>
              </a:solidFill>
              <a:latin typeface="Calibri"/>
              <a:ea typeface="Calibri"/>
              <a:cs typeface="Calibri"/>
              <a:sym typeface="Calibri"/>
            </a:endParaRPr>
          </a:p>
          <a:p>
            <a:pPr indent="-285750" lvl="1" marL="742950" marR="0" rtl="0" algn="just">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Calibri"/>
                <a:ea typeface="Calibri"/>
                <a:cs typeface="Calibri"/>
                <a:sym typeface="Calibri"/>
              </a:rPr>
              <a:t>Tracks user interactions over time to recommend connections, detect communities, or predict user behavior.</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AutoNum type="arabicPeriod"/>
            </a:pPr>
            <a:r>
              <a:rPr b="1" i="0" lang="en-US" sz="1600" u="none" cap="none" strike="noStrike">
                <a:solidFill>
                  <a:srgbClr val="000000"/>
                </a:solidFill>
                <a:latin typeface="Calibri"/>
                <a:ea typeface="Calibri"/>
                <a:cs typeface="Calibri"/>
                <a:sym typeface="Calibri"/>
              </a:rPr>
              <a:t>Recommendation Systems:</a:t>
            </a:r>
            <a:endParaRPr b="0" i="0" sz="1600" u="none" cap="none" strike="noStrike">
              <a:solidFill>
                <a:srgbClr val="000000"/>
              </a:solidFill>
              <a:latin typeface="Calibri"/>
              <a:ea typeface="Calibri"/>
              <a:cs typeface="Calibri"/>
              <a:sym typeface="Calibri"/>
            </a:endParaRPr>
          </a:p>
          <a:p>
            <a:pPr indent="-285750" lvl="1" marL="742950" marR="0" rtl="0" algn="just">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Calibri"/>
                <a:ea typeface="Calibri"/>
                <a:cs typeface="Calibri"/>
                <a:sym typeface="Calibri"/>
              </a:rPr>
              <a:t>Provides personalized recommendations on e-commerce platforms by analyzing user activity and temporal purchase patterns.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AutoNum type="arabicPeriod"/>
            </a:pPr>
            <a:r>
              <a:rPr b="1" i="0" lang="en-US" sz="1600" u="none" cap="none" strike="noStrike">
                <a:solidFill>
                  <a:srgbClr val="000000"/>
                </a:solidFill>
                <a:latin typeface="Calibri"/>
                <a:ea typeface="Calibri"/>
                <a:cs typeface="Calibri"/>
                <a:sym typeface="Calibri"/>
              </a:rPr>
              <a:t>Healthcare Monitoring:</a:t>
            </a:r>
            <a:endParaRPr b="0" i="0" sz="1600" u="none" cap="none" strike="noStrike">
              <a:solidFill>
                <a:srgbClr val="000000"/>
              </a:solidFill>
              <a:latin typeface="Calibri"/>
              <a:ea typeface="Calibri"/>
              <a:cs typeface="Calibri"/>
              <a:sym typeface="Calibri"/>
            </a:endParaRPr>
          </a:p>
          <a:p>
            <a:pPr indent="-285750" lvl="1" marL="742950" marR="0" rtl="0" algn="just">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Calibri"/>
                <a:ea typeface="Calibri"/>
                <a:cs typeface="Calibri"/>
                <a:sym typeface="Calibri"/>
              </a:rPr>
              <a:t>Analyzes patient data streams for early detection of diseases or predicting health deterioration.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AutoNum type="arabicPeriod"/>
            </a:pPr>
            <a:r>
              <a:rPr b="1" i="0" lang="en-US" sz="1600" u="none" cap="none" strike="noStrike">
                <a:solidFill>
                  <a:srgbClr val="000000"/>
                </a:solidFill>
                <a:latin typeface="Calibri"/>
                <a:ea typeface="Calibri"/>
                <a:cs typeface="Calibri"/>
                <a:sym typeface="Calibri"/>
              </a:rPr>
              <a:t>Supply Chain Optimization:</a:t>
            </a:r>
            <a:endParaRPr b="0" i="0" sz="1600" u="none" cap="none" strike="noStrike">
              <a:solidFill>
                <a:srgbClr val="000000"/>
              </a:solidFill>
              <a:latin typeface="Calibri"/>
              <a:ea typeface="Calibri"/>
              <a:cs typeface="Calibri"/>
              <a:sym typeface="Calibri"/>
            </a:endParaRPr>
          </a:p>
          <a:p>
            <a:pPr indent="-285750" lvl="1" marL="742950" marR="0" rtl="0" algn="just">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Calibri"/>
                <a:ea typeface="Calibri"/>
                <a:cs typeface="Calibri"/>
                <a:sym typeface="Calibri"/>
              </a:rPr>
              <a:t>Forecasts demand fluctuations and suggests efficient inventory management using historical data.</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AutoNum type="arabicPeriod"/>
            </a:pPr>
            <a:r>
              <a:rPr b="1" i="0" lang="en-US" sz="1600" u="none" cap="none" strike="noStrike">
                <a:solidFill>
                  <a:srgbClr val="000000"/>
                </a:solidFill>
                <a:latin typeface="Calibri"/>
                <a:ea typeface="Calibri"/>
                <a:cs typeface="Calibri"/>
                <a:sym typeface="Calibri"/>
              </a:rPr>
              <a:t>Cybersecurity:</a:t>
            </a:r>
            <a:endParaRPr b="0" i="0" sz="1600" u="none" cap="none" strike="noStrike">
              <a:solidFill>
                <a:srgbClr val="000000"/>
              </a:solidFill>
              <a:latin typeface="Calibri"/>
              <a:ea typeface="Calibri"/>
              <a:cs typeface="Calibri"/>
              <a:sym typeface="Calibri"/>
            </a:endParaRPr>
          </a:p>
          <a:p>
            <a:pPr indent="-285750" lvl="1" marL="742950" marR="0" rtl="0" algn="just">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Calibri"/>
                <a:ea typeface="Calibri"/>
                <a:cs typeface="Calibri"/>
                <a:sym typeface="Calibri"/>
              </a:rPr>
              <a:t>Detects and responds to threats by analyzing abnormal behavior across networks over time.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AutoNum type="arabicPeriod"/>
            </a:pPr>
            <a:r>
              <a:rPr b="1" i="0" lang="en-US" sz="1600" u="none" cap="none" strike="noStrike">
                <a:solidFill>
                  <a:srgbClr val="000000"/>
                </a:solidFill>
                <a:latin typeface="Calibri"/>
                <a:ea typeface="Calibri"/>
                <a:cs typeface="Calibri"/>
                <a:sym typeface="Calibri"/>
              </a:rPr>
              <a:t>Smart Transportation:</a:t>
            </a:r>
            <a:endParaRPr b="0" i="0" sz="1600" u="none" cap="none" strike="noStrike">
              <a:solidFill>
                <a:srgbClr val="000000"/>
              </a:solidFill>
              <a:latin typeface="Calibri"/>
              <a:ea typeface="Calibri"/>
              <a:cs typeface="Calibri"/>
              <a:sym typeface="Calibri"/>
            </a:endParaRPr>
          </a:p>
          <a:p>
            <a:pPr indent="-285750" lvl="1" marL="742950" marR="0" rtl="0" algn="just">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Calibri"/>
                <a:ea typeface="Calibri"/>
                <a:cs typeface="Calibri"/>
                <a:sym typeface="Calibri"/>
              </a:rPr>
              <a:t>Predicts traffic patterns, suggests optimal routes, and manages autonomous vehicle networks using real-time and historical data.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t>Implementation and Demo</a:t>
            </a:r>
            <a:endParaRPr/>
          </a:p>
        </p:txBody>
      </p:sp>
      <p:sp>
        <p:nvSpPr>
          <p:cNvPr id="226" name="Google Shape;226;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rgbClr val="888888"/>
              </a:buClr>
              <a:buSzPts val="24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solidFill>
                  <a:srgbClr val="FF0000"/>
                </a:solidFill>
              </a:rPr>
              <a:t>Dataset used in TGN Paper</a:t>
            </a:r>
            <a:endParaRPr>
              <a:solidFill>
                <a:srgbClr val="FF0000"/>
              </a:solidFill>
            </a:endParaRPr>
          </a:p>
        </p:txBody>
      </p:sp>
      <p:sp>
        <p:nvSpPr>
          <p:cNvPr id="232" name="Google Shape;232;p12"/>
          <p:cNvSpPr txBox="1"/>
          <p:nvPr/>
        </p:nvSpPr>
        <p:spPr>
          <a:xfrm>
            <a:off x="152400" y="1477700"/>
            <a:ext cx="7892700" cy="1246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500" u="none" cap="none" strike="noStrike">
                <a:solidFill>
                  <a:srgbClr val="000000"/>
                </a:solidFill>
                <a:latin typeface="Arial"/>
                <a:ea typeface="Arial"/>
                <a:cs typeface="Arial"/>
                <a:sym typeface="Arial"/>
              </a:rPr>
              <a:t>Datasets</a:t>
            </a:r>
            <a:endParaRPr sz="1500"/>
          </a:p>
          <a:p>
            <a:pPr indent="0" lvl="0" marL="457200" marR="0" rtl="0" algn="l">
              <a:lnSpc>
                <a:spcPct val="100000"/>
              </a:lnSpc>
              <a:spcBef>
                <a:spcPts val="0"/>
              </a:spcBef>
              <a:spcAft>
                <a:spcPts val="0"/>
              </a:spcAft>
              <a:buNone/>
            </a:pPr>
            <a:r>
              <a:rPr lang="en-US" sz="1500"/>
              <a:t>Original TGN paper uses fo</a:t>
            </a:r>
            <a:r>
              <a:rPr b="0" i="0" lang="en-US" sz="1500" u="none" cap="none" strike="noStrike">
                <a:solidFill>
                  <a:srgbClr val="000000"/>
                </a:solidFill>
                <a:latin typeface="Arial"/>
                <a:ea typeface="Arial"/>
                <a:cs typeface="Arial"/>
                <a:sym typeface="Arial"/>
              </a:rPr>
              <a:t>llowing four datasets for the experiments. </a:t>
            </a:r>
            <a:endParaRPr b="0" i="0" sz="15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rPr b="0" i="1" lang="en-US" sz="1500" u="sng" cap="none" strike="noStrike">
                <a:solidFill>
                  <a:srgbClr val="000000"/>
                </a:solidFill>
                <a:latin typeface="Arial"/>
                <a:ea typeface="Arial"/>
                <a:cs typeface="Arial"/>
                <a:sym typeface="Arial"/>
                <a:hlinkClick r:id="rId3">
                  <a:extLst>
                    <a:ext uri="{A12FA001-AC4F-418D-AE19-62706E023703}">
                      <ahyp:hlinkClr val="tx"/>
                    </a:ext>
                  </a:extLst>
                </a:hlinkClick>
              </a:rPr>
              <a:t>Reddit</a:t>
            </a:r>
            <a:r>
              <a:rPr b="0" i="1" lang="en-US" sz="1500" u="none" cap="none" strike="noStrike">
                <a:solidFill>
                  <a:srgbClr val="000000"/>
                </a:solidFill>
                <a:latin typeface="Arial"/>
                <a:ea typeface="Arial"/>
                <a:cs typeface="Arial"/>
                <a:sym typeface="Arial"/>
              </a:rPr>
              <a:t> </a:t>
            </a:r>
            <a:r>
              <a:rPr i="1" lang="en-US" sz="1500"/>
              <a:t>, </a:t>
            </a:r>
            <a:r>
              <a:rPr b="0" i="1" lang="en-US" sz="1500" u="sng" cap="none" strike="noStrike">
                <a:solidFill>
                  <a:srgbClr val="000000"/>
                </a:solidFill>
                <a:latin typeface="Arial"/>
                <a:ea typeface="Arial"/>
                <a:cs typeface="Arial"/>
                <a:sym typeface="Arial"/>
                <a:hlinkClick r:id="rId4">
                  <a:extLst>
                    <a:ext uri="{A12FA001-AC4F-418D-AE19-62706E023703}">
                      <ahyp:hlinkClr val="tx"/>
                    </a:ext>
                  </a:extLst>
                </a:hlinkClick>
              </a:rPr>
              <a:t>Wikipedia</a:t>
            </a:r>
            <a:r>
              <a:rPr i="1" lang="en-US" sz="1500"/>
              <a:t>, </a:t>
            </a:r>
            <a:r>
              <a:rPr b="0" i="1" lang="en-US" sz="1500" u="sng" cap="none" strike="noStrike">
                <a:solidFill>
                  <a:srgbClr val="000000"/>
                </a:solidFill>
                <a:latin typeface="Arial"/>
                <a:ea typeface="Arial"/>
                <a:cs typeface="Arial"/>
                <a:sym typeface="Arial"/>
                <a:hlinkClick r:id="rId5">
                  <a:extLst>
                    <a:ext uri="{A12FA001-AC4F-418D-AE19-62706E023703}">
                      <ahyp:hlinkClr val="tx"/>
                    </a:ext>
                  </a:extLst>
                </a:hlinkClick>
              </a:rPr>
              <a:t>MOOC</a:t>
            </a:r>
            <a:r>
              <a:rPr b="0" i="1" lang="en-US" sz="1500" u="none" cap="none" strike="noStrike">
                <a:solidFill>
                  <a:srgbClr val="000000"/>
                </a:solidFill>
                <a:latin typeface="Arial"/>
                <a:ea typeface="Arial"/>
                <a:cs typeface="Arial"/>
                <a:sym typeface="Arial"/>
              </a:rPr>
              <a:t> ,</a:t>
            </a:r>
            <a:r>
              <a:rPr b="0" i="1" lang="en-US" sz="1500" u="sng" cap="none" strike="noStrike">
                <a:solidFill>
                  <a:srgbClr val="000000"/>
                </a:solidFill>
                <a:latin typeface="Arial"/>
                <a:ea typeface="Arial"/>
                <a:cs typeface="Arial"/>
                <a:sym typeface="Arial"/>
                <a:hlinkClick r:id="rId6">
                  <a:extLst>
                    <a:ext uri="{A12FA001-AC4F-418D-AE19-62706E023703}">
                      <ahyp:hlinkClr val="tx"/>
                    </a:ext>
                  </a:extLst>
                </a:hlinkClick>
              </a:rPr>
              <a:t>LastFM</a:t>
            </a:r>
            <a:r>
              <a:rPr b="0" i="1" lang="en-US" sz="1500" u="none" cap="none" strike="noStrike">
                <a:solidFill>
                  <a:srgbClr val="000000"/>
                </a:solidFill>
                <a:latin typeface="Arial"/>
                <a:ea typeface="Arial"/>
                <a:cs typeface="Arial"/>
                <a:sym typeface="Arial"/>
              </a:rPr>
              <a:t> </a:t>
            </a:r>
            <a:endParaRPr i="1" sz="1500"/>
          </a:p>
          <a:p>
            <a:pPr indent="0" lvl="0" marL="0" marR="0" rtl="0" algn="l">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rPr lang="en-US" sz="1500"/>
              <a:t>For our experiment, we took wikipedia data</a:t>
            </a:r>
            <a:endParaRPr sz="1500"/>
          </a:p>
        </p:txBody>
      </p:sp>
      <p:pic>
        <p:nvPicPr>
          <p:cNvPr id="233" name="Google Shape;233;p12"/>
          <p:cNvPicPr preferRelativeResize="0"/>
          <p:nvPr/>
        </p:nvPicPr>
        <p:blipFill>
          <a:blip r:embed="rId7">
            <a:alphaModFix/>
          </a:blip>
          <a:stretch>
            <a:fillRect/>
          </a:stretch>
        </p:blipFill>
        <p:spPr>
          <a:xfrm>
            <a:off x="9168529" y="1477700"/>
            <a:ext cx="2185275" cy="4104700"/>
          </a:xfrm>
          <a:prstGeom prst="rect">
            <a:avLst/>
          </a:prstGeom>
          <a:noFill/>
          <a:ln>
            <a:noFill/>
          </a:ln>
          <a:effectLst>
            <a:outerShdw blurRad="57150" rotWithShape="0" algn="bl" dir="5400000" dist="114300">
              <a:srgbClr val="000000">
                <a:alpha val="50000"/>
              </a:srgbClr>
            </a:outerShdw>
          </a:effectLst>
        </p:spPr>
      </p:pic>
      <p:sp>
        <p:nvSpPr>
          <p:cNvPr id="234" name="Google Shape;234;p12"/>
          <p:cNvSpPr txBox="1"/>
          <p:nvPr/>
        </p:nvSpPr>
        <p:spPr>
          <a:xfrm>
            <a:off x="8410913" y="5834975"/>
            <a:ext cx="3700500" cy="565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1050" u="sng">
                <a:solidFill>
                  <a:schemeClr val="dk1"/>
                </a:solidFill>
                <a:highlight>
                  <a:srgbClr val="F7F7F7"/>
                </a:highlight>
                <a:latin typeface="Courier New"/>
                <a:ea typeface="Courier New"/>
                <a:cs typeface="Courier New"/>
                <a:sym typeface="Courier New"/>
              </a:rPr>
              <a:t>https://github.com/twitter-research/tgn</a:t>
            </a:r>
            <a:endParaRPr sz="1050" u="sng">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u="sng">
              <a:solidFill>
                <a:srgbClr val="0000FF"/>
              </a:solidFill>
              <a:highlight>
                <a:srgbClr val="F7F7F7"/>
              </a:highlight>
              <a:latin typeface="Courier New"/>
              <a:ea typeface="Courier New"/>
              <a:cs typeface="Courier New"/>
              <a:sym typeface="Courier New"/>
            </a:endParaRPr>
          </a:p>
        </p:txBody>
      </p:sp>
      <p:pic>
        <p:nvPicPr>
          <p:cNvPr id="235" name="Google Shape;235;p12"/>
          <p:cNvPicPr preferRelativeResize="0"/>
          <p:nvPr/>
        </p:nvPicPr>
        <p:blipFill>
          <a:blip r:embed="rId8">
            <a:alphaModFix/>
          </a:blip>
          <a:stretch>
            <a:fillRect/>
          </a:stretch>
        </p:blipFill>
        <p:spPr>
          <a:xfrm>
            <a:off x="202925" y="2742550"/>
            <a:ext cx="4641441" cy="3505525"/>
          </a:xfrm>
          <a:prstGeom prst="rect">
            <a:avLst/>
          </a:prstGeom>
          <a:noFill/>
          <a:ln>
            <a:noFill/>
          </a:ln>
          <a:effectLst>
            <a:outerShdw blurRad="57150" rotWithShape="0" algn="bl" dir="5400000" dist="95250">
              <a:srgbClr val="000000">
                <a:alpha val="5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34f00e68c9f_0_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FF0000"/>
                </a:solidFill>
              </a:rPr>
              <a:t>Overview of Interaction over time</a:t>
            </a:r>
            <a:endParaRPr>
              <a:solidFill>
                <a:srgbClr val="FF0000"/>
              </a:solidFill>
            </a:endParaRPr>
          </a:p>
        </p:txBody>
      </p:sp>
      <p:sp>
        <p:nvSpPr>
          <p:cNvPr id="242" name="Google Shape;242;g34f00e68c9f_0_5"/>
          <p:cNvSpPr txBox="1"/>
          <p:nvPr/>
        </p:nvSpPr>
        <p:spPr>
          <a:xfrm>
            <a:off x="9064000" y="1401925"/>
            <a:ext cx="3107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t>Submitted</a:t>
            </a:r>
            <a:r>
              <a:rPr lang="en-US" sz="1200"/>
              <a:t>: </a:t>
            </a:r>
            <a:r>
              <a:rPr i="1" lang="en-US" sz="1200"/>
              <a:t>TGN_graph_animation.ipynb</a:t>
            </a:r>
            <a:endParaRPr i="1" sz="1200"/>
          </a:p>
        </p:txBody>
      </p:sp>
      <p:pic>
        <p:nvPicPr>
          <p:cNvPr id="243" name="Google Shape;243;g34f00e68c9f_0_5" title="17.04.2025_15.26.06_REC.mp4">
            <a:hlinkClick r:id="rId3"/>
          </p:cNvPr>
          <p:cNvPicPr preferRelativeResize="0"/>
          <p:nvPr/>
        </p:nvPicPr>
        <p:blipFill>
          <a:blip r:embed="rId4">
            <a:alphaModFix/>
          </a:blip>
          <a:stretch>
            <a:fillRect/>
          </a:stretch>
        </p:blipFill>
        <p:spPr>
          <a:xfrm>
            <a:off x="3356125" y="1561425"/>
            <a:ext cx="5628200" cy="48623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solidFill>
                  <a:srgbClr val="FF0000"/>
                </a:solidFill>
              </a:rPr>
              <a:t>Training Process</a:t>
            </a:r>
            <a:endParaRPr>
              <a:solidFill>
                <a:srgbClr val="FF0000"/>
              </a:solidFill>
            </a:endParaRPr>
          </a:p>
        </p:txBody>
      </p:sp>
      <p:sp>
        <p:nvSpPr>
          <p:cNvPr id="249" name="Google Shape;249;p14"/>
          <p:cNvSpPr/>
          <p:nvPr/>
        </p:nvSpPr>
        <p:spPr>
          <a:xfrm>
            <a:off x="546350" y="1569480"/>
            <a:ext cx="12347400" cy="35835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Load the tgn git repository</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Load wikipdia csv data, </a:t>
            </a:r>
            <a:r>
              <a:rPr lang="en-US" sz="1800">
                <a:solidFill>
                  <a:schemeClr val="dk1"/>
                </a:solidFill>
                <a:latin typeface="Calibri"/>
                <a:ea typeface="Calibri"/>
                <a:cs typeface="Calibri"/>
                <a:sym typeface="Calibri"/>
              </a:rPr>
              <a:t>which</a:t>
            </a:r>
            <a:r>
              <a:rPr lang="en-US" sz="1800">
                <a:solidFill>
                  <a:schemeClr val="dk1"/>
                </a:solidFill>
                <a:latin typeface="Calibri"/>
                <a:ea typeface="Calibri"/>
                <a:cs typeface="Calibri"/>
                <a:sym typeface="Calibri"/>
              </a:rPr>
              <a:t> is set of tensors for source, destination, edge features etc.</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Pre-process data t</a:t>
            </a:r>
            <a:r>
              <a:rPr lang="en-US" sz="2500">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It takes raw </a:t>
            </a:r>
            <a:r>
              <a:rPr lang="en-US" sz="1800">
                <a:solidFill>
                  <a:srgbClr val="188038"/>
                </a:solidFill>
                <a:latin typeface="Calibri"/>
                <a:ea typeface="Calibri"/>
                <a:cs typeface="Calibri"/>
                <a:sym typeface="Calibri"/>
              </a:rPr>
              <a:t>.csv</a:t>
            </a:r>
            <a:r>
              <a:rPr lang="en-US" sz="1800">
                <a:solidFill>
                  <a:schemeClr val="dk1"/>
                </a:solidFill>
                <a:latin typeface="Calibri"/>
                <a:ea typeface="Calibri"/>
                <a:cs typeface="Calibri"/>
                <a:sym typeface="Calibri"/>
              </a:rPr>
              <a:t> interaction logs and processes them to generate </a:t>
            </a:r>
            <a:r>
              <a:rPr lang="en-US" sz="1800">
                <a:solidFill>
                  <a:srgbClr val="188038"/>
                </a:solidFill>
                <a:latin typeface="Calibri"/>
                <a:ea typeface="Calibri"/>
                <a:cs typeface="Calibri"/>
                <a:sym typeface="Calibri"/>
              </a:rPr>
              <a:t>.npy</a:t>
            </a:r>
            <a:r>
              <a:rPr lang="en-US" sz="1800">
                <a:solidFill>
                  <a:schemeClr val="dk1"/>
                </a:solidFill>
                <a:latin typeface="Calibri"/>
                <a:ea typeface="Calibri"/>
                <a:cs typeface="Calibri"/>
                <a:sym typeface="Calibri"/>
              </a:rPr>
              <a:t> (NumPy binary) files for </a:t>
            </a:r>
            <a:r>
              <a:rPr b="1" lang="en-US" sz="1800">
                <a:solidFill>
                  <a:schemeClr val="dk1"/>
                </a:solidFill>
                <a:latin typeface="Calibri"/>
                <a:ea typeface="Calibri"/>
                <a:cs typeface="Calibri"/>
                <a:sym typeface="Calibri"/>
              </a:rPr>
              <a:t>faster access</a:t>
            </a:r>
            <a:r>
              <a:rPr lang="en-US" sz="1800">
                <a:solidFill>
                  <a:schemeClr val="dk1"/>
                </a:solidFill>
                <a:latin typeface="Calibri"/>
                <a:ea typeface="Calibri"/>
                <a:cs typeface="Calibri"/>
                <a:sym typeface="Calibri"/>
              </a:rPr>
              <a:t> and </a:t>
            </a:r>
            <a:r>
              <a:rPr b="1" lang="en-US" sz="1800">
                <a:solidFill>
                  <a:schemeClr val="dk1"/>
                </a:solidFill>
                <a:latin typeface="Calibri"/>
                <a:ea typeface="Calibri"/>
                <a:cs typeface="Calibri"/>
                <a:sym typeface="Calibri"/>
              </a:rPr>
              <a:t>efficient training</a:t>
            </a:r>
            <a:r>
              <a:rPr lang="en-US" sz="1800">
                <a:solidFill>
                  <a:schemeClr val="dk1"/>
                </a:solidFill>
                <a:latin typeface="Calibri"/>
                <a:ea typeface="Calibri"/>
                <a:cs typeface="Calibri"/>
                <a:sym typeface="Calibri"/>
              </a:rPr>
              <a:t>.</a:t>
            </a:r>
            <a:endParaRPr sz="2500">
              <a:solidFill>
                <a:schemeClr val="dk1"/>
              </a:solidFill>
              <a:latin typeface="Calibri"/>
              <a:ea typeface="Calibri"/>
              <a:cs typeface="Calibri"/>
              <a:sym typeface="Calibri"/>
            </a:endParaRPr>
          </a:p>
          <a:p>
            <a:pPr indent="-320675" lvl="1" marL="914400" rtl="0" algn="l">
              <a:lnSpc>
                <a:spcPct val="135714"/>
              </a:lnSpc>
              <a:spcBef>
                <a:spcPts val="0"/>
              </a:spcBef>
              <a:spcAft>
                <a:spcPts val="0"/>
              </a:spcAft>
              <a:buSzPts val="1450"/>
              <a:buFont typeface="Calibri"/>
              <a:buAutoNum type="alphaLcPeriod"/>
            </a:pPr>
            <a:r>
              <a:rPr lang="en-US" sz="1450">
                <a:solidFill>
                  <a:srgbClr val="0000FF"/>
                </a:solidFill>
                <a:highlight>
                  <a:srgbClr val="F7F7F7"/>
                </a:highlight>
                <a:latin typeface="Calibri"/>
                <a:ea typeface="Calibri"/>
                <a:cs typeface="Calibri"/>
                <a:sym typeface="Calibri"/>
              </a:rPr>
              <a:t>!</a:t>
            </a:r>
            <a:r>
              <a:rPr lang="en-US" sz="1450">
                <a:solidFill>
                  <a:schemeClr val="dk1"/>
                </a:solidFill>
                <a:highlight>
                  <a:srgbClr val="F7F7F7"/>
                </a:highlight>
                <a:latin typeface="Calibri"/>
                <a:ea typeface="Calibri"/>
                <a:cs typeface="Calibri"/>
                <a:sym typeface="Calibri"/>
              </a:rPr>
              <a:t>python3 utils/preprocess_data.py --data wikipedia --bipartite</a:t>
            </a:r>
            <a:endParaRPr sz="1450">
              <a:solidFill>
                <a:schemeClr val="dk1"/>
              </a:solidFill>
              <a:highlight>
                <a:srgbClr val="F7F7F7"/>
              </a:highlight>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Training options</a:t>
            </a:r>
            <a:endParaRPr sz="1800">
              <a:solidFill>
                <a:schemeClr val="dk1"/>
              </a:solidFill>
              <a:latin typeface="Calibri"/>
              <a:ea typeface="Calibri"/>
              <a:cs typeface="Calibri"/>
              <a:sym typeface="Calibri"/>
            </a:endParaRPr>
          </a:p>
          <a:p>
            <a:pPr indent="-317500" lvl="1" marL="914400" marR="0" rtl="0" algn="l">
              <a:lnSpc>
                <a:spcPct val="100000"/>
              </a:lnSpc>
              <a:spcBef>
                <a:spcPts val="0"/>
              </a:spcBef>
              <a:spcAft>
                <a:spcPts val="0"/>
              </a:spcAft>
              <a:buClr>
                <a:schemeClr val="dk1"/>
              </a:buClr>
              <a:buSzPts val="1400"/>
              <a:buFont typeface="Calibri"/>
              <a:buAutoNum type="alphaLcPeriod"/>
            </a:pPr>
            <a:r>
              <a:rPr i="0" lang="en-US" sz="1800" u="none" cap="none" strike="noStrike">
                <a:solidFill>
                  <a:schemeClr val="dk1"/>
                </a:solidFill>
                <a:latin typeface="Calibri"/>
                <a:ea typeface="Calibri"/>
                <a:cs typeface="Calibri"/>
                <a:sym typeface="Calibri"/>
              </a:rPr>
              <a:t> </a:t>
            </a:r>
            <a:r>
              <a:rPr i="1" lang="en-US" sz="1600" u="none" cap="none" strike="noStrike">
                <a:solidFill>
                  <a:srgbClr val="6AA84F"/>
                </a:solidFill>
                <a:latin typeface="Calibri"/>
                <a:ea typeface="Calibri"/>
                <a:cs typeface="Calibri"/>
                <a:sym typeface="Calibri"/>
              </a:rPr>
              <a:t>train_self_supervised.py</a:t>
            </a:r>
            <a:r>
              <a:rPr i="1" lang="en-US" sz="1100" u="none" cap="none" strike="noStrike">
                <a:solidFill>
                  <a:srgbClr val="6AA84F"/>
                </a:solidFill>
                <a:latin typeface="Calibri"/>
                <a:ea typeface="Calibri"/>
                <a:cs typeface="Calibri"/>
                <a:sym typeface="Calibri"/>
              </a:rPr>
              <a:t> </a:t>
            </a:r>
            <a:r>
              <a:rPr i="1" lang="en-US" sz="1100" u="none" cap="none" strike="noStrike">
                <a:solidFill>
                  <a:schemeClr val="dk1"/>
                </a:solidFill>
                <a:latin typeface="Calibri"/>
                <a:ea typeface="Calibri"/>
                <a:cs typeface="Calibri"/>
                <a:sym typeface="Calibri"/>
              </a:rPr>
              <a:t>→ </a:t>
            </a:r>
            <a:r>
              <a:rPr i="0" lang="en-US" sz="500" u="none" cap="none" strike="noStrike">
                <a:solidFill>
                  <a:schemeClr val="dk1"/>
                </a:solidFill>
                <a:latin typeface="Calibri"/>
                <a:ea typeface="Calibri"/>
                <a:cs typeface="Calibri"/>
                <a:sym typeface="Calibri"/>
              </a:rPr>
              <a:t> </a:t>
            </a:r>
            <a:r>
              <a:rPr b="1" i="0" lang="en-US" sz="1800" u="none" cap="none" strike="noStrike">
                <a:solidFill>
                  <a:schemeClr val="dk1"/>
                </a:solidFill>
                <a:latin typeface="Calibri"/>
                <a:ea typeface="Calibri"/>
                <a:cs typeface="Calibri"/>
                <a:sym typeface="Calibri"/>
              </a:rPr>
              <a:t>self-supervised link prediction</a:t>
            </a:r>
            <a:r>
              <a:rPr i="0" lang="en-US" sz="1800" u="none" cap="none" strike="noStrike">
                <a:solidFill>
                  <a:schemeClr val="dk1"/>
                </a:solidFill>
                <a:latin typeface="Calibri"/>
                <a:ea typeface="Calibri"/>
                <a:cs typeface="Calibri"/>
                <a:sym typeface="Calibri"/>
              </a:rPr>
              <a:t> (temporal edge prediction)</a:t>
            </a:r>
            <a:endParaRPr i="0" sz="1800" u="none" cap="none" strike="noStrike">
              <a:solidFill>
                <a:schemeClr val="dk1"/>
              </a:solidFill>
              <a:latin typeface="Calibri"/>
              <a:ea typeface="Calibri"/>
              <a:cs typeface="Calibri"/>
              <a:sym typeface="Calibri"/>
            </a:endParaRPr>
          </a:p>
          <a:p>
            <a:pPr indent="-342900" lvl="2" marL="1371600" rtl="0" algn="l">
              <a:lnSpc>
                <a:spcPct val="135714"/>
              </a:lnSpc>
              <a:spcBef>
                <a:spcPts val="0"/>
              </a:spcBef>
              <a:spcAft>
                <a:spcPts val="0"/>
              </a:spcAft>
              <a:buClr>
                <a:schemeClr val="dk1"/>
              </a:buClr>
              <a:buSzPts val="1800"/>
              <a:buFont typeface="Calibri"/>
              <a:buAutoNum type="romanLcPeriod"/>
            </a:pPr>
            <a:r>
              <a:rPr lang="en-US" sz="1050">
                <a:solidFill>
                  <a:srgbClr val="0000FF"/>
                </a:solidFill>
                <a:highlight>
                  <a:srgbClr val="F7F7F7"/>
                </a:highlight>
                <a:latin typeface="Courier New"/>
                <a:ea typeface="Courier New"/>
                <a:cs typeface="Courier New"/>
                <a:sym typeface="Courier New"/>
              </a:rPr>
              <a:t>!</a:t>
            </a:r>
            <a:r>
              <a:rPr lang="en-US" sz="1050">
                <a:solidFill>
                  <a:schemeClr val="dk1"/>
                </a:solidFill>
                <a:highlight>
                  <a:srgbClr val="F7F7F7"/>
                </a:highlight>
                <a:latin typeface="Courier New"/>
                <a:ea typeface="Courier New"/>
                <a:cs typeface="Courier New"/>
                <a:sym typeface="Courier New"/>
              </a:rPr>
              <a:t>python3 train_self_supervised.py --use_memory --prefix tgn-attn --n_runs </a:t>
            </a:r>
            <a:r>
              <a:rPr lang="en-US" sz="1050">
                <a:solidFill>
                  <a:srgbClr val="098658"/>
                </a:solidFill>
                <a:highlight>
                  <a:srgbClr val="F7F7F7"/>
                </a:highlight>
                <a:latin typeface="Courier New"/>
                <a:ea typeface="Courier New"/>
                <a:cs typeface="Courier New"/>
                <a:sym typeface="Courier New"/>
              </a:rPr>
              <a:t>10</a:t>
            </a:r>
            <a:endParaRPr sz="1800">
              <a:solidFill>
                <a:schemeClr val="dk1"/>
              </a:solidFill>
              <a:latin typeface="Calibri"/>
              <a:ea typeface="Calibri"/>
              <a:cs typeface="Calibri"/>
              <a:sym typeface="Calibri"/>
            </a:endParaRPr>
          </a:p>
          <a:p>
            <a:pPr indent="-317500" lvl="1" marL="914400" rtl="0" algn="l">
              <a:spcBef>
                <a:spcPts val="0"/>
              </a:spcBef>
              <a:spcAft>
                <a:spcPts val="0"/>
              </a:spcAft>
              <a:buClr>
                <a:schemeClr val="dk1"/>
              </a:buClr>
              <a:buSzPts val="1400"/>
              <a:buFont typeface="Calibri"/>
              <a:buAutoNum type="alphaLcPeriod"/>
            </a:pPr>
            <a:r>
              <a:rPr lang="en-US" sz="1800">
                <a:solidFill>
                  <a:schemeClr val="dk1"/>
                </a:solidFill>
                <a:latin typeface="Calibri"/>
                <a:ea typeface="Calibri"/>
                <a:cs typeface="Calibri"/>
                <a:sym typeface="Calibri"/>
              </a:rPr>
              <a:t> </a:t>
            </a:r>
            <a:r>
              <a:rPr i="1" lang="en-US" sz="1600">
                <a:solidFill>
                  <a:schemeClr val="dk1"/>
                </a:solidFill>
                <a:latin typeface="Calibri"/>
                <a:ea typeface="Calibri"/>
                <a:cs typeface="Calibri"/>
                <a:sym typeface="Calibri"/>
              </a:rPr>
              <a:t>train_supervised.py</a:t>
            </a:r>
            <a:r>
              <a:rPr i="1" lang="en-US" sz="1100">
                <a:solidFill>
                  <a:schemeClr val="dk1"/>
                </a:solidFill>
                <a:latin typeface="Calibri"/>
                <a:ea typeface="Calibri"/>
                <a:cs typeface="Calibri"/>
                <a:sym typeface="Calibri"/>
              </a:rPr>
              <a:t>             →  </a:t>
            </a:r>
            <a:r>
              <a:rPr b="1" lang="en-US" sz="1800">
                <a:solidFill>
                  <a:schemeClr val="dk1"/>
                </a:solidFill>
                <a:latin typeface="Calibri"/>
                <a:ea typeface="Calibri"/>
                <a:cs typeface="Calibri"/>
                <a:sym typeface="Calibri"/>
              </a:rPr>
              <a:t>supervised learning</a:t>
            </a:r>
            <a:r>
              <a:rPr lang="en-US" sz="1800">
                <a:solidFill>
                  <a:schemeClr val="dk1"/>
                </a:solidFill>
                <a:latin typeface="Calibri"/>
                <a:ea typeface="Calibri"/>
                <a:cs typeface="Calibri"/>
                <a:sym typeface="Calibri"/>
              </a:rPr>
              <a:t> (e.g., edge classification)</a:t>
            </a:r>
            <a:endParaRPr sz="1800">
              <a:solidFill>
                <a:schemeClr val="dk1"/>
              </a:solidFill>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US" sz="1800">
                <a:latin typeface="Calibri"/>
                <a:ea typeface="Calibri"/>
                <a:cs typeface="Calibri"/>
                <a:sym typeface="Calibri"/>
              </a:rPr>
              <a:t>Model is generated in model folder, downloaded the pth file.</a:t>
            </a:r>
            <a:endParaRPr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solidFill>
                  <a:srgbClr val="FF0000"/>
                </a:solidFill>
              </a:rPr>
              <a:t>Demo: </a:t>
            </a:r>
            <a:r>
              <a:rPr lang="en-US">
                <a:solidFill>
                  <a:srgbClr val="FF0000"/>
                </a:solidFill>
              </a:rPr>
              <a:t>Mini TGN Playground</a:t>
            </a:r>
            <a:endParaRPr>
              <a:solidFill>
                <a:srgbClr val="FF0000"/>
              </a:solidFill>
            </a:endParaRPr>
          </a:p>
        </p:txBody>
      </p:sp>
      <p:sp>
        <p:nvSpPr>
          <p:cNvPr id="255" name="Google Shape;255;p20"/>
          <p:cNvSpPr txBox="1"/>
          <p:nvPr/>
        </p:nvSpPr>
        <p:spPr>
          <a:xfrm>
            <a:off x="879900" y="1927225"/>
            <a:ext cx="4641900" cy="241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a:t>Demo-1</a:t>
            </a:r>
            <a:endParaRPr b="1"/>
          </a:p>
          <a:p>
            <a:pPr indent="0" lvl="0" marL="0" marR="0" rtl="0" algn="l">
              <a:lnSpc>
                <a:spcPct val="100000"/>
              </a:lnSpc>
              <a:spcBef>
                <a:spcPts val="0"/>
              </a:spcBef>
              <a:spcAft>
                <a:spcPts val="0"/>
              </a:spcAft>
              <a:buNone/>
            </a:pPr>
            <a:r>
              <a:rPr lang="en-US" sz="1100">
                <a:solidFill>
                  <a:srgbClr val="4A86E8"/>
                </a:solidFill>
              </a:rPr>
              <a:t>https://huggingface.co/spaces/ashu316/tgn-playground</a:t>
            </a:r>
            <a:endParaRPr sz="1100">
              <a:solidFill>
                <a:srgbClr val="4A86E8"/>
              </a:solidFil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 simple gradio interface with:</a:t>
            </a:r>
            <a:endParaRPr/>
          </a:p>
          <a:p>
            <a:pPr indent="0" lvl="0" marL="45720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 </a:t>
            </a:r>
            <a:r>
              <a:rPr lang="en-US"/>
              <a:t>field </a:t>
            </a:r>
            <a:r>
              <a:rPr b="0" i="0" lang="en-US" sz="1400" u="none" cap="none" strike="noStrike">
                <a:solidFill>
                  <a:srgbClr val="000000"/>
                </a:solidFill>
                <a:latin typeface="Arial"/>
                <a:ea typeface="Arial"/>
                <a:cs typeface="Arial"/>
                <a:sym typeface="Arial"/>
              </a:rPr>
              <a:t>for user ID</a:t>
            </a:r>
            <a:endParaRPr b="0" i="0" sz="14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rPr lang="en-US"/>
              <a:t>A field for page ID</a:t>
            </a:r>
            <a:endParaRPr/>
          </a:p>
          <a:p>
            <a:pPr indent="45720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 </a:t>
            </a:r>
            <a:r>
              <a:rPr lang="en-US"/>
              <a:t>field </a:t>
            </a:r>
            <a:r>
              <a:rPr b="0" i="0" lang="en-US" sz="1400" u="none" cap="none" strike="noStrike">
                <a:solidFill>
                  <a:srgbClr val="000000"/>
                </a:solidFill>
                <a:latin typeface="Arial"/>
                <a:ea typeface="Arial"/>
                <a:cs typeface="Arial"/>
                <a:sym typeface="Arial"/>
              </a:rPr>
              <a:t>for timestamp</a:t>
            </a:r>
            <a:endParaRPr/>
          </a:p>
          <a:p>
            <a:pPr indent="-88900" lvl="0" marL="457200" marR="0" rtl="0" algn="l">
              <a:lnSpc>
                <a:spcPct val="100000"/>
              </a:lnSpc>
              <a:spcBef>
                <a:spcPts val="0"/>
              </a:spcBef>
              <a:spcAft>
                <a:spcPts val="0"/>
              </a:spcAft>
              <a:buClr>
                <a:srgbClr val="000000"/>
              </a:buClr>
              <a:buSzPts val="1400"/>
              <a:buFont typeface="Arial"/>
              <a:buChar char="•"/>
            </a:pPr>
            <a:r>
              <a:t/>
            </a:r>
            <a:endParaRPr/>
          </a:p>
          <a:p>
            <a:pPr indent="-889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Click </a:t>
            </a:r>
            <a:r>
              <a:rPr b="1" i="0" lang="en-US" sz="1400" u="none" cap="none" strike="noStrike">
                <a:solidFill>
                  <a:srgbClr val="000000"/>
                </a:solidFill>
                <a:latin typeface="Arial"/>
                <a:ea typeface="Arial"/>
                <a:cs typeface="Arial"/>
                <a:sym typeface="Arial"/>
              </a:rPr>
              <a:t>“Predict”</a:t>
            </a:r>
            <a:endParaRPr b="0" i="0" sz="1400" u="none" cap="none" strike="noStrike">
              <a:solidFill>
                <a:srgbClr val="000000"/>
              </a:solidFill>
              <a:latin typeface="Arial"/>
              <a:ea typeface="Arial"/>
              <a:cs typeface="Arial"/>
              <a:sym typeface="Arial"/>
            </a:endParaRPr>
          </a:p>
          <a:p>
            <a:pPr indent="-889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Show:</a:t>
            </a:r>
            <a:endParaRPr/>
          </a:p>
          <a:p>
            <a:pPr indent="-285750" lvl="1" marL="1200150" marR="0" rtl="0" algn="l">
              <a:lnSpc>
                <a:spcPct val="100000"/>
              </a:lnSpc>
              <a:spcBef>
                <a:spcPts val="0"/>
              </a:spcBef>
              <a:spcAft>
                <a:spcPts val="0"/>
              </a:spcAft>
              <a:buClr>
                <a:srgbClr val="000000"/>
              </a:buClr>
              <a:buSzPts val="1400"/>
              <a:buFont typeface="Arial"/>
              <a:buChar char="•"/>
            </a:pPr>
            <a:r>
              <a:rPr lang="en-US"/>
              <a:t>Probability of the interaction happening</a:t>
            </a:r>
            <a:endParaRPr/>
          </a:p>
          <a:p>
            <a:pPr indent="-285750" lvl="1" marL="1200150" marR="0" rtl="0" algn="l">
              <a:lnSpc>
                <a:spcPct val="100000"/>
              </a:lnSpc>
              <a:spcBef>
                <a:spcPts val="0"/>
              </a:spcBef>
              <a:spcAft>
                <a:spcPts val="0"/>
              </a:spcAft>
              <a:buSzPts val="1400"/>
              <a:buChar char="•"/>
            </a:pPr>
            <a:r>
              <a:rPr lang="en-US"/>
              <a:t>Demonstrate</a:t>
            </a:r>
            <a:r>
              <a:rPr lang="en-US"/>
              <a:t> memory updation</a:t>
            </a:r>
            <a:endParaRPr/>
          </a:p>
        </p:txBody>
      </p:sp>
      <p:sp>
        <p:nvSpPr>
          <p:cNvPr id="256" name="Google Shape;256;p20"/>
          <p:cNvSpPr txBox="1"/>
          <p:nvPr/>
        </p:nvSpPr>
        <p:spPr>
          <a:xfrm>
            <a:off x="6711900" y="1927225"/>
            <a:ext cx="4641900" cy="241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a:t>Demo-2</a:t>
            </a:r>
            <a:endParaRPr b="1"/>
          </a:p>
          <a:p>
            <a:pPr indent="0" lvl="0" marL="0" marR="0" rtl="0" algn="l">
              <a:lnSpc>
                <a:spcPct val="100000"/>
              </a:lnSpc>
              <a:spcBef>
                <a:spcPts val="0"/>
              </a:spcBef>
              <a:spcAft>
                <a:spcPts val="0"/>
              </a:spcAft>
              <a:buNone/>
            </a:pPr>
            <a:r>
              <a:rPr lang="en-US" sz="1100">
                <a:solidFill>
                  <a:srgbClr val="4A86E8"/>
                </a:solidFill>
              </a:rPr>
              <a:t>https://huggingface.co/spaces/ashu316/tgn-prediction/blob/main/app.py</a:t>
            </a:r>
            <a:endParaRPr sz="1100">
              <a:solidFill>
                <a:srgbClr val="4A86E8"/>
              </a:solidFil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 simple gradio interface with:</a:t>
            </a:r>
            <a:endParaRPr/>
          </a:p>
          <a:p>
            <a:pPr indent="0" lvl="0" marL="45720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 </a:t>
            </a:r>
            <a:r>
              <a:rPr lang="en-US"/>
              <a:t>field </a:t>
            </a:r>
            <a:r>
              <a:rPr b="0" i="0" lang="en-US" sz="1400" u="none" cap="none" strike="noStrike">
                <a:solidFill>
                  <a:srgbClr val="000000"/>
                </a:solidFill>
                <a:latin typeface="Arial"/>
                <a:ea typeface="Arial"/>
                <a:cs typeface="Arial"/>
                <a:sym typeface="Arial"/>
              </a:rPr>
              <a:t>for user ID</a:t>
            </a:r>
            <a:endParaRPr/>
          </a:p>
          <a:p>
            <a:pPr indent="45720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 </a:t>
            </a:r>
            <a:r>
              <a:rPr lang="en-US"/>
              <a:t>field </a:t>
            </a:r>
            <a:r>
              <a:rPr b="0" i="0" lang="en-US" sz="1400" u="none" cap="none" strike="noStrike">
                <a:solidFill>
                  <a:srgbClr val="000000"/>
                </a:solidFill>
                <a:latin typeface="Arial"/>
                <a:ea typeface="Arial"/>
                <a:cs typeface="Arial"/>
                <a:sym typeface="Arial"/>
              </a:rPr>
              <a:t>for timestamp</a:t>
            </a:r>
            <a:endParaRPr/>
          </a:p>
          <a:p>
            <a:pPr indent="-88900" lvl="0" marL="457200" marR="0" rtl="0" algn="l">
              <a:lnSpc>
                <a:spcPct val="100000"/>
              </a:lnSpc>
              <a:spcBef>
                <a:spcPts val="0"/>
              </a:spcBef>
              <a:spcAft>
                <a:spcPts val="0"/>
              </a:spcAft>
              <a:buClr>
                <a:srgbClr val="000000"/>
              </a:buClr>
              <a:buSzPts val="1400"/>
              <a:buFont typeface="Arial"/>
              <a:buChar char="•"/>
            </a:pPr>
            <a:r>
              <a:t/>
            </a:r>
            <a:endParaRPr/>
          </a:p>
          <a:p>
            <a:pPr indent="-889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Click </a:t>
            </a:r>
            <a:r>
              <a:rPr b="1" i="0" lang="en-US" sz="1400" u="none" cap="none" strike="noStrike">
                <a:solidFill>
                  <a:srgbClr val="000000"/>
                </a:solidFill>
                <a:latin typeface="Arial"/>
                <a:ea typeface="Arial"/>
                <a:cs typeface="Arial"/>
                <a:sym typeface="Arial"/>
              </a:rPr>
              <a:t>“Predict Next Interaction”</a:t>
            </a:r>
            <a:endParaRPr b="0" i="0" sz="1400" u="none" cap="none" strike="noStrike">
              <a:solidFill>
                <a:srgbClr val="000000"/>
              </a:solidFill>
              <a:latin typeface="Arial"/>
              <a:ea typeface="Arial"/>
              <a:cs typeface="Arial"/>
              <a:sym typeface="Arial"/>
            </a:endParaRPr>
          </a:p>
          <a:p>
            <a:pPr indent="-889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Show:</a:t>
            </a:r>
            <a:endParaRPr/>
          </a:p>
          <a:p>
            <a:pPr indent="-285750" lvl="1" marL="12001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Top-N predicted pages</a:t>
            </a:r>
            <a:endParaRPr/>
          </a:p>
          <a:p>
            <a:pPr indent="-285750" lvl="1" marL="12001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Temporal attention weights</a:t>
            </a:r>
            <a:endParaRPr/>
          </a:p>
          <a:p>
            <a:pPr indent="-285750" lvl="1" marL="12001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Embedding heatmap (optional)</a:t>
            </a:r>
            <a:endParaRPr/>
          </a:p>
        </p:txBody>
      </p:sp>
      <p:sp>
        <p:nvSpPr>
          <p:cNvPr id="257" name="Google Shape;257;p20"/>
          <p:cNvSpPr txBox="1"/>
          <p:nvPr/>
        </p:nvSpPr>
        <p:spPr>
          <a:xfrm>
            <a:off x="879900" y="5033025"/>
            <a:ext cx="10627200" cy="138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a:t>Other </a:t>
            </a:r>
            <a:r>
              <a:rPr b="1" lang="en-US"/>
              <a:t>Possibilities</a:t>
            </a:r>
            <a:endParaRPr b="1"/>
          </a:p>
          <a:p>
            <a:pPr indent="-317500" lvl="0" marL="457200" marR="0" rtl="0" algn="l">
              <a:lnSpc>
                <a:spcPct val="100000"/>
              </a:lnSpc>
              <a:spcBef>
                <a:spcPts val="0"/>
              </a:spcBef>
              <a:spcAft>
                <a:spcPts val="0"/>
              </a:spcAft>
              <a:buSzPts val="1400"/>
              <a:buAutoNum type="arabicPeriod"/>
            </a:pPr>
            <a:r>
              <a:rPr lang="en-US"/>
              <a:t>Embedding heatmap</a:t>
            </a:r>
            <a:endParaRPr/>
          </a:p>
          <a:p>
            <a:pPr indent="-317500" lvl="0" marL="457200" marR="0" rtl="0" algn="l">
              <a:lnSpc>
                <a:spcPct val="100000"/>
              </a:lnSpc>
              <a:spcBef>
                <a:spcPts val="0"/>
              </a:spcBef>
              <a:spcAft>
                <a:spcPts val="0"/>
              </a:spcAft>
              <a:buSzPts val="1400"/>
              <a:buAutoNum type="arabicPeriod"/>
            </a:pPr>
            <a:r>
              <a:rPr lang="en-US"/>
              <a:t>Memory attention headmap - pick any user,page, link - </a:t>
            </a:r>
            <a:r>
              <a:rPr lang="en-US">
                <a:solidFill>
                  <a:schemeClr val="dk1"/>
                </a:solidFill>
              </a:rPr>
              <a:t>Show top neighbors (via attention weights) influencing the prediction.</a:t>
            </a:r>
            <a:endParaRPr>
              <a:solidFill>
                <a:schemeClr val="dk1"/>
              </a:solidFill>
            </a:endParaRPr>
          </a:p>
          <a:p>
            <a:pPr indent="-317500" lvl="0" marL="457200" rtl="0" algn="l">
              <a:spcBef>
                <a:spcPts val="0"/>
              </a:spcBef>
              <a:spcAft>
                <a:spcPts val="0"/>
              </a:spcAft>
              <a:buClr>
                <a:schemeClr val="dk1"/>
              </a:buClr>
              <a:buSzPts val="1400"/>
              <a:buAutoNum type="arabicPeriod"/>
            </a:pPr>
            <a:r>
              <a:rPr lang="en-US">
                <a:solidFill>
                  <a:schemeClr val="dk1"/>
                </a:solidFill>
              </a:rPr>
              <a:t>Anomaly detection / behaviour shift : Use learned temporal embeddings to detect when a user behaves </a:t>
            </a:r>
            <a:r>
              <a:rPr b="1" lang="en-US">
                <a:solidFill>
                  <a:schemeClr val="dk1"/>
                </a:solidFill>
              </a:rPr>
              <a:t>very differently</a:t>
            </a:r>
            <a:r>
              <a:rPr lang="en-US">
                <a:solidFill>
                  <a:schemeClr val="dk1"/>
                </a:solidFill>
              </a:rPr>
              <a:t> from their history. Use in real-world application in </a:t>
            </a:r>
            <a:r>
              <a:rPr b="1" lang="en-US">
                <a:solidFill>
                  <a:schemeClr val="dk1"/>
                </a:solidFill>
              </a:rPr>
              <a:t>user monitoring, recommender system personalization, or fraud detection</a:t>
            </a:r>
            <a:r>
              <a:rPr lang="en-US">
                <a:solidFill>
                  <a:schemeClr val="dk1"/>
                </a:solidFill>
              </a:rPr>
              <a:t>.</a:t>
            </a:r>
            <a:endParaRPr>
              <a:solidFill>
                <a:schemeClr val="dk1"/>
              </a:solidFill>
            </a:endParaRPr>
          </a:p>
          <a:p>
            <a:pPr indent="-317500" lvl="0" marL="457200" rtl="0" algn="l">
              <a:spcBef>
                <a:spcPts val="0"/>
              </a:spcBef>
              <a:spcAft>
                <a:spcPts val="0"/>
              </a:spcAft>
              <a:buClr>
                <a:schemeClr val="dk1"/>
              </a:buClr>
              <a:buSzPts val="1400"/>
              <a:buAutoNum type="arabicPeriod"/>
            </a:pPr>
            <a:r>
              <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34f00e68c9f_0_2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FF0000"/>
                </a:solidFill>
              </a:rPr>
              <a:t>Thank you!</a:t>
            </a:r>
            <a:endParaRPr>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solidFill>
                  <a:srgbClr val="FF0000"/>
                </a:solidFill>
              </a:rPr>
              <a:t>Backup</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GRU</a:t>
            </a:r>
            <a:endParaRPr/>
          </a:p>
        </p:txBody>
      </p:sp>
      <p:sp>
        <p:nvSpPr>
          <p:cNvPr id="274" name="Google Shape;274;p22"/>
          <p:cNvSpPr txBox="1"/>
          <p:nvPr/>
        </p:nvSpPr>
        <p:spPr>
          <a:xfrm>
            <a:off x="199844" y="2139465"/>
            <a:ext cx="7943492" cy="4233204"/>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Calibri"/>
                <a:ea typeface="Calibri"/>
                <a:cs typeface="Calibri"/>
                <a:sym typeface="Calibri"/>
              </a:rPr>
              <a:t>A GRU cell consists of three main components:</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833C0B"/>
              </a:buClr>
              <a:buSzPts val="1200"/>
              <a:buFont typeface="Arial"/>
              <a:buAutoNum type="arabicPeriod"/>
            </a:pPr>
            <a:r>
              <a:rPr b="1" i="0" lang="en-US" sz="1200" u="none" cap="none" strike="noStrike">
                <a:solidFill>
                  <a:srgbClr val="833C0B"/>
                </a:solidFill>
                <a:latin typeface="Calibri"/>
                <a:ea typeface="Calibri"/>
                <a:cs typeface="Calibri"/>
                <a:sym typeface="Calibri"/>
              </a:rPr>
              <a:t>Reset Gate (r_t):</a:t>
            </a:r>
            <a:r>
              <a:rPr b="1" i="0" lang="en-US" sz="12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342900" lvl="1" marL="800100" marR="0" rtl="0" algn="just">
              <a:lnSpc>
                <a:spcPct val="100000"/>
              </a:lnSpc>
              <a:spcBef>
                <a:spcPts val="0"/>
              </a:spcBef>
              <a:spcAft>
                <a:spcPts val="0"/>
              </a:spcAft>
              <a:buClr>
                <a:srgbClr val="000000"/>
              </a:buClr>
              <a:buSzPts val="1200"/>
              <a:buFont typeface="Arial"/>
              <a:buAutoNum type="alphaLcPeriod"/>
            </a:pPr>
            <a:r>
              <a:rPr b="0" i="0" lang="en-US" sz="1200" u="none" cap="none" strike="noStrike">
                <a:solidFill>
                  <a:schemeClr val="dk1"/>
                </a:solidFill>
                <a:latin typeface="Calibri"/>
                <a:ea typeface="Calibri"/>
                <a:cs typeface="Calibri"/>
                <a:sym typeface="Calibri"/>
              </a:rPr>
              <a:t>Role 	: Determines how much of the previous hidden state to forget.</a:t>
            </a:r>
            <a:endParaRPr b="0" i="0" sz="1400" u="none" cap="none" strike="noStrike">
              <a:solidFill>
                <a:srgbClr val="000000"/>
              </a:solidFill>
              <a:latin typeface="Arial"/>
              <a:ea typeface="Arial"/>
              <a:cs typeface="Arial"/>
              <a:sym typeface="Arial"/>
            </a:endParaRPr>
          </a:p>
          <a:p>
            <a:pPr indent="-342900" lvl="1" marL="800100" marR="0" rtl="0" algn="just">
              <a:lnSpc>
                <a:spcPct val="100000"/>
              </a:lnSpc>
              <a:spcBef>
                <a:spcPts val="0"/>
              </a:spcBef>
              <a:spcAft>
                <a:spcPts val="0"/>
              </a:spcAft>
              <a:buClr>
                <a:srgbClr val="000000"/>
              </a:buClr>
              <a:buSzPts val="1200"/>
              <a:buFont typeface="Arial"/>
              <a:buAutoNum type="alphaLcPeriod"/>
            </a:pPr>
            <a:r>
              <a:rPr b="0" i="0" lang="en-US" sz="1200" u="none" cap="none" strike="noStrike">
                <a:solidFill>
                  <a:schemeClr val="dk1"/>
                </a:solidFill>
                <a:latin typeface="Calibri"/>
                <a:ea typeface="Calibri"/>
                <a:cs typeface="Calibri"/>
                <a:sym typeface="Calibri"/>
              </a:rPr>
              <a:t>Function	: </a:t>
            </a:r>
            <a:r>
              <a:rPr b="1" i="0" lang="en-US" sz="1200" u="none" cap="none" strike="noStrike">
                <a:solidFill>
                  <a:schemeClr val="dk1"/>
                </a:solidFill>
                <a:latin typeface="Calibri"/>
                <a:ea typeface="Calibri"/>
                <a:cs typeface="Calibri"/>
                <a:sym typeface="Calibri"/>
              </a:rPr>
              <a:t>rt=σ(Wr⋅[ht−1,xt])</a:t>
            </a:r>
            <a:endParaRPr b="0" i="0" sz="1400" u="none" cap="none" strike="noStrike">
              <a:solidFill>
                <a:srgbClr val="000000"/>
              </a:solidFill>
              <a:latin typeface="Arial"/>
              <a:ea typeface="Arial"/>
              <a:cs typeface="Arial"/>
              <a:sym typeface="Arial"/>
            </a:endParaRPr>
          </a:p>
          <a:p>
            <a:pPr indent="-342900" lvl="1" marL="800100" marR="0" rtl="0" algn="just">
              <a:lnSpc>
                <a:spcPct val="100000"/>
              </a:lnSpc>
              <a:spcBef>
                <a:spcPts val="0"/>
              </a:spcBef>
              <a:spcAft>
                <a:spcPts val="0"/>
              </a:spcAft>
              <a:buClr>
                <a:srgbClr val="000000"/>
              </a:buClr>
              <a:buSzPts val="1200"/>
              <a:buFont typeface="Arial"/>
              <a:buAutoNum type="alphaLcPeriod"/>
            </a:pPr>
            <a:r>
              <a:rPr b="0" i="0" lang="en-US" sz="1200" u="none" cap="none" strike="noStrike">
                <a:solidFill>
                  <a:schemeClr val="dk1"/>
                </a:solidFill>
                <a:latin typeface="Calibri"/>
                <a:ea typeface="Calibri"/>
                <a:cs typeface="Calibri"/>
                <a:sym typeface="Calibri"/>
              </a:rPr>
              <a:t>Calculation	: Helps decide what information from the past is irrelevant to the current state.</a:t>
            </a:r>
            <a:endParaRPr b="0" i="0" sz="1400" u="none" cap="none" strike="noStrike">
              <a:solidFill>
                <a:srgbClr val="000000"/>
              </a:solidFill>
              <a:latin typeface="Arial"/>
              <a:ea typeface="Arial"/>
              <a:cs typeface="Arial"/>
              <a:sym typeface="Arial"/>
            </a:endParaRPr>
          </a:p>
          <a:p>
            <a:pPr indent="0" lvl="1" marL="457200" marR="0" rtl="0" algn="just">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rgbClr val="833C0B"/>
              </a:buClr>
              <a:buSzPts val="1200"/>
              <a:buFont typeface="Arial"/>
              <a:buAutoNum type="arabicPeriod"/>
            </a:pPr>
            <a:r>
              <a:rPr b="1" i="0" lang="en-US" sz="1200" u="none" cap="none" strike="noStrike">
                <a:solidFill>
                  <a:srgbClr val="833C0B"/>
                </a:solidFill>
                <a:latin typeface="Calibri"/>
                <a:ea typeface="Calibri"/>
                <a:cs typeface="Calibri"/>
                <a:sym typeface="Calibri"/>
              </a:rPr>
              <a:t>Update Gate (z_t)</a:t>
            </a:r>
            <a:endParaRPr b="0" i="0" sz="1400" u="none" cap="none" strike="noStrike">
              <a:solidFill>
                <a:srgbClr val="000000"/>
              </a:solidFill>
              <a:latin typeface="Arial"/>
              <a:ea typeface="Arial"/>
              <a:cs typeface="Arial"/>
              <a:sym typeface="Arial"/>
            </a:endParaRPr>
          </a:p>
          <a:p>
            <a:pPr indent="-342900" lvl="1" marL="800100" marR="0" rtl="0" algn="just">
              <a:lnSpc>
                <a:spcPct val="100000"/>
              </a:lnSpc>
              <a:spcBef>
                <a:spcPts val="0"/>
              </a:spcBef>
              <a:spcAft>
                <a:spcPts val="0"/>
              </a:spcAft>
              <a:buClr>
                <a:srgbClr val="000000"/>
              </a:buClr>
              <a:buSzPts val="1200"/>
              <a:buFont typeface="Arial"/>
              <a:buAutoNum type="alphaLcPeriod"/>
            </a:pPr>
            <a:r>
              <a:rPr b="0" i="0" lang="en-US" sz="1200" u="none" cap="none" strike="noStrike">
                <a:solidFill>
                  <a:schemeClr val="dk1"/>
                </a:solidFill>
                <a:latin typeface="Calibri"/>
                <a:ea typeface="Calibri"/>
                <a:cs typeface="Calibri"/>
                <a:sym typeface="Calibri"/>
              </a:rPr>
              <a:t>Role	:Decides how much of the previous hidden state to retain and how much new information to add.</a:t>
            </a:r>
            <a:endParaRPr b="0" i="0" sz="1400" u="none" cap="none" strike="noStrike">
              <a:solidFill>
                <a:srgbClr val="000000"/>
              </a:solidFill>
              <a:latin typeface="Arial"/>
              <a:ea typeface="Arial"/>
              <a:cs typeface="Arial"/>
              <a:sym typeface="Arial"/>
            </a:endParaRPr>
          </a:p>
          <a:p>
            <a:pPr indent="-342900" lvl="1" marL="800100" marR="0" rtl="0" algn="just">
              <a:lnSpc>
                <a:spcPct val="110000"/>
              </a:lnSpc>
              <a:spcBef>
                <a:spcPts val="0"/>
              </a:spcBef>
              <a:spcAft>
                <a:spcPts val="0"/>
              </a:spcAft>
              <a:buClr>
                <a:srgbClr val="000000"/>
              </a:buClr>
              <a:buSzPts val="1200"/>
              <a:buFont typeface="Arial"/>
              <a:buAutoNum type="alphaLcPeriod"/>
            </a:pPr>
            <a:r>
              <a:rPr b="0" i="0" lang="en-US" sz="1200" u="none" cap="none" strike="noStrike">
                <a:solidFill>
                  <a:schemeClr val="dk1"/>
                </a:solidFill>
                <a:latin typeface="Calibri"/>
                <a:ea typeface="Calibri"/>
                <a:cs typeface="Calibri"/>
                <a:sym typeface="Calibri"/>
              </a:rPr>
              <a:t>Function	: </a:t>
            </a:r>
            <a:r>
              <a:rPr b="1" i="0" lang="en-US" sz="1200" u="none" cap="none" strike="noStrike">
                <a:solidFill>
                  <a:schemeClr val="dk1"/>
                </a:solidFill>
                <a:latin typeface="Calibri"/>
                <a:ea typeface="Calibri"/>
                <a:cs typeface="Calibri"/>
                <a:sym typeface="Calibri"/>
              </a:rPr>
              <a:t>zt=σ(Wz⋅[ht−1,xt])</a:t>
            </a:r>
            <a:endParaRPr b="1" i="0" sz="1200" u="none" cap="none" strike="noStrike">
              <a:solidFill>
                <a:srgbClr val="000000"/>
              </a:solidFill>
              <a:latin typeface="Calibri"/>
              <a:ea typeface="Calibri"/>
              <a:cs typeface="Calibri"/>
              <a:sym typeface="Calibri"/>
            </a:endParaRPr>
          </a:p>
          <a:p>
            <a:pPr indent="-342900" lvl="1" marL="800100" marR="0" rtl="0" algn="just">
              <a:lnSpc>
                <a:spcPct val="110000"/>
              </a:lnSpc>
              <a:spcBef>
                <a:spcPts val="0"/>
              </a:spcBef>
              <a:spcAft>
                <a:spcPts val="0"/>
              </a:spcAft>
              <a:buClr>
                <a:srgbClr val="000000"/>
              </a:buClr>
              <a:buSzPts val="1200"/>
              <a:buFont typeface="Arial"/>
              <a:buAutoNum type="alphaLcPeriod"/>
            </a:pPr>
            <a:r>
              <a:rPr b="0" i="0" lang="en-US" sz="1200" u="none" cap="none" strike="noStrike">
                <a:solidFill>
                  <a:srgbClr val="000000"/>
                </a:solidFill>
                <a:latin typeface="Calibri"/>
                <a:ea typeface="Calibri"/>
                <a:cs typeface="Calibri"/>
                <a:sym typeface="Calibri"/>
              </a:rPr>
              <a:t>Calculation	: Balances between retaining past information and incorporating new information.</a:t>
            </a:r>
            <a:endParaRPr b="0" i="0" sz="1400" u="none" cap="none" strike="noStrike">
              <a:solidFill>
                <a:srgbClr val="000000"/>
              </a:solidFill>
              <a:latin typeface="Arial"/>
              <a:ea typeface="Arial"/>
              <a:cs typeface="Arial"/>
              <a:sym typeface="Arial"/>
            </a:endParaRPr>
          </a:p>
          <a:p>
            <a:pPr indent="0" lvl="1" marL="457200" marR="0" rtl="0" algn="just">
              <a:lnSpc>
                <a:spcPct val="110000"/>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a:p>
            <a:pPr indent="-342900" lvl="0" marL="342900" marR="0" rtl="0" algn="just">
              <a:lnSpc>
                <a:spcPct val="100000"/>
              </a:lnSpc>
              <a:spcBef>
                <a:spcPts val="0"/>
              </a:spcBef>
              <a:spcAft>
                <a:spcPts val="0"/>
              </a:spcAft>
              <a:buClr>
                <a:srgbClr val="833C0B"/>
              </a:buClr>
              <a:buSzPts val="1200"/>
              <a:buFont typeface="Arial"/>
              <a:buAutoNum type="arabicPeriod"/>
            </a:pPr>
            <a:r>
              <a:rPr b="1" i="0" lang="en-US" sz="1200" u="none" cap="none" strike="noStrike">
                <a:solidFill>
                  <a:srgbClr val="833C0B"/>
                </a:solidFill>
                <a:latin typeface="Calibri"/>
                <a:ea typeface="Calibri"/>
                <a:cs typeface="Calibri"/>
                <a:sym typeface="Calibri"/>
              </a:rPr>
              <a:t>Candidate hidden state (ht)</a:t>
            </a:r>
            <a:endParaRPr b="0" i="0" sz="1400" u="none" cap="none" strike="noStrike">
              <a:solidFill>
                <a:srgbClr val="000000"/>
              </a:solidFill>
              <a:latin typeface="Arial"/>
              <a:ea typeface="Arial"/>
              <a:cs typeface="Arial"/>
              <a:sym typeface="Arial"/>
            </a:endParaRPr>
          </a:p>
          <a:p>
            <a:pPr indent="-342900" lvl="1" marL="800100" marR="0" rtl="0" algn="just">
              <a:lnSpc>
                <a:spcPct val="100000"/>
              </a:lnSpc>
              <a:spcBef>
                <a:spcPts val="0"/>
              </a:spcBef>
              <a:spcAft>
                <a:spcPts val="0"/>
              </a:spcAft>
              <a:buClr>
                <a:srgbClr val="000000"/>
              </a:buClr>
              <a:buSzPts val="1200"/>
              <a:buFont typeface="Arial"/>
              <a:buAutoNum type="alphaLcPeriod"/>
            </a:pPr>
            <a:r>
              <a:rPr b="0" i="0" lang="en-US" sz="1200" u="none" cap="none" strike="noStrike">
                <a:solidFill>
                  <a:schemeClr val="dk1"/>
                </a:solidFill>
                <a:latin typeface="Calibri"/>
                <a:ea typeface="Calibri"/>
                <a:cs typeface="Calibri"/>
                <a:sym typeface="Calibri"/>
              </a:rPr>
              <a:t>Role	:Computes a new hidden state based on current input and previous hidden state filtered by the reset gate.</a:t>
            </a:r>
            <a:endParaRPr b="0" i="0" sz="1400" u="none" cap="none" strike="noStrike">
              <a:solidFill>
                <a:srgbClr val="000000"/>
              </a:solidFill>
              <a:latin typeface="Arial"/>
              <a:ea typeface="Arial"/>
              <a:cs typeface="Arial"/>
              <a:sym typeface="Arial"/>
            </a:endParaRPr>
          </a:p>
          <a:p>
            <a:pPr indent="-342900" lvl="1" marL="800100" marR="0" rtl="0" algn="just">
              <a:lnSpc>
                <a:spcPct val="100000"/>
              </a:lnSpc>
              <a:spcBef>
                <a:spcPts val="0"/>
              </a:spcBef>
              <a:spcAft>
                <a:spcPts val="0"/>
              </a:spcAft>
              <a:buClr>
                <a:srgbClr val="000000"/>
              </a:buClr>
              <a:buSzPts val="1200"/>
              <a:buFont typeface="Arial"/>
              <a:buAutoNum type="alphaLcPeriod"/>
            </a:pPr>
            <a:r>
              <a:rPr b="0" i="0" lang="en-US" sz="1200" u="none" cap="none" strike="noStrike">
                <a:solidFill>
                  <a:schemeClr val="dk1"/>
                </a:solidFill>
                <a:latin typeface="Calibri"/>
                <a:ea typeface="Calibri"/>
                <a:cs typeface="Calibri"/>
                <a:sym typeface="Calibri"/>
              </a:rPr>
              <a:t>Function 	:</a:t>
            </a:r>
            <a:r>
              <a:rPr b="1" i="0" lang="en-US" sz="1200" u="none" cap="none" strike="noStrike">
                <a:solidFill>
                  <a:schemeClr val="dk1"/>
                </a:solidFill>
                <a:latin typeface="Calibri"/>
                <a:ea typeface="Calibri"/>
                <a:cs typeface="Calibri"/>
                <a:sym typeface="Calibri"/>
              </a:rPr>
              <a:t> h~t=tanh⁡(W⋅[rt⊙ht−1,xt])</a:t>
            </a:r>
            <a:endParaRPr b="0" i="0" sz="1400" u="none" cap="none" strike="noStrike">
              <a:solidFill>
                <a:srgbClr val="000000"/>
              </a:solidFill>
              <a:latin typeface="Arial"/>
              <a:ea typeface="Arial"/>
              <a:cs typeface="Arial"/>
              <a:sym typeface="Arial"/>
            </a:endParaRPr>
          </a:p>
          <a:p>
            <a:pPr indent="-342900" lvl="1" marL="800100" marR="0" rtl="0" algn="just">
              <a:lnSpc>
                <a:spcPct val="100000"/>
              </a:lnSpc>
              <a:spcBef>
                <a:spcPts val="0"/>
              </a:spcBef>
              <a:spcAft>
                <a:spcPts val="0"/>
              </a:spcAft>
              <a:buClr>
                <a:srgbClr val="000000"/>
              </a:buClr>
              <a:buSzPts val="1200"/>
              <a:buFont typeface="Arial"/>
              <a:buAutoNum type="alphaLcPeriod"/>
            </a:pPr>
            <a:r>
              <a:rPr b="0" i="0" lang="en-US" sz="1200" u="none" cap="none" strike="noStrike">
                <a:solidFill>
                  <a:srgbClr val="000000"/>
                </a:solidFill>
                <a:latin typeface="Calibri"/>
                <a:ea typeface="Calibri"/>
                <a:cs typeface="Calibri"/>
                <a:sym typeface="Calibri"/>
              </a:rPr>
              <a:t>Calculation	</a:t>
            </a:r>
            <a:r>
              <a:rPr b="0" i="0" lang="en-US" sz="1200" u="none" cap="none" strike="noStrike">
                <a:solidFill>
                  <a:schemeClr val="dk1"/>
                </a:solidFill>
                <a:latin typeface="Calibri"/>
                <a:ea typeface="Calibri"/>
                <a:cs typeface="Calibri"/>
                <a:sym typeface="Calibri"/>
              </a:rPr>
              <a:t>: Represents the potential new state of the GRU, considering both past and present information.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833C0B"/>
              </a:buClr>
              <a:buSzPts val="1200"/>
              <a:buFont typeface="Arial"/>
              <a:buNone/>
            </a:pPr>
            <a:r>
              <a:rPr b="1" i="0" lang="en-US" sz="1200" u="none" cap="none" strike="noStrike">
                <a:solidFill>
                  <a:srgbClr val="833C0B"/>
                </a:solidFill>
                <a:latin typeface="Calibri"/>
                <a:ea typeface="Calibri"/>
                <a:cs typeface="Calibri"/>
                <a:sym typeface="Calibri"/>
              </a:rPr>
              <a:t>4. Final hidden state calculation</a:t>
            </a:r>
            <a:endParaRPr b="0" i="0" sz="1400" u="none" cap="none" strike="noStrike">
              <a:solidFill>
                <a:srgbClr val="000000"/>
              </a:solidFill>
              <a:latin typeface="Arial"/>
              <a:ea typeface="Arial"/>
              <a:cs typeface="Arial"/>
              <a:sym typeface="Arial"/>
            </a:endParaRPr>
          </a:p>
          <a:p>
            <a:pPr indent="0" lvl="1" marL="457200" marR="0" rtl="0" algn="just">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The final hidden state htht is calculated by combining the previous hidden state and the candidate hidden state, using the update gate to control the balance: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Calibri"/>
                <a:ea typeface="Calibri"/>
                <a:cs typeface="Calibri"/>
                <a:sym typeface="Calibri"/>
              </a:rPr>
              <a:t>	ht=(1−zt)⊙ht−1+zt⊙h~t</a:t>
            </a:r>
            <a:endParaRPr b="0" i="0" sz="1200" u="none" cap="none" strike="noStrike">
              <a:solidFill>
                <a:srgbClr val="000000"/>
              </a:solidFill>
              <a:latin typeface="Calibri"/>
              <a:ea typeface="Calibri"/>
              <a:cs typeface="Calibri"/>
              <a:sym typeface="Calibri"/>
            </a:endParaRPr>
          </a:p>
        </p:txBody>
      </p:sp>
      <p:pic>
        <p:nvPicPr>
          <p:cNvPr id="275" name="Google Shape;275;p22"/>
          <p:cNvPicPr preferRelativeResize="0"/>
          <p:nvPr/>
        </p:nvPicPr>
        <p:blipFill rotWithShape="1">
          <a:blip r:embed="rId3">
            <a:alphaModFix/>
          </a:blip>
          <a:srcRect b="0" l="0" r="0" t="0"/>
          <a:stretch/>
        </p:blipFill>
        <p:spPr>
          <a:xfrm>
            <a:off x="8317849" y="3684712"/>
            <a:ext cx="3809031" cy="2388284"/>
          </a:xfrm>
          <a:prstGeom prst="rect">
            <a:avLst/>
          </a:prstGeom>
          <a:noFill/>
          <a:ln cap="flat" cmpd="sng" w="9525">
            <a:solidFill>
              <a:schemeClr val="accent1"/>
            </a:solidFill>
            <a:prstDash val="solid"/>
            <a:round/>
            <a:headEnd len="sm" w="sm" type="none"/>
            <a:tailEnd len="sm" w="sm" type="none"/>
          </a:ln>
        </p:spPr>
      </p:pic>
      <p:sp>
        <p:nvSpPr>
          <p:cNvPr id="276" name="Google Shape;276;p22"/>
          <p:cNvSpPr txBox="1"/>
          <p:nvPr/>
        </p:nvSpPr>
        <p:spPr>
          <a:xfrm>
            <a:off x="838200" y="1400801"/>
            <a:ext cx="1077870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In TGN, the GRU (Gated Recurrent Unit) serves as a memory updater that captures temporal dependencies from past network events. It processes incoming messages from neighboring nodes along with the current memory state to generate an updated memory representation. This allows nodes to retain long-term information, adapt to dynamic changes, and make predictive decisions for tasks.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3"/>
          <p:cNvSpPr txBox="1"/>
          <p:nvPr/>
        </p:nvSpPr>
        <p:spPr>
          <a:xfrm>
            <a:off x="226656" y="197580"/>
            <a:ext cx="11734800" cy="38779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4472C4"/>
              </a:buClr>
              <a:buSzPts val="2800"/>
              <a:buFont typeface="Calibri"/>
              <a:buNone/>
            </a:pPr>
            <a:r>
              <a:rPr b="0" i="0" lang="en-US" sz="2800" u="none" cap="none" strike="noStrike">
                <a:solidFill>
                  <a:srgbClr val="4472C4"/>
                </a:solidFill>
                <a:latin typeface="Calibri"/>
                <a:ea typeface="Calibri"/>
                <a:cs typeface="Calibri"/>
                <a:sym typeface="Calibri"/>
              </a:rPr>
              <a:t>Functional time encoding</a:t>
            </a:r>
            <a:endParaRPr b="0" i="0" sz="2800" u="none" cap="none" strike="noStrike">
              <a:solidFill>
                <a:srgbClr val="4472C4"/>
              </a:solidFill>
              <a:latin typeface="Calibri"/>
              <a:ea typeface="Calibri"/>
              <a:cs typeface="Calibri"/>
              <a:sym typeface="Calibri"/>
            </a:endParaRPr>
          </a:p>
        </p:txBody>
      </p:sp>
      <p:grpSp>
        <p:nvGrpSpPr>
          <p:cNvPr id="282" name="Google Shape;282;p23"/>
          <p:cNvGrpSpPr/>
          <p:nvPr/>
        </p:nvGrpSpPr>
        <p:grpSpPr>
          <a:xfrm>
            <a:off x="222242" y="197580"/>
            <a:ext cx="11739214" cy="432001"/>
            <a:chOff x="222242" y="197580"/>
            <a:chExt cx="11739214" cy="432001"/>
          </a:xfrm>
        </p:grpSpPr>
        <p:sp>
          <p:nvSpPr>
            <p:cNvPr id="283" name="Google Shape;283;p23"/>
            <p:cNvSpPr txBox="1"/>
            <p:nvPr/>
          </p:nvSpPr>
          <p:spPr>
            <a:xfrm>
              <a:off x="226656" y="197580"/>
              <a:ext cx="11734800" cy="38779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chemeClr val="dk1"/>
                </a:buClr>
                <a:buSzPts val="2800"/>
                <a:buFont typeface="Calibri"/>
                <a:buNone/>
              </a:pPr>
              <a:r>
                <a:t/>
              </a:r>
              <a:endParaRPr b="0" i="0" sz="2800" u="none" cap="none" strike="noStrike">
                <a:solidFill>
                  <a:srgbClr val="4472C4"/>
                </a:solidFill>
                <a:latin typeface="Calibri"/>
                <a:ea typeface="Calibri"/>
                <a:cs typeface="Calibri"/>
                <a:sym typeface="Calibri"/>
              </a:endParaRPr>
            </a:p>
          </p:txBody>
        </p:sp>
        <p:cxnSp>
          <p:nvCxnSpPr>
            <p:cNvPr id="284" name="Google Shape;284;p23"/>
            <p:cNvCxnSpPr/>
            <p:nvPr/>
          </p:nvCxnSpPr>
          <p:spPr>
            <a:xfrm flipH="1" rot="10800000">
              <a:off x="222242" y="620785"/>
              <a:ext cx="11705963" cy="8796"/>
            </a:xfrm>
            <a:prstGeom prst="straightConnector1">
              <a:avLst/>
            </a:prstGeom>
            <a:noFill/>
            <a:ln cap="flat" cmpd="sng" w="38100">
              <a:solidFill>
                <a:schemeClr val="accent5"/>
              </a:solidFill>
              <a:prstDash val="solid"/>
              <a:miter lim="800000"/>
              <a:headEnd len="sm" w="sm" type="none"/>
              <a:tailEnd len="sm" w="sm" type="none"/>
            </a:ln>
          </p:spPr>
        </p:cxn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solidFill>
                  <a:srgbClr val="FF0000"/>
                </a:solidFill>
              </a:rPr>
              <a:t>Working of Graph Neural Networks (GNNs)</a:t>
            </a:r>
            <a:endParaRPr/>
          </a:p>
        </p:txBody>
      </p:sp>
      <p:sp>
        <p:nvSpPr>
          <p:cNvPr id="143" name="Google Shape;143;p2"/>
          <p:cNvSpPr txBox="1"/>
          <p:nvPr/>
        </p:nvSpPr>
        <p:spPr>
          <a:xfrm>
            <a:off x="500333" y="1615612"/>
            <a:ext cx="5532407" cy="2651592"/>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marR="0" rtl="0" algn="l">
              <a:lnSpc>
                <a:spcPct val="90000"/>
              </a:lnSpc>
              <a:spcBef>
                <a:spcPts val="0"/>
              </a:spcBef>
              <a:spcAft>
                <a:spcPts val="0"/>
              </a:spcAft>
              <a:buClr>
                <a:srgbClr val="000000"/>
              </a:buClr>
              <a:buSzPct val="100000"/>
              <a:buFont typeface="Arial"/>
              <a:buChar char="•"/>
            </a:pPr>
            <a:r>
              <a:rPr b="1" i="0" lang="en-US" sz="1600" u="none" cap="none" strike="noStrike">
                <a:solidFill>
                  <a:schemeClr val="dk1"/>
                </a:solidFill>
                <a:latin typeface="Arial"/>
                <a:ea typeface="Arial"/>
                <a:cs typeface="Arial"/>
                <a:sym typeface="Arial"/>
              </a:rPr>
              <a:t>Graph Representation:</a:t>
            </a:r>
            <a:endParaRPr b="0" i="0" sz="1600" u="none" cap="none" strike="noStrike">
              <a:solidFill>
                <a:schemeClr val="dk1"/>
              </a:solidFill>
              <a:latin typeface="Arial"/>
              <a:ea typeface="Arial"/>
              <a:cs typeface="Arial"/>
              <a:sym typeface="Arial"/>
            </a:endParaRPr>
          </a:p>
          <a:p>
            <a:pPr indent="-285750" lvl="1" marL="742950" marR="0" rtl="0" algn="l">
              <a:lnSpc>
                <a:spcPct val="90000"/>
              </a:lnSpc>
              <a:spcBef>
                <a:spcPts val="500"/>
              </a:spcBef>
              <a:spcAft>
                <a:spcPts val="0"/>
              </a:spcAft>
              <a:buClr>
                <a:srgbClr val="000000"/>
              </a:buClr>
              <a:buSzPct val="100000"/>
              <a:buFont typeface="Arial"/>
              <a:buChar char="•"/>
            </a:pPr>
            <a:r>
              <a:rPr b="0" i="0" lang="en-US" sz="1400" u="none" cap="none" strike="noStrike">
                <a:solidFill>
                  <a:schemeClr val="dk1"/>
                </a:solidFill>
                <a:latin typeface="Arial"/>
                <a:ea typeface="Arial"/>
                <a:cs typeface="Arial"/>
                <a:sym typeface="Arial"/>
              </a:rPr>
              <a:t>A graph consists of nodes and edges.</a:t>
            </a:r>
            <a:endParaRPr b="0" i="0" sz="1400" u="none" cap="none" strike="noStrike">
              <a:solidFill>
                <a:srgbClr val="000000"/>
              </a:solidFill>
              <a:latin typeface="Arial"/>
              <a:ea typeface="Arial"/>
              <a:cs typeface="Arial"/>
              <a:sym typeface="Arial"/>
            </a:endParaRPr>
          </a:p>
          <a:p>
            <a:pPr indent="-285750" lvl="1" marL="742950" marR="0" rtl="0" algn="l">
              <a:lnSpc>
                <a:spcPct val="90000"/>
              </a:lnSpc>
              <a:spcBef>
                <a:spcPts val="500"/>
              </a:spcBef>
              <a:spcAft>
                <a:spcPts val="0"/>
              </a:spcAft>
              <a:buClr>
                <a:srgbClr val="000000"/>
              </a:buClr>
              <a:buSzPct val="100000"/>
              <a:buFont typeface="Arial"/>
              <a:buChar char="•"/>
            </a:pPr>
            <a:r>
              <a:rPr b="0" i="0" lang="en-US" sz="1400" u="none" cap="none" strike="noStrike">
                <a:solidFill>
                  <a:schemeClr val="dk1"/>
                </a:solidFill>
                <a:latin typeface="Arial"/>
                <a:ea typeface="Arial"/>
                <a:cs typeface="Arial"/>
                <a:sym typeface="Arial"/>
              </a:rPr>
              <a:t>Each node has features and edges have features .</a:t>
            </a:r>
            <a:endParaRPr b="0" i="0" sz="1400" u="none" cap="none" strike="noStrike">
              <a:solidFill>
                <a:srgbClr val="000000"/>
              </a:solidFill>
              <a:latin typeface="Arial"/>
              <a:ea typeface="Arial"/>
              <a:cs typeface="Arial"/>
              <a:sym typeface="Arial"/>
            </a:endParaRPr>
          </a:p>
          <a:p>
            <a:pPr indent="-228600" lvl="0" marL="228600" marR="0" rtl="0" algn="l">
              <a:lnSpc>
                <a:spcPct val="90000"/>
              </a:lnSpc>
              <a:spcBef>
                <a:spcPts val="1000"/>
              </a:spcBef>
              <a:spcAft>
                <a:spcPts val="0"/>
              </a:spcAft>
              <a:buClr>
                <a:srgbClr val="000000"/>
              </a:buClr>
              <a:buSzPct val="100000"/>
              <a:buFont typeface="Arial"/>
              <a:buChar char="•"/>
            </a:pPr>
            <a:r>
              <a:rPr b="1" i="0" lang="en-US" sz="1600" u="none" cap="none" strike="noStrike">
                <a:solidFill>
                  <a:schemeClr val="dk1"/>
                </a:solidFill>
                <a:latin typeface="Arial"/>
                <a:ea typeface="Arial"/>
                <a:cs typeface="Arial"/>
                <a:sym typeface="Arial"/>
              </a:rPr>
              <a:t>Message Passing:</a:t>
            </a:r>
            <a:endParaRPr b="0" i="0" sz="1600" u="none" cap="none" strike="noStrike">
              <a:solidFill>
                <a:schemeClr val="dk1"/>
              </a:solidFill>
              <a:latin typeface="Arial"/>
              <a:ea typeface="Arial"/>
              <a:cs typeface="Arial"/>
              <a:sym typeface="Arial"/>
            </a:endParaRPr>
          </a:p>
          <a:p>
            <a:pPr indent="-285750" lvl="1" marL="742950" marR="0" rtl="0" algn="l">
              <a:lnSpc>
                <a:spcPct val="90000"/>
              </a:lnSpc>
              <a:spcBef>
                <a:spcPts val="500"/>
              </a:spcBef>
              <a:spcAft>
                <a:spcPts val="0"/>
              </a:spcAft>
              <a:buClr>
                <a:srgbClr val="000000"/>
              </a:buClr>
              <a:buSzPct val="100000"/>
              <a:buFont typeface="Arial"/>
              <a:buChar char="•"/>
            </a:pPr>
            <a:r>
              <a:rPr b="0" i="0" lang="en-US" sz="1400" u="none" cap="none" strike="noStrike">
                <a:solidFill>
                  <a:schemeClr val="dk1"/>
                </a:solidFill>
                <a:latin typeface="Arial"/>
                <a:ea typeface="Arial"/>
                <a:cs typeface="Arial"/>
                <a:sym typeface="Arial"/>
              </a:rPr>
              <a:t>GNNs operate by iteratively exchanging information between nodes.</a:t>
            </a:r>
            <a:endParaRPr b="0" i="0" sz="1400" u="none" cap="none" strike="noStrike">
              <a:solidFill>
                <a:srgbClr val="000000"/>
              </a:solidFill>
              <a:latin typeface="Arial"/>
              <a:ea typeface="Arial"/>
              <a:cs typeface="Arial"/>
              <a:sym typeface="Arial"/>
            </a:endParaRPr>
          </a:p>
          <a:p>
            <a:pPr indent="-285750" lvl="1" marL="742950" marR="0" rtl="0" algn="l">
              <a:lnSpc>
                <a:spcPct val="90000"/>
              </a:lnSpc>
              <a:spcBef>
                <a:spcPts val="500"/>
              </a:spcBef>
              <a:spcAft>
                <a:spcPts val="0"/>
              </a:spcAft>
              <a:buClr>
                <a:srgbClr val="000000"/>
              </a:buClr>
              <a:buSzPct val="100000"/>
              <a:buFont typeface="Arial"/>
              <a:buChar char="•"/>
            </a:pPr>
            <a:r>
              <a:rPr b="0" i="0" lang="en-US" sz="1400" u="none" cap="none" strike="noStrike">
                <a:solidFill>
                  <a:schemeClr val="dk1"/>
                </a:solidFill>
                <a:latin typeface="Arial"/>
                <a:ea typeface="Arial"/>
                <a:cs typeface="Arial"/>
                <a:sym typeface="Arial"/>
              </a:rPr>
              <a:t>At each layer, nodes aggregate messages from their neighbors.</a:t>
            </a:r>
            <a:endParaRPr b="0" i="0" sz="1400" u="none" cap="none" strike="noStrike">
              <a:solidFill>
                <a:srgbClr val="000000"/>
              </a:solidFill>
              <a:latin typeface="Arial"/>
              <a:ea typeface="Arial"/>
              <a:cs typeface="Arial"/>
              <a:sym typeface="Arial"/>
            </a:endParaRPr>
          </a:p>
          <a:p>
            <a:pPr indent="-228600" lvl="0" marL="228600" marR="0" rtl="0" algn="l">
              <a:lnSpc>
                <a:spcPct val="90000"/>
              </a:lnSpc>
              <a:spcBef>
                <a:spcPts val="1000"/>
              </a:spcBef>
              <a:spcAft>
                <a:spcPts val="0"/>
              </a:spcAft>
              <a:buClr>
                <a:srgbClr val="000000"/>
              </a:buClr>
              <a:buSzPct val="100000"/>
              <a:buFont typeface="Arial"/>
              <a:buChar char="•"/>
            </a:pPr>
            <a:r>
              <a:rPr b="1" i="0" lang="en-US" sz="1600" u="none" cap="none" strike="noStrike">
                <a:solidFill>
                  <a:schemeClr val="dk1"/>
                </a:solidFill>
                <a:latin typeface="Arial"/>
                <a:ea typeface="Arial"/>
                <a:cs typeface="Arial"/>
                <a:sym typeface="Arial"/>
              </a:rPr>
              <a:t>Graph-Level Representation:</a:t>
            </a:r>
            <a:endParaRPr b="0" i="0" sz="1600" u="none" cap="none" strike="noStrike">
              <a:solidFill>
                <a:schemeClr val="dk1"/>
              </a:solidFill>
              <a:latin typeface="Arial"/>
              <a:ea typeface="Arial"/>
              <a:cs typeface="Arial"/>
              <a:sym typeface="Arial"/>
            </a:endParaRPr>
          </a:p>
          <a:p>
            <a:pPr indent="-285750" lvl="1" marL="742950" marR="0" rtl="0" algn="l">
              <a:lnSpc>
                <a:spcPct val="90000"/>
              </a:lnSpc>
              <a:spcBef>
                <a:spcPts val="500"/>
              </a:spcBef>
              <a:spcAft>
                <a:spcPts val="0"/>
              </a:spcAft>
              <a:buClr>
                <a:srgbClr val="000000"/>
              </a:buClr>
              <a:buSzPct val="100000"/>
              <a:buFont typeface="Arial"/>
              <a:buChar char="•"/>
            </a:pPr>
            <a:r>
              <a:rPr b="0" i="0" lang="en-US" sz="1400" u="none" cap="none" strike="noStrike">
                <a:solidFill>
                  <a:schemeClr val="dk1"/>
                </a:solidFill>
                <a:latin typeface="Arial"/>
                <a:ea typeface="Arial"/>
                <a:cs typeface="Arial"/>
                <a:sym typeface="Arial"/>
              </a:rPr>
              <a:t>After multiple layers, node embeddings are aggregated to form a graph-level representation.</a:t>
            </a:r>
            <a:endParaRPr b="0" i="0" sz="1400" u="none" cap="none" strike="noStrike">
              <a:solidFill>
                <a:srgbClr val="000000"/>
              </a:solidFill>
              <a:latin typeface="Arial"/>
              <a:ea typeface="Arial"/>
              <a:cs typeface="Arial"/>
              <a:sym typeface="Arial"/>
            </a:endParaRPr>
          </a:p>
          <a:p>
            <a:pPr indent="-228600" lvl="0" marL="228600" marR="0" rtl="0" algn="l">
              <a:lnSpc>
                <a:spcPct val="90000"/>
              </a:lnSpc>
              <a:spcBef>
                <a:spcPts val="1000"/>
              </a:spcBef>
              <a:spcAft>
                <a:spcPts val="0"/>
              </a:spcAft>
              <a:buClr>
                <a:srgbClr val="000000"/>
              </a:buClr>
              <a:buSzPct val="100000"/>
              <a:buFont typeface="Arial"/>
              <a:buChar char="•"/>
            </a:pPr>
            <a:r>
              <a:rPr b="1" i="0" lang="en-US" sz="1600" u="none" cap="none" strike="noStrike">
                <a:solidFill>
                  <a:schemeClr val="dk1"/>
                </a:solidFill>
                <a:latin typeface="Arial"/>
                <a:ea typeface="Arial"/>
                <a:cs typeface="Arial"/>
                <a:sym typeface="Arial"/>
              </a:rPr>
              <a:t>Applications:</a:t>
            </a:r>
            <a:endParaRPr b="0" i="0" sz="1600" u="none" cap="none" strike="noStrike">
              <a:solidFill>
                <a:schemeClr val="dk1"/>
              </a:solidFill>
              <a:latin typeface="Arial"/>
              <a:ea typeface="Arial"/>
              <a:cs typeface="Arial"/>
              <a:sym typeface="Arial"/>
            </a:endParaRPr>
          </a:p>
          <a:p>
            <a:pPr indent="-285750" lvl="1" marL="742950" marR="0" rtl="0" algn="l">
              <a:lnSpc>
                <a:spcPct val="90000"/>
              </a:lnSpc>
              <a:spcBef>
                <a:spcPts val="500"/>
              </a:spcBef>
              <a:spcAft>
                <a:spcPts val="0"/>
              </a:spcAft>
              <a:buClr>
                <a:srgbClr val="000000"/>
              </a:buClr>
              <a:buSzPct val="100000"/>
              <a:buFont typeface="Arial"/>
              <a:buChar char="•"/>
            </a:pPr>
            <a:r>
              <a:rPr b="0" i="0" lang="en-US" sz="1400" u="none" cap="none" strike="noStrike">
                <a:solidFill>
                  <a:schemeClr val="dk1"/>
                </a:solidFill>
                <a:latin typeface="Arial"/>
                <a:ea typeface="Arial"/>
                <a:cs typeface="Arial"/>
                <a:sym typeface="Arial"/>
              </a:rPr>
              <a:t>Node classification, link prediction, and graph classification.</a:t>
            </a:r>
            <a:endParaRPr b="0" i="0" sz="1400" u="none" cap="none" strike="noStrike">
              <a:solidFill>
                <a:srgbClr val="000000"/>
              </a:solidFill>
              <a:latin typeface="Arial"/>
              <a:ea typeface="Arial"/>
              <a:cs typeface="Arial"/>
              <a:sym typeface="Arial"/>
            </a:endParaRPr>
          </a:p>
        </p:txBody>
      </p:sp>
      <p:pic>
        <p:nvPicPr>
          <p:cNvPr id="144" name="Google Shape;144;p2"/>
          <p:cNvPicPr preferRelativeResize="0"/>
          <p:nvPr/>
        </p:nvPicPr>
        <p:blipFill rotWithShape="1">
          <a:blip r:embed="rId3">
            <a:alphaModFix/>
          </a:blip>
          <a:srcRect b="0" l="0" r="0" t="0"/>
          <a:stretch/>
        </p:blipFill>
        <p:spPr>
          <a:xfrm>
            <a:off x="6454069" y="1662273"/>
            <a:ext cx="5628974" cy="2604931"/>
          </a:xfrm>
          <a:prstGeom prst="rect">
            <a:avLst/>
          </a:prstGeom>
          <a:noFill/>
          <a:ln cap="flat" cmpd="sng" w="9525">
            <a:solidFill>
              <a:schemeClr val="accent1"/>
            </a:solidFill>
            <a:prstDash val="solid"/>
            <a:round/>
            <a:headEnd len="sm" w="sm" type="none"/>
            <a:tailEnd len="sm" w="sm" type="none"/>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4"/>
          <p:cNvSpPr txBox="1"/>
          <p:nvPr/>
        </p:nvSpPr>
        <p:spPr>
          <a:xfrm>
            <a:off x="226656" y="197580"/>
            <a:ext cx="11734800" cy="38779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4472C4"/>
              </a:buClr>
              <a:buSzPts val="2800"/>
              <a:buFont typeface="Calibri"/>
              <a:buNone/>
            </a:pPr>
            <a:r>
              <a:rPr b="0" i="0" lang="en-US" sz="2800" u="none" cap="none" strike="noStrike">
                <a:solidFill>
                  <a:srgbClr val="4472C4"/>
                </a:solidFill>
                <a:latin typeface="Calibri"/>
                <a:ea typeface="Calibri"/>
                <a:cs typeface="Calibri"/>
                <a:sym typeface="Calibri"/>
              </a:rPr>
              <a:t>TEMPORAL GRAPH ATTENTION LAYER</a:t>
            </a:r>
            <a:endParaRPr b="0" i="0" sz="1400" u="none" cap="none" strike="noStrike">
              <a:solidFill>
                <a:srgbClr val="000000"/>
              </a:solidFill>
              <a:latin typeface="Arial"/>
              <a:ea typeface="Arial"/>
              <a:cs typeface="Arial"/>
              <a:sym typeface="Arial"/>
            </a:endParaRPr>
          </a:p>
        </p:txBody>
      </p:sp>
      <p:grpSp>
        <p:nvGrpSpPr>
          <p:cNvPr id="290" name="Google Shape;290;p24"/>
          <p:cNvGrpSpPr/>
          <p:nvPr/>
        </p:nvGrpSpPr>
        <p:grpSpPr>
          <a:xfrm>
            <a:off x="222242" y="197580"/>
            <a:ext cx="11739214" cy="432001"/>
            <a:chOff x="222242" y="197580"/>
            <a:chExt cx="11739214" cy="432001"/>
          </a:xfrm>
        </p:grpSpPr>
        <p:sp>
          <p:nvSpPr>
            <p:cNvPr id="291" name="Google Shape;291;p24"/>
            <p:cNvSpPr txBox="1"/>
            <p:nvPr/>
          </p:nvSpPr>
          <p:spPr>
            <a:xfrm>
              <a:off x="226656" y="197580"/>
              <a:ext cx="11734800" cy="38779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chemeClr val="dk1"/>
                </a:buClr>
                <a:buSzPts val="2800"/>
                <a:buFont typeface="Calibri"/>
                <a:buNone/>
              </a:pPr>
              <a:r>
                <a:t/>
              </a:r>
              <a:endParaRPr b="0" i="0" sz="2800" u="none" cap="none" strike="noStrike">
                <a:solidFill>
                  <a:srgbClr val="4472C4"/>
                </a:solidFill>
                <a:latin typeface="Calibri"/>
                <a:ea typeface="Calibri"/>
                <a:cs typeface="Calibri"/>
                <a:sym typeface="Calibri"/>
              </a:endParaRPr>
            </a:p>
          </p:txBody>
        </p:sp>
        <p:cxnSp>
          <p:nvCxnSpPr>
            <p:cNvPr id="292" name="Google Shape;292;p24"/>
            <p:cNvCxnSpPr/>
            <p:nvPr/>
          </p:nvCxnSpPr>
          <p:spPr>
            <a:xfrm flipH="1" rot="10800000">
              <a:off x="222242" y="620785"/>
              <a:ext cx="11705963" cy="8796"/>
            </a:xfrm>
            <a:prstGeom prst="straightConnector1">
              <a:avLst/>
            </a:prstGeom>
            <a:noFill/>
            <a:ln cap="flat" cmpd="sng" w="38100">
              <a:solidFill>
                <a:schemeClr val="accent5"/>
              </a:solidFill>
              <a:prstDash val="solid"/>
              <a:miter lim="800000"/>
              <a:headEnd len="sm" w="sm" type="none"/>
              <a:tailEnd len="sm" w="sm" type="none"/>
            </a:ln>
          </p:spPr>
        </p:cxn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5"/>
          <p:cNvSpPr txBox="1"/>
          <p:nvPr/>
        </p:nvSpPr>
        <p:spPr>
          <a:xfrm>
            <a:off x="226656" y="197580"/>
            <a:ext cx="11734800" cy="38779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4472C4"/>
              </a:buClr>
              <a:buSzPts val="2800"/>
              <a:buFont typeface="Calibri"/>
              <a:buNone/>
            </a:pPr>
            <a:r>
              <a:rPr b="0" i="0" lang="en-US" sz="2800" u="none" cap="none" strike="noStrike">
                <a:solidFill>
                  <a:srgbClr val="4472C4"/>
                </a:solidFill>
                <a:latin typeface="Calibri"/>
                <a:ea typeface="Calibri"/>
                <a:cs typeface="Calibri"/>
                <a:sym typeface="Calibri"/>
              </a:rPr>
              <a:t>EXTENSION TO INCORPORATE EDGE FEATURES</a:t>
            </a:r>
            <a:endParaRPr b="0" i="0" sz="1400" u="none" cap="none" strike="noStrike">
              <a:solidFill>
                <a:srgbClr val="000000"/>
              </a:solidFill>
              <a:latin typeface="Arial"/>
              <a:ea typeface="Arial"/>
              <a:cs typeface="Arial"/>
              <a:sym typeface="Arial"/>
            </a:endParaRPr>
          </a:p>
        </p:txBody>
      </p:sp>
      <p:grpSp>
        <p:nvGrpSpPr>
          <p:cNvPr id="298" name="Google Shape;298;p25"/>
          <p:cNvGrpSpPr/>
          <p:nvPr/>
        </p:nvGrpSpPr>
        <p:grpSpPr>
          <a:xfrm>
            <a:off x="222242" y="197580"/>
            <a:ext cx="11739214" cy="432001"/>
            <a:chOff x="222242" y="197580"/>
            <a:chExt cx="11739214" cy="432001"/>
          </a:xfrm>
        </p:grpSpPr>
        <p:sp>
          <p:nvSpPr>
            <p:cNvPr id="299" name="Google Shape;299;p25"/>
            <p:cNvSpPr txBox="1"/>
            <p:nvPr/>
          </p:nvSpPr>
          <p:spPr>
            <a:xfrm>
              <a:off x="226656" y="197580"/>
              <a:ext cx="11734800" cy="38779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chemeClr val="dk1"/>
                </a:buClr>
                <a:buSzPts val="2800"/>
                <a:buFont typeface="Calibri"/>
                <a:buNone/>
              </a:pPr>
              <a:r>
                <a:t/>
              </a:r>
              <a:endParaRPr b="0" i="0" sz="2800" u="none" cap="none" strike="noStrike">
                <a:solidFill>
                  <a:srgbClr val="4472C4"/>
                </a:solidFill>
                <a:latin typeface="Calibri"/>
                <a:ea typeface="Calibri"/>
                <a:cs typeface="Calibri"/>
                <a:sym typeface="Calibri"/>
              </a:endParaRPr>
            </a:p>
          </p:txBody>
        </p:sp>
        <p:cxnSp>
          <p:nvCxnSpPr>
            <p:cNvPr id="300" name="Google Shape;300;p25"/>
            <p:cNvCxnSpPr/>
            <p:nvPr/>
          </p:nvCxnSpPr>
          <p:spPr>
            <a:xfrm flipH="1" rot="10800000">
              <a:off x="222242" y="620785"/>
              <a:ext cx="11705963" cy="8796"/>
            </a:xfrm>
            <a:prstGeom prst="straightConnector1">
              <a:avLst/>
            </a:prstGeom>
            <a:noFill/>
            <a:ln cap="flat" cmpd="sng" w="38100">
              <a:solidFill>
                <a:schemeClr val="accent5"/>
              </a:solidFill>
              <a:prstDash val="solid"/>
              <a:miter lim="800000"/>
              <a:headEnd len="sm" w="sm" type="none"/>
              <a:tailEnd len="sm" w="sm" type="none"/>
            </a:ln>
          </p:spPr>
        </p:cxn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6"/>
          <p:cNvSpPr txBox="1"/>
          <p:nvPr/>
        </p:nvSpPr>
        <p:spPr>
          <a:xfrm>
            <a:off x="226656" y="197580"/>
            <a:ext cx="11734800" cy="38779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4472C4"/>
              </a:buClr>
              <a:buSzPts val="2800"/>
              <a:buFont typeface="Calibri"/>
              <a:buNone/>
            </a:pPr>
            <a:r>
              <a:rPr b="0" i="0" lang="en-US" sz="2800" u="none" cap="none" strike="noStrike">
                <a:solidFill>
                  <a:srgbClr val="4472C4"/>
                </a:solidFill>
                <a:latin typeface="Calibri"/>
                <a:ea typeface="Calibri"/>
                <a:cs typeface="Calibri"/>
                <a:sym typeface="Calibri"/>
              </a:rPr>
              <a:t>TEMPORAL SUB-GRAPH BATCHING</a:t>
            </a:r>
            <a:endParaRPr b="0" i="0" sz="1400" u="none" cap="none" strike="noStrike">
              <a:solidFill>
                <a:srgbClr val="000000"/>
              </a:solidFill>
              <a:latin typeface="Arial"/>
              <a:ea typeface="Arial"/>
              <a:cs typeface="Arial"/>
              <a:sym typeface="Arial"/>
            </a:endParaRPr>
          </a:p>
        </p:txBody>
      </p:sp>
      <p:grpSp>
        <p:nvGrpSpPr>
          <p:cNvPr id="306" name="Google Shape;306;p26"/>
          <p:cNvGrpSpPr/>
          <p:nvPr/>
        </p:nvGrpSpPr>
        <p:grpSpPr>
          <a:xfrm>
            <a:off x="222242" y="197580"/>
            <a:ext cx="11739214" cy="432001"/>
            <a:chOff x="222242" y="197580"/>
            <a:chExt cx="11739214" cy="432001"/>
          </a:xfrm>
        </p:grpSpPr>
        <p:sp>
          <p:nvSpPr>
            <p:cNvPr id="307" name="Google Shape;307;p26"/>
            <p:cNvSpPr txBox="1"/>
            <p:nvPr/>
          </p:nvSpPr>
          <p:spPr>
            <a:xfrm>
              <a:off x="226656" y="197580"/>
              <a:ext cx="11734800" cy="38779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chemeClr val="dk1"/>
                </a:buClr>
                <a:buSzPts val="2800"/>
                <a:buFont typeface="Calibri"/>
                <a:buNone/>
              </a:pPr>
              <a:r>
                <a:t/>
              </a:r>
              <a:endParaRPr b="0" i="0" sz="2800" u="none" cap="none" strike="noStrike">
                <a:solidFill>
                  <a:srgbClr val="4472C4"/>
                </a:solidFill>
                <a:latin typeface="Calibri"/>
                <a:ea typeface="Calibri"/>
                <a:cs typeface="Calibri"/>
                <a:sym typeface="Calibri"/>
              </a:endParaRPr>
            </a:p>
          </p:txBody>
        </p:sp>
        <p:cxnSp>
          <p:nvCxnSpPr>
            <p:cNvPr id="308" name="Google Shape;308;p26"/>
            <p:cNvCxnSpPr/>
            <p:nvPr/>
          </p:nvCxnSpPr>
          <p:spPr>
            <a:xfrm flipH="1" rot="10800000">
              <a:off x="222242" y="620785"/>
              <a:ext cx="11705963" cy="8796"/>
            </a:xfrm>
            <a:prstGeom prst="straightConnector1">
              <a:avLst/>
            </a:prstGeom>
            <a:noFill/>
            <a:ln cap="flat" cmpd="sng" w="38100">
              <a:solidFill>
                <a:schemeClr val="accent5"/>
              </a:solidFill>
              <a:prstDash val="solid"/>
              <a:miter lim="800000"/>
              <a:headEnd len="sm" w="sm" type="none"/>
              <a:tailEnd len="sm" w="sm" type="none"/>
            </a:ln>
          </p:spPr>
        </p:cxn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7"/>
          <p:cNvSpPr txBox="1"/>
          <p:nvPr/>
        </p:nvSpPr>
        <p:spPr>
          <a:xfrm>
            <a:off x="226656" y="197580"/>
            <a:ext cx="11734800" cy="38779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4472C4"/>
              </a:buClr>
              <a:buSzPts val="2800"/>
              <a:buFont typeface="Calibri"/>
              <a:buNone/>
            </a:pPr>
            <a:r>
              <a:rPr b="1" i="0" lang="en-US" sz="2800" u="none" cap="none" strike="noStrike">
                <a:solidFill>
                  <a:srgbClr val="4472C4"/>
                </a:solidFill>
                <a:latin typeface="Calibri"/>
                <a:ea typeface="Calibri"/>
                <a:cs typeface="Calibri"/>
                <a:sym typeface="Calibri"/>
              </a:rPr>
              <a:t>Comparison</a:t>
            </a:r>
            <a:endParaRPr b="0" i="0" sz="2800" u="none" cap="none" strike="noStrike">
              <a:solidFill>
                <a:srgbClr val="4472C4"/>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8"/>
          <p:cNvSpPr txBox="1"/>
          <p:nvPr/>
        </p:nvSpPr>
        <p:spPr>
          <a:xfrm>
            <a:off x="226656" y="197580"/>
            <a:ext cx="11734800" cy="38779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4472C4"/>
              </a:buClr>
              <a:buSzPts val="2800"/>
              <a:buFont typeface="Calibri"/>
              <a:buNone/>
            </a:pPr>
            <a:r>
              <a:rPr b="1" i="0" lang="en-US" sz="2800" u="none" cap="none" strike="noStrike">
                <a:solidFill>
                  <a:srgbClr val="4472C4"/>
                </a:solidFill>
                <a:latin typeface="Calibri"/>
                <a:ea typeface="Calibri"/>
                <a:cs typeface="Calibri"/>
                <a:sym typeface="Calibri"/>
              </a:rPr>
              <a:t>Experiment and Results</a:t>
            </a:r>
            <a:endParaRPr b="0" i="0" sz="2800" u="none" cap="none" strike="noStrike">
              <a:solidFill>
                <a:srgbClr val="4472C4"/>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9"/>
          <p:cNvSpPr txBox="1"/>
          <p:nvPr/>
        </p:nvSpPr>
        <p:spPr>
          <a:xfrm>
            <a:off x="226656" y="197580"/>
            <a:ext cx="11734800" cy="38779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4472C4"/>
              </a:buClr>
              <a:buSzPts val="2800"/>
              <a:buFont typeface="Calibri"/>
              <a:buNone/>
            </a:pPr>
            <a:r>
              <a:rPr b="1" i="0" lang="en-US" sz="2800" u="none" cap="none" strike="noStrike">
                <a:solidFill>
                  <a:srgbClr val="4472C4"/>
                </a:solidFill>
                <a:latin typeface="Calibri"/>
                <a:ea typeface="Calibri"/>
                <a:cs typeface="Calibri"/>
                <a:sym typeface="Calibri"/>
              </a:rPr>
              <a:t>Application use cases</a:t>
            </a:r>
            <a:endParaRPr b="0" i="0" sz="2800" u="none" cap="none" strike="noStrike">
              <a:solidFill>
                <a:srgbClr val="4472C4"/>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0"/>
          <p:cNvSpPr txBox="1"/>
          <p:nvPr/>
        </p:nvSpPr>
        <p:spPr>
          <a:xfrm>
            <a:off x="226656" y="197580"/>
            <a:ext cx="11734800" cy="38779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4472C4"/>
              </a:buClr>
              <a:buSzPts val="2800"/>
              <a:buFont typeface="Calibri"/>
              <a:buNone/>
            </a:pPr>
            <a:r>
              <a:rPr b="1" i="0" lang="en-US" sz="2800" u="none" cap="none" strike="noStrike">
                <a:solidFill>
                  <a:srgbClr val="4472C4"/>
                </a:solidFill>
                <a:latin typeface="Calibri"/>
                <a:ea typeface="Calibri"/>
                <a:cs typeface="Calibri"/>
                <a:sym typeface="Calibri"/>
              </a:rPr>
              <a:t>Future work</a:t>
            </a:r>
            <a:endParaRPr b="0" i="0" sz="2800" u="none" cap="none" strike="noStrike">
              <a:solidFill>
                <a:srgbClr val="4472C4"/>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solidFill>
                  <a:srgbClr val="FF0000"/>
                </a:solidFill>
              </a:rPr>
              <a:t>Why exiting GNN fall short</a:t>
            </a:r>
            <a:endParaRPr/>
          </a:p>
        </p:txBody>
      </p:sp>
      <p:grpSp>
        <p:nvGrpSpPr>
          <p:cNvPr id="150" name="Google Shape;150;p3"/>
          <p:cNvGrpSpPr/>
          <p:nvPr/>
        </p:nvGrpSpPr>
        <p:grpSpPr>
          <a:xfrm>
            <a:off x="376195" y="2038571"/>
            <a:ext cx="5620952" cy="4384261"/>
            <a:chOff x="0" y="69728"/>
            <a:chExt cx="5620952" cy="4384261"/>
          </a:xfrm>
        </p:grpSpPr>
        <p:sp>
          <p:nvSpPr>
            <p:cNvPr id="151" name="Google Shape;151;p3"/>
            <p:cNvSpPr/>
            <p:nvPr/>
          </p:nvSpPr>
          <p:spPr>
            <a:xfrm>
              <a:off x="0" y="246848"/>
              <a:ext cx="5620952" cy="1398600"/>
            </a:xfrm>
            <a:prstGeom prst="rect">
              <a:avLst/>
            </a:prstGeom>
            <a:solidFill>
              <a:schemeClr val="lt1">
                <a:alpha val="89019"/>
              </a:schemeClr>
            </a:solid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3"/>
            <p:cNvSpPr txBox="1"/>
            <p:nvPr/>
          </p:nvSpPr>
          <p:spPr>
            <a:xfrm>
              <a:off x="0" y="246848"/>
              <a:ext cx="5620952" cy="1398600"/>
            </a:xfrm>
            <a:prstGeom prst="rect">
              <a:avLst/>
            </a:prstGeom>
            <a:noFill/>
            <a:ln>
              <a:noFill/>
            </a:ln>
          </p:spPr>
          <p:txBody>
            <a:bodyPr anchorCtr="0" anchor="t" bIns="85325" lIns="436225" spcFirstLastPara="1" rIns="436225" wrap="square" tIns="249925">
              <a:noAutofit/>
            </a:bodyPr>
            <a:lstStyle/>
            <a:p>
              <a:pPr indent="-114300" lvl="1" marL="114300" marR="0" rtl="0" algn="l">
                <a:lnSpc>
                  <a:spcPct val="90000"/>
                </a:lnSpc>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They assume a fixed graph structure.</a:t>
              </a:r>
              <a:endParaRPr b="0" i="0" sz="1200" u="none" cap="none" strike="noStrike">
                <a:solidFill>
                  <a:schemeClr val="dk1"/>
                </a:solidFill>
                <a:latin typeface="Calibri"/>
                <a:ea typeface="Calibri"/>
                <a:cs typeface="Calibri"/>
                <a:sym typeface="Calibri"/>
              </a:endParaRPr>
            </a:p>
            <a:p>
              <a:pPr indent="-114300" lvl="1" marL="114300" marR="0" rtl="0" algn="l">
                <a:lnSpc>
                  <a:spcPct val="90000"/>
                </a:lnSpc>
                <a:spcBef>
                  <a:spcPts val="18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They </a:t>
              </a:r>
              <a:r>
                <a:rPr b="1" i="0" lang="en-US" sz="1200" u="none" cap="none" strike="noStrike">
                  <a:solidFill>
                    <a:schemeClr val="dk1"/>
                  </a:solidFill>
                  <a:latin typeface="Calibri"/>
                  <a:ea typeface="Calibri"/>
                  <a:cs typeface="Calibri"/>
                  <a:sym typeface="Calibri"/>
                </a:rPr>
                <a:t>ignore temporal dynamics</a:t>
              </a:r>
              <a:r>
                <a:rPr b="0" i="0" lang="en-US" sz="1200" u="none" cap="none" strike="noStrike">
                  <a:solidFill>
                    <a:schemeClr val="dk1"/>
                  </a:solidFill>
                  <a:latin typeface="Calibri"/>
                  <a:ea typeface="Calibri"/>
                  <a:cs typeface="Calibri"/>
                  <a:sym typeface="Calibri"/>
                </a:rPr>
                <a:t>—when nodes and edges change over time.</a:t>
              </a:r>
              <a:endParaRPr b="0" i="0" sz="1200" u="none" cap="none" strike="noStrike">
                <a:solidFill>
                  <a:schemeClr val="dk1"/>
                </a:solidFill>
                <a:latin typeface="Calibri"/>
                <a:ea typeface="Calibri"/>
                <a:cs typeface="Calibri"/>
                <a:sym typeface="Calibri"/>
              </a:endParaRPr>
            </a:p>
            <a:p>
              <a:pPr indent="-114300" lvl="1" marL="114300" marR="0" rtl="0" algn="l">
                <a:lnSpc>
                  <a:spcPct val="90000"/>
                </a:lnSpc>
                <a:spcBef>
                  <a:spcPts val="18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This makes them unsuitable for </a:t>
              </a:r>
              <a:r>
                <a:rPr b="1" i="0" lang="en-US" sz="1200" u="none" cap="none" strike="noStrike">
                  <a:solidFill>
                    <a:schemeClr val="dk1"/>
                  </a:solidFill>
                  <a:latin typeface="Calibri"/>
                  <a:ea typeface="Calibri"/>
                  <a:cs typeface="Calibri"/>
                  <a:sym typeface="Calibri"/>
                </a:rPr>
                <a:t>real-world dynamic networks</a:t>
              </a:r>
              <a:r>
                <a:rPr b="0" i="0" lang="en-US" sz="1200" u="none" cap="none" strike="noStrike">
                  <a:solidFill>
                    <a:schemeClr val="dk1"/>
                  </a:solidFill>
                  <a:latin typeface="Calibri"/>
                  <a:ea typeface="Calibri"/>
                  <a:cs typeface="Calibri"/>
                  <a:sym typeface="Calibri"/>
                </a:rPr>
                <a:t>, like social media, transaction networks, or communication systems, where interactions evolve continuously.</a:t>
              </a:r>
              <a:endParaRPr b="0" i="0" sz="1200" u="none" cap="none" strike="noStrike">
                <a:solidFill>
                  <a:schemeClr val="dk1"/>
                </a:solidFill>
                <a:latin typeface="Calibri"/>
                <a:ea typeface="Calibri"/>
                <a:cs typeface="Calibri"/>
                <a:sym typeface="Calibri"/>
              </a:endParaRPr>
            </a:p>
          </p:txBody>
        </p:sp>
        <p:sp>
          <p:nvSpPr>
            <p:cNvPr id="153" name="Google Shape;153;p3"/>
            <p:cNvSpPr/>
            <p:nvPr/>
          </p:nvSpPr>
          <p:spPr>
            <a:xfrm>
              <a:off x="281047" y="69728"/>
              <a:ext cx="3934666" cy="354240"/>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3"/>
            <p:cNvSpPr txBox="1"/>
            <p:nvPr/>
          </p:nvSpPr>
          <p:spPr>
            <a:xfrm>
              <a:off x="298340" y="87021"/>
              <a:ext cx="3900080" cy="319654"/>
            </a:xfrm>
            <a:prstGeom prst="rect">
              <a:avLst/>
            </a:prstGeom>
            <a:solidFill>
              <a:srgbClr val="BF9000"/>
            </a:solidFill>
            <a:ln>
              <a:noFill/>
            </a:ln>
          </p:spPr>
          <p:txBody>
            <a:bodyPr anchorCtr="0" anchor="ctr" bIns="0" lIns="148700" spcFirstLastPara="1" rIns="148700" wrap="square" tIns="0">
              <a:noAutofit/>
            </a:bodyPr>
            <a:lstStyle/>
            <a:p>
              <a:pPr indent="0" lvl="0" marL="0" marR="0" rtl="0" algn="l">
                <a:lnSpc>
                  <a:spcPct val="9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Nature - Static GNN</a:t>
              </a:r>
              <a:endParaRPr b="0" i="0" sz="1200" u="none" cap="none" strike="noStrike">
                <a:solidFill>
                  <a:schemeClr val="lt1"/>
                </a:solidFill>
                <a:latin typeface="Calibri"/>
                <a:ea typeface="Calibri"/>
                <a:cs typeface="Calibri"/>
                <a:sym typeface="Calibri"/>
              </a:endParaRPr>
            </a:p>
          </p:txBody>
        </p:sp>
        <p:sp>
          <p:nvSpPr>
            <p:cNvPr id="155" name="Google Shape;155;p3"/>
            <p:cNvSpPr/>
            <p:nvPr/>
          </p:nvSpPr>
          <p:spPr>
            <a:xfrm>
              <a:off x="0" y="1887369"/>
              <a:ext cx="5620952" cy="1077300"/>
            </a:xfrm>
            <a:prstGeom prst="rect">
              <a:avLst/>
            </a:prstGeom>
            <a:solidFill>
              <a:schemeClr val="lt1">
                <a:alpha val="89019"/>
              </a:schemeClr>
            </a:solid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3"/>
            <p:cNvSpPr txBox="1"/>
            <p:nvPr/>
          </p:nvSpPr>
          <p:spPr>
            <a:xfrm>
              <a:off x="0" y="1887369"/>
              <a:ext cx="5620952" cy="1077300"/>
            </a:xfrm>
            <a:prstGeom prst="rect">
              <a:avLst/>
            </a:prstGeom>
            <a:noFill/>
            <a:ln>
              <a:noFill/>
            </a:ln>
          </p:spPr>
          <p:txBody>
            <a:bodyPr anchorCtr="0" anchor="t" bIns="85325" lIns="436225" spcFirstLastPara="1" rIns="436225" wrap="square" tIns="249925">
              <a:noAutofit/>
            </a:bodyPr>
            <a:lstStyle/>
            <a:p>
              <a:pPr indent="-114300" lvl="1" marL="114300" marR="0" rtl="0" algn="l">
                <a:lnSpc>
                  <a:spcPct val="90000"/>
                </a:lnSpc>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Time-awareness: Existing GNNs don't consider when interactions happen.</a:t>
              </a:r>
              <a:endParaRPr b="0" i="0" sz="1200" u="none" cap="none" strike="noStrike">
                <a:solidFill>
                  <a:schemeClr val="dk1"/>
                </a:solidFill>
                <a:latin typeface="Calibri"/>
                <a:ea typeface="Calibri"/>
                <a:cs typeface="Calibri"/>
                <a:sym typeface="Calibri"/>
              </a:endParaRPr>
            </a:p>
            <a:p>
              <a:pPr indent="-114300" lvl="1" marL="114300" marR="0" rtl="0" algn="l">
                <a:lnSpc>
                  <a:spcPct val="90000"/>
                </a:lnSpc>
                <a:spcBef>
                  <a:spcPts val="18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Inductive capability: They struggle to handle new nodes or future events without expensive retraining.</a:t>
              </a:r>
              <a:endParaRPr b="0" i="0" sz="1200" u="none" cap="none" strike="noStrike">
                <a:solidFill>
                  <a:schemeClr val="dk1"/>
                </a:solidFill>
                <a:latin typeface="Calibri"/>
                <a:ea typeface="Calibri"/>
                <a:cs typeface="Calibri"/>
                <a:sym typeface="Calibri"/>
              </a:endParaRPr>
            </a:p>
            <a:p>
              <a:pPr indent="-114300" lvl="1" marL="114300" marR="0" rtl="0" algn="l">
                <a:lnSpc>
                  <a:spcPct val="90000"/>
                </a:lnSpc>
                <a:spcBef>
                  <a:spcPts val="18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Efficient modeling of evolving patterns over time</a:t>
              </a:r>
              <a:endParaRPr b="0" i="0" sz="1200" u="none" cap="none" strike="noStrike">
                <a:solidFill>
                  <a:schemeClr val="dk1"/>
                </a:solidFill>
                <a:latin typeface="Calibri"/>
                <a:ea typeface="Calibri"/>
                <a:cs typeface="Calibri"/>
                <a:sym typeface="Calibri"/>
              </a:endParaRPr>
            </a:p>
          </p:txBody>
        </p:sp>
        <p:sp>
          <p:nvSpPr>
            <p:cNvPr id="157" name="Google Shape;157;p3"/>
            <p:cNvSpPr/>
            <p:nvPr/>
          </p:nvSpPr>
          <p:spPr>
            <a:xfrm>
              <a:off x="281047" y="1710249"/>
              <a:ext cx="3934666" cy="354240"/>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3"/>
            <p:cNvSpPr txBox="1"/>
            <p:nvPr/>
          </p:nvSpPr>
          <p:spPr>
            <a:xfrm>
              <a:off x="298340" y="1727542"/>
              <a:ext cx="3900080" cy="319654"/>
            </a:xfrm>
            <a:prstGeom prst="rect">
              <a:avLst/>
            </a:prstGeom>
            <a:solidFill>
              <a:srgbClr val="BF9000"/>
            </a:solidFill>
            <a:ln>
              <a:noFill/>
            </a:ln>
          </p:spPr>
          <p:txBody>
            <a:bodyPr anchorCtr="0" anchor="ctr" bIns="0" lIns="148700" spcFirstLastPara="1" rIns="148700" wrap="square" tIns="0">
              <a:no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 What's Missing?</a:t>
              </a:r>
              <a:endParaRPr b="0" i="0" sz="1200" u="none" cap="none" strike="noStrike">
                <a:solidFill>
                  <a:schemeClr val="lt1"/>
                </a:solidFill>
                <a:latin typeface="Calibri"/>
                <a:ea typeface="Calibri"/>
                <a:cs typeface="Calibri"/>
                <a:sym typeface="Calibri"/>
              </a:endParaRPr>
            </a:p>
          </p:txBody>
        </p:sp>
        <p:sp>
          <p:nvSpPr>
            <p:cNvPr id="159" name="Google Shape;159;p3"/>
            <p:cNvSpPr/>
            <p:nvPr/>
          </p:nvSpPr>
          <p:spPr>
            <a:xfrm>
              <a:off x="0" y="3206589"/>
              <a:ext cx="5620952" cy="1247400"/>
            </a:xfrm>
            <a:prstGeom prst="rect">
              <a:avLst/>
            </a:prstGeom>
            <a:solidFill>
              <a:schemeClr val="lt1">
                <a:alpha val="89019"/>
              </a:schemeClr>
            </a:solid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3"/>
            <p:cNvSpPr txBox="1"/>
            <p:nvPr/>
          </p:nvSpPr>
          <p:spPr>
            <a:xfrm>
              <a:off x="0" y="3206589"/>
              <a:ext cx="5620952" cy="1247400"/>
            </a:xfrm>
            <a:prstGeom prst="rect">
              <a:avLst/>
            </a:prstGeom>
            <a:noFill/>
            <a:ln>
              <a:noFill/>
            </a:ln>
          </p:spPr>
          <p:txBody>
            <a:bodyPr anchorCtr="0" anchor="t" bIns="85325" lIns="436225" spcFirstLastPara="1" rIns="436225" wrap="square" tIns="249925">
              <a:noAutofit/>
            </a:bodyPr>
            <a:lstStyle/>
            <a:p>
              <a:pPr indent="-114300" lvl="1" marL="114300" marR="0" rtl="0" algn="l">
                <a:lnSpc>
                  <a:spcPct val="90000"/>
                </a:lnSpc>
                <a:spcBef>
                  <a:spcPts val="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Captures both temporal and topological information.</a:t>
              </a:r>
              <a:endParaRPr b="0" i="0" sz="1200" u="none" cap="none" strike="noStrike">
                <a:solidFill>
                  <a:schemeClr val="dk1"/>
                </a:solidFill>
                <a:latin typeface="Calibri"/>
                <a:ea typeface="Calibri"/>
                <a:cs typeface="Calibri"/>
                <a:sym typeface="Calibri"/>
              </a:endParaRPr>
            </a:p>
            <a:p>
              <a:pPr indent="-114300" lvl="1" marL="114300" marR="0" rtl="0" algn="l">
                <a:lnSpc>
                  <a:spcPct val="90000"/>
                </a:lnSpc>
                <a:spcBef>
                  <a:spcPts val="18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Learns continuous-time dynamics rather than relying on discrete snapshots.</a:t>
              </a:r>
              <a:endParaRPr b="0" i="0" sz="1200" u="none" cap="none" strike="noStrike">
                <a:solidFill>
                  <a:schemeClr val="dk1"/>
                </a:solidFill>
                <a:latin typeface="Calibri"/>
                <a:ea typeface="Calibri"/>
                <a:cs typeface="Calibri"/>
                <a:sym typeface="Calibri"/>
              </a:endParaRPr>
            </a:p>
            <a:p>
              <a:pPr indent="-114300" lvl="1" marL="114300" marR="0" rtl="0" algn="l">
                <a:lnSpc>
                  <a:spcPct val="90000"/>
                </a:lnSpc>
                <a:spcBef>
                  <a:spcPts val="180"/>
                </a:spcBef>
                <a:spcAft>
                  <a:spcPts val="0"/>
                </a:spcAft>
                <a:buClr>
                  <a:schemeClr val="dk1"/>
                </a:buClr>
                <a:buSzPts val="1200"/>
                <a:buFont typeface="Calibri"/>
                <a:buChar char="•"/>
              </a:pPr>
              <a:r>
                <a:rPr b="0" i="0" lang="en-US" sz="1200" u="none" cap="none" strike="noStrike">
                  <a:solidFill>
                    <a:schemeClr val="dk1"/>
                  </a:solidFill>
                  <a:latin typeface="Calibri"/>
                  <a:ea typeface="Calibri"/>
                  <a:cs typeface="Calibri"/>
                  <a:sym typeface="Calibri"/>
                </a:rPr>
                <a:t>Provides inductive learning, generating embeddings for unseen nodes in real time</a:t>
              </a:r>
              <a:endParaRPr b="0" i="0" sz="1200" u="none" cap="none" strike="noStrike">
                <a:solidFill>
                  <a:schemeClr val="dk1"/>
                </a:solidFill>
                <a:latin typeface="Calibri"/>
                <a:ea typeface="Calibri"/>
                <a:cs typeface="Calibri"/>
                <a:sym typeface="Calibri"/>
              </a:endParaRPr>
            </a:p>
          </p:txBody>
        </p:sp>
        <p:sp>
          <p:nvSpPr>
            <p:cNvPr id="161" name="Google Shape;161;p3"/>
            <p:cNvSpPr/>
            <p:nvPr/>
          </p:nvSpPr>
          <p:spPr>
            <a:xfrm>
              <a:off x="281047" y="3029469"/>
              <a:ext cx="3934666" cy="354240"/>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3"/>
            <p:cNvSpPr txBox="1"/>
            <p:nvPr/>
          </p:nvSpPr>
          <p:spPr>
            <a:xfrm>
              <a:off x="298340" y="3046762"/>
              <a:ext cx="3900080" cy="319654"/>
            </a:xfrm>
            <a:prstGeom prst="rect">
              <a:avLst/>
            </a:prstGeom>
            <a:solidFill>
              <a:srgbClr val="BF9000"/>
            </a:solidFill>
            <a:ln>
              <a:noFill/>
            </a:ln>
          </p:spPr>
          <p:txBody>
            <a:bodyPr anchorCtr="0" anchor="ctr" bIns="0" lIns="148700" spcFirstLastPara="1" rIns="148700" wrap="square" tIns="0">
              <a:noAutofit/>
            </a:bodyPr>
            <a:lstStyle/>
            <a:p>
              <a:pPr indent="0" lvl="0" marL="0" marR="0" rtl="0" algn="l">
                <a:lnSpc>
                  <a:spcPct val="9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Needed for Model</a:t>
              </a:r>
              <a:endParaRPr b="0" i="0" sz="1200" u="none" cap="none" strike="noStrike">
                <a:solidFill>
                  <a:schemeClr val="lt1"/>
                </a:solidFill>
                <a:latin typeface="Calibri"/>
                <a:ea typeface="Calibri"/>
                <a:cs typeface="Calibri"/>
                <a:sym typeface="Calibri"/>
              </a:endParaRPr>
            </a:p>
          </p:txBody>
        </p:sp>
      </p:grpSp>
      <p:sp>
        <p:nvSpPr>
          <p:cNvPr id="163" name="Google Shape;163;p3"/>
          <p:cNvSpPr txBox="1"/>
          <p:nvPr/>
        </p:nvSpPr>
        <p:spPr>
          <a:xfrm>
            <a:off x="1985319" y="1476934"/>
            <a:ext cx="178542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Challenges</a:t>
            </a:r>
            <a:endParaRPr b="1" i="0" sz="1800" u="none" cap="none" strike="noStrike">
              <a:solidFill>
                <a:schemeClr val="dk1"/>
              </a:solidFill>
              <a:latin typeface="Calibri"/>
              <a:ea typeface="Calibri"/>
              <a:cs typeface="Calibri"/>
              <a:sym typeface="Calibri"/>
            </a:endParaRPr>
          </a:p>
        </p:txBody>
      </p:sp>
      <p:sp>
        <p:nvSpPr>
          <p:cNvPr id="164" name="Google Shape;164;p3"/>
          <p:cNvSpPr txBox="1"/>
          <p:nvPr/>
        </p:nvSpPr>
        <p:spPr>
          <a:xfrm>
            <a:off x="9164594" y="1445623"/>
            <a:ext cx="142539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Solution</a:t>
            </a:r>
            <a:endParaRPr b="1" i="0" sz="1800" u="none" cap="none" strike="noStrike">
              <a:solidFill>
                <a:schemeClr val="dk1"/>
              </a:solidFill>
              <a:latin typeface="Calibri"/>
              <a:ea typeface="Calibri"/>
              <a:cs typeface="Calibri"/>
              <a:sym typeface="Calibri"/>
            </a:endParaRPr>
          </a:p>
        </p:txBody>
      </p:sp>
      <p:sp>
        <p:nvSpPr>
          <p:cNvPr id="165" name="Google Shape;165;p3"/>
          <p:cNvSpPr/>
          <p:nvPr/>
        </p:nvSpPr>
        <p:spPr>
          <a:xfrm>
            <a:off x="6376087" y="3069167"/>
            <a:ext cx="1383957" cy="1161535"/>
          </a:xfrm>
          <a:prstGeom prst="rightArrow">
            <a:avLst>
              <a:gd fmla="val 50000" name="adj1"/>
              <a:gd fmla="val 50000" name="adj2"/>
            </a:avLst>
          </a:prstGeom>
          <a:solidFill>
            <a:srgbClr val="BF9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66" name="Google Shape;166;p3"/>
          <p:cNvGrpSpPr/>
          <p:nvPr/>
        </p:nvGrpSpPr>
        <p:grpSpPr>
          <a:xfrm>
            <a:off x="7993967" y="2458688"/>
            <a:ext cx="3981507" cy="2499840"/>
            <a:chOff x="0" y="632998"/>
            <a:chExt cx="3981507" cy="2499840"/>
          </a:xfrm>
        </p:grpSpPr>
        <p:sp>
          <p:nvSpPr>
            <p:cNvPr id="167" name="Google Shape;167;p3"/>
            <p:cNvSpPr/>
            <p:nvPr/>
          </p:nvSpPr>
          <p:spPr>
            <a:xfrm>
              <a:off x="0" y="839638"/>
              <a:ext cx="3981507" cy="2293200"/>
            </a:xfrm>
            <a:prstGeom prst="rect">
              <a:avLst/>
            </a:prstGeom>
            <a:solidFill>
              <a:schemeClr val="lt1">
                <a:alpha val="89019"/>
              </a:schemeClr>
            </a:solid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25400" lvl="1" marL="114300" marR="0" rtl="0" algn="l">
                <a:lnSpc>
                  <a:spcPct val="9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a:p>
              <a:pPr indent="-114300" lvl="4" marL="114300" marR="0" rtl="0" algn="l">
                <a:lnSpc>
                  <a:spcPct val="90000"/>
                </a:lnSpc>
                <a:spcBef>
                  <a:spcPts val="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Designed to model dynamic, time-evolving graphs.</a:t>
              </a:r>
              <a:endParaRPr b="0" i="0" sz="1400" u="none" cap="none" strike="noStrike">
                <a:solidFill>
                  <a:srgbClr val="000000"/>
                </a:solidFill>
                <a:latin typeface="Arial"/>
                <a:ea typeface="Arial"/>
                <a:cs typeface="Arial"/>
                <a:sym typeface="Arial"/>
              </a:endParaRPr>
            </a:p>
            <a:p>
              <a:pPr indent="-114300" lvl="1" marL="114300" marR="0" rtl="0" algn="l">
                <a:lnSpc>
                  <a:spcPct val="9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Use of self-attention mechanisms and functional time encoding to:</a:t>
              </a:r>
              <a:endParaRPr b="0" i="0" sz="1400" u="none" cap="none" strike="noStrike">
                <a:solidFill>
                  <a:srgbClr val="000000"/>
                </a:solidFill>
                <a:latin typeface="Arial"/>
                <a:ea typeface="Arial"/>
                <a:cs typeface="Arial"/>
                <a:sym typeface="Arial"/>
              </a:endParaRPr>
            </a:p>
            <a:p>
              <a:pPr indent="-114300" lvl="8" marL="114300" marR="0" rtl="0" algn="l">
                <a:lnSpc>
                  <a:spcPct val="9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Capture time-dependent interactions.</a:t>
              </a:r>
              <a:endParaRPr b="0" i="0" sz="1400" u="none" cap="none" strike="noStrike">
                <a:solidFill>
                  <a:srgbClr val="000000"/>
                </a:solidFill>
                <a:latin typeface="Arial"/>
                <a:ea typeface="Arial"/>
                <a:cs typeface="Arial"/>
                <a:sym typeface="Arial"/>
              </a:endParaRPr>
            </a:p>
            <a:p>
              <a:pPr indent="-114300" lvl="6" marL="114300" marR="0" rtl="0" algn="l">
                <a:lnSpc>
                  <a:spcPct val="9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Learn </a:t>
              </a:r>
              <a:r>
                <a:rPr b="1" i="0" lang="en-US" sz="1400" u="none" cap="none" strike="noStrike">
                  <a:solidFill>
                    <a:schemeClr val="dk1"/>
                  </a:solidFill>
                  <a:latin typeface="Calibri"/>
                  <a:ea typeface="Calibri"/>
                  <a:cs typeface="Calibri"/>
                  <a:sym typeface="Calibri"/>
                </a:rPr>
                <a:t>inductive representations </a:t>
              </a:r>
              <a:r>
                <a:rPr b="0" i="0" lang="en-US" sz="1400" u="none" cap="none" strike="noStrike">
                  <a:solidFill>
                    <a:schemeClr val="dk1"/>
                  </a:solidFill>
                  <a:latin typeface="Calibri"/>
                  <a:ea typeface="Calibri"/>
                  <a:cs typeface="Calibri"/>
                  <a:sym typeface="Calibri"/>
                </a:rPr>
                <a:t>that evolve 	with the graph.</a:t>
              </a:r>
              <a:endParaRPr b="0" i="0" sz="1400" u="none" cap="none" strike="noStrike">
                <a:solidFill>
                  <a:srgbClr val="000000"/>
                </a:solidFill>
                <a:latin typeface="Arial"/>
                <a:ea typeface="Arial"/>
                <a:cs typeface="Arial"/>
                <a:sym typeface="Arial"/>
              </a:endParaRPr>
            </a:p>
            <a:p>
              <a:pPr indent="-114300" lvl="6" marL="114300" marR="0" rtl="0" algn="l">
                <a:lnSpc>
                  <a:spcPct val="90000"/>
                </a:lnSpc>
                <a:spcBef>
                  <a:spcPts val="210"/>
                </a:spcBef>
                <a:spcAft>
                  <a:spcPts val="0"/>
                </a:spcAft>
                <a:buClr>
                  <a:schemeClr val="dk1"/>
                </a:buClr>
                <a:buSzPts val="1400"/>
                <a:buFont typeface="Calibri"/>
                <a:buChar char="•"/>
              </a:pPr>
              <a:r>
                <a:rPr b="0" i="0" lang="en-US" sz="1400" u="none" cap="none" strike="noStrike">
                  <a:solidFill>
                    <a:schemeClr val="dk1"/>
                  </a:solidFill>
                  <a:latin typeface="Calibri"/>
                  <a:ea typeface="Calibri"/>
                  <a:cs typeface="Calibri"/>
                  <a:sym typeface="Calibri"/>
                </a:rPr>
                <a:t>Support real-time node classification and link prediction, even for unseen nodes.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3"/>
            <p:cNvSpPr/>
            <p:nvPr/>
          </p:nvSpPr>
          <p:spPr>
            <a:xfrm>
              <a:off x="199075" y="632998"/>
              <a:ext cx="2787054" cy="413280"/>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3"/>
            <p:cNvSpPr txBox="1"/>
            <p:nvPr/>
          </p:nvSpPr>
          <p:spPr>
            <a:xfrm>
              <a:off x="219250" y="653173"/>
              <a:ext cx="2746704" cy="372930"/>
            </a:xfrm>
            <a:prstGeom prst="rect">
              <a:avLst/>
            </a:prstGeom>
            <a:solidFill>
              <a:srgbClr val="BF9000"/>
            </a:solidFill>
            <a:ln>
              <a:noFill/>
            </a:ln>
          </p:spPr>
          <p:txBody>
            <a:bodyPr anchorCtr="0" anchor="ctr" bIns="0" lIns="105325" spcFirstLastPara="1" rIns="105325" wrap="square" tIns="0">
              <a:noAutofit/>
            </a:bodyPr>
            <a:lstStyle/>
            <a:p>
              <a:pPr indent="0" lvl="0" marL="0" marR="0" rtl="0" algn="l">
                <a:lnSpc>
                  <a:spcPct val="90000"/>
                </a:lnSpc>
                <a:spcBef>
                  <a:spcPts val="0"/>
                </a:spcBef>
                <a:spcAft>
                  <a:spcPts val="0"/>
                </a:spcAft>
                <a:buClr>
                  <a:srgbClr val="000000"/>
                </a:buClr>
                <a:buSzPts val="1400"/>
                <a:buFont typeface="Arial"/>
                <a:buNone/>
              </a:pPr>
              <a:r>
                <a:rPr b="1" i="0" lang="en-US" sz="1400" u="none" cap="none" strike="noStrike">
                  <a:solidFill>
                    <a:schemeClr val="lt1"/>
                  </a:solidFill>
                  <a:latin typeface="Calibri"/>
                  <a:ea typeface="Calibri"/>
                  <a:cs typeface="Calibri"/>
                  <a:sym typeface="Calibri"/>
                </a:rPr>
                <a:t>Temporal Graph Networks (TGNs)</a:t>
              </a:r>
              <a:endParaRPr b="0" i="0" sz="1400" u="none" cap="none" strike="noStrike">
                <a:solidFill>
                  <a:schemeClr val="lt1"/>
                </a:solidFill>
                <a:latin typeface="Calibri"/>
                <a:ea typeface="Calibri"/>
                <a:cs typeface="Calibri"/>
                <a:sym typeface="Calibri"/>
              </a:endParaRPr>
            </a:p>
          </p:txBody>
        </p:sp>
      </p:grpSp>
      <p:sp>
        <p:nvSpPr>
          <p:cNvPr id="170" name="Google Shape;170;p3"/>
          <p:cNvSpPr txBox="1"/>
          <p:nvPr/>
        </p:nvSpPr>
        <p:spPr>
          <a:xfrm>
            <a:off x="8615503" y="6488668"/>
            <a:ext cx="331270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https://arxiv.org/abs/2002.07962</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sz="4400">
                <a:solidFill>
                  <a:srgbClr val="FF0000"/>
                </a:solidFill>
              </a:rPr>
              <a:t>Introduction to Temporal Graphs</a:t>
            </a:r>
            <a:endParaRPr/>
          </a:p>
        </p:txBody>
      </p:sp>
      <p:sp>
        <p:nvSpPr>
          <p:cNvPr id="176" name="Google Shape;176;p4"/>
          <p:cNvSpPr txBox="1"/>
          <p:nvPr/>
        </p:nvSpPr>
        <p:spPr>
          <a:xfrm>
            <a:off x="609600" y="1474856"/>
            <a:ext cx="11110824" cy="200054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Temporal graphs are dynamic graphs where nodes, edges, and features change over time.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Examples:</a:t>
            </a:r>
            <a:endParaRPr b="0" i="0" sz="1400" u="none" cap="none" strike="noStrike">
              <a:solidFill>
                <a:srgbClr val="000000"/>
              </a:solidFill>
              <a:latin typeface="Arial"/>
              <a:ea typeface="Arial"/>
              <a:cs typeface="Arial"/>
              <a:sym typeface="Arial"/>
            </a:endParaRPr>
          </a:p>
          <a:p>
            <a:pPr indent="-285750" lvl="1" marL="742950" marR="0" rtl="0" algn="just">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Arial"/>
                <a:ea typeface="Arial"/>
                <a:cs typeface="Arial"/>
                <a:sym typeface="Arial"/>
              </a:rPr>
              <a:t>Social Networks:</a:t>
            </a:r>
            <a:r>
              <a:rPr b="0" i="0" lang="en-US" sz="1400" u="none" cap="none" strike="noStrike">
                <a:solidFill>
                  <a:srgbClr val="000000"/>
                </a:solidFill>
                <a:latin typeface="Arial"/>
                <a:ea typeface="Arial"/>
                <a:cs typeface="Arial"/>
                <a:sym typeface="Arial"/>
              </a:rPr>
              <a:t> Friendships, interactions, posts over time.</a:t>
            </a:r>
            <a:endParaRPr b="0" i="0" sz="1400" u="none" cap="none" strike="noStrike">
              <a:solidFill>
                <a:srgbClr val="000000"/>
              </a:solidFill>
              <a:latin typeface="Arial"/>
              <a:ea typeface="Arial"/>
              <a:cs typeface="Arial"/>
              <a:sym typeface="Arial"/>
            </a:endParaRPr>
          </a:p>
          <a:p>
            <a:pPr indent="-285750" lvl="1" marL="742950" marR="0" rtl="0" algn="just">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Arial"/>
                <a:ea typeface="Arial"/>
                <a:cs typeface="Arial"/>
                <a:sym typeface="Arial"/>
              </a:rPr>
              <a:t>Financial Transactions:</a:t>
            </a:r>
            <a:r>
              <a:rPr b="0" i="0" lang="en-US" sz="1400" u="none" cap="none" strike="noStrike">
                <a:solidFill>
                  <a:srgbClr val="000000"/>
                </a:solidFill>
                <a:latin typeface="Arial"/>
                <a:ea typeface="Arial"/>
                <a:cs typeface="Arial"/>
                <a:sym typeface="Arial"/>
              </a:rPr>
              <a:t> Payments, fraud detection, transaction graphs.</a:t>
            </a:r>
            <a:endParaRPr b="0" i="0" sz="1400" u="none" cap="none" strike="noStrike">
              <a:solidFill>
                <a:srgbClr val="000000"/>
              </a:solidFill>
              <a:latin typeface="Arial"/>
              <a:ea typeface="Arial"/>
              <a:cs typeface="Arial"/>
              <a:sym typeface="Arial"/>
            </a:endParaRPr>
          </a:p>
          <a:p>
            <a:pPr indent="-285750" lvl="1" marL="742950" marR="0" rtl="0" algn="just">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Arial"/>
                <a:ea typeface="Arial"/>
                <a:cs typeface="Arial"/>
                <a:sym typeface="Arial"/>
              </a:rPr>
              <a:t>Network Traffic:</a:t>
            </a:r>
            <a:r>
              <a:rPr b="0" i="0" lang="en-US" sz="1400" u="none" cap="none" strike="noStrike">
                <a:solidFill>
                  <a:srgbClr val="000000"/>
                </a:solidFill>
                <a:latin typeface="Arial"/>
                <a:ea typeface="Arial"/>
                <a:cs typeface="Arial"/>
                <a:sym typeface="Arial"/>
              </a:rPr>
              <a:t> Data packets, network congestion analysis.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Problem: Traditional GNNs fail to capture the evolving nature of data.</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pic>
        <p:nvPicPr>
          <p:cNvPr id="177" name="Google Shape;177;p4"/>
          <p:cNvPicPr preferRelativeResize="0"/>
          <p:nvPr/>
        </p:nvPicPr>
        <p:blipFill rotWithShape="1">
          <a:blip r:embed="rId3">
            <a:alphaModFix/>
          </a:blip>
          <a:srcRect b="0" l="0" r="0" t="0"/>
          <a:stretch/>
        </p:blipFill>
        <p:spPr>
          <a:xfrm>
            <a:off x="885647" y="3429000"/>
            <a:ext cx="8116162" cy="26669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solidFill>
                  <a:srgbClr val="FF0000"/>
                </a:solidFill>
              </a:rPr>
              <a:t>Message passing in TGN</a:t>
            </a:r>
            <a:endParaRPr/>
          </a:p>
        </p:txBody>
      </p:sp>
      <p:pic>
        <p:nvPicPr>
          <p:cNvPr id="183" name="Google Shape;183;p5"/>
          <p:cNvPicPr preferRelativeResize="0"/>
          <p:nvPr/>
        </p:nvPicPr>
        <p:blipFill rotWithShape="1">
          <a:blip r:embed="rId3">
            <a:alphaModFix/>
          </a:blip>
          <a:srcRect b="0" l="0" r="0" t="0"/>
          <a:stretch/>
        </p:blipFill>
        <p:spPr>
          <a:xfrm>
            <a:off x="684362" y="1429583"/>
            <a:ext cx="10265434" cy="493686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solidFill>
                  <a:srgbClr val="FF0000"/>
                </a:solidFill>
              </a:rPr>
              <a:t>Time Aware Node and Link Embedding</a:t>
            </a:r>
            <a:endParaRPr/>
          </a:p>
        </p:txBody>
      </p:sp>
      <p:sp>
        <p:nvSpPr>
          <p:cNvPr id="189" name="Google Shape;189;p6"/>
          <p:cNvSpPr txBox="1"/>
          <p:nvPr/>
        </p:nvSpPr>
        <p:spPr>
          <a:xfrm>
            <a:off x="943153" y="1529780"/>
            <a:ext cx="8373375" cy="26776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Arial"/>
                <a:ea typeface="Arial"/>
                <a:cs typeface="Arial"/>
                <a:sym typeface="Arial"/>
              </a:rPr>
              <a:t>Graph Representation:</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Nodes represent routers or switches.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Edges represent physical or virtual links.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Each edge is associated with a </a:t>
            </a:r>
            <a:r>
              <a:rPr b="1" i="0" lang="en-US" sz="1400" u="none" cap="none" strike="noStrike">
                <a:solidFill>
                  <a:srgbClr val="000000"/>
                </a:solidFill>
                <a:latin typeface="Arial"/>
                <a:ea typeface="Arial"/>
                <a:cs typeface="Arial"/>
                <a:sym typeface="Arial"/>
              </a:rPr>
              <a:t>timestamp</a:t>
            </a:r>
            <a:r>
              <a:rPr b="0" i="0" lang="en-US" sz="1400" u="none" cap="none" strike="noStrike">
                <a:solidFill>
                  <a:srgbClr val="000000"/>
                </a:solidFill>
                <a:latin typeface="Arial"/>
                <a:ea typeface="Arial"/>
                <a:cs typeface="Arial"/>
                <a:sym typeface="Arial"/>
              </a:rPr>
              <a:t> indicating when the traffic data was captured.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Arial"/>
                <a:ea typeface="Arial"/>
                <a:cs typeface="Arial"/>
                <a:sym typeface="Arial"/>
              </a:rPr>
              <a:t>Message Passing with Memory Updates: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Unlike GNNs, TGN maintains a </a:t>
            </a:r>
            <a:r>
              <a:rPr b="1" i="0" lang="en-US" sz="1400" u="none" cap="none" strike="noStrike">
                <a:solidFill>
                  <a:srgbClr val="000000"/>
                </a:solidFill>
                <a:latin typeface="Arial"/>
                <a:ea typeface="Arial"/>
                <a:cs typeface="Arial"/>
                <a:sym typeface="Arial"/>
              </a:rPr>
              <a:t>time-aware memory</a:t>
            </a:r>
            <a:r>
              <a:rPr b="0" i="0" lang="en-US" sz="1400" u="none" cap="none" strike="noStrike">
                <a:solidFill>
                  <a:srgbClr val="000000"/>
                </a:solidFill>
                <a:latin typeface="Arial"/>
                <a:ea typeface="Arial"/>
                <a:cs typeface="Arial"/>
                <a:sym typeface="Arial"/>
              </a:rPr>
              <a:t> for each node, capturing its historical behavior.</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Nodes exchange messages containing both current traffic data and their memory states.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Memory updates occur using </a:t>
            </a:r>
            <a:r>
              <a:rPr b="1" i="0" lang="en-US" sz="1400" u="none" cap="none" strike="noStrike">
                <a:solidFill>
                  <a:srgbClr val="000000"/>
                </a:solidFill>
                <a:latin typeface="Arial"/>
                <a:ea typeface="Arial"/>
                <a:cs typeface="Arial"/>
                <a:sym typeface="Arial"/>
              </a:rPr>
              <a:t>GRU (Gated Recurrent Unit)</a:t>
            </a:r>
            <a:r>
              <a:rPr b="0" i="0" lang="en-US" sz="1400" u="none" cap="none" strike="noStrike">
                <a:solidFill>
                  <a:srgbClr val="000000"/>
                </a:solidFill>
                <a:latin typeface="Arial"/>
                <a:ea typeface="Arial"/>
                <a:cs typeface="Arial"/>
                <a:sym typeface="Arial"/>
              </a:rPr>
              <a:t> or </a:t>
            </a:r>
            <a:r>
              <a:rPr b="1" i="0" lang="en-US" sz="1400" u="none" cap="none" strike="noStrike">
                <a:solidFill>
                  <a:srgbClr val="000000"/>
                </a:solidFill>
                <a:latin typeface="Arial"/>
                <a:ea typeface="Arial"/>
                <a:cs typeface="Arial"/>
                <a:sym typeface="Arial"/>
              </a:rPr>
              <a:t>LSTM (Long Short-Term Memory)</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This allows TGN to model the temporal evolution of network states.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Mathematically:</a:t>
            </a:r>
            <a:endParaRPr b="0" i="0" sz="1400" u="none" cap="none" strike="noStrike">
              <a:solidFill>
                <a:srgbClr val="000000"/>
              </a:solidFill>
              <a:latin typeface="Arial"/>
              <a:ea typeface="Arial"/>
              <a:cs typeface="Arial"/>
              <a:sym typeface="Arial"/>
            </a:endParaRPr>
          </a:p>
        </p:txBody>
      </p:sp>
      <p:pic>
        <p:nvPicPr>
          <p:cNvPr id="190" name="Google Shape;190;p6"/>
          <p:cNvPicPr preferRelativeResize="0"/>
          <p:nvPr/>
        </p:nvPicPr>
        <p:blipFill rotWithShape="1">
          <a:blip r:embed="rId3">
            <a:alphaModFix/>
          </a:blip>
          <a:srcRect b="0" l="0" r="0" t="0"/>
          <a:stretch/>
        </p:blipFill>
        <p:spPr>
          <a:xfrm>
            <a:off x="1432486" y="4115421"/>
            <a:ext cx="4553538" cy="188856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GRU vs. LSTM</a:t>
            </a:r>
            <a:endParaRPr/>
          </a:p>
        </p:txBody>
      </p:sp>
      <p:graphicFrame>
        <p:nvGraphicFramePr>
          <p:cNvPr id="196" name="Google Shape;196;p7"/>
          <p:cNvGraphicFramePr/>
          <p:nvPr/>
        </p:nvGraphicFramePr>
        <p:xfrm>
          <a:off x="758406" y="1690688"/>
          <a:ext cx="3000000" cy="3000000"/>
        </p:xfrm>
        <a:graphic>
          <a:graphicData uri="http://schemas.openxmlformats.org/drawingml/2006/table">
            <a:tbl>
              <a:tblPr>
                <a:noFill/>
                <a:tableStyleId>{A2BDB743-E786-45C0-8E10-7EC815B839DC}</a:tableStyleId>
              </a:tblPr>
              <a:tblGrid>
                <a:gridCol w="1778475"/>
                <a:gridCol w="2771950"/>
                <a:gridCol w="3157275"/>
                <a:gridCol w="2967475"/>
              </a:tblGrid>
              <a:tr h="245600">
                <a:tc>
                  <a:txBody>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Aspect</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GRU (Gated Recurrent Unit)</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LSTM (Long Short-Term Memory)</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Which is Better for TGN?</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9D9D9"/>
                    </a:solidFill>
                  </a:tcPr>
                </a:tc>
              </a:tr>
              <a:tr h="456200">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Architecture</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Simpler with two gates (Update, Reset)</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More complex with three gates (Input, Output, Forget)</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GRU</a:t>
                      </a:r>
                      <a:r>
                        <a:rPr b="0" i="0" lang="en-US" sz="1200" u="none" cap="none" strike="noStrike">
                          <a:solidFill>
                            <a:srgbClr val="000000"/>
                          </a:solidFill>
                          <a:latin typeface="Calibri"/>
                          <a:ea typeface="Calibri"/>
                          <a:cs typeface="Calibri"/>
                          <a:sym typeface="Calibri"/>
                        </a:rPr>
                        <a:t> - Lower complexity makes it faster for large-scale graphs.</a:t>
                      </a:r>
                      <a:endParaRPr b="1" i="0" sz="1200" u="none" cap="none" strike="noStrike">
                        <a:solidFill>
                          <a:srgbClr val="000000"/>
                        </a:solidFill>
                        <a:latin typeface="Calibri"/>
                        <a:ea typeface="Calibri"/>
                        <a:cs typeface="Calibri"/>
                        <a:sym typeface="Calibri"/>
                      </a:endParaRPr>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6200">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Memory Efficiency</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Consumes less memory and computational resources</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Higher memory consumption due to additional gates</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GRU</a:t>
                      </a:r>
                      <a:r>
                        <a:rPr b="0" i="0" lang="en-US" sz="1200" u="none" cap="none" strike="noStrike">
                          <a:solidFill>
                            <a:srgbClr val="000000"/>
                          </a:solidFill>
                          <a:latin typeface="Calibri"/>
                          <a:ea typeface="Calibri"/>
                          <a:cs typeface="Calibri"/>
                          <a:sym typeface="Calibri"/>
                        </a:rPr>
                        <a:t> - More memory-efficient for dynamic graph updates.</a:t>
                      </a:r>
                      <a:endParaRPr b="1" i="0" sz="1200" u="none" cap="none" strike="noStrike">
                        <a:solidFill>
                          <a:srgbClr val="000000"/>
                        </a:solidFill>
                        <a:latin typeface="Calibri"/>
                        <a:ea typeface="Calibri"/>
                        <a:cs typeface="Calibri"/>
                        <a:sym typeface="Calibri"/>
                      </a:endParaRPr>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6200">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Performance on Short-Term Data</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Performs well for short-term dependencies</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Can handle both short-term and long-term dependencies</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LSTM</a:t>
                      </a:r>
                      <a:r>
                        <a:rPr b="0" i="0" lang="en-US" sz="1200" u="none" cap="none" strike="noStrike">
                          <a:solidFill>
                            <a:srgbClr val="000000"/>
                          </a:solidFill>
                          <a:latin typeface="Calibri"/>
                          <a:ea typeface="Calibri"/>
                          <a:cs typeface="Calibri"/>
                          <a:sym typeface="Calibri"/>
                        </a:rPr>
                        <a:t> - Better if the application has long-term patterns.</a:t>
                      </a:r>
                      <a:endParaRPr b="1" i="0" sz="1200" u="none" cap="none" strike="noStrike">
                        <a:solidFill>
                          <a:srgbClr val="000000"/>
                        </a:solidFill>
                        <a:latin typeface="Calibri"/>
                        <a:ea typeface="Calibri"/>
                        <a:cs typeface="Calibri"/>
                        <a:sym typeface="Calibri"/>
                      </a:endParaRPr>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6200">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Training Time</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Faster to train due to simpler architecture</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Slower to train because of more parameters</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GRU</a:t>
                      </a:r>
                      <a:r>
                        <a:rPr b="0" i="0" lang="en-US" sz="1200" u="none" cap="none" strike="noStrike">
                          <a:solidFill>
                            <a:srgbClr val="000000"/>
                          </a:solidFill>
                          <a:latin typeface="Calibri"/>
                          <a:ea typeface="Calibri"/>
                          <a:cs typeface="Calibri"/>
                          <a:sym typeface="Calibri"/>
                        </a:rPr>
                        <a:t> - Faster training for real-time applications.</a:t>
                      </a:r>
                      <a:endParaRPr b="1" i="0" sz="1200" u="none" cap="none" strike="noStrike">
                        <a:solidFill>
                          <a:srgbClr val="000000"/>
                        </a:solidFill>
                        <a:latin typeface="Calibri"/>
                        <a:ea typeface="Calibri"/>
                        <a:cs typeface="Calibri"/>
                        <a:sym typeface="Calibri"/>
                      </a:endParaRPr>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6200">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Overfitting Tendency</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Less prone to overfitting</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More prone to overfitting with small datasets</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GRU</a:t>
                      </a:r>
                      <a:r>
                        <a:rPr b="0" i="0" lang="en-US" sz="1200" u="none" cap="none" strike="noStrike">
                          <a:solidFill>
                            <a:srgbClr val="000000"/>
                          </a:solidFill>
                          <a:latin typeface="Calibri"/>
                          <a:ea typeface="Calibri"/>
                          <a:cs typeface="Calibri"/>
                          <a:sym typeface="Calibri"/>
                        </a:rPr>
                        <a:t> - Easier to regularize in sparse datasets.</a:t>
                      </a:r>
                      <a:endParaRPr b="1" i="0" sz="1200" u="none" cap="none" strike="noStrike">
                        <a:solidFill>
                          <a:srgbClr val="000000"/>
                        </a:solidFill>
                        <a:latin typeface="Calibri"/>
                        <a:ea typeface="Calibri"/>
                        <a:cs typeface="Calibri"/>
                        <a:sym typeface="Calibri"/>
                      </a:endParaRPr>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6200">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Interpretability</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Easier to interpret with fewer parameters</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Harder to interpret due to complex interactions</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GRU</a:t>
                      </a:r>
                      <a:r>
                        <a:rPr b="0" i="0" lang="en-US" sz="1200" u="none" cap="none" strike="noStrike">
                          <a:solidFill>
                            <a:srgbClr val="000000"/>
                          </a:solidFill>
                          <a:latin typeface="Calibri"/>
                          <a:ea typeface="Calibri"/>
                          <a:cs typeface="Calibri"/>
                          <a:sym typeface="Calibri"/>
                        </a:rPr>
                        <a:t> - Easier to debug and analyze in network scenarios.</a:t>
                      </a:r>
                      <a:endParaRPr b="1" i="0" sz="1200" u="none" cap="none" strike="noStrike">
                        <a:solidFill>
                          <a:srgbClr val="000000"/>
                        </a:solidFill>
                        <a:latin typeface="Calibri"/>
                        <a:ea typeface="Calibri"/>
                        <a:cs typeface="Calibri"/>
                        <a:sym typeface="Calibri"/>
                      </a:endParaRPr>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6200">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Handling Sparse Data</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Efficiently handles sparse, event-driven data</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May struggle with sparse input data</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GRU</a:t>
                      </a:r>
                      <a:r>
                        <a:rPr b="0" i="0" lang="en-US" sz="1200" u="none" cap="none" strike="noStrike">
                          <a:solidFill>
                            <a:srgbClr val="000000"/>
                          </a:solidFill>
                          <a:latin typeface="Calibri"/>
                          <a:ea typeface="Calibri"/>
                          <a:cs typeface="Calibri"/>
                          <a:sym typeface="Calibri"/>
                        </a:rPr>
                        <a:t> - Better for TGN as events are not continuous.</a:t>
                      </a:r>
                      <a:endParaRPr b="1" i="0" sz="1200" u="none" cap="none" strike="noStrike">
                        <a:solidFill>
                          <a:srgbClr val="000000"/>
                        </a:solidFill>
                        <a:latin typeface="Calibri"/>
                        <a:ea typeface="Calibri"/>
                        <a:cs typeface="Calibri"/>
                        <a:sym typeface="Calibri"/>
                      </a:endParaRPr>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6200">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Temporal Graph Suitability</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Well-suited for event-driven systems like network failures</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Suitable for continuous time-series with frequent events</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GRU</a:t>
                      </a:r>
                      <a:r>
                        <a:rPr b="0" i="0" lang="en-US" sz="1200" u="none" cap="none" strike="noStrike">
                          <a:solidFill>
                            <a:srgbClr val="000000"/>
                          </a:solidFill>
                          <a:latin typeface="Calibri"/>
                          <a:ea typeface="Calibri"/>
                          <a:cs typeface="Calibri"/>
                          <a:sym typeface="Calibri"/>
                        </a:rPr>
                        <a:t> - More efficient for dynamic networks with irregular updates.</a:t>
                      </a:r>
                      <a:endParaRPr b="1" i="0" sz="1200" u="none" cap="none" strike="noStrike">
                        <a:solidFill>
                          <a:srgbClr val="000000"/>
                        </a:solidFill>
                        <a:latin typeface="Calibri"/>
                        <a:ea typeface="Calibri"/>
                        <a:cs typeface="Calibri"/>
                        <a:sym typeface="Calibri"/>
                      </a:endParaRPr>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6200">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When to Choose</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Ideal for real-time, large-scale graphs</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alibri"/>
                          <a:ea typeface="Calibri"/>
                          <a:cs typeface="Calibri"/>
                          <a:sym typeface="Calibri"/>
                        </a:rPr>
                        <a:t>Preferable for applications needing long-term historical analysis</a:t>
                      </a:r>
                      <a:endParaRPr sz="1400" u="none" cap="none" strike="noStrike"/>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Calibri"/>
                          <a:ea typeface="Calibri"/>
                          <a:cs typeface="Calibri"/>
                          <a:sym typeface="Calibri"/>
                        </a:rPr>
                        <a:t>GRU</a:t>
                      </a:r>
                      <a:r>
                        <a:rPr b="0" i="0" lang="en-US" sz="1200" u="none" cap="none" strike="noStrike">
                          <a:solidFill>
                            <a:srgbClr val="000000"/>
                          </a:solidFill>
                          <a:latin typeface="Calibri"/>
                          <a:ea typeface="Calibri"/>
                          <a:cs typeface="Calibri"/>
                          <a:sym typeface="Calibri"/>
                        </a:rPr>
                        <a:t> - Best for T</a:t>
                      </a:r>
                      <a:endParaRPr b="1" i="0" sz="1200" u="none" cap="none" strike="noStrike">
                        <a:solidFill>
                          <a:srgbClr val="000000"/>
                        </a:solidFill>
                        <a:latin typeface="Calibri"/>
                        <a:ea typeface="Calibri"/>
                        <a:cs typeface="Calibri"/>
                        <a:sym typeface="Calibri"/>
                      </a:endParaRPr>
                    </a:p>
                  </a:txBody>
                  <a:tcPr marT="3450" marB="0" marR="3450" marL="3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8"/>
          <p:cNvSpPr txBox="1"/>
          <p:nvPr>
            <p:ph type="title"/>
          </p:nvPr>
        </p:nvSpPr>
        <p:spPr>
          <a:xfrm>
            <a:off x="257349"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solidFill>
                  <a:srgbClr val="FF0000"/>
                </a:solidFill>
              </a:rPr>
              <a:t>Attention Layer</a:t>
            </a:r>
            <a:endParaRPr/>
          </a:p>
        </p:txBody>
      </p:sp>
      <p:pic>
        <p:nvPicPr>
          <p:cNvPr id="202" name="Google Shape;202;p8"/>
          <p:cNvPicPr preferRelativeResize="0"/>
          <p:nvPr/>
        </p:nvPicPr>
        <p:blipFill rotWithShape="1">
          <a:blip r:embed="rId3">
            <a:alphaModFix/>
          </a:blip>
          <a:srcRect b="0" l="0" r="0" t="0"/>
          <a:stretch/>
        </p:blipFill>
        <p:spPr>
          <a:xfrm>
            <a:off x="391065" y="1504548"/>
            <a:ext cx="6506507" cy="2802909"/>
          </a:xfrm>
          <a:prstGeom prst="rect">
            <a:avLst/>
          </a:prstGeom>
          <a:noFill/>
          <a:ln>
            <a:noFill/>
          </a:ln>
        </p:spPr>
      </p:pic>
      <p:pic>
        <p:nvPicPr>
          <p:cNvPr id="203" name="Google Shape;203;p8"/>
          <p:cNvPicPr preferRelativeResize="0"/>
          <p:nvPr/>
        </p:nvPicPr>
        <p:blipFill rotWithShape="1">
          <a:blip r:embed="rId4">
            <a:alphaModFix/>
          </a:blip>
          <a:srcRect b="0" l="0" r="0" t="0"/>
          <a:stretch/>
        </p:blipFill>
        <p:spPr>
          <a:xfrm>
            <a:off x="429973" y="4760968"/>
            <a:ext cx="2468502" cy="1513311"/>
          </a:xfrm>
          <a:prstGeom prst="rect">
            <a:avLst/>
          </a:prstGeom>
          <a:noFill/>
          <a:ln>
            <a:noFill/>
          </a:ln>
        </p:spPr>
      </p:pic>
      <p:pic>
        <p:nvPicPr>
          <p:cNvPr id="204" name="Google Shape;204;p8"/>
          <p:cNvPicPr preferRelativeResize="0"/>
          <p:nvPr/>
        </p:nvPicPr>
        <p:blipFill rotWithShape="1">
          <a:blip r:embed="rId5">
            <a:alphaModFix/>
          </a:blip>
          <a:srcRect b="0" l="0" r="0" t="0"/>
          <a:stretch/>
        </p:blipFill>
        <p:spPr>
          <a:xfrm>
            <a:off x="3134265" y="4749467"/>
            <a:ext cx="2479172" cy="1273883"/>
          </a:xfrm>
          <a:prstGeom prst="rect">
            <a:avLst/>
          </a:prstGeom>
          <a:noFill/>
          <a:ln>
            <a:noFill/>
          </a:ln>
        </p:spPr>
      </p:pic>
      <p:sp>
        <p:nvSpPr>
          <p:cNvPr id="205" name="Google Shape;205;p8"/>
          <p:cNvSpPr txBox="1"/>
          <p:nvPr/>
        </p:nvSpPr>
        <p:spPr>
          <a:xfrm>
            <a:off x="2898475" y="4401864"/>
            <a:ext cx="167545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Message Passing</a:t>
            </a:r>
            <a:endParaRPr b="0" i="0" sz="1400" u="none" cap="none" strike="noStrike">
              <a:solidFill>
                <a:srgbClr val="000000"/>
              </a:solidFill>
              <a:latin typeface="Arial"/>
              <a:ea typeface="Arial"/>
              <a:cs typeface="Arial"/>
              <a:sym typeface="Arial"/>
            </a:endParaRPr>
          </a:p>
        </p:txBody>
      </p:sp>
      <p:sp>
        <p:nvSpPr>
          <p:cNvPr id="206" name="Google Shape;206;p8"/>
          <p:cNvSpPr txBox="1"/>
          <p:nvPr/>
        </p:nvSpPr>
        <p:spPr>
          <a:xfrm>
            <a:off x="3148548" y="6120390"/>
            <a:ext cx="96853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Attention</a:t>
            </a:r>
            <a:endParaRPr b="0" i="0" sz="1400" u="none" cap="none" strike="noStrike">
              <a:solidFill>
                <a:srgbClr val="000000"/>
              </a:solidFill>
              <a:latin typeface="Arial"/>
              <a:ea typeface="Arial"/>
              <a:cs typeface="Arial"/>
              <a:sym typeface="Arial"/>
            </a:endParaRPr>
          </a:p>
        </p:txBody>
      </p:sp>
      <p:pic>
        <p:nvPicPr>
          <p:cNvPr id="207" name="Google Shape;207;p8"/>
          <p:cNvPicPr preferRelativeResize="0"/>
          <p:nvPr/>
        </p:nvPicPr>
        <p:blipFill rotWithShape="1">
          <a:blip r:embed="rId6">
            <a:alphaModFix/>
          </a:blip>
          <a:srcRect b="0" l="0" r="0" t="0"/>
          <a:stretch/>
        </p:blipFill>
        <p:spPr>
          <a:xfrm>
            <a:off x="7928881" y="1504548"/>
            <a:ext cx="3424919" cy="2443578"/>
          </a:xfrm>
          <a:prstGeom prst="rect">
            <a:avLst/>
          </a:prstGeom>
          <a:noFill/>
          <a:ln>
            <a:noFill/>
          </a:ln>
        </p:spPr>
      </p:pic>
      <p:sp>
        <p:nvSpPr>
          <p:cNvPr id="208" name="Google Shape;208;p8"/>
          <p:cNvSpPr txBox="1"/>
          <p:nvPr/>
        </p:nvSpPr>
        <p:spPr>
          <a:xfrm>
            <a:off x="9244642" y="3999680"/>
            <a:ext cx="93968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Learning</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solidFill>
                  <a:srgbClr val="FF0000"/>
                </a:solidFill>
              </a:rPr>
              <a:t>TGN Attention Layer</a:t>
            </a:r>
            <a:endParaRPr/>
          </a:p>
        </p:txBody>
      </p:sp>
      <p:pic>
        <p:nvPicPr>
          <p:cNvPr id="214" name="Google Shape;214;p9"/>
          <p:cNvPicPr preferRelativeResize="0"/>
          <p:nvPr/>
        </p:nvPicPr>
        <p:blipFill rotWithShape="1">
          <a:blip r:embed="rId3">
            <a:alphaModFix/>
          </a:blip>
          <a:srcRect b="0" l="0" r="0" t="0"/>
          <a:stretch/>
        </p:blipFill>
        <p:spPr>
          <a:xfrm>
            <a:off x="1006929" y="1554654"/>
            <a:ext cx="6613072" cy="323785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