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gvoZmDLb+DHgFz7dTi93I4LUeb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C2624B-18D3-46A7-8C69-0E0942D35390}">
  <a:tblStyle styleId="{71C2624B-18D3-46A7-8C69-0E0942D3539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129" name="Google Shape;129;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rPr>
              <a:t>Agarwal Charu C. and Wang Haixun, “Managing and Mining Graph Data” </a:t>
            </a:r>
            <a:endParaRPr>
              <a:solidFill>
                <a:srgbClr val="000000"/>
              </a:solidFill>
            </a:endParaRPr>
          </a:p>
        </p:txBody>
      </p:sp>
      <p:sp>
        <p:nvSpPr>
          <p:cNvPr id="130" name="Google Shape;130;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18-03-2025</a:t>
            </a:r>
            <a:endParaRPr>
              <a:solidFill>
                <a:srgbClr val="000000"/>
              </a:solidFill>
            </a:endParaRPr>
          </a:p>
        </p:txBody>
      </p:sp>
      <p:sp>
        <p:nvSpPr>
          <p:cNvPr id="131" name="Google Shape;131;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rPr>
              <a:t>Graphs - Algorithms and Mining</a:t>
            </a: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f00e68c9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f00e68c9f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4f00e68c9f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f00e68c9f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f00e68c9f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34f00e68c9f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f00e68c9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4f00e68c9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34f00e68c9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 name="Google Shape;18;p3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3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3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BITS_university_logo_whitevert.png" id="21" name="Google Shape;21;p32"/>
          <p:cNvPicPr preferRelativeResize="0"/>
          <p:nvPr/>
        </p:nvPicPr>
        <p:blipFill rotWithShape="1">
          <a:blip r:embed="rId3">
            <a:alphaModFix/>
          </a:blip>
          <a:srcRect b="28592" l="0" r="0" t="2"/>
          <a:stretch/>
        </p:blipFill>
        <p:spPr>
          <a:xfrm>
            <a:off x="101600" y="3352801"/>
            <a:ext cx="2743200" cy="1979613"/>
          </a:xfrm>
          <a:prstGeom prst="rect">
            <a:avLst/>
          </a:prstGeom>
          <a:noFill/>
          <a:ln>
            <a:noFill/>
          </a:ln>
        </p:spPr>
      </p:pic>
      <p:sp>
        <p:nvSpPr>
          <p:cNvPr id="22" name="Google Shape;22;p32"/>
          <p:cNvSpPr txBox="1"/>
          <p:nvPr/>
        </p:nvSpPr>
        <p:spPr>
          <a:xfrm>
            <a:off x="-101600" y="5257800"/>
            <a:ext cx="29464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23" name="Google Shape;23;p32"/>
          <p:cNvSpPr txBox="1"/>
          <p:nvPr/>
        </p:nvSpPr>
        <p:spPr>
          <a:xfrm>
            <a:off x="203200" y="5667376"/>
            <a:ext cx="2540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24" name="Google Shape;24;p32"/>
          <p:cNvSpPr txBox="1"/>
          <p:nvPr>
            <p:ph idx="1" type="body"/>
          </p:nvPr>
        </p:nvSpPr>
        <p:spPr>
          <a:xfrm>
            <a:off x="3352800" y="5410200"/>
            <a:ext cx="80264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2"/>
          <p:cNvSpPr txBox="1"/>
          <p:nvPr>
            <p:ph type="title"/>
          </p:nvPr>
        </p:nvSpPr>
        <p:spPr>
          <a:xfrm>
            <a:off x="3352800" y="3810000"/>
            <a:ext cx="80264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 name="Google Shape;27;p3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3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3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BITS_university_logo_whitevert.png" id="30" name="Google Shape;30;p32"/>
          <p:cNvPicPr preferRelativeResize="0"/>
          <p:nvPr/>
        </p:nvPicPr>
        <p:blipFill rotWithShape="1">
          <a:blip r:embed="rId3">
            <a:alphaModFix/>
          </a:blip>
          <a:srcRect b="28592" l="0" r="0" t="2"/>
          <a:stretch/>
        </p:blipFill>
        <p:spPr>
          <a:xfrm>
            <a:off x="101600" y="3352801"/>
            <a:ext cx="2743200" cy="1979613"/>
          </a:xfrm>
          <a:prstGeom prst="rect">
            <a:avLst/>
          </a:prstGeom>
          <a:noFill/>
          <a:ln>
            <a:noFill/>
          </a:ln>
        </p:spPr>
      </p:pic>
      <p:sp>
        <p:nvSpPr>
          <p:cNvPr id="31" name="Google Shape;31;p32"/>
          <p:cNvSpPr txBox="1"/>
          <p:nvPr/>
        </p:nvSpPr>
        <p:spPr>
          <a:xfrm>
            <a:off x="-101600" y="5257800"/>
            <a:ext cx="29464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2"/>
          <p:cNvSpPr/>
          <p:nvPr>
            <p:ph idx="2" type="pic"/>
          </p:nvPr>
        </p:nvSpPr>
        <p:spPr>
          <a:xfrm>
            <a:off x="5183188" y="987425"/>
            <a:ext cx="6172200" cy="4873625"/>
          </a:xfrm>
          <a:prstGeom prst="rect">
            <a:avLst/>
          </a:prstGeom>
          <a:noFill/>
          <a:ln>
            <a:noFill/>
          </a:ln>
        </p:spPr>
      </p:sp>
      <p:sp>
        <p:nvSpPr>
          <p:cNvPr id="109" name="Google Shape;109;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32" name="Shape 32"/>
        <p:cNvGrpSpPr/>
        <p:nvPr/>
      </p:nvGrpSpPr>
      <p:grpSpPr>
        <a:xfrm>
          <a:off x="0" y="0"/>
          <a:ext cx="0" cy="0"/>
          <a:chOff x="0" y="0"/>
          <a:chExt cx="0" cy="0"/>
        </a:xfrm>
      </p:grpSpPr>
      <p:sp>
        <p:nvSpPr>
          <p:cNvPr id="33" name="Google Shape;3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icture 7.png" id="37" name="Google Shape;37;p33"/>
          <p:cNvPicPr preferRelativeResize="0"/>
          <p:nvPr/>
        </p:nvPicPr>
        <p:blipFill rotWithShape="1">
          <a:blip r:embed="rId2">
            <a:alphaModFix/>
          </a:blip>
          <a:srcRect b="5334" l="1923" r="0" t="0"/>
          <a:stretch/>
        </p:blipFill>
        <p:spPr>
          <a:xfrm>
            <a:off x="8839201" y="-1"/>
            <a:ext cx="2924257" cy="692697"/>
          </a:xfrm>
          <a:prstGeom prst="rect">
            <a:avLst/>
          </a:prstGeom>
          <a:noFill/>
          <a:ln>
            <a:noFill/>
          </a:ln>
        </p:spPr>
      </p:pic>
      <p:grpSp>
        <p:nvGrpSpPr>
          <p:cNvPr id="38" name="Google Shape;38;p33"/>
          <p:cNvGrpSpPr/>
          <p:nvPr/>
        </p:nvGrpSpPr>
        <p:grpSpPr>
          <a:xfrm>
            <a:off x="2844800" y="6553201"/>
            <a:ext cx="9347200" cy="45719"/>
            <a:chOff x="1905000" y="6553200"/>
            <a:chExt cx="7010400" cy="45719"/>
          </a:xfrm>
        </p:grpSpPr>
        <p:sp>
          <p:nvSpPr>
            <p:cNvPr id="39" name="Google Shape;39;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 name="Google Shape;42;p33"/>
          <p:cNvGrpSpPr/>
          <p:nvPr/>
        </p:nvGrpSpPr>
        <p:grpSpPr>
          <a:xfrm>
            <a:off x="0" y="1295401"/>
            <a:ext cx="9347200" cy="45719"/>
            <a:chOff x="1905000" y="6553200"/>
            <a:chExt cx="7010400" cy="45719"/>
          </a:xfrm>
        </p:grpSpPr>
        <p:sp>
          <p:nvSpPr>
            <p:cNvPr id="43" name="Google Shape;43;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6" name="Google Shape;46;p33"/>
          <p:cNvSpPr/>
          <p:nvPr/>
        </p:nvSpPr>
        <p:spPr>
          <a:xfrm>
            <a:off x="10897497" y="6688305"/>
            <a:ext cx="1242508" cy="1342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57" name="Shape 57"/>
        <p:cNvGrpSpPr/>
        <p:nvPr/>
      </p:nvGrpSpPr>
      <p:grpSpPr>
        <a:xfrm>
          <a:off x="0" y="0"/>
          <a:ext cx="0" cy="0"/>
          <a:chOff x="0" y="0"/>
          <a:chExt cx="0" cy="0"/>
        </a:xfrm>
      </p:grpSpPr>
      <p:sp>
        <p:nvSpPr>
          <p:cNvPr id="58" name="Google Shape;58;p36"/>
          <p:cNvSpPr txBox="1"/>
          <p:nvPr>
            <p:ph type="title"/>
          </p:nvPr>
        </p:nvSpPr>
        <p:spPr>
          <a:xfrm>
            <a:off x="609600" y="274639"/>
            <a:ext cx="10972800" cy="6381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 type="body"/>
          </p:nvPr>
        </p:nvSpPr>
        <p:spPr>
          <a:xfrm>
            <a:off x="609600" y="1309370"/>
            <a:ext cx="10972800" cy="4816794"/>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60" name="Google Shape;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63" name="Google Shape;63;p36"/>
          <p:cNvGrpSpPr/>
          <p:nvPr/>
        </p:nvGrpSpPr>
        <p:grpSpPr>
          <a:xfrm>
            <a:off x="2844800" y="5548630"/>
            <a:ext cx="9347200" cy="45719"/>
            <a:chOff x="1905000" y="6553200"/>
            <a:chExt cx="7010400" cy="45719"/>
          </a:xfrm>
        </p:grpSpPr>
        <p:sp>
          <p:nvSpPr>
            <p:cNvPr id="64" name="Google Shape;64;p3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3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7" name="Google Shape;67;p36"/>
          <p:cNvGrpSpPr/>
          <p:nvPr/>
        </p:nvGrpSpPr>
        <p:grpSpPr>
          <a:xfrm>
            <a:off x="0" y="914401"/>
            <a:ext cx="9347200" cy="45719"/>
            <a:chOff x="1905000" y="6553200"/>
            <a:chExt cx="7010400" cy="45719"/>
          </a:xfrm>
        </p:grpSpPr>
        <p:sp>
          <p:nvSpPr>
            <p:cNvPr id="68" name="Google Shape;68;p3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3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4" name="Google Shape;7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77" name="Shape 77"/>
        <p:cNvGrpSpPr/>
        <p:nvPr/>
      </p:nvGrpSpPr>
      <p:grpSpPr>
        <a:xfrm>
          <a:off x="0" y="0"/>
          <a:ext cx="0" cy="0"/>
          <a:chOff x="0" y="0"/>
          <a:chExt cx="0" cy="0"/>
        </a:xfrm>
      </p:grpSpPr>
      <p:sp>
        <p:nvSpPr>
          <p:cNvPr id="78" name="Google Shape;7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1"/>
          <p:cNvSpPr txBox="1"/>
          <p:nvPr/>
        </p:nvSpPr>
        <p:spPr>
          <a:xfrm>
            <a:off x="11385550" y="6672580"/>
            <a:ext cx="765175" cy="1219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Cisco Confidential</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nap.stanford.edu/jodie/reddit.csv" TargetMode="External"/><Relationship Id="rId4" Type="http://schemas.openxmlformats.org/officeDocument/2006/relationships/hyperlink" Target="http://snap.stanford.edu/jodie/wikipedia.csv" TargetMode="External"/><Relationship Id="rId5" Type="http://schemas.openxmlformats.org/officeDocument/2006/relationships/hyperlink" Target="http://snap.stanford.edu/jodie/mooc.csv" TargetMode="External"/><Relationship Id="rId6" Type="http://schemas.openxmlformats.org/officeDocument/2006/relationships/hyperlink" Target="http://snap.stanford.edu/jodie/lastfm.csv" TargetMode="External"/><Relationship Id="rId7" Type="http://schemas.openxmlformats.org/officeDocument/2006/relationships/image" Target="../media/image16.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rive.google.com/file/d/1PqLoJCOFlTzjuUrbpfJ6xLAL-vtlHx9X/view" TargetMode="Externa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title"/>
          </p:nvPr>
        </p:nvSpPr>
        <p:spPr>
          <a:xfrm>
            <a:off x="3965941" y="3373167"/>
            <a:ext cx="5919465" cy="61869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000"/>
              <a:buFont typeface="Calibri"/>
              <a:buNone/>
            </a:pPr>
            <a:br>
              <a:rPr lang="en-US" sz="2000"/>
            </a:br>
            <a:r>
              <a:rPr b="1" lang="en-US" sz="2400">
                <a:solidFill>
                  <a:srgbClr val="F59F26"/>
                </a:solidFill>
                <a:latin typeface="Century Gothic"/>
                <a:ea typeface="Century Gothic"/>
                <a:cs typeface="Century Gothic"/>
                <a:sym typeface="Century Gothic"/>
              </a:rPr>
              <a:t>Deep Learning Assignment</a:t>
            </a:r>
            <a:br>
              <a:rPr b="1" lang="en-US" sz="2400">
                <a:solidFill>
                  <a:srgbClr val="F59F26"/>
                </a:solidFill>
                <a:latin typeface="Century Gothic"/>
                <a:ea typeface="Century Gothic"/>
                <a:cs typeface="Century Gothic"/>
                <a:sym typeface="Century Gothic"/>
              </a:rPr>
            </a:br>
            <a:endParaRPr sz="2000"/>
          </a:p>
        </p:txBody>
      </p:sp>
      <p:sp>
        <p:nvSpPr>
          <p:cNvPr id="134" name="Google Shape;134;p1"/>
          <p:cNvSpPr txBox="1"/>
          <p:nvPr/>
        </p:nvSpPr>
        <p:spPr>
          <a:xfrm>
            <a:off x="4583316" y="4595525"/>
            <a:ext cx="10275600" cy="1828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FFFFFF"/>
              </a:buClr>
              <a:buSzPts val="1600"/>
              <a:buFont typeface="Century Gothic"/>
              <a:buNone/>
            </a:pPr>
            <a:r>
              <a:rPr b="1" lang="en-US" sz="1600">
                <a:solidFill>
                  <a:srgbClr val="FFFFFF"/>
                </a:solidFill>
                <a:latin typeface="Century Gothic"/>
                <a:ea typeface="Century Gothic"/>
                <a:cs typeface="Century Gothic"/>
                <a:sym typeface="Century Gothic"/>
              </a:rPr>
              <a:t>Group-14</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    </a:t>
            </a:r>
            <a:r>
              <a:rPr b="0" i="0" lang="en-US" sz="1600" u="none" cap="none" strike="noStrike">
                <a:solidFill>
                  <a:srgbClr val="FFFFFF"/>
                </a:solidFill>
                <a:latin typeface="Calibri"/>
                <a:ea typeface="Calibri"/>
                <a:cs typeface="Calibri"/>
                <a:sym typeface="Calibri"/>
              </a:rPr>
              <a:t>Aditya Pant	    2024PHXP0508G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Paritosh Kumar	2024PHXP0506G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Ashutosh Kumar 	2024PHXP0505G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Ashwin Chougule	2024PHXP0510G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Sudipto Das	2024PHXP0504G</a:t>
            </a:r>
            <a:endParaRPr b="0" i="0" sz="1600" u="none" cap="none" strike="noStrike">
              <a:solidFill>
                <a:srgbClr val="FFFFFF"/>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rgbClr val="FFFFFF"/>
              </a:solidFill>
              <a:latin typeface="Century Gothic"/>
              <a:ea typeface="Century Gothic"/>
              <a:cs typeface="Century Gothic"/>
              <a:sym typeface="Century Gothic"/>
            </a:endParaRPr>
          </a:p>
        </p:txBody>
      </p:sp>
      <p:sp>
        <p:nvSpPr>
          <p:cNvPr id="135" name="Google Shape;135;p1"/>
          <p:cNvSpPr txBox="1"/>
          <p:nvPr/>
        </p:nvSpPr>
        <p:spPr>
          <a:xfrm>
            <a:off x="2882926" y="4057765"/>
            <a:ext cx="8342464" cy="332399"/>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FFFFFF"/>
              </a:buClr>
              <a:buSzPts val="2400"/>
              <a:buFont typeface="Century Gothic"/>
              <a:buNone/>
            </a:pPr>
            <a:r>
              <a:rPr b="1" i="0" lang="en-US" sz="2400" u="none" cap="none" strike="noStrike">
                <a:solidFill>
                  <a:srgbClr val="FFFFFF"/>
                </a:solidFill>
                <a:latin typeface="Century Gothic"/>
                <a:ea typeface="Century Gothic"/>
                <a:cs typeface="Century Gothic"/>
                <a:sym typeface="Century Gothic"/>
              </a:rPr>
              <a:t>TEMPORAL GRAPH NETWORKS FOR DEEP LEARNING</a:t>
            </a:r>
            <a:endParaRPr b="0" i="0" sz="3200" u="none" cap="none" strike="noStrike">
              <a:solidFill>
                <a:srgbClr val="F59F26"/>
              </a:solidFill>
              <a:latin typeface="Century Gothic"/>
              <a:ea typeface="Century Gothic"/>
              <a:cs typeface="Century Gothic"/>
              <a:sym typeface="Century Gothic"/>
            </a:endParaRPr>
          </a:p>
        </p:txBody>
      </p:sp>
      <p:pic>
        <p:nvPicPr>
          <p:cNvPr id="136" name="Google Shape;136;p1"/>
          <p:cNvPicPr preferRelativeResize="0"/>
          <p:nvPr/>
        </p:nvPicPr>
        <p:blipFill rotWithShape="1">
          <a:blip r:embed="rId3">
            <a:alphaModFix/>
          </a:blip>
          <a:srcRect b="0" l="0" r="0" t="0"/>
          <a:stretch/>
        </p:blipFill>
        <p:spPr>
          <a:xfrm>
            <a:off x="2916178" y="4450525"/>
            <a:ext cx="4810051" cy="1466576"/>
          </a:xfrm>
          <a:prstGeom prst="rect">
            <a:avLst/>
          </a:prstGeom>
          <a:noFill/>
          <a:ln>
            <a:noFill/>
          </a:ln>
        </p:spPr>
      </p:pic>
      <p:sp>
        <p:nvSpPr>
          <p:cNvPr id="137" name="Google Shape;137;p1"/>
          <p:cNvSpPr txBox="1"/>
          <p:nvPr/>
        </p:nvSpPr>
        <p:spPr>
          <a:xfrm>
            <a:off x="5667899" y="5874012"/>
            <a:ext cx="28665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B0F0"/>
                </a:solidFill>
                <a:latin typeface="Arial"/>
                <a:ea typeface="Arial"/>
                <a:cs typeface="Arial"/>
                <a:sym typeface="Arial"/>
              </a:rPr>
              <a:t>https://arxiv.org/pdf/2006.10637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TGN Use-Cases</a:t>
            </a:r>
            <a:endParaRPr/>
          </a:p>
        </p:txBody>
      </p:sp>
      <p:sp>
        <p:nvSpPr>
          <p:cNvPr id="220" name="Google Shape;220;p10"/>
          <p:cNvSpPr txBox="1"/>
          <p:nvPr/>
        </p:nvSpPr>
        <p:spPr>
          <a:xfrm>
            <a:off x="546340" y="1419155"/>
            <a:ext cx="11455878" cy="52629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TGN (Temporal Graph Network) is widely used in scenarios where data evolves over time and understanding temporal patterns is essential. Some of the most popular use cases include: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Network Management and Load Balancing:</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Predicts traffic congestion and reroutes data in large-scale IP networks.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Used for proactive fault detection and network optimization.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Fraud Detection in Financial Systems: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Monitors transaction patterns to detect anomalies and identify fraudulent behavior in real-time.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Social Network Analysis: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Tracks user interactions over time to recommend connections, detect communities, or predict user behavior.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Recommendation Systems: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Provides personalized recommendations on e-commerce platforms by analyzing user activity and temporal purchase patterns.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Healthcare Monitoring:</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Analyzes patient data streams for early detection of diseases or predicting health deterioration.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Supply Chain Optimization:</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Forecasts demand fluctuations and suggests efficient inventory management using historical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Cybersecurity:</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Detects and responds to threats by analyzing abnormal behavior across networks over 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Smart Transportation:</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Predicts traffic patterns, suggests optimal routes, and manages autonomous vehicle networks using real-time and historical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Implementation and Demo</a:t>
            </a:r>
            <a:endParaRPr/>
          </a:p>
        </p:txBody>
      </p:sp>
      <p:sp>
        <p:nvSpPr>
          <p:cNvPr id="226" name="Google Shape;226;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888888"/>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Dataset used in TGN Paper</a:t>
            </a:r>
            <a:endParaRPr>
              <a:solidFill>
                <a:srgbClr val="FF0000"/>
              </a:solidFill>
            </a:endParaRPr>
          </a:p>
        </p:txBody>
      </p:sp>
      <p:sp>
        <p:nvSpPr>
          <p:cNvPr id="232" name="Google Shape;232;p12"/>
          <p:cNvSpPr txBox="1"/>
          <p:nvPr/>
        </p:nvSpPr>
        <p:spPr>
          <a:xfrm>
            <a:off x="152400" y="1477700"/>
            <a:ext cx="7892700" cy="124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Arial"/>
                <a:ea typeface="Arial"/>
                <a:cs typeface="Arial"/>
                <a:sym typeface="Arial"/>
              </a:rPr>
              <a:t>Datasets</a:t>
            </a:r>
            <a:endParaRPr sz="1500"/>
          </a:p>
          <a:p>
            <a:pPr indent="0" lvl="0" marL="457200" marR="0" rtl="0" algn="l">
              <a:lnSpc>
                <a:spcPct val="100000"/>
              </a:lnSpc>
              <a:spcBef>
                <a:spcPts val="0"/>
              </a:spcBef>
              <a:spcAft>
                <a:spcPts val="0"/>
              </a:spcAft>
              <a:buNone/>
            </a:pPr>
            <a:r>
              <a:rPr lang="en-US" sz="1500"/>
              <a:t>Original TGN paper uses fo</a:t>
            </a:r>
            <a:r>
              <a:rPr b="0" i="0" lang="en-US" sz="1500" u="none" cap="none" strike="noStrike">
                <a:solidFill>
                  <a:srgbClr val="000000"/>
                </a:solidFill>
                <a:latin typeface="Arial"/>
                <a:ea typeface="Arial"/>
                <a:cs typeface="Arial"/>
                <a:sym typeface="Arial"/>
              </a:rPr>
              <a:t>llowing four datasets for the experiments.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1" lang="en-US" sz="1500" u="sng" cap="none" strike="noStrike">
                <a:solidFill>
                  <a:srgbClr val="000000"/>
                </a:solidFill>
                <a:latin typeface="Arial"/>
                <a:ea typeface="Arial"/>
                <a:cs typeface="Arial"/>
                <a:sym typeface="Arial"/>
                <a:hlinkClick r:id="rId3">
                  <a:extLst>
                    <a:ext uri="{A12FA001-AC4F-418D-AE19-62706E023703}">
                      <ahyp:hlinkClr val="tx"/>
                    </a:ext>
                  </a:extLst>
                </a:hlinkClick>
              </a:rPr>
              <a:t>Reddit</a:t>
            </a:r>
            <a:r>
              <a:rPr b="0" i="1" lang="en-US" sz="1500" u="none" cap="none" strike="noStrike">
                <a:solidFill>
                  <a:srgbClr val="000000"/>
                </a:solidFill>
                <a:latin typeface="Arial"/>
                <a:ea typeface="Arial"/>
                <a:cs typeface="Arial"/>
                <a:sym typeface="Arial"/>
              </a:rPr>
              <a:t> </a:t>
            </a:r>
            <a:r>
              <a:rPr i="1" lang="en-US" sz="1500"/>
              <a:t>, </a:t>
            </a:r>
            <a:r>
              <a:rPr b="0" i="1" lang="en-US" sz="1500" u="sng" cap="none" strike="noStrike">
                <a:solidFill>
                  <a:srgbClr val="000000"/>
                </a:solidFill>
                <a:latin typeface="Arial"/>
                <a:ea typeface="Arial"/>
                <a:cs typeface="Arial"/>
                <a:sym typeface="Arial"/>
                <a:hlinkClick r:id="rId4">
                  <a:extLst>
                    <a:ext uri="{A12FA001-AC4F-418D-AE19-62706E023703}">
                      <ahyp:hlinkClr val="tx"/>
                    </a:ext>
                  </a:extLst>
                </a:hlinkClick>
              </a:rPr>
              <a:t>Wikipedia</a:t>
            </a:r>
            <a:r>
              <a:rPr i="1" lang="en-US" sz="1500"/>
              <a:t>, </a:t>
            </a:r>
            <a:r>
              <a:rPr b="0" i="1" lang="en-US" sz="1500" u="sng" cap="none" strike="noStrike">
                <a:solidFill>
                  <a:srgbClr val="000000"/>
                </a:solidFill>
                <a:latin typeface="Arial"/>
                <a:ea typeface="Arial"/>
                <a:cs typeface="Arial"/>
                <a:sym typeface="Arial"/>
                <a:hlinkClick r:id="rId5">
                  <a:extLst>
                    <a:ext uri="{A12FA001-AC4F-418D-AE19-62706E023703}">
                      <ahyp:hlinkClr val="tx"/>
                    </a:ext>
                  </a:extLst>
                </a:hlinkClick>
              </a:rPr>
              <a:t>MOOC</a:t>
            </a:r>
            <a:r>
              <a:rPr b="0" i="1" lang="en-US" sz="1500" u="none" cap="none" strike="noStrike">
                <a:solidFill>
                  <a:srgbClr val="000000"/>
                </a:solidFill>
                <a:latin typeface="Arial"/>
                <a:ea typeface="Arial"/>
                <a:cs typeface="Arial"/>
                <a:sym typeface="Arial"/>
              </a:rPr>
              <a:t> ,</a:t>
            </a:r>
            <a:r>
              <a:rPr b="0" i="1" lang="en-US" sz="1500" u="sng" cap="none" strike="noStrike">
                <a:solidFill>
                  <a:srgbClr val="000000"/>
                </a:solidFill>
                <a:latin typeface="Arial"/>
                <a:ea typeface="Arial"/>
                <a:cs typeface="Arial"/>
                <a:sym typeface="Arial"/>
                <a:hlinkClick r:id="rId6">
                  <a:extLst>
                    <a:ext uri="{A12FA001-AC4F-418D-AE19-62706E023703}">
                      <ahyp:hlinkClr val="tx"/>
                    </a:ext>
                  </a:extLst>
                </a:hlinkClick>
              </a:rPr>
              <a:t>LastFM</a:t>
            </a:r>
            <a:r>
              <a:rPr b="0" i="1" lang="en-US" sz="1500" u="none" cap="none" strike="noStrike">
                <a:solidFill>
                  <a:srgbClr val="000000"/>
                </a:solidFill>
                <a:latin typeface="Arial"/>
                <a:ea typeface="Arial"/>
                <a:cs typeface="Arial"/>
                <a:sym typeface="Arial"/>
              </a:rPr>
              <a:t> </a:t>
            </a:r>
            <a:endParaRPr i="1"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US" sz="1500"/>
              <a:t>For our experiment, we took wikipedia data</a:t>
            </a:r>
            <a:endParaRPr sz="1500"/>
          </a:p>
        </p:txBody>
      </p:sp>
      <p:pic>
        <p:nvPicPr>
          <p:cNvPr id="233" name="Google Shape;233;p12"/>
          <p:cNvPicPr preferRelativeResize="0"/>
          <p:nvPr/>
        </p:nvPicPr>
        <p:blipFill>
          <a:blip r:embed="rId7">
            <a:alphaModFix/>
          </a:blip>
          <a:stretch>
            <a:fillRect/>
          </a:stretch>
        </p:blipFill>
        <p:spPr>
          <a:xfrm>
            <a:off x="9168529" y="1477700"/>
            <a:ext cx="2185275" cy="4104700"/>
          </a:xfrm>
          <a:prstGeom prst="rect">
            <a:avLst/>
          </a:prstGeom>
          <a:noFill/>
          <a:ln>
            <a:noFill/>
          </a:ln>
          <a:effectLst>
            <a:outerShdw blurRad="57150" rotWithShape="0" algn="bl" dir="5400000" dist="114300">
              <a:srgbClr val="000000">
                <a:alpha val="50000"/>
              </a:srgbClr>
            </a:outerShdw>
          </a:effectLst>
        </p:spPr>
      </p:pic>
      <p:sp>
        <p:nvSpPr>
          <p:cNvPr id="234" name="Google Shape;234;p12"/>
          <p:cNvSpPr txBox="1"/>
          <p:nvPr/>
        </p:nvSpPr>
        <p:spPr>
          <a:xfrm>
            <a:off x="8410913" y="5834975"/>
            <a:ext cx="37005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050" u="sng">
                <a:solidFill>
                  <a:schemeClr val="dk1"/>
                </a:solidFill>
                <a:highlight>
                  <a:srgbClr val="F7F7F7"/>
                </a:highlight>
                <a:latin typeface="Courier New"/>
                <a:ea typeface="Courier New"/>
                <a:cs typeface="Courier New"/>
                <a:sym typeface="Courier New"/>
              </a:rPr>
              <a:t>https://github.com/twitter-research/tgn</a:t>
            </a:r>
            <a:endParaRPr sz="1050" u="sng">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u="sng">
              <a:solidFill>
                <a:srgbClr val="0000FF"/>
              </a:solidFill>
              <a:highlight>
                <a:srgbClr val="F7F7F7"/>
              </a:highlight>
              <a:latin typeface="Courier New"/>
              <a:ea typeface="Courier New"/>
              <a:cs typeface="Courier New"/>
              <a:sym typeface="Courier New"/>
            </a:endParaRPr>
          </a:p>
        </p:txBody>
      </p:sp>
      <p:pic>
        <p:nvPicPr>
          <p:cNvPr id="235" name="Google Shape;235;p12"/>
          <p:cNvPicPr preferRelativeResize="0"/>
          <p:nvPr/>
        </p:nvPicPr>
        <p:blipFill>
          <a:blip r:embed="rId8">
            <a:alphaModFix/>
          </a:blip>
          <a:stretch>
            <a:fillRect/>
          </a:stretch>
        </p:blipFill>
        <p:spPr>
          <a:xfrm>
            <a:off x="202925" y="2742550"/>
            <a:ext cx="4641441" cy="3505525"/>
          </a:xfrm>
          <a:prstGeom prst="rect">
            <a:avLst/>
          </a:prstGeom>
          <a:noFill/>
          <a:ln>
            <a:noFill/>
          </a:ln>
          <a:effectLst>
            <a:outerShdw blurRad="57150" rotWithShape="0" algn="bl" dir="5400000" dist="952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4f00e68c9f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Overview of Interaction over time</a:t>
            </a:r>
            <a:endParaRPr>
              <a:solidFill>
                <a:srgbClr val="FF0000"/>
              </a:solidFill>
            </a:endParaRPr>
          </a:p>
        </p:txBody>
      </p:sp>
      <p:sp>
        <p:nvSpPr>
          <p:cNvPr id="242" name="Google Shape;242;g34f00e68c9f_0_5"/>
          <p:cNvSpPr txBox="1"/>
          <p:nvPr/>
        </p:nvSpPr>
        <p:spPr>
          <a:xfrm>
            <a:off x="9064000" y="1401925"/>
            <a:ext cx="310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Submitted</a:t>
            </a:r>
            <a:r>
              <a:rPr lang="en-US" sz="1200"/>
              <a:t>: </a:t>
            </a:r>
            <a:r>
              <a:rPr i="1" lang="en-US" sz="1200"/>
              <a:t>TGN_graph_animation.ipynb</a:t>
            </a:r>
            <a:endParaRPr i="1" sz="1200"/>
          </a:p>
        </p:txBody>
      </p:sp>
      <p:pic>
        <p:nvPicPr>
          <p:cNvPr id="243" name="Google Shape;243;g34f00e68c9f_0_5" title="17.04.2025_15.26.06_REC.mp4">
            <a:hlinkClick r:id="rId3"/>
          </p:cNvPr>
          <p:cNvPicPr preferRelativeResize="0"/>
          <p:nvPr/>
        </p:nvPicPr>
        <p:blipFill>
          <a:blip r:embed="rId4">
            <a:alphaModFix/>
          </a:blip>
          <a:stretch>
            <a:fillRect/>
          </a:stretch>
        </p:blipFill>
        <p:spPr>
          <a:xfrm>
            <a:off x="3356125" y="1561425"/>
            <a:ext cx="5628200" cy="4862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Training Process</a:t>
            </a:r>
            <a:endParaRPr>
              <a:solidFill>
                <a:srgbClr val="FF0000"/>
              </a:solidFill>
            </a:endParaRPr>
          </a:p>
        </p:txBody>
      </p:sp>
      <p:sp>
        <p:nvSpPr>
          <p:cNvPr id="249" name="Google Shape;249;p14"/>
          <p:cNvSpPr/>
          <p:nvPr/>
        </p:nvSpPr>
        <p:spPr>
          <a:xfrm>
            <a:off x="546350" y="1569480"/>
            <a:ext cx="12347400" cy="3583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 the tgn git repository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 wikipdia csv data, </a:t>
            </a:r>
            <a:r>
              <a:rPr lang="en-US" sz="1800">
                <a:solidFill>
                  <a:schemeClr val="dk1"/>
                </a:solidFill>
                <a:latin typeface="Calibri"/>
                <a:ea typeface="Calibri"/>
                <a:cs typeface="Calibri"/>
                <a:sym typeface="Calibri"/>
              </a:rPr>
              <a:t>which</a:t>
            </a:r>
            <a:r>
              <a:rPr lang="en-US" sz="1800">
                <a:solidFill>
                  <a:schemeClr val="dk1"/>
                </a:solidFill>
                <a:latin typeface="Calibri"/>
                <a:ea typeface="Calibri"/>
                <a:cs typeface="Calibri"/>
                <a:sym typeface="Calibri"/>
              </a:rPr>
              <a:t> is set of tensors for source, destination, edge features etc.</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Pre-process data t</a:t>
            </a:r>
            <a:r>
              <a:rPr lang="en-US" sz="25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It takes raw </a:t>
            </a:r>
            <a:r>
              <a:rPr lang="en-US" sz="1800">
                <a:solidFill>
                  <a:srgbClr val="188038"/>
                </a:solidFill>
                <a:latin typeface="Calibri"/>
                <a:ea typeface="Calibri"/>
                <a:cs typeface="Calibri"/>
                <a:sym typeface="Calibri"/>
              </a:rPr>
              <a:t>.csv</a:t>
            </a:r>
            <a:r>
              <a:rPr lang="en-US" sz="1800">
                <a:solidFill>
                  <a:schemeClr val="dk1"/>
                </a:solidFill>
                <a:latin typeface="Calibri"/>
                <a:ea typeface="Calibri"/>
                <a:cs typeface="Calibri"/>
                <a:sym typeface="Calibri"/>
              </a:rPr>
              <a:t> interaction logs and processes them to generate </a:t>
            </a:r>
            <a:r>
              <a:rPr lang="en-US" sz="1800">
                <a:solidFill>
                  <a:srgbClr val="188038"/>
                </a:solidFill>
                <a:latin typeface="Calibri"/>
                <a:ea typeface="Calibri"/>
                <a:cs typeface="Calibri"/>
                <a:sym typeface="Calibri"/>
              </a:rPr>
              <a:t>.npy</a:t>
            </a:r>
            <a:r>
              <a:rPr lang="en-US" sz="1800">
                <a:solidFill>
                  <a:schemeClr val="dk1"/>
                </a:solidFill>
                <a:latin typeface="Calibri"/>
                <a:ea typeface="Calibri"/>
                <a:cs typeface="Calibri"/>
                <a:sym typeface="Calibri"/>
              </a:rPr>
              <a:t> (NumPy binary) files for </a:t>
            </a:r>
            <a:r>
              <a:rPr b="1" lang="en-US" sz="1800">
                <a:solidFill>
                  <a:schemeClr val="dk1"/>
                </a:solidFill>
                <a:latin typeface="Calibri"/>
                <a:ea typeface="Calibri"/>
                <a:cs typeface="Calibri"/>
                <a:sym typeface="Calibri"/>
              </a:rPr>
              <a:t>faster access</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efficient training</a:t>
            </a:r>
            <a:r>
              <a:rPr lang="en-US" sz="18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320675" lvl="1" marL="914400" rtl="0" algn="l">
              <a:lnSpc>
                <a:spcPct val="135714"/>
              </a:lnSpc>
              <a:spcBef>
                <a:spcPts val="0"/>
              </a:spcBef>
              <a:spcAft>
                <a:spcPts val="0"/>
              </a:spcAft>
              <a:buSzPts val="1450"/>
              <a:buFont typeface="Calibri"/>
              <a:buAutoNum type="alphaLcPeriod"/>
            </a:pPr>
            <a:r>
              <a:rPr lang="en-US" sz="1450">
                <a:solidFill>
                  <a:srgbClr val="0000FF"/>
                </a:solidFill>
                <a:highlight>
                  <a:srgbClr val="F7F7F7"/>
                </a:highlight>
                <a:latin typeface="Calibri"/>
                <a:ea typeface="Calibri"/>
                <a:cs typeface="Calibri"/>
                <a:sym typeface="Calibri"/>
              </a:rPr>
              <a:t>!</a:t>
            </a:r>
            <a:r>
              <a:rPr lang="en-US" sz="1450">
                <a:solidFill>
                  <a:schemeClr val="dk1"/>
                </a:solidFill>
                <a:highlight>
                  <a:srgbClr val="F7F7F7"/>
                </a:highlight>
                <a:latin typeface="Calibri"/>
                <a:ea typeface="Calibri"/>
                <a:cs typeface="Calibri"/>
                <a:sym typeface="Calibri"/>
              </a:rPr>
              <a:t>python3 utils/preprocess_data.py --data wikipedia --bipartite</a:t>
            </a:r>
            <a:endParaRPr sz="1450">
              <a:solidFill>
                <a:schemeClr val="dk1"/>
              </a:solidFill>
              <a:highlight>
                <a:srgbClr val="F7F7F7"/>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Training options</a:t>
            </a:r>
            <a:endParaRPr sz="18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AutoNum type="alphaLcPeriod"/>
            </a:pPr>
            <a:r>
              <a:rPr i="0" lang="en-US" sz="1800" u="none" cap="none" strike="noStrike">
                <a:solidFill>
                  <a:schemeClr val="dk1"/>
                </a:solidFill>
                <a:latin typeface="Calibri"/>
                <a:ea typeface="Calibri"/>
                <a:cs typeface="Calibri"/>
                <a:sym typeface="Calibri"/>
              </a:rPr>
              <a:t> </a:t>
            </a:r>
            <a:r>
              <a:rPr i="1" lang="en-US" sz="1600" u="none" cap="none" strike="noStrike">
                <a:solidFill>
                  <a:srgbClr val="6AA84F"/>
                </a:solidFill>
                <a:latin typeface="Calibri"/>
                <a:ea typeface="Calibri"/>
                <a:cs typeface="Calibri"/>
                <a:sym typeface="Calibri"/>
              </a:rPr>
              <a:t>train_self_supervised.py</a:t>
            </a:r>
            <a:r>
              <a:rPr i="1" lang="en-US" sz="1100" u="none" cap="none" strike="noStrike">
                <a:solidFill>
                  <a:srgbClr val="6AA84F"/>
                </a:solidFill>
                <a:latin typeface="Calibri"/>
                <a:ea typeface="Calibri"/>
                <a:cs typeface="Calibri"/>
                <a:sym typeface="Calibri"/>
              </a:rPr>
              <a:t> </a:t>
            </a:r>
            <a:r>
              <a:rPr i="1" lang="en-US" sz="1100" u="none" cap="none" strike="noStrike">
                <a:solidFill>
                  <a:schemeClr val="dk1"/>
                </a:solidFill>
                <a:latin typeface="Calibri"/>
                <a:ea typeface="Calibri"/>
                <a:cs typeface="Calibri"/>
                <a:sym typeface="Calibri"/>
              </a:rPr>
              <a:t>→ </a:t>
            </a:r>
            <a:r>
              <a:rPr i="0" lang="en-US" sz="5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self-supervised link prediction</a:t>
            </a:r>
            <a:r>
              <a:rPr i="0" lang="en-US" sz="1800" u="none" cap="none" strike="noStrike">
                <a:solidFill>
                  <a:schemeClr val="dk1"/>
                </a:solidFill>
                <a:latin typeface="Calibri"/>
                <a:ea typeface="Calibri"/>
                <a:cs typeface="Calibri"/>
                <a:sym typeface="Calibri"/>
              </a:rPr>
              <a:t> (temporal edge prediction)</a:t>
            </a:r>
            <a:endParaRPr i="0" sz="1800" u="none" cap="none" strike="noStrike">
              <a:solidFill>
                <a:schemeClr val="dk1"/>
              </a:solidFill>
              <a:latin typeface="Calibri"/>
              <a:ea typeface="Calibri"/>
              <a:cs typeface="Calibri"/>
              <a:sym typeface="Calibri"/>
            </a:endParaRPr>
          </a:p>
          <a:p>
            <a:pPr indent="-342900" lvl="2" marL="1371600" rtl="0" algn="l">
              <a:lnSpc>
                <a:spcPct val="135714"/>
              </a:lnSpc>
              <a:spcBef>
                <a:spcPts val="0"/>
              </a:spcBef>
              <a:spcAft>
                <a:spcPts val="0"/>
              </a:spcAft>
              <a:buClr>
                <a:schemeClr val="dk1"/>
              </a:buClr>
              <a:buSzPts val="1800"/>
              <a:buFont typeface="Calibri"/>
              <a:buAutoNum type="romanLcPeriod"/>
            </a:pPr>
            <a:r>
              <a:rPr lang="en-US" sz="1050">
                <a:solidFill>
                  <a:srgbClr val="0000FF"/>
                </a:solidFill>
                <a:highlight>
                  <a:srgbClr val="F7F7F7"/>
                </a:highlight>
                <a:latin typeface="Courier New"/>
                <a:ea typeface="Courier New"/>
                <a:cs typeface="Courier New"/>
                <a:sym typeface="Courier New"/>
              </a:rPr>
              <a:t>!</a:t>
            </a:r>
            <a:r>
              <a:rPr lang="en-US" sz="1050">
                <a:solidFill>
                  <a:schemeClr val="dk1"/>
                </a:solidFill>
                <a:highlight>
                  <a:srgbClr val="F7F7F7"/>
                </a:highlight>
                <a:latin typeface="Courier New"/>
                <a:ea typeface="Courier New"/>
                <a:cs typeface="Courier New"/>
                <a:sym typeface="Courier New"/>
              </a:rPr>
              <a:t>python3 train_self_supervised.py --use_memory --prefix tgn-attn --n_runs </a:t>
            </a:r>
            <a:r>
              <a:rPr lang="en-US" sz="1050">
                <a:solidFill>
                  <a:srgbClr val="098658"/>
                </a:solidFill>
                <a:highlight>
                  <a:srgbClr val="F7F7F7"/>
                </a:highlight>
                <a:latin typeface="Courier New"/>
                <a:ea typeface="Courier New"/>
                <a:cs typeface="Courier New"/>
                <a:sym typeface="Courier New"/>
              </a:rPr>
              <a:t>10</a:t>
            </a:r>
            <a:endParaRPr sz="18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eriod"/>
            </a:pPr>
            <a:r>
              <a:rPr lang="en-US" sz="1800">
                <a:solidFill>
                  <a:schemeClr val="dk1"/>
                </a:solidFill>
                <a:latin typeface="Calibri"/>
                <a:ea typeface="Calibri"/>
                <a:cs typeface="Calibri"/>
                <a:sym typeface="Calibri"/>
              </a:rPr>
              <a:t> </a:t>
            </a:r>
            <a:r>
              <a:rPr i="1" lang="en-US" sz="1600">
                <a:solidFill>
                  <a:schemeClr val="dk1"/>
                </a:solidFill>
                <a:latin typeface="Calibri"/>
                <a:ea typeface="Calibri"/>
                <a:cs typeface="Calibri"/>
                <a:sym typeface="Calibri"/>
              </a:rPr>
              <a:t>train_supervised.py</a:t>
            </a:r>
            <a:r>
              <a:rPr i="1" lang="en-US" sz="1100">
                <a:solidFill>
                  <a:schemeClr val="dk1"/>
                </a:solidFill>
                <a:latin typeface="Calibri"/>
                <a:ea typeface="Calibri"/>
                <a:cs typeface="Calibri"/>
                <a:sym typeface="Calibri"/>
              </a:rPr>
              <a:t>             →  </a:t>
            </a:r>
            <a:r>
              <a:rPr b="1" lang="en-US" sz="1800">
                <a:solidFill>
                  <a:schemeClr val="dk1"/>
                </a:solidFill>
                <a:latin typeface="Calibri"/>
                <a:ea typeface="Calibri"/>
                <a:cs typeface="Calibri"/>
                <a:sym typeface="Calibri"/>
              </a:rPr>
              <a:t>supervised learning</a:t>
            </a:r>
            <a:r>
              <a:rPr lang="en-US" sz="1800">
                <a:solidFill>
                  <a:schemeClr val="dk1"/>
                </a:solidFill>
                <a:latin typeface="Calibri"/>
                <a:ea typeface="Calibri"/>
                <a:cs typeface="Calibri"/>
                <a:sym typeface="Calibri"/>
              </a:rPr>
              <a:t> (e.g., edge classification)</a:t>
            </a:r>
            <a:endParaRPr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Model is generated in model folder, downloaded the pth file.</a:t>
            </a:r>
            <a:endParaRPr i="0" sz="1800" u="none" cap="none" strike="noStrike">
              <a:solidFill>
                <a:srgbClr val="000000"/>
              </a:solidFill>
              <a:latin typeface="Calibri"/>
              <a:ea typeface="Calibri"/>
              <a:cs typeface="Calibri"/>
              <a:sym typeface="Calibri"/>
            </a:endParaRPr>
          </a:p>
        </p:txBody>
      </p:sp>
      <p:pic>
        <p:nvPicPr>
          <p:cNvPr id="250" name="Google Shape;250;p14"/>
          <p:cNvPicPr preferRelativeResize="0"/>
          <p:nvPr/>
        </p:nvPicPr>
        <p:blipFill>
          <a:blip r:embed="rId3">
            <a:alphaModFix/>
          </a:blip>
          <a:stretch>
            <a:fillRect/>
          </a:stretch>
        </p:blipFill>
        <p:spPr>
          <a:xfrm>
            <a:off x="7066525" y="4515401"/>
            <a:ext cx="5061125" cy="1848575"/>
          </a:xfrm>
          <a:prstGeom prst="rect">
            <a:avLst/>
          </a:prstGeom>
          <a:noFill/>
          <a:ln>
            <a:noFill/>
          </a:ln>
        </p:spPr>
      </p:pic>
      <p:pic>
        <p:nvPicPr>
          <p:cNvPr id="251" name="Google Shape;251;p14"/>
          <p:cNvPicPr preferRelativeResize="0"/>
          <p:nvPr/>
        </p:nvPicPr>
        <p:blipFill>
          <a:blip r:embed="rId4">
            <a:alphaModFix/>
          </a:blip>
          <a:stretch>
            <a:fillRect/>
          </a:stretch>
        </p:blipFill>
        <p:spPr>
          <a:xfrm>
            <a:off x="838200" y="5086600"/>
            <a:ext cx="5639824" cy="110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Demo: </a:t>
            </a:r>
            <a:r>
              <a:rPr lang="en-US">
                <a:solidFill>
                  <a:srgbClr val="FF0000"/>
                </a:solidFill>
              </a:rPr>
              <a:t>Mini TGN Playground</a:t>
            </a:r>
            <a:endParaRPr>
              <a:solidFill>
                <a:srgbClr val="FF0000"/>
              </a:solidFill>
            </a:endParaRPr>
          </a:p>
        </p:txBody>
      </p:sp>
      <p:sp>
        <p:nvSpPr>
          <p:cNvPr id="257" name="Google Shape;257;p20"/>
          <p:cNvSpPr txBox="1"/>
          <p:nvPr/>
        </p:nvSpPr>
        <p:spPr>
          <a:xfrm>
            <a:off x="879900" y="1927225"/>
            <a:ext cx="4641900" cy="24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Demo-1</a:t>
            </a:r>
            <a:endParaRPr b="1"/>
          </a:p>
          <a:p>
            <a:pPr indent="0" lvl="0" marL="0" marR="0" rtl="0" algn="l">
              <a:lnSpc>
                <a:spcPct val="100000"/>
              </a:lnSpc>
              <a:spcBef>
                <a:spcPts val="0"/>
              </a:spcBef>
              <a:spcAft>
                <a:spcPts val="0"/>
              </a:spcAft>
              <a:buNone/>
            </a:pPr>
            <a:r>
              <a:rPr lang="en-US" sz="1100">
                <a:solidFill>
                  <a:srgbClr val="4A86E8"/>
                </a:solidFill>
              </a:rPr>
              <a:t>https://huggingface.co/spaces/ashu316/tgn-playground</a:t>
            </a:r>
            <a:endParaRPr sz="1100">
              <a:solidFill>
                <a:srgbClr val="4A86E8"/>
              </a:solidFil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simple gradio interface with:</a:t>
            </a:r>
            <a:endParaRPr/>
          </a:p>
          <a:p>
            <a:pPr indent="0" lvl="0" marL="4572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user ID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US"/>
              <a:t>A field for page ID</a:t>
            </a:r>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timestamp</a:t>
            </a:r>
            <a:endParaRPr/>
          </a:p>
          <a:p>
            <a:pPr indent="-88900" lvl="0" marL="457200" marR="0" rtl="0" algn="l">
              <a:lnSpc>
                <a:spcPct val="100000"/>
              </a:lnSpc>
              <a:spcBef>
                <a:spcPts val="0"/>
              </a:spcBef>
              <a:spcAft>
                <a:spcPts val="0"/>
              </a:spcAft>
              <a:buClr>
                <a:srgbClr val="000000"/>
              </a:buClr>
              <a:buSzPts val="1400"/>
              <a:buFont typeface="Arial"/>
              <a:buChar char="•"/>
            </a:pPr>
            <a:r>
              <a:t/>
            </a:r>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Click </a:t>
            </a:r>
            <a:r>
              <a:rPr b="1" i="0" lang="en-US" sz="1400" u="none" cap="none" strike="noStrike">
                <a:solidFill>
                  <a:srgbClr val="000000"/>
                </a:solidFill>
                <a:latin typeface="Arial"/>
                <a:ea typeface="Arial"/>
                <a:cs typeface="Arial"/>
                <a:sym typeface="Arial"/>
              </a:rPr>
              <a:t>“Predict”</a:t>
            </a:r>
            <a:endParaRPr b="0" i="0" sz="1400" u="none" cap="none" strike="noStrike">
              <a:solidFill>
                <a:srgbClr val="000000"/>
              </a:solidFill>
              <a:latin typeface="Arial"/>
              <a:ea typeface="Arial"/>
              <a:cs typeface="Arial"/>
              <a:sym typeface="Arial"/>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Show:</a:t>
            </a:r>
            <a:endParaRPr/>
          </a:p>
          <a:p>
            <a:pPr indent="-285750" lvl="1" marL="1200150" marR="0" rtl="0" algn="l">
              <a:lnSpc>
                <a:spcPct val="100000"/>
              </a:lnSpc>
              <a:spcBef>
                <a:spcPts val="0"/>
              </a:spcBef>
              <a:spcAft>
                <a:spcPts val="0"/>
              </a:spcAft>
              <a:buClr>
                <a:srgbClr val="000000"/>
              </a:buClr>
              <a:buSzPts val="1400"/>
              <a:buFont typeface="Arial"/>
              <a:buChar char="•"/>
            </a:pPr>
            <a:r>
              <a:rPr lang="en-US"/>
              <a:t>Probability of the interaction happening</a:t>
            </a:r>
            <a:endParaRPr/>
          </a:p>
          <a:p>
            <a:pPr indent="-285750" lvl="1" marL="1200150" marR="0" rtl="0" algn="l">
              <a:lnSpc>
                <a:spcPct val="100000"/>
              </a:lnSpc>
              <a:spcBef>
                <a:spcPts val="0"/>
              </a:spcBef>
              <a:spcAft>
                <a:spcPts val="0"/>
              </a:spcAft>
              <a:buSzPts val="1400"/>
              <a:buChar char="•"/>
            </a:pPr>
            <a:r>
              <a:rPr lang="en-US"/>
              <a:t>Demonstrate</a:t>
            </a:r>
            <a:r>
              <a:rPr lang="en-US"/>
              <a:t> memory updation</a:t>
            </a:r>
            <a:endParaRPr/>
          </a:p>
        </p:txBody>
      </p:sp>
      <p:sp>
        <p:nvSpPr>
          <p:cNvPr id="258" name="Google Shape;258;p20"/>
          <p:cNvSpPr txBox="1"/>
          <p:nvPr/>
        </p:nvSpPr>
        <p:spPr>
          <a:xfrm>
            <a:off x="6711900" y="1927225"/>
            <a:ext cx="4641900" cy="24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Demo-2</a:t>
            </a:r>
            <a:endParaRPr b="1"/>
          </a:p>
          <a:p>
            <a:pPr indent="0" lvl="0" marL="0" marR="0" rtl="0" algn="l">
              <a:lnSpc>
                <a:spcPct val="100000"/>
              </a:lnSpc>
              <a:spcBef>
                <a:spcPts val="0"/>
              </a:spcBef>
              <a:spcAft>
                <a:spcPts val="0"/>
              </a:spcAft>
              <a:buNone/>
            </a:pPr>
            <a:r>
              <a:rPr lang="en-US" sz="1100">
                <a:solidFill>
                  <a:srgbClr val="4A86E8"/>
                </a:solidFill>
              </a:rPr>
              <a:t>https://huggingface.co/spaces/ashu316/tgn-prediction/blob/main/app.py</a:t>
            </a:r>
            <a:endParaRPr sz="1100">
              <a:solidFill>
                <a:srgbClr val="4A86E8"/>
              </a:solidFil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simple gradio interface with:</a:t>
            </a:r>
            <a:endParaRPr/>
          </a:p>
          <a:p>
            <a:pPr indent="0" lvl="0" marL="4572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user ID</a:t>
            </a:r>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timestamp</a:t>
            </a:r>
            <a:endParaRPr/>
          </a:p>
          <a:p>
            <a:pPr indent="-88900" lvl="0" marL="457200" marR="0" rtl="0" algn="l">
              <a:lnSpc>
                <a:spcPct val="100000"/>
              </a:lnSpc>
              <a:spcBef>
                <a:spcPts val="0"/>
              </a:spcBef>
              <a:spcAft>
                <a:spcPts val="0"/>
              </a:spcAft>
              <a:buClr>
                <a:srgbClr val="000000"/>
              </a:buClr>
              <a:buSzPts val="1400"/>
              <a:buFont typeface="Arial"/>
              <a:buChar char="•"/>
            </a:pPr>
            <a:r>
              <a:t/>
            </a:r>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Click </a:t>
            </a:r>
            <a:r>
              <a:rPr b="1" i="0" lang="en-US" sz="1400" u="none" cap="none" strike="noStrike">
                <a:solidFill>
                  <a:srgbClr val="000000"/>
                </a:solidFill>
                <a:latin typeface="Arial"/>
                <a:ea typeface="Arial"/>
                <a:cs typeface="Arial"/>
                <a:sym typeface="Arial"/>
              </a:rPr>
              <a:t>“Predict Next Interaction”</a:t>
            </a:r>
            <a:endParaRPr b="0" i="0" sz="1400" u="none" cap="none" strike="noStrike">
              <a:solidFill>
                <a:srgbClr val="000000"/>
              </a:solidFill>
              <a:latin typeface="Arial"/>
              <a:ea typeface="Arial"/>
              <a:cs typeface="Arial"/>
              <a:sym typeface="Arial"/>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Show:</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Top-N predicted pages</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Temporal attention weights</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Embedding heatmap (optional)</a:t>
            </a:r>
            <a:endParaRPr/>
          </a:p>
        </p:txBody>
      </p:sp>
      <p:sp>
        <p:nvSpPr>
          <p:cNvPr id="259" name="Google Shape;259;p20"/>
          <p:cNvSpPr txBox="1"/>
          <p:nvPr/>
        </p:nvSpPr>
        <p:spPr>
          <a:xfrm>
            <a:off x="879900" y="5033025"/>
            <a:ext cx="106272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Other </a:t>
            </a:r>
            <a:r>
              <a:rPr b="1" lang="en-US"/>
              <a:t>Possibilities</a:t>
            </a:r>
            <a:endParaRPr b="1"/>
          </a:p>
          <a:p>
            <a:pPr indent="-317500" lvl="0" marL="457200" marR="0" rtl="0" algn="l">
              <a:lnSpc>
                <a:spcPct val="100000"/>
              </a:lnSpc>
              <a:spcBef>
                <a:spcPts val="0"/>
              </a:spcBef>
              <a:spcAft>
                <a:spcPts val="0"/>
              </a:spcAft>
              <a:buSzPts val="1400"/>
              <a:buAutoNum type="arabicPeriod"/>
            </a:pPr>
            <a:r>
              <a:rPr lang="en-US"/>
              <a:t>Embedding heatmap</a:t>
            </a:r>
            <a:endParaRPr/>
          </a:p>
          <a:p>
            <a:pPr indent="-317500" lvl="0" marL="457200" marR="0" rtl="0" algn="l">
              <a:lnSpc>
                <a:spcPct val="100000"/>
              </a:lnSpc>
              <a:spcBef>
                <a:spcPts val="0"/>
              </a:spcBef>
              <a:spcAft>
                <a:spcPts val="0"/>
              </a:spcAft>
              <a:buSzPts val="1400"/>
              <a:buAutoNum type="arabicPeriod"/>
            </a:pPr>
            <a:r>
              <a:rPr lang="en-US"/>
              <a:t>Memory attention headmap - pick any user,page, link - </a:t>
            </a:r>
            <a:r>
              <a:rPr lang="en-US">
                <a:solidFill>
                  <a:schemeClr val="dk1"/>
                </a:solidFill>
              </a:rPr>
              <a:t>Show top neighbors (via attention weights) influencing the prediction.</a:t>
            </a:r>
            <a:endParaRPr>
              <a:solidFill>
                <a:schemeClr val="dk1"/>
              </a:solidFill>
            </a:endParaRPr>
          </a:p>
          <a:p>
            <a:pPr indent="-317500" lvl="0" marL="457200" rtl="0" algn="l">
              <a:spcBef>
                <a:spcPts val="0"/>
              </a:spcBef>
              <a:spcAft>
                <a:spcPts val="0"/>
              </a:spcAft>
              <a:buClr>
                <a:schemeClr val="dk1"/>
              </a:buClr>
              <a:buSzPts val="1400"/>
              <a:buAutoNum type="arabicPeriod"/>
            </a:pPr>
            <a:r>
              <a:rPr lang="en-US">
                <a:solidFill>
                  <a:schemeClr val="dk1"/>
                </a:solidFill>
              </a:rPr>
              <a:t>Anomaly detection / behaviour shift : Use learned temporal embeddings to detect when a user behaves </a:t>
            </a:r>
            <a:r>
              <a:rPr b="1" lang="en-US">
                <a:solidFill>
                  <a:schemeClr val="dk1"/>
                </a:solidFill>
              </a:rPr>
              <a:t>very differently</a:t>
            </a:r>
            <a:r>
              <a:rPr lang="en-US">
                <a:solidFill>
                  <a:schemeClr val="dk1"/>
                </a:solidFill>
              </a:rPr>
              <a:t> from their history. Use in real-world application in </a:t>
            </a:r>
            <a:r>
              <a:rPr b="1" lang="en-US">
                <a:solidFill>
                  <a:schemeClr val="dk1"/>
                </a:solidFill>
              </a:rPr>
              <a:t>user monitoring, recommender system personalization, or fraud detection</a:t>
            </a:r>
            <a:r>
              <a:rPr lang="en-US">
                <a:solidFill>
                  <a:schemeClr val="dk1"/>
                </a:solidFill>
              </a:rPr>
              <a:t>.</a:t>
            </a:r>
            <a:endParaRPr>
              <a:solidFill>
                <a:schemeClr val="dk1"/>
              </a:solidFill>
            </a:endParaRPr>
          </a:p>
          <a:p>
            <a:pPr indent="-317500" lvl="0" marL="457200" rtl="0" algn="l">
              <a:spcBef>
                <a:spcPts val="0"/>
              </a:spcBef>
              <a:spcAft>
                <a:spcPts val="0"/>
              </a:spcAft>
              <a:buClr>
                <a:schemeClr val="dk1"/>
              </a:buClr>
              <a:buSzPts val="1400"/>
              <a:buAutoNum type="arabicPeriod"/>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4f00e68c9f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Possible </a:t>
            </a:r>
            <a:r>
              <a:rPr lang="en-US">
                <a:solidFill>
                  <a:srgbClr val="FF0000"/>
                </a:solidFill>
              </a:rPr>
              <a:t>Improvements</a:t>
            </a:r>
            <a:endParaRPr>
              <a:solidFill>
                <a:srgbClr val="FF0000"/>
              </a:solidFill>
            </a:endParaRPr>
          </a:p>
        </p:txBody>
      </p:sp>
      <p:sp>
        <p:nvSpPr>
          <p:cNvPr id="266" name="Google Shape;266;g34f00e68c9f_0_31"/>
          <p:cNvSpPr txBox="1"/>
          <p:nvPr/>
        </p:nvSpPr>
        <p:spPr>
          <a:xfrm>
            <a:off x="901025" y="1535700"/>
            <a:ext cx="8263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rPr>
              <a:t>Challenge</a:t>
            </a:r>
            <a:r>
              <a:rPr lang="en-US" sz="1300">
                <a:solidFill>
                  <a:schemeClr val="dk1"/>
                </a:solidFill>
              </a:rPr>
              <a:t>: TGN uses memory modules for all nodes, which can grow large in massive graphs.</a:t>
            </a:r>
            <a:endParaRPr sz="1300">
              <a:solidFill>
                <a:schemeClr val="dk1"/>
              </a:solidFill>
            </a:endParaRPr>
          </a:p>
          <a:p>
            <a:pPr indent="0" lvl="0" marL="457200" rtl="0" algn="l">
              <a:spcBef>
                <a:spcPts val="0"/>
              </a:spcBef>
              <a:spcAft>
                <a:spcPts val="0"/>
              </a:spcAft>
              <a:buClr>
                <a:schemeClr val="dk1"/>
              </a:buClr>
              <a:buSzPts val="1100"/>
              <a:buFont typeface="Arial"/>
              <a:buNone/>
            </a:pPr>
            <a:r>
              <a:rPr lang="en-US" sz="1300">
                <a:solidFill>
                  <a:schemeClr val="dk1"/>
                </a:solidFill>
              </a:rPr>
              <a:t>Use </a:t>
            </a:r>
            <a:r>
              <a:rPr b="1" lang="en-US" sz="1300">
                <a:solidFill>
                  <a:schemeClr val="dk1"/>
                </a:solidFill>
              </a:rPr>
              <a:t>sparse memory updates</a:t>
            </a:r>
            <a:r>
              <a:rPr lang="en-US" sz="1300">
                <a:solidFill>
                  <a:schemeClr val="dk1"/>
                </a:solidFill>
              </a:rPr>
              <a:t> or attention-based memory access to reduce overhead.</a:t>
            </a:r>
            <a:br>
              <a:rPr lang="en-US" sz="1300">
                <a:solidFill>
                  <a:schemeClr val="dk1"/>
                </a:solidFill>
              </a:rPr>
            </a:br>
            <a:r>
              <a:rPr lang="en-US" sz="1300">
                <a:solidFill>
                  <a:schemeClr val="dk1"/>
                </a:solidFill>
              </a:rPr>
              <a:t>Consider </a:t>
            </a:r>
            <a:r>
              <a:rPr b="1" lang="en-US" sz="1300">
                <a:solidFill>
                  <a:schemeClr val="dk1"/>
                </a:solidFill>
              </a:rPr>
              <a:t>compressing memory</a:t>
            </a:r>
            <a:r>
              <a:rPr lang="en-US" sz="1300">
                <a:solidFill>
                  <a:schemeClr val="dk1"/>
                </a:solidFill>
              </a:rPr>
              <a:t> or using </a:t>
            </a:r>
            <a:r>
              <a:rPr b="1" lang="en-US" sz="1300">
                <a:solidFill>
                  <a:schemeClr val="dk1"/>
                </a:solidFill>
              </a:rPr>
              <a:t>learned memory pruning</a:t>
            </a:r>
            <a:r>
              <a:rPr lang="en-US" sz="1300">
                <a:solidFill>
                  <a:schemeClr val="dk1"/>
                </a:solidFill>
              </a:rPr>
              <a: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US" sz="1300">
                <a:solidFill>
                  <a:schemeClr val="dk1"/>
                </a:solidFill>
              </a:rPr>
              <a:t>Current</a:t>
            </a:r>
            <a:r>
              <a:rPr lang="en-US" sz="1300">
                <a:solidFill>
                  <a:schemeClr val="dk1"/>
                </a:solidFill>
              </a:rPr>
              <a:t>: Memory is updated via MLPs or GRUs based on message content.</a:t>
            </a:r>
            <a:endParaRPr sz="1300">
              <a:solidFill>
                <a:schemeClr val="dk1"/>
              </a:solidFill>
            </a:endParaRPr>
          </a:p>
          <a:p>
            <a:pPr indent="0" lvl="0" marL="457200" rtl="0" algn="l">
              <a:spcBef>
                <a:spcPts val="0"/>
              </a:spcBef>
              <a:spcAft>
                <a:spcPts val="0"/>
              </a:spcAft>
              <a:buClr>
                <a:schemeClr val="dk1"/>
              </a:buClr>
              <a:buSzPts val="1100"/>
              <a:buFont typeface="Arial"/>
              <a:buNone/>
            </a:pPr>
            <a:r>
              <a:rPr lang="en-US" sz="1300">
                <a:solidFill>
                  <a:schemeClr val="dk1"/>
                </a:solidFill>
              </a:rPr>
              <a:t>Use more sophisticated modules like </a:t>
            </a:r>
            <a:r>
              <a:rPr b="1" lang="en-US" sz="1300">
                <a:solidFill>
                  <a:schemeClr val="dk1"/>
                </a:solidFill>
              </a:rPr>
              <a:t>Transformers</a:t>
            </a:r>
            <a:r>
              <a:rPr lang="en-US" sz="1300">
                <a:solidFill>
                  <a:schemeClr val="dk1"/>
                </a:solidFill>
              </a:rPr>
              <a:t> or </a:t>
            </a:r>
            <a:r>
              <a:rPr b="1" lang="en-US" sz="1300">
                <a:solidFill>
                  <a:schemeClr val="dk1"/>
                </a:solidFill>
              </a:rPr>
              <a:t>attention-based GRUs</a:t>
            </a:r>
            <a:r>
              <a:rPr lang="en-US" sz="1300">
                <a:solidFill>
                  <a:schemeClr val="dk1"/>
                </a:solidFill>
              </a:rPr>
              <a:t>.</a:t>
            </a:r>
            <a:br>
              <a:rPr lang="en-US" sz="1300">
                <a:solidFill>
                  <a:schemeClr val="dk1"/>
                </a:solidFill>
              </a:rPr>
            </a:br>
            <a:r>
              <a:rPr lang="en-US" sz="1300">
                <a:solidFill>
                  <a:schemeClr val="dk1"/>
                </a:solidFill>
              </a:rPr>
              <a:t>Incorporate </a:t>
            </a:r>
            <a:r>
              <a:rPr b="1" lang="en-US" sz="1300">
                <a:solidFill>
                  <a:schemeClr val="dk1"/>
                </a:solidFill>
              </a:rPr>
              <a:t>edge history context</a:t>
            </a:r>
            <a:r>
              <a:rPr lang="en-US" sz="1300">
                <a:solidFill>
                  <a:schemeClr val="dk1"/>
                </a:solidFill>
              </a:rPr>
              <a:t> into memory updates.</a:t>
            </a:r>
            <a:br>
              <a:rPr lang="en-US" sz="1300">
                <a:solidFill>
                  <a:schemeClr val="dk1"/>
                </a:solidFill>
              </a:rPr>
            </a:br>
            <a:r>
              <a:rPr lang="en-US" sz="1300">
                <a:solidFill>
                  <a:schemeClr val="dk1"/>
                </a:solidFill>
              </a:rPr>
              <a:t>Explore </a:t>
            </a:r>
            <a:r>
              <a:rPr b="1" lang="en-US" sz="1300">
                <a:solidFill>
                  <a:schemeClr val="dk1"/>
                </a:solidFill>
              </a:rPr>
              <a:t>multi-hop message aggregation</a:t>
            </a:r>
            <a:r>
              <a:rPr lang="en-US" sz="1300">
                <a:solidFill>
                  <a:schemeClr val="dk1"/>
                </a:solidFill>
              </a:rPr>
              <a:t> (beyond direct neighbors).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US" sz="1300">
                <a:solidFill>
                  <a:schemeClr val="dk1"/>
                </a:solidFill>
              </a:rPr>
              <a:t>Current</a:t>
            </a:r>
            <a:r>
              <a:rPr lang="en-US" sz="1300">
                <a:solidFill>
                  <a:schemeClr val="dk1"/>
                </a:solidFill>
              </a:rPr>
              <a:t>: Predicts edge probabilities (user ↔ page).</a:t>
            </a:r>
            <a:endParaRPr sz="1300">
              <a:solidFill>
                <a:schemeClr val="dk1"/>
              </a:solidFill>
            </a:endParaRPr>
          </a:p>
          <a:p>
            <a:pPr indent="0" lvl="0" marL="0" rtl="0" algn="l">
              <a:spcBef>
                <a:spcPts val="0"/>
              </a:spcBef>
              <a:spcAft>
                <a:spcPts val="0"/>
              </a:spcAft>
              <a:buNone/>
            </a:pPr>
            <a:r>
              <a:rPr lang="en-US" sz="1300">
                <a:solidFill>
                  <a:schemeClr val="dk1"/>
                </a:solidFill>
              </a:rPr>
              <a:t>	Extend to </a:t>
            </a:r>
            <a:r>
              <a:rPr b="1" lang="en-US" sz="1300">
                <a:solidFill>
                  <a:schemeClr val="dk1"/>
                </a:solidFill>
              </a:rPr>
              <a:t>sequence modeling</a:t>
            </a:r>
            <a:r>
              <a:rPr lang="en-US" sz="1300">
                <a:solidFill>
                  <a:schemeClr val="dk1"/>
                </a:solidFill>
              </a:rPr>
              <a:t> — predict chains of future interactions.</a:t>
            </a:r>
            <a:br>
              <a:rPr lang="en-US" sz="1300">
                <a:solidFill>
                  <a:schemeClr val="dk1"/>
                </a:solidFill>
              </a:rPr>
            </a:br>
            <a:r>
              <a:rPr lang="en-US" sz="1300">
                <a:solidFill>
                  <a:schemeClr val="dk1"/>
                </a:solidFill>
              </a:rPr>
              <a:t>	Predict </a:t>
            </a:r>
            <a:r>
              <a:rPr b="1" lang="en-US" sz="1300">
                <a:solidFill>
                  <a:schemeClr val="dk1"/>
                </a:solidFill>
              </a:rPr>
              <a:t>entire subgraphs or motifs</a:t>
            </a:r>
            <a:r>
              <a:rPr lang="en-US" sz="1300">
                <a:solidFill>
                  <a:schemeClr val="dk1"/>
                </a:solidFill>
              </a:rPr>
              <a:t> at future timestamps.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US" sz="1300">
                <a:solidFill>
                  <a:schemeClr val="dk1"/>
                </a:solidFill>
              </a:rPr>
              <a:t>Current</a:t>
            </a:r>
            <a:r>
              <a:rPr lang="en-US" sz="1300">
                <a:solidFill>
                  <a:schemeClr val="dk1"/>
                </a:solidFill>
              </a:rPr>
              <a:t>: TGN is a black-box model.</a:t>
            </a:r>
            <a:endParaRPr sz="1300">
              <a:solidFill>
                <a:schemeClr val="dk1"/>
              </a:solidFill>
            </a:endParaRPr>
          </a:p>
          <a:p>
            <a:pPr indent="0" lvl="0" marL="457200" rtl="0" algn="l">
              <a:spcBef>
                <a:spcPts val="0"/>
              </a:spcBef>
              <a:spcAft>
                <a:spcPts val="0"/>
              </a:spcAft>
              <a:buClr>
                <a:schemeClr val="dk1"/>
              </a:buClr>
              <a:buSzPts val="1100"/>
              <a:buFont typeface="Arial"/>
              <a:buNone/>
            </a:pPr>
            <a:r>
              <a:rPr lang="en-US" sz="1300">
                <a:solidFill>
                  <a:schemeClr val="dk1"/>
                </a:solidFill>
              </a:rPr>
              <a:t>Add modules for </a:t>
            </a:r>
            <a:r>
              <a:rPr b="1" lang="en-US" sz="1300">
                <a:solidFill>
                  <a:schemeClr val="dk1"/>
                </a:solidFill>
              </a:rPr>
              <a:t>explainable message passing</a:t>
            </a:r>
            <a:r>
              <a:rPr lang="en-US" sz="1300">
                <a:solidFill>
                  <a:schemeClr val="dk1"/>
                </a:solidFill>
              </a:rPr>
              <a:t>.</a:t>
            </a:r>
            <a:br>
              <a:rPr lang="en-US" sz="1300">
                <a:solidFill>
                  <a:schemeClr val="dk1"/>
                </a:solidFill>
              </a:rPr>
            </a:br>
            <a:r>
              <a:rPr lang="en-US" sz="1300">
                <a:solidFill>
                  <a:schemeClr val="dk1"/>
                </a:solidFill>
              </a:rPr>
              <a:t>Visualize which past interactions influenced a prediction (e.g., attention scores or gradient-based attribution).</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4f00e68c9f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Thank you!</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Backup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GRU</a:t>
            </a:r>
            <a:endParaRPr/>
          </a:p>
        </p:txBody>
      </p:sp>
      <p:sp>
        <p:nvSpPr>
          <p:cNvPr id="283" name="Google Shape;283;p22"/>
          <p:cNvSpPr txBox="1"/>
          <p:nvPr/>
        </p:nvSpPr>
        <p:spPr>
          <a:xfrm>
            <a:off x="199844" y="2139465"/>
            <a:ext cx="7943492" cy="423320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Calibri"/>
                <a:ea typeface="Calibri"/>
                <a:cs typeface="Calibri"/>
                <a:sym typeface="Calibri"/>
              </a:rPr>
              <a:t>A GRU cell consists of three main components: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Reset Gate (r_t):</a:t>
            </a:r>
            <a:r>
              <a:rPr b="1" i="0" lang="en-US"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 Determines how much of the previous hidden state to forget.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 </a:t>
            </a:r>
            <a:r>
              <a:rPr b="1" i="0" lang="en-US" sz="1200" u="none" cap="none" strike="noStrike">
                <a:solidFill>
                  <a:schemeClr val="dk1"/>
                </a:solidFill>
                <a:latin typeface="Calibri"/>
                <a:ea typeface="Calibri"/>
                <a:cs typeface="Calibri"/>
                <a:sym typeface="Calibri"/>
              </a:rPr>
              <a:t>rt=σ(Wr⋅[ht−1,xt])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Calculation	: Helps decide what information from the past is irrelevant to the current state.</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Update Gate (z_t)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:Decides how much of the previous hidden state to retain and how much new information to add.</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 </a:t>
            </a:r>
            <a:r>
              <a:rPr b="1" i="0" lang="en-US" sz="1200" u="none" cap="none" strike="noStrike">
                <a:solidFill>
                  <a:schemeClr val="dk1"/>
                </a:solidFill>
                <a:latin typeface="Calibri"/>
                <a:ea typeface="Calibri"/>
                <a:cs typeface="Calibri"/>
                <a:sym typeface="Calibri"/>
              </a:rPr>
              <a:t>zt=σ(Wz⋅[ht−1,xt])</a:t>
            </a:r>
            <a:endParaRPr b="1" i="0" sz="1200" u="none" cap="none" strike="noStrike">
              <a:solidFill>
                <a:srgbClr val="000000"/>
              </a:solidFill>
              <a:latin typeface="Calibri"/>
              <a:ea typeface="Calibri"/>
              <a:cs typeface="Calibri"/>
              <a:sym typeface="Calibri"/>
            </a:endParaRPr>
          </a:p>
          <a:p>
            <a:pPr indent="-342900" lvl="1" marL="800100" marR="0" rtl="0" algn="just">
              <a:lnSpc>
                <a:spcPct val="110000"/>
              </a:lnSpc>
              <a:spcBef>
                <a:spcPts val="0"/>
              </a:spcBef>
              <a:spcAft>
                <a:spcPts val="0"/>
              </a:spcAft>
              <a:buClr>
                <a:srgbClr val="000000"/>
              </a:buClr>
              <a:buSzPts val="1200"/>
              <a:buFont typeface="Arial"/>
              <a:buAutoNum type="alphaLcPeriod"/>
            </a:pPr>
            <a:r>
              <a:rPr b="0" i="0" lang="en-US" sz="1200" u="none" cap="none" strike="noStrike">
                <a:solidFill>
                  <a:srgbClr val="000000"/>
                </a:solidFill>
                <a:latin typeface="Calibri"/>
                <a:ea typeface="Calibri"/>
                <a:cs typeface="Calibri"/>
                <a:sym typeface="Calibri"/>
              </a:rPr>
              <a:t>Calculation	: Balances between retaining past information and incorporating new information.</a:t>
            </a:r>
            <a:endParaRPr b="0" i="0" sz="1400" u="none" cap="none" strike="noStrike">
              <a:solidFill>
                <a:srgbClr val="000000"/>
              </a:solidFill>
              <a:latin typeface="Arial"/>
              <a:ea typeface="Arial"/>
              <a:cs typeface="Arial"/>
              <a:sym typeface="Arial"/>
            </a:endParaRPr>
          </a:p>
          <a:p>
            <a:pPr indent="0" lvl="1" marL="457200" marR="0" rtl="0" algn="just">
              <a:lnSpc>
                <a:spcPct val="11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Candidate hidden state (ht)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:Computes a new hidden state based on current input and previous hidden state filtered by the reset gate.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a:t>
            </a:r>
            <a:r>
              <a:rPr b="1" i="0" lang="en-US" sz="1200" u="none" cap="none" strike="noStrike">
                <a:solidFill>
                  <a:schemeClr val="dk1"/>
                </a:solidFill>
                <a:latin typeface="Calibri"/>
                <a:ea typeface="Calibri"/>
                <a:cs typeface="Calibri"/>
                <a:sym typeface="Calibri"/>
              </a:rPr>
              <a:t> h~t=tanh⁡(W⋅[rt⊙ht−1,xt])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rgbClr val="000000"/>
                </a:solidFill>
                <a:latin typeface="Calibri"/>
                <a:ea typeface="Calibri"/>
                <a:cs typeface="Calibri"/>
                <a:sym typeface="Calibri"/>
              </a:rPr>
              <a:t>Calculation	</a:t>
            </a:r>
            <a:r>
              <a:rPr b="0" i="0" lang="en-US" sz="1200" u="none" cap="none" strike="noStrike">
                <a:solidFill>
                  <a:schemeClr val="dk1"/>
                </a:solidFill>
                <a:latin typeface="Calibri"/>
                <a:ea typeface="Calibri"/>
                <a:cs typeface="Calibri"/>
                <a:sym typeface="Calibri"/>
              </a:rPr>
              <a:t>: Represents the potential new state of the GRU, considering both past and present information.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833C0B"/>
              </a:buClr>
              <a:buSzPts val="1200"/>
              <a:buFont typeface="Arial"/>
              <a:buNone/>
            </a:pPr>
            <a:r>
              <a:rPr b="1" i="0" lang="en-US" sz="1200" u="none" cap="none" strike="noStrike">
                <a:solidFill>
                  <a:srgbClr val="833C0B"/>
                </a:solidFill>
                <a:latin typeface="Calibri"/>
                <a:ea typeface="Calibri"/>
                <a:cs typeface="Calibri"/>
                <a:sym typeface="Calibri"/>
              </a:rPr>
              <a:t>4. Final hidden state calculation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The final hidden state htht is calculated by combining the previous hidden state and the candidate hidden state, using the update gate to control the balance: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Calibri"/>
                <a:ea typeface="Calibri"/>
                <a:cs typeface="Calibri"/>
                <a:sym typeface="Calibri"/>
              </a:rPr>
              <a:t>	ht=(1−zt)⊙ht−1+zt⊙h~t</a:t>
            </a:r>
            <a:endParaRPr b="0" i="0" sz="1200" u="none" cap="none" strike="noStrike">
              <a:solidFill>
                <a:srgbClr val="000000"/>
              </a:solidFill>
              <a:latin typeface="Calibri"/>
              <a:ea typeface="Calibri"/>
              <a:cs typeface="Calibri"/>
              <a:sym typeface="Calibri"/>
            </a:endParaRPr>
          </a:p>
        </p:txBody>
      </p:sp>
      <p:pic>
        <p:nvPicPr>
          <p:cNvPr id="284" name="Google Shape;284;p22"/>
          <p:cNvPicPr preferRelativeResize="0"/>
          <p:nvPr/>
        </p:nvPicPr>
        <p:blipFill rotWithShape="1">
          <a:blip r:embed="rId3">
            <a:alphaModFix/>
          </a:blip>
          <a:srcRect b="0" l="0" r="0" t="0"/>
          <a:stretch/>
        </p:blipFill>
        <p:spPr>
          <a:xfrm>
            <a:off x="8317849" y="3684712"/>
            <a:ext cx="3809031" cy="2388284"/>
          </a:xfrm>
          <a:prstGeom prst="rect">
            <a:avLst/>
          </a:prstGeom>
          <a:noFill/>
          <a:ln cap="flat" cmpd="sng" w="9525">
            <a:solidFill>
              <a:schemeClr val="accent1"/>
            </a:solidFill>
            <a:prstDash val="solid"/>
            <a:round/>
            <a:headEnd len="sm" w="sm" type="none"/>
            <a:tailEnd len="sm" w="sm" type="none"/>
          </a:ln>
        </p:spPr>
      </p:pic>
      <p:sp>
        <p:nvSpPr>
          <p:cNvPr id="285" name="Google Shape;285;p22"/>
          <p:cNvSpPr txBox="1"/>
          <p:nvPr/>
        </p:nvSpPr>
        <p:spPr>
          <a:xfrm>
            <a:off x="838200" y="1400801"/>
            <a:ext cx="107787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In TGN, the GRU (Gated Recurrent Unit) serves as a memory updater that captures temporal dependencies from past network events. It processes incoming messages from neighboring nodes along with the current memory state to generate an updated memory representation. This allows nodes to retain long-term information, adapt to dynamic changes, and make predictive decisions for tasks.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Working of Graph Neural Networks (GNNs)</a:t>
            </a:r>
            <a:endParaRPr/>
          </a:p>
        </p:txBody>
      </p:sp>
      <p:sp>
        <p:nvSpPr>
          <p:cNvPr id="143" name="Google Shape;143;p2"/>
          <p:cNvSpPr txBox="1"/>
          <p:nvPr/>
        </p:nvSpPr>
        <p:spPr>
          <a:xfrm>
            <a:off x="500333" y="1615612"/>
            <a:ext cx="5532407" cy="265159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Graph Representation:</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 graph consists of nodes and edges.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Each node has features and edges have features .</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Message Passing:</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GNNs operate by iteratively exchanging information between nodes.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At each layer, nodes aggregate messages from their neighbors.</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Graph-Level Representation:</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After multiple layers, node embeddings are aggregated to form a graph-level representation.</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Applications:</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Node classification, link prediction, and graph classification.</a:t>
            </a:r>
            <a:endParaRPr b="0" i="0" sz="1400" u="none" cap="none" strike="noStrike">
              <a:solidFill>
                <a:srgbClr val="000000"/>
              </a:solidFill>
              <a:latin typeface="Arial"/>
              <a:ea typeface="Arial"/>
              <a:cs typeface="Arial"/>
              <a:sym typeface="Arial"/>
            </a:endParaRPr>
          </a:p>
        </p:txBody>
      </p:sp>
      <p:pic>
        <p:nvPicPr>
          <p:cNvPr id="144" name="Google Shape;144;p2"/>
          <p:cNvPicPr preferRelativeResize="0"/>
          <p:nvPr/>
        </p:nvPicPr>
        <p:blipFill rotWithShape="1">
          <a:blip r:embed="rId3">
            <a:alphaModFix/>
          </a:blip>
          <a:srcRect b="0" l="0" r="0" t="0"/>
          <a:stretch/>
        </p:blipFill>
        <p:spPr>
          <a:xfrm>
            <a:off x="6454069" y="1662273"/>
            <a:ext cx="5628974" cy="2604931"/>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Functional time encoding</a:t>
            </a:r>
            <a:endParaRPr b="0" i="0" sz="2800" u="none" cap="none" strike="noStrike">
              <a:solidFill>
                <a:srgbClr val="4472C4"/>
              </a:solidFill>
              <a:latin typeface="Calibri"/>
              <a:ea typeface="Calibri"/>
              <a:cs typeface="Calibri"/>
              <a:sym typeface="Calibri"/>
            </a:endParaRPr>
          </a:p>
        </p:txBody>
      </p:sp>
      <p:grpSp>
        <p:nvGrpSpPr>
          <p:cNvPr id="291" name="Google Shape;291;p23"/>
          <p:cNvGrpSpPr/>
          <p:nvPr/>
        </p:nvGrpSpPr>
        <p:grpSpPr>
          <a:xfrm>
            <a:off x="222242" y="197580"/>
            <a:ext cx="11739214" cy="432001"/>
            <a:chOff x="222242" y="197580"/>
            <a:chExt cx="11739214" cy="432001"/>
          </a:xfrm>
        </p:grpSpPr>
        <p:sp>
          <p:nvSpPr>
            <p:cNvPr id="292" name="Google Shape;292;p23"/>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293" name="Google Shape;293;p23"/>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TEMPORAL GRAPH ATTENTION LAYER</a:t>
            </a:r>
            <a:endParaRPr b="0" i="0" sz="1400" u="none" cap="none" strike="noStrike">
              <a:solidFill>
                <a:srgbClr val="000000"/>
              </a:solidFill>
              <a:latin typeface="Arial"/>
              <a:ea typeface="Arial"/>
              <a:cs typeface="Arial"/>
              <a:sym typeface="Arial"/>
            </a:endParaRPr>
          </a:p>
        </p:txBody>
      </p:sp>
      <p:grpSp>
        <p:nvGrpSpPr>
          <p:cNvPr id="299" name="Google Shape;299;p24"/>
          <p:cNvGrpSpPr/>
          <p:nvPr/>
        </p:nvGrpSpPr>
        <p:grpSpPr>
          <a:xfrm>
            <a:off x="222242" y="197580"/>
            <a:ext cx="11739214" cy="432001"/>
            <a:chOff x="222242" y="197580"/>
            <a:chExt cx="11739214" cy="432001"/>
          </a:xfrm>
        </p:grpSpPr>
        <p:sp>
          <p:nvSpPr>
            <p:cNvPr id="300" name="Google Shape;300;p24"/>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301" name="Google Shape;301;p24"/>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EXTENSION TO INCORPORATE EDGE FEATURES</a:t>
            </a:r>
            <a:endParaRPr b="0" i="0" sz="1400" u="none" cap="none" strike="noStrike">
              <a:solidFill>
                <a:srgbClr val="000000"/>
              </a:solidFill>
              <a:latin typeface="Arial"/>
              <a:ea typeface="Arial"/>
              <a:cs typeface="Arial"/>
              <a:sym typeface="Arial"/>
            </a:endParaRPr>
          </a:p>
        </p:txBody>
      </p:sp>
      <p:grpSp>
        <p:nvGrpSpPr>
          <p:cNvPr id="307" name="Google Shape;307;p25"/>
          <p:cNvGrpSpPr/>
          <p:nvPr/>
        </p:nvGrpSpPr>
        <p:grpSpPr>
          <a:xfrm>
            <a:off x="222242" y="197580"/>
            <a:ext cx="11739214" cy="432001"/>
            <a:chOff x="222242" y="197580"/>
            <a:chExt cx="11739214" cy="432001"/>
          </a:xfrm>
        </p:grpSpPr>
        <p:sp>
          <p:nvSpPr>
            <p:cNvPr id="308" name="Google Shape;308;p25"/>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309" name="Google Shape;309;p25"/>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TEMPORAL SUB-GRAPH BATCHING</a:t>
            </a:r>
            <a:endParaRPr b="0" i="0" sz="1400" u="none" cap="none" strike="noStrike">
              <a:solidFill>
                <a:srgbClr val="000000"/>
              </a:solidFill>
              <a:latin typeface="Arial"/>
              <a:ea typeface="Arial"/>
              <a:cs typeface="Arial"/>
              <a:sym typeface="Arial"/>
            </a:endParaRPr>
          </a:p>
        </p:txBody>
      </p:sp>
      <p:grpSp>
        <p:nvGrpSpPr>
          <p:cNvPr id="315" name="Google Shape;315;p26"/>
          <p:cNvGrpSpPr/>
          <p:nvPr/>
        </p:nvGrpSpPr>
        <p:grpSpPr>
          <a:xfrm>
            <a:off x="222242" y="197580"/>
            <a:ext cx="11739214" cy="432001"/>
            <a:chOff x="222242" y="197580"/>
            <a:chExt cx="11739214" cy="432001"/>
          </a:xfrm>
        </p:grpSpPr>
        <p:sp>
          <p:nvSpPr>
            <p:cNvPr id="316" name="Google Shape;316;p26"/>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317" name="Google Shape;317;p26"/>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Comparison</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Experiment and Results</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Application use cases</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Future work</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Why exiting GNN fall short</a:t>
            </a:r>
            <a:endParaRPr/>
          </a:p>
        </p:txBody>
      </p:sp>
      <p:grpSp>
        <p:nvGrpSpPr>
          <p:cNvPr id="150" name="Google Shape;150;p3"/>
          <p:cNvGrpSpPr/>
          <p:nvPr/>
        </p:nvGrpSpPr>
        <p:grpSpPr>
          <a:xfrm>
            <a:off x="376195" y="2038571"/>
            <a:ext cx="5620952" cy="4384261"/>
            <a:chOff x="0" y="69728"/>
            <a:chExt cx="5620952" cy="4384261"/>
          </a:xfrm>
        </p:grpSpPr>
        <p:sp>
          <p:nvSpPr>
            <p:cNvPr id="151" name="Google Shape;151;p3"/>
            <p:cNvSpPr/>
            <p:nvPr/>
          </p:nvSpPr>
          <p:spPr>
            <a:xfrm>
              <a:off x="0" y="246848"/>
              <a:ext cx="5620952" cy="13986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txBox="1"/>
            <p:nvPr/>
          </p:nvSpPr>
          <p:spPr>
            <a:xfrm>
              <a:off x="0" y="246848"/>
              <a:ext cx="5620952" cy="13986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They assume a fixed graph structure.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They </a:t>
              </a:r>
              <a:r>
                <a:rPr b="1" i="0" lang="en-US" sz="1200" u="none" cap="none" strike="noStrike">
                  <a:solidFill>
                    <a:schemeClr val="dk1"/>
                  </a:solidFill>
                  <a:latin typeface="Calibri"/>
                  <a:ea typeface="Calibri"/>
                  <a:cs typeface="Calibri"/>
                  <a:sym typeface="Calibri"/>
                </a:rPr>
                <a:t>ignore temporal dynamics</a:t>
              </a:r>
              <a:r>
                <a:rPr b="0" i="0" lang="en-US" sz="1200" u="none" cap="none" strike="noStrike">
                  <a:solidFill>
                    <a:schemeClr val="dk1"/>
                  </a:solidFill>
                  <a:latin typeface="Calibri"/>
                  <a:ea typeface="Calibri"/>
                  <a:cs typeface="Calibri"/>
                  <a:sym typeface="Calibri"/>
                </a:rPr>
                <a:t>—when nodes and edges change over time.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This makes them unsuitable for </a:t>
              </a:r>
              <a:r>
                <a:rPr b="1" i="0" lang="en-US" sz="1200" u="none" cap="none" strike="noStrike">
                  <a:solidFill>
                    <a:schemeClr val="dk1"/>
                  </a:solidFill>
                  <a:latin typeface="Calibri"/>
                  <a:ea typeface="Calibri"/>
                  <a:cs typeface="Calibri"/>
                  <a:sym typeface="Calibri"/>
                </a:rPr>
                <a:t>real-world dynamic networks</a:t>
              </a:r>
              <a:r>
                <a:rPr b="0" i="0" lang="en-US" sz="1200" u="none" cap="none" strike="noStrike">
                  <a:solidFill>
                    <a:schemeClr val="dk1"/>
                  </a:solidFill>
                  <a:latin typeface="Calibri"/>
                  <a:ea typeface="Calibri"/>
                  <a:cs typeface="Calibri"/>
                  <a:sym typeface="Calibri"/>
                </a:rPr>
                <a:t>, like social media, transaction networks, or communication systems, where interactions evolve continuously.</a:t>
              </a:r>
              <a:endParaRPr b="0" i="0" sz="1200" u="none" cap="none" strike="noStrike">
                <a:solidFill>
                  <a:schemeClr val="dk1"/>
                </a:solidFill>
                <a:latin typeface="Calibri"/>
                <a:ea typeface="Calibri"/>
                <a:cs typeface="Calibri"/>
                <a:sym typeface="Calibri"/>
              </a:endParaRPr>
            </a:p>
          </p:txBody>
        </p:sp>
        <p:sp>
          <p:nvSpPr>
            <p:cNvPr id="153" name="Google Shape;153;p3"/>
            <p:cNvSpPr/>
            <p:nvPr/>
          </p:nvSpPr>
          <p:spPr>
            <a:xfrm>
              <a:off x="281047" y="69728"/>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txBox="1"/>
            <p:nvPr/>
          </p:nvSpPr>
          <p:spPr>
            <a:xfrm>
              <a:off x="298340" y="87021"/>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Nature - Static GNN</a:t>
              </a:r>
              <a:endParaRPr b="0" i="0" sz="1200" u="none" cap="none" strike="noStrike">
                <a:solidFill>
                  <a:schemeClr val="lt1"/>
                </a:solidFill>
                <a:latin typeface="Calibri"/>
                <a:ea typeface="Calibri"/>
                <a:cs typeface="Calibri"/>
                <a:sym typeface="Calibri"/>
              </a:endParaRPr>
            </a:p>
          </p:txBody>
        </p:sp>
        <p:sp>
          <p:nvSpPr>
            <p:cNvPr id="155" name="Google Shape;155;p3"/>
            <p:cNvSpPr/>
            <p:nvPr/>
          </p:nvSpPr>
          <p:spPr>
            <a:xfrm>
              <a:off x="0" y="1887369"/>
              <a:ext cx="5620952" cy="10773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txBox="1"/>
            <p:nvPr/>
          </p:nvSpPr>
          <p:spPr>
            <a:xfrm>
              <a:off x="0" y="1887369"/>
              <a:ext cx="5620952" cy="10773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Time-awareness: Existing GNNs don't consider when interactions happen.</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Inductive capability: They struggle to handle new nodes or future events without expensive retraining.</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Efficient modeling of evolving patterns over time</a:t>
              </a:r>
              <a:endParaRPr b="0" i="0" sz="1200" u="none" cap="none" strike="noStrike">
                <a:solidFill>
                  <a:schemeClr val="dk1"/>
                </a:solidFill>
                <a:latin typeface="Calibri"/>
                <a:ea typeface="Calibri"/>
                <a:cs typeface="Calibri"/>
                <a:sym typeface="Calibri"/>
              </a:endParaRPr>
            </a:p>
          </p:txBody>
        </p:sp>
        <p:sp>
          <p:nvSpPr>
            <p:cNvPr id="157" name="Google Shape;157;p3"/>
            <p:cNvSpPr/>
            <p:nvPr/>
          </p:nvSpPr>
          <p:spPr>
            <a:xfrm>
              <a:off x="281047" y="1710249"/>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txBox="1"/>
            <p:nvPr/>
          </p:nvSpPr>
          <p:spPr>
            <a:xfrm>
              <a:off x="298340" y="1727542"/>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What's Missing?</a:t>
              </a:r>
              <a:endParaRPr b="0" i="0" sz="1200" u="none" cap="none" strike="noStrike">
                <a:solidFill>
                  <a:schemeClr val="lt1"/>
                </a:solidFill>
                <a:latin typeface="Calibri"/>
                <a:ea typeface="Calibri"/>
                <a:cs typeface="Calibri"/>
                <a:sym typeface="Calibri"/>
              </a:endParaRPr>
            </a:p>
          </p:txBody>
        </p:sp>
        <p:sp>
          <p:nvSpPr>
            <p:cNvPr id="159" name="Google Shape;159;p3"/>
            <p:cNvSpPr/>
            <p:nvPr/>
          </p:nvSpPr>
          <p:spPr>
            <a:xfrm>
              <a:off x="0" y="3206589"/>
              <a:ext cx="5620952" cy="12474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txBox="1"/>
            <p:nvPr/>
          </p:nvSpPr>
          <p:spPr>
            <a:xfrm>
              <a:off x="0" y="3206589"/>
              <a:ext cx="5620952" cy="12474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Captures both temporal and topological information.</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Learns continuous-time dynamics rather than relying on discrete snapshots.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Provides inductive learning, generating embeddings for unseen nodes in real time</a:t>
              </a:r>
              <a:endParaRPr b="0" i="0" sz="1200" u="none" cap="none" strike="noStrike">
                <a:solidFill>
                  <a:schemeClr val="dk1"/>
                </a:solidFill>
                <a:latin typeface="Calibri"/>
                <a:ea typeface="Calibri"/>
                <a:cs typeface="Calibri"/>
                <a:sym typeface="Calibri"/>
              </a:endParaRPr>
            </a:p>
          </p:txBody>
        </p:sp>
        <p:sp>
          <p:nvSpPr>
            <p:cNvPr id="161" name="Google Shape;161;p3"/>
            <p:cNvSpPr/>
            <p:nvPr/>
          </p:nvSpPr>
          <p:spPr>
            <a:xfrm>
              <a:off x="281047" y="3029469"/>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txBox="1"/>
            <p:nvPr/>
          </p:nvSpPr>
          <p:spPr>
            <a:xfrm>
              <a:off x="298340" y="3046762"/>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Needed for Model</a:t>
              </a:r>
              <a:endParaRPr b="0" i="0" sz="1200" u="none" cap="none" strike="noStrike">
                <a:solidFill>
                  <a:schemeClr val="lt1"/>
                </a:solidFill>
                <a:latin typeface="Calibri"/>
                <a:ea typeface="Calibri"/>
                <a:cs typeface="Calibri"/>
                <a:sym typeface="Calibri"/>
              </a:endParaRPr>
            </a:p>
          </p:txBody>
        </p:sp>
      </p:grpSp>
      <p:sp>
        <p:nvSpPr>
          <p:cNvPr id="163" name="Google Shape;163;p3"/>
          <p:cNvSpPr txBox="1"/>
          <p:nvPr/>
        </p:nvSpPr>
        <p:spPr>
          <a:xfrm>
            <a:off x="1985319" y="1476934"/>
            <a:ext cx="17854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Challenges</a:t>
            </a:r>
            <a:endParaRPr b="1" i="0" sz="1800" u="none" cap="none" strike="noStrike">
              <a:solidFill>
                <a:schemeClr val="dk1"/>
              </a:solidFill>
              <a:latin typeface="Calibri"/>
              <a:ea typeface="Calibri"/>
              <a:cs typeface="Calibri"/>
              <a:sym typeface="Calibri"/>
            </a:endParaRPr>
          </a:p>
        </p:txBody>
      </p:sp>
      <p:sp>
        <p:nvSpPr>
          <p:cNvPr id="164" name="Google Shape;164;p3"/>
          <p:cNvSpPr txBox="1"/>
          <p:nvPr/>
        </p:nvSpPr>
        <p:spPr>
          <a:xfrm>
            <a:off x="9164594" y="1445623"/>
            <a:ext cx="14253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Solution</a:t>
            </a:r>
            <a:endParaRPr b="1" i="0" sz="1800" u="none" cap="none" strike="noStrike">
              <a:solidFill>
                <a:schemeClr val="dk1"/>
              </a:solidFill>
              <a:latin typeface="Calibri"/>
              <a:ea typeface="Calibri"/>
              <a:cs typeface="Calibri"/>
              <a:sym typeface="Calibri"/>
            </a:endParaRPr>
          </a:p>
        </p:txBody>
      </p:sp>
      <p:sp>
        <p:nvSpPr>
          <p:cNvPr id="165" name="Google Shape;165;p3"/>
          <p:cNvSpPr/>
          <p:nvPr/>
        </p:nvSpPr>
        <p:spPr>
          <a:xfrm>
            <a:off x="6376087" y="3069167"/>
            <a:ext cx="1383957" cy="1161535"/>
          </a:xfrm>
          <a:prstGeom prst="rightArrow">
            <a:avLst>
              <a:gd fmla="val 50000" name="adj1"/>
              <a:gd fmla="val 50000" name="adj2"/>
            </a:avLst>
          </a:prstGeom>
          <a:solidFill>
            <a:srgbClr val="BF9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6" name="Google Shape;166;p3"/>
          <p:cNvGrpSpPr/>
          <p:nvPr/>
        </p:nvGrpSpPr>
        <p:grpSpPr>
          <a:xfrm>
            <a:off x="7993967" y="2458688"/>
            <a:ext cx="3981507" cy="2499840"/>
            <a:chOff x="0" y="632998"/>
            <a:chExt cx="3981507" cy="2499840"/>
          </a:xfrm>
        </p:grpSpPr>
        <p:sp>
          <p:nvSpPr>
            <p:cNvPr id="167" name="Google Shape;167;p3"/>
            <p:cNvSpPr/>
            <p:nvPr/>
          </p:nvSpPr>
          <p:spPr>
            <a:xfrm>
              <a:off x="0" y="839638"/>
              <a:ext cx="3981507" cy="22932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25400" lvl="1" marL="11430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114300" lvl="4"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Designed to model dynamic, time-evolving graphs.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Use of self-attention mechanisms and functional time encoding to:</a:t>
              </a:r>
              <a:endParaRPr b="0" i="0" sz="1400" u="none" cap="none" strike="noStrike">
                <a:solidFill>
                  <a:srgbClr val="000000"/>
                </a:solidFill>
                <a:latin typeface="Arial"/>
                <a:ea typeface="Arial"/>
                <a:cs typeface="Arial"/>
                <a:sym typeface="Arial"/>
              </a:endParaRPr>
            </a:p>
            <a:p>
              <a:pPr indent="-114300" lvl="8"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Capture time-dependent interactions.</a:t>
              </a:r>
              <a:endParaRPr b="0" i="0" sz="1400" u="none" cap="none" strike="noStrike">
                <a:solidFill>
                  <a:srgbClr val="000000"/>
                </a:solidFill>
                <a:latin typeface="Arial"/>
                <a:ea typeface="Arial"/>
                <a:cs typeface="Arial"/>
                <a:sym typeface="Arial"/>
              </a:endParaRPr>
            </a:p>
            <a:p>
              <a:pPr indent="-114300" lvl="6"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Learn </a:t>
              </a:r>
              <a:r>
                <a:rPr b="1" i="0" lang="en-US" sz="1400" u="none" cap="none" strike="noStrike">
                  <a:solidFill>
                    <a:schemeClr val="dk1"/>
                  </a:solidFill>
                  <a:latin typeface="Calibri"/>
                  <a:ea typeface="Calibri"/>
                  <a:cs typeface="Calibri"/>
                  <a:sym typeface="Calibri"/>
                </a:rPr>
                <a:t>inductive representations </a:t>
              </a:r>
              <a:r>
                <a:rPr b="0" i="0" lang="en-US" sz="1400" u="none" cap="none" strike="noStrike">
                  <a:solidFill>
                    <a:schemeClr val="dk1"/>
                  </a:solidFill>
                  <a:latin typeface="Calibri"/>
                  <a:ea typeface="Calibri"/>
                  <a:cs typeface="Calibri"/>
                  <a:sym typeface="Calibri"/>
                </a:rPr>
                <a:t>that evolve 	with the graph.</a:t>
              </a:r>
              <a:endParaRPr b="0" i="0" sz="1400" u="none" cap="none" strike="noStrike">
                <a:solidFill>
                  <a:srgbClr val="000000"/>
                </a:solidFill>
                <a:latin typeface="Arial"/>
                <a:ea typeface="Arial"/>
                <a:cs typeface="Arial"/>
                <a:sym typeface="Arial"/>
              </a:endParaRPr>
            </a:p>
            <a:p>
              <a:pPr indent="-114300" lvl="6"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Support real-time node classification and link prediction, even for unseen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199075" y="632998"/>
              <a:ext cx="2787054" cy="41328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txBox="1"/>
            <p:nvPr/>
          </p:nvSpPr>
          <p:spPr>
            <a:xfrm>
              <a:off x="219250" y="653173"/>
              <a:ext cx="2746704" cy="372930"/>
            </a:xfrm>
            <a:prstGeom prst="rect">
              <a:avLst/>
            </a:prstGeom>
            <a:solidFill>
              <a:srgbClr val="BF9000"/>
            </a:solidFill>
            <a:ln>
              <a:noFill/>
            </a:ln>
          </p:spPr>
          <p:txBody>
            <a:bodyPr anchorCtr="0" anchor="ctr" bIns="0" lIns="105325" spcFirstLastPara="1" rIns="105325" wrap="square" tIns="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Temporal Graph Networks (TGNs)</a:t>
              </a:r>
              <a:endParaRPr b="0" i="0" sz="1400" u="none" cap="none" strike="noStrike">
                <a:solidFill>
                  <a:schemeClr val="lt1"/>
                </a:solidFill>
                <a:latin typeface="Calibri"/>
                <a:ea typeface="Calibri"/>
                <a:cs typeface="Calibri"/>
                <a:sym typeface="Calibri"/>
              </a:endParaRPr>
            </a:p>
          </p:txBody>
        </p:sp>
      </p:grpSp>
      <p:sp>
        <p:nvSpPr>
          <p:cNvPr id="170" name="Google Shape;170;p3"/>
          <p:cNvSpPr txBox="1"/>
          <p:nvPr/>
        </p:nvSpPr>
        <p:spPr>
          <a:xfrm>
            <a:off x="8615503" y="6488668"/>
            <a:ext cx="33127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https://arxiv.org/abs/2002.07962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4400">
                <a:solidFill>
                  <a:srgbClr val="FF0000"/>
                </a:solidFill>
              </a:rPr>
              <a:t>Introduction to Temporal Graphs</a:t>
            </a:r>
            <a:endParaRPr/>
          </a:p>
        </p:txBody>
      </p:sp>
      <p:sp>
        <p:nvSpPr>
          <p:cNvPr id="176" name="Google Shape;176;p4"/>
          <p:cNvSpPr txBox="1"/>
          <p:nvPr/>
        </p:nvSpPr>
        <p:spPr>
          <a:xfrm>
            <a:off x="609600" y="1474856"/>
            <a:ext cx="11110824" cy="20005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Temporal graphs are dynamic graphs where nodes, edges, and features change over 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Examples: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Social Networks:</a:t>
            </a:r>
            <a:r>
              <a:rPr b="0" i="0" lang="en-US" sz="1400" u="none" cap="none" strike="noStrike">
                <a:solidFill>
                  <a:srgbClr val="000000"/>
                </a:solidFill>
                <a:latin typeface="Arial"/>
                <a:ea typeface="Arial"/>
                <a:cs typeface="Arial"/>
                <a:sym typeface="Arial"/>
              </a:rPr>
              <a:t> Friendships, interactions, posts over time.</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Financial Transactions:</a:t>
            </a:r>
            <a:r>
              <a:rPr b="0" i="0" lang="en-US" sz="1400" u="none" cap="none" strike="noStrike">
                <a:solidFill>
                  <a:srgbClr val="000000"/>
                </a:solidFill>
                <a:latin typeface="Arial"/>
                <a:ea typeface="Arial"/>
                <a:cs typeface="Arial"/>
                <a:sym typeface="Arial"/>
              </a:rPr>
              <a:t> Payments, fraud detection, transaction graphs.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Network Traffic:</a:t>
            </a:r>
            <a:r>
              <a:rPr b="0" i="0" lang="en-US" sz="1400" u="none" cap="none" strike="noStrike">
                <a:solidFill>
                  <a:srgbClr val="000000"/>
                </a:solidFill>
                <a:latin typeface="Arial"/>
                <a:ea typeface="Arial"/>
                <a:cs typeface="Arial"/>
                <a:sym typeface="Arial"/>
              </a:rPr>
              <a:t> Data packets, network congestion analysis.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Problem: Traditional GNNs fail to capture the evolving nature of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b="0" l="0" r="0" t="0"/>
          <a:stretch/>
        </p:blipFill>
        <p:spPr>
          <a:xfrm>
            <a:off x="885647" y="3429000"/>
            <a:ext cx="8116162" cy="2666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Message passing in TGN</a:t>
            </a:r>
            <a:endParaRPr/>
          </a:p>
        </p:txBody>
      </p:sp>
      <p:pic>
        <p:nvPicPr>
          <p:cNvPr id="183" name="Google Shape;183;p5"/>
          <p:cNvPicPr preferRelativeResize="0"/>
          <p:nvPr/>
        </p:nvPicPr>
        <p:blipFill rotWithShape="1">
          <a:blip r:embed="rId3">
            <a:alphaModFix/>
          </a:blip>
          <a:srcRect b="0" l="0" r="0" t="0"/>
          <a:stretch/>
        </p:blipFill>
        <p:spPr>
          <a:xfrm>
            <a:off x="684362" y="1429583"/>
            <a:ext cx="10265434" cy="49368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Time Aware Node and Link Embedding</a:t>
            </a:r>
            <a:endParaRPr/>
          </a:p>
        </p:txBody>
      </p:sp>
      <p:sp>
        <p:nvSpPr>
          <p:cNvPr id="189" name="Google Shape;189;p6"/>
          <p:cNvSpPr txBox="1"/>
          <p:nvPr/>
        </p:nvSpPr>
        <p:spPr>
          <a:xfrm>
            <a:off x="943153" y="1529780"/>
            <a:ext cx="8373375"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Graph Representation: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Nodes represent routers or switches.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Edges represent physical or virtual links.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Each edge is associated with a </a:t>
            </a:r>
            <a:r>
              <a:rPr b="1" i="0" lang="en-US" sz="1400" u="none" cap="none" strike="noStrike">
                <a:solidFill>
                  <a:srgbClr val="000000"/>
                </a:solidFill>
                <a:latin typeface="Arial"/>
                <a:ea typeface="Arial"/>
                <a:cs typeface="Arial"/>
                <a:sym typeface="Arial"/>
              </a:rPr>
              <a:t>timestamp</a:t>
            </a:r>
            <a:r>
              <a:rPr b="0" i="0" lang="en-US" sz="1400" u="none" cap="none" strike="noStrike">
                <a:solidFill>
                  <a:srgbClr val="000000"/>
                </a:solidFill>
                <a:latin typeface="Arial"/>
                <a:ea typeface="Arial"/>
                <a:cs typeface="Arial"/>
                <a:sym typeface="Arial"/>
              </a:rPr>
              <a:t> indicating when the traffic data was captured.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Message Passing with Memory Updates: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Unlike GNNs, TGN maintains a </a:t>
            </a:r>
            <a:r>
              <a:rPr b="1" i="0" lang="en-US" sz="1400" u="none" cap="none" strike="noStrike">
                <a:solidFill>
                  <a:srgbClr val="000000"/>
                </a:solidFill>
                <a:latin typeface="Arial"/>
                <a:ea typeface="Arial"/>
                <a:cs typeface="Arial"/>
                <a:sym typeface="Arial"/>
              </a:rPr>
              <a:t>time-aware memory</a:t>
            </a:r>
            <a:r>
              <a:rPr b="0" i="0" lang="en-US" sz="1400" u="none" cap="none" strike="noStrike">
                <a:solidFill>
                  <a:srgbClr val="000000"/>
                </a:solidFill>
                <a:latin typeface="Arial"/>
                <a:ea typeface="Arial"/>
                <a:cs typeface="Arial"/>
                <a:sym typeface="Arial"/>
              </a:rPr>
              <a:t> for each node, capturing its historical behavior.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Nodes exchange messages containing both current traffic data and their memory states.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Memory updates occur using </a:t>
            </a:r>
            <a:r>
              <a:rPr b="1" i="0" lang="en-US" sz="1400" u="none" cap="none" strike="noStrike">
                <a:solidFill>
                  <a:srgbClr val="000000"/>
                </a:solidFill>
                <a:latin typeface="Arial"/>
                <a:ea typeface="Arial"/>
                <a:cs typeface="Arial"/>
                <a:sym typeface="Arial"/>
              </a:rPr>
              <a:t>GRU (Gated Recurrent Unit)</a:t>
            </a:r>
            <a:r>
              <a:rPr b="0" i="0" lang="en-US" sz="1400" u="none" cap="none" strike="noStrike">
                <a:solidFill>
                  <a:srgbClr val="000000"/>
                </a:solidFill>
                <a:latin typeface="Arial"/>
                <a:ea typeface="Arial"/>
                <a:cs typeface="Arial"/>
                <a:sym typeface="Arial"/>
              </a:rPr>
              <a:t> or </a:t>
            </a:r>
            <a:r>
              <a:rPr b="1" i="0" lang="en-US" sz="1400" u="none" cap="none" strike="noStrike">
                <a:solidFill>
                  <a:srgbClr val="000000"/>
                </a:solidFill>
                <a:latin typeface="Arial"/>
                <a:ea typeface="Arial"/>
                <a:cs typeface="Arial"/>
                <a:sym typeface="Arial"/>
              </a:rPr>
              <a:t>LSTM (Long Short-Term Memory)</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allows TGN to model the temporal evolution of network states.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Mathematically:</a:t>
            </a:r>
            <a:endParaRPr b="0" i="0" sz="1400" u="none" cap="none" strike="noStrike">
              <a:solidFill>
                <a:srgbClr val="000000"/>
              </a:solidFill>
              <a:latin typeface="Arial"/>
              <a:ea typeface="Arial"/>
              <a:cs typeface="Arial"/>
              <a:sym typeface="Arial"/>
            </a:endParaRPr>
          </a:p>
        </p:txBody>
      </p:sp>
      <p:pic>
        <p:nvPicPr>
          <p:cNvPr id="190" name="Google Shape;190;p6"/>
          <p:cNvPicPr preferRelativeResize="0"/>
          <p:nvPr/>
        </p:nvPicPr>
        <p:blipFill rotWithShape="1">
          <a:blip r:embed="rId3">
            <a:alphaModFix/>
          </a:blip>
          <a:srcRect b="0" l="0" r="0" t="0"/>
          <a:stretch/>
        </p:blipFill>
        <p:spPr>
          <a:xfrm>
            <a:off x="1432486" y="4115421"/>
            <a:ext cx="4553538" cy="1888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GRU vs. LSTM</a:t>
            </a:r>
            <a:endParaRPr/>
          </a:p>
        </p:txBody>
      </p:sp>
      <p:graphicFrame>
        <p:nvGraphicFramePr>
          <p:cNvPr id="196" name="Google Shape;196;p7"/>
          <p:cNvGraphicFramePr/>
          <p:nvPr/>
        </p:nvGraphicFramePr>
        <p:xfrm>
          <a:off x="758406" y="1690688"/>
          <a:ext cx="3000000" cy="3000000"/>
        </p:xfrm>
        <a:graphic>
          <a:graphicData uri="http://schemas.openxmlformats.org/drawingml/2006/table">
            <a:tbl>
              <a:tblPr>
                <a:noFill/>
                <a:tableStyleId>{71C2624B-18D3-46A7-8C69-0E0942D35390}</a:tableStyleId>
              </a:tblPr>
              <a:tblGrid>
                <a:gridCol w="1778475"/>
                <a:gridCol w="2771950"/>
                <a:gridCol w="3157275"/>
                <a:gridCol w="2967475"/>
              </a:tblGrid>
              <a:tr h="245600">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Aspect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 (Gated Recurrent Unit)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LSTM (Long Short-Term Memory)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Which is Better for TGN?</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Architecture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Simpler with two gates (Update, Reset)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More complex with three gates (Input, Output, Forget)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Lower complexity makes it faster for large-scale graphs.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Memory Efficiency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Consumes less memory and computational resources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Higher memory consumption due to additional gates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More memory-efficient for dynamic graph updates.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Performance on Short-Term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Performs well for short-term dependencies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Can handle both short-term and long-term dependencies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LSTM</a:t>
                      </a:r>
                      <a:r>
                        <a:rPr b="0" i="0" lang="en-US" sz="1200" u="none" cap="none" strike="noStrike">
                          <a:solidFill>
                            <a:srgbClr val="000000"/>
                          </a:solidFill>
                          <a:latin typeface="Calibri"/>
                          <a:ea typeface="Calibri"/>
                          <a:cs typeface="Calibri"/>
                          <a:sym typeface="Calibri"/>
                        </a:rPr>
                        <a:t> - Better if the application has long-term patterns.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Training Time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Faster to train due to simpler architecture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Slower to train because of more parameters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Faster training for real-time applications.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Overfitting Tendency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Less prone to overfitting</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More prone to overfitting with small datasets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Easier to regularize in sparse datasets.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Interpretability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Easier to interpret with fewer parameters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Harder to interpret due to complex interactions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Easier to debug and analyze in network scenarios.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Handling Sparse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Efficiently handles sparse, event-driven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May struggle with sparse input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Better for TGN as events are not continuous.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Temporal Graph Suitability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Well-suited for event-driven systems like network failures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Suitable for continuous time-series with frequent events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More efficient for dynamic networks with irregular updates.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When to Choose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Ideal for real-time, large-scale graphs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Preferable for applications needing long-term historical analysis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Best for T</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257349"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Attention Layer</a:t>
            </a:r>
            <a:endParaRPr/>
          </a:p>
        </p:txBody>
      </p:sp>
      <p:pic>
        <p:nvPicPr>
          <p:cNvPr id="202" name="Google Shape;202;p8"/>
          <p:cNvPicPr preferRelativeResize="0"/>
          <p:nvPr/>
        </p:nvPicPr>
        <p:blipFill rotWithShape="1">
          <a:blip r:embed="rId3">
            <a:alphaModFix/>
          </a:blip>
          <a:srcRect b="0" l="0" r="0" t="0"/>
          <a:stretch/>
        </p:blipFill>
        <p:spPr>
          <a:xfrm>
            <a:off x="391065" y="1504548"/>
            <a:ext cx="6506507" cy="2802909"/>
          </a:xfrm>
          <a:prstGeom prst="rect">
            <a:avLst/>
          </a:prstGeom>
          <a:noFill/>
          <a:ln>
            <a:noFill/>
          </a:ln>
        </p:spPr>
      </p:pic>
      <p:pic>
        <p:nvPicPr>
          <p:cNvPr id="203" name="Google Shape;203;p8"/>
          <p:cNvPicPr preferRelativeResize="0"/>
          <p:nvPr/>
        </p:nvPicPr>
        <p:blipFill rotWithShape="1">
          <a:blip r:embed="rId4">
            <a:alphaModFix/>
          </a:blip>
          <a:srcRect b="0" l="0" r="0" t="0"/>
          <a:stretch/>
        </p:blipFill>
        <p:spPr>
          <a:xfrm>
            <a:off x="429973" y="4760968"/>
            <a:ext cx="2468502" cy="1513311"/>
          </a:xfrm>
          <a:prstGeom prst="rect">
            <a:avLst/>
          </a:prstGeom>
          <a:noFill/>
          <a:ln>
            <a:noFill/>
          </a:ln>
        </p:spPr>
      </p:pic>
      <p:pic>
        <p:nvPicPr>
          <p:cNvPr id="204" name="Google Shape;204;p8"/>
          <p:cNvPicPr preferRelativeResize="0"/>
          <p:nvPr/>
        </p:nvPicPr>
        <p:blipFill rotWithShape="1">
          <a:blip r:embed="rId5">
            <a:alphaModFix/>
          </a:blip>
          <a:srcRect b="0" l="0" r="0" t="0"/>
          <a:stretch/>
        </p:blipFill>
        <p:spPr>
          <a:xfrm>
            <a:off x="3134265" y="4749467"/>
            <a:ext cx="2479172" cy="1273883"/>
          </a:xfrm>
          <a:prstGeom prst="rect">
            <a:avLst/>
          </a:prstGeom>
          <a:noFill/>
          <a:ln>
            <a:noFill/>
          </a:ln>
        </p:spPr>
      </p:pic>
      <p:sp>
        <p:nvSpPr>
          <p:cNvPr id="205" name="Google Shape;205;p8"/>
          <p:cNvSpPr txBox="1"/>
          <p:nvPr/>
        </p:nvSpPr>
        <p:spPr>
          <a:xfrm>
            <a:off x="2898475" y="4401864"/>
            <a:ext cx="16754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Message Passing</a:t>
            </a:r>
            <a:endParaRPr b="0" i="0" sz="1400" u="none" cap="none" strike="noStrike">
              <a:solidFill>
                <a:srgbClr val="000000"/>
              </a:solidFill>
              <a:latin typeface="Arial"/>
              <a:ea typeface="Arial"/>
              <a:cs typeface="Arial"/>
              <a:sym typeface="Arial"/>
            </a:endParaRPr>
          </a:p>
        </p:txBody>
      </p:sp>
      <p:sp>
        <p:nvSpPr>
          <p:cNvPr id="206" name="Google Shape;206;p8"/>
          <p:cNvSpPr txBox="1"/>
          <p:nvPr/>
        </p:nvSpPr>
        <p:spPr>
          <a:xfrm>
            <a:off x="3148548" y="6120390"/>
            <a:ext cx="9685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Attention</a:t>
            </a:r>
            <a:endParaRPr b="0" i="0" sz="1400" u="none" cap="none" strike="noStrik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6">
            <a:alphaModFix/>
          </a:blip>
          <a:srcRect b="0" l="0" r="0" t="0"/>
          <a:stretch/>
        </p:blipFill>
        <p:spPr>
          <a:xfrm>
            <a:off x="7928881" y="1504548"/>
            <a:ext cx="3424919" cy="2443578"/>
          </a:xfrm>
          <a:prstGeom prst="rect">
            <a:avLst/>
          </a:prstGeom>
          <a:noFill/>
          <a:ln>
            <a:noFill/>
          </a:ln>
        </p:spPr>
      </p:pic>
      <p:sp>
        <p:nvSpPr>
          <p:cNvPr id="208" name="Google Shape;208;p8"/>
          <p:cNvSpPr txBox="1"/>
          <p:nvPr/>
        </p:nvSpPr>
        <p:spPr>
          <a:xfrm>
            <a:off x="9244642" y="3999680"/>
            <a:ext cx="9396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Learning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TGN Attention Layer</a:t>
            </a:r>
            <a:endParaRPr/>
          </a:p>
        </p:txBody>
      </p:sp>
      <p:pic>
        <p:nvPicPr>
          <p:cNvPr id="214" name="Google Shape;214;p9"/>
          <p:cNvPicPr preferRelativeResize="0"/>
          <p:nvPr/>
        </p:nvPicPr>
        <p:blipFill rotWithShape="1">
          <a:blip r:embed="rId3">
            <a:alphaModFix/>
          </a:blip>
          <a:srcRect b="0" l="0" r="0" t="0"/>
          <a:stretch/>
        </p:blipFill>
        <p:spPr>
          <a:xfrm>
            <a:off x="1006929" y="1554654"/>
            <a:ext cx="6613072" cy="32378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