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89" r:id="rId4"/>
    <p:sldId id="260" r:id="rId5"/>
    <p:sldId id="293" r:id="rId6"/>
    <p:sldId id="264" r:id="rId7"/>
    <p:sldId id="266" r:id="rId8"/>
    <p:sldId id="267" r:id="rId9"/>
    <p:sldId id="268" r:id="rId10"/>
    <p:sldId id="302" r:id="rId11"/>
    <p:sldId id="269" r:id="rId12"/>
    <p:sldId id="271" r:id="rId13"/>
    <p:sldId id="310" r:id="rId14"/>
    <p:sldId id="309" r:id="rId15"/>
    <p:sldId id="273" r:id="rId16"/>
    <p:sldId id="306" r:id="rId17"/>
    <p:sldId id="274" r:id="rId18"/>
    <p:sldId id="307" r:id="rId19"/>
    <p:sldId id="275" r:id="rId20"/>
    <p:sldId id="276" r:id="rId21"/>
    <p:sldId id="280" r:id="rId22"/>
    <p:sldId id="281" r:id="rId23"/>
    <p:sldId id="282" r:id="rId24"/>
    <p:sldId id="283" r:id="rId25"/>
    <p:sldId id="285" r:id="rId26"/>
    <p:sldId id="286" r:id="rId27"/>
    <p:sldId id="287" r:id="rId28"/>
    <p:sldId id="288" r:id="rId29"/>
    <p:sldId id="294" r:id="rId30"/>
    <p:sldId id="295" r:id="rId31"/>
    <p:sldId id="296" r:id="rId32"/>
    <p:sldId id="297" r:id="rId33"/>
    <p:sldId id="308" r:id="rId34"/>
    <p:sldId id="29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6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5C4C60-1EF3-4FD4-87FC-FFD0C8C0B5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3CBE6-0CF8-47D0-9A42-DE375B5023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62A4F-2A47-4D74-9C2B-404E0C6A672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018A9-4D12-4C87-A2BE-6CD4540920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46E41-4CA7-4967-8296-3D208982C3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87A16-69B5-4A7F-9C9D-DFB3E023B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2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EFA79-94F4-4F83-9074-800ADCDB8B57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91815-308D-49B9-AEAC-D8DD96443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141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E156-D42A-4ADE-A673-51A80034F297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3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96CD-BEB1-426C-9EC5-1E22E1E5BDEF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BE90-35D6-406F-A7A7-ED27BBF57379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8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D9E9-5EA4-4A2A-B2C5-681A82CF0593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47C9-74F0-431B-AC79-99109FF38A49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4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A129-4B05-4CB6-BF54-CC9BAEAF7763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2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F4E9-4FF0-4A41-B59B-B3C77178F1D4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7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751D-D9A9-42CB-96CB-D852143C3E1D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5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B091-B052-476A-9A01-E714381DD6A0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2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A0DD-DD03-4EAA-BD7E-1C4F8F5EEC84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4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B681-E53D-4D2F-8C26-907E76CAE5DA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4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0F167-ED44-4106-A92C-2C523A34F8CD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5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51B3-790C-4AF4-90BB-C64D2C39C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Numpy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DB5C7-874F-48D9-9B33-AA443C0E0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Numerical Computing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C1A6B-4A65-4CE4-9B16-26E07DD0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5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6666" y="2130972"/>
            <a:ext cx="4568333" cy="3777622"/>
          </a:xfrm>
        </p:spPr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r>
              <a:rPr lang="en-US" dirty="0"/>
              <a:t>, </a:t>
            </a:r>
            <a:r>
              <a:rPr lang="en-US" dirty="0" err="1"/>
              <a:t>np.empty</a:t>
            </a:r>
            <a:r>
              <a:rPr lang="en-US" dirty="0"/>
              <a:t>, </a:t>
            </a:r>
            <a:r>
              <a:rPr lang="en-US" dirty="0" err="1" smtClean="0"/>
              <a:t>np.linspace</a:t>
            </a:r>
            <a:endParaRPr lang="en-US" dirty="0"/>
          </a:p>
          <a:p>
            <a:r>
              <a:rPr lang="en-US" dirty="0" err="1" smtClean="0"/>
              <a:t>np.arange</a:t>
            </a:r>
            <a:endParaRPr lang="en-US" dirty="0"/>
          </a:p>
          <a:p>
            <a:r>
              <a:rPr lang="en-US" b="1" dirty="0" err="1"/>
              <a:t>np.concatenate</a:t>
            </a:r>
            <a:endParaRPr lang="en-US" b="1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 smtClean="0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8" name="Picture 4" descr="https://i.gyazo.com/9b34cbafccfb8d9f78bdc66e8a0b283c.png">
            <a:extLst>
              <a:ext uri="{FF2B5EF4-FFF2-40B4-BE49-F238E27FC236}">
                <a16:creationId xmlns:a16="http://schemas.microsoft.com/office/drawing/2014/main" id="{F8464E02-05B7-4134-8D2A-B820C34B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68" y="2133600"/>
            <a:ext cx="5715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695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1579" y="2102069"/>
            <a:ext cx="4313864" cy="3777622"/>
          </a:xfrm>
        </p:spPr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r>
              <a:rPr lang="en-US" dirty="0"/>
              <a:t>, </a:t>
            </a:r>
            <a:r>
              <a:rPr lang="en-US" dirty="0" err="1"/>
              <a:t>np.empty</a:t>
            </a:r>
            <a:r>
              <a:rPr lang="en-US" dirty="0"/>
              <a:t>, </a:t>
            </a:r>
            <a:r>
              <a:rPr lang="en-US" dirty="0" err="1" smtClean="0"/>
              <a:t>np.linspace</a:t>
            </a:r>
            <a:endParaRPr lang="en-US" dirty="0"/>
          </a:p>
          <a:p>
            <a:r>
              <a:rPr lang="en-US" dirty="0" err="1" smtClean="0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b="1" dirty="0" err="1"/>
              <a:t>np.astype</a:t>
            </a:r>
            <a:endParaRPr lang="en-US" b="1" dirty="0"/>
          </a:p>
          <a:p>
            <a:r>
              <a:rPr lang="en-US" dirty="0" err="1" smtClean="0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AC6CB-0FAC-4ADE-B712-3462E3A6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2050" name="Picture 2" descr="https://i.gyazo.com/6527c907bff1be4a73405f09257b094b.png">
            <a:extLst>
              <a:ext uri="{FF2B5EF4-FFF2-40B4-BE49-F238E27FC236}">
                <a16:creationId xmlns:a16="http://schemas.microsoft.com/office/drawing/2014/main" id="{BA877FBE-9E6A-4052-86D7-C87E7A20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935" y="1994883"/>
            <a:ext cx="6515002" cy="322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11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8916" y="1983827"/>
            <a:ext cx="4313864" cy="3777622"/>
          </a:xfrm>
        </p:spPr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r>
              <a:rPr lang="en-US" dirty="0"/>
              <a:t>, </a:t>
            </a:r>
            <a:r>
              <a:rPr lang="en-US" dirty="0" err="1"/>
              <a:t>np.empty</a:t>
            </a:r>
            <a:r>
              <a:rPr lang="en-US" dirty="0"/>
              <a:t>, </a:t>
            </a:r>
            <a:r>
              <a:rPr lang="en-US" dirty="0" err="1" smtClean="0"/>
              <a:t>np.linspace</a:t>
            </a:r>
            <a:endParaRPr lang="en-US" dirty="0"/>
          </a:p>
          <a:p>
            <a:r>
              <a:rPr lang="en-US" dirty="0" err="1" smtClean="0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b="1" dirty="0" err="1" smtClean="0"/>
              <a:t>np.random.random</a:t>
            </a:r>
            <a:endParaRPr lang="en-US" b="1" dirty="0"/>
          </a:p>
        </p:txBody>
      </p:sp>
      <p:pic>
        <p:nvPicPr>
          <p:cNvPr id="8194" name="Picture 2" descr="https://i.gyazo.com/c715415aae0a9590255726d83b03969a.png">
            <a:extLst>
              <a:ext uri="{FF2B5EF4-FFF2-40B4-BE49-F238E27FC236}">
                <a16:creationId xmlns:a16="http://schemas.microsoft.com/office/drawing/2014/main" id="{E541AB38-BA22-4FA5-A14B-75D61FBEE5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297" y="2133600"/>
            <a:ext cx="6219288" cy="301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0011-A2F1-46FC-8A46-2806DDD6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5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958" y="291079"/>
            <a:ext cx="8911687" cy="1280890"/>
          </a:xfrm>
        </p:spPr>
        <p:txBody>
          <a:bodyPr/>
          <a:lstStyle/>
          <a:p>
            <a:r>
              <a:rPr lang="en-IN" dirty="0" smtClean="0"/>
              <a:t>Diagonal array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41" y="1644337"/>
            <a:ext cx="7992734" cy="456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30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517" y="119449"/>
            <a:ext cx="8911687" cy="1280890"/>
          </a:xfrm>
        </p:spPr>
        <p:txBody>
          <a:bodyPr/>
          <a:lstStyle/>
          <a:p>
            <a:r>
              <a:rPr lang="en-IN" dirty="0" smtClean="0"/>
              <a:t>Sorting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73"/>
          <a:stretch/>
        </p:blipFill>
        <p:spPr>
          <a:xfrm>
            <a:off x="531812" y="1653501"/>
            <a:ext cx="4890780" cy="1701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56" b="84512"/>
          <a:stretch/>
        </p:blipFill>
        <p:spPr>
          <a:xfrm>
            <a:off x="5849619" y="995510"/>
            <a:ext cx="6026460" cy="6579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91"/>
          <a:stretch/>
        </p:blipFill>
        <p:spPr>
          <a:xfrm>
            <a:off x="5786557" y="1906663"/>
            <a:ext cx="6026460" cy="7013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13" b="40789"/>
          <a:stretch/>
        </p:blipFill>
        <p:spPr>
          <a:xfrm>
            <a:off x="5786557" y="2775050"/>
            <a:ext cx="6026460" cy="18760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303" y="4352543"/>
            <a:ext cx="3150714" cy="250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90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03DC-D93C-44FF-8EE4-91BB92EE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23506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([1,2,3,4,5,6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(3,2)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(2,-1)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a.ravel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Total number of elements cannot change.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-1 to infer axis shape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Row-major by default (MATLAB is column-major)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37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30" y="200222"/>
            <a:ext cx="8796528" cy="6819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Shaping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20" y="1199830"/>
            <a:ext cx="5652062" cy="533908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4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12EE-4FB3-45AE-91CE-DB38D470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vs View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316D2B-27C0-4CA9-B0F3-CB2D60BED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405" y="1731580"/>
            <a:ext cx="8915400" cy="3777622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functions return either </a:t>
            </a:r>
            <a:r>
              <a:rPr lang="en-US" b="1" dirty="0"/>
              <a:t>views </a:t>
            </a:r>
            <a:r>
              <a:rPr lang="en-US" dirty="0"/>
              <a:t>or </a:t>
            </a:r>
            <a:r>
              <a:rPr lang="en-US" b="1" dirty="0"/>
              <a:t>copies</a:t>
            </a:r>
            <a:r>
              <a:rPr lang="en-US" dirty="0"/>
              <a:t>.</a:t>
            </a:r>
          </a:p>
          <a:p>
            <a:r>
              <a:rPr lang="en-US" dirty="0"/>
              <a:t>Views share data with the original </a:t>
            </a:r>
            <a:r>
              <a:rPr lang="en-US" dirty="0" smtClean="0"/>
              <a:t>array. Altering </a:t>
            </a:r>
            <a:r>
              <a:rPr lang="en-US" dirty="0"/>
              <a:t>entries of a view, changes the same entries in the original.</a:t>
            </a:r>
          </a:p>
          <a:p>
            <a:r>
              <a:rPr lang="en-US" dirty="0" smtClean="0"/>
              <a:t>Changes made to the original array are not reflected in the copy in case of copy command.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028D-73BC-4B58-A635-5352A484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61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12EE-4FB3-45AE-91CE-DB38D470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vs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45" y="2047875"/>
            <a:ext cx="4913856" cy="256222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028D-73BC-4B58-A635-5352A484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2047875"/>
            <a:ext cx="5056124" cy="2562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33500" y="4933950"/>
            <a:ext cx="196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View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381875" y="4867275"/>
            <a:ext cx="196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3682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0D98-DD27-4ACB-A354-CE3E9AC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CA501-3E9A-4215-B15A-E787209F5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47" y="1962150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(10).reshape(5,2)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a.transpose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((1,0))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np.transpose</a:t>
            </a:r>
            <a:r>
              <a:rPr lang="en-US" dirty="0"/>
              <a:t> permutes axes.</a:t>
            </a:r>
          </a:p>
          <a:p>
            <a:pPr marL="0" indent="0">
              <a:buNone/>
            </a:pPr>
            <a:r>
              <a:rPr lang="en-US" dirty="0" err="1"/>
              <a:t>a.T</a:t>
            </a:r>
            <a:r>
              <a:rPr lang="en-US" dirty="0"/>
              <a:t> transposes the first </a:t>
            </a:r>
            <a:r>
              <a:rPr lang="en-US" dirty="0" smtClean="0"/>
              <a:t>two </a:t>
            </a:r>
            <a:r>
              <a:rPr lang="en-US" dirty="0"/>
              <a:t>axes.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6EDE9-F5EC-47DA-B6AE-94270770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26" y="2097142"/>
            <a:ext cx="5363488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6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3BDB-0C3D-456A-A3B0-C67B80FC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Numpy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C384-339C-4CC1-A5D4-568AF07F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Stands for Numerical Python</a:t>
            </a:r>
          </a:p>
          <a:p>
            <a:r>
              <a:rPr lang="en-US" dirty="0"/>
              <a:t>Is the fundamental package required for high performance computing and data </a:t>
            </a:r>
            <a:r>
              <a:rPr lang="en-US" dirty="0" smtClean="0"/>
              <a:t>analysis</a:t>
            </a:r>
            <a:endParaRPr lang="en-US" dirty="0"/>
          </a:p>
          <a:p>
            <a:r>
              <a:rPr lang="en-US" dirty="0" smtClean="0"/>
              <a:t>It provides:</a:t>
            </a:r>
            <a:endParaRPr lang="en-US" dirty="0"/>
          </a:p>
          <a:p>
            <a:pPr lvl="1"/>
            <a:r>
              <a:rPr lang="en-US" dirty="0" err="1"/>
              <a:t>ndarray</a:t>
            </a:r>
            <a:r>
              <a:rPr lang="en-US" dirty="0"/>
              <a:t> for creating multiple dimensional arrays</a:t>
            </a:r>
          </a:p>
          <a:p>
            <a:pPr lvl="1"/>
            <a:r>
              <a:rPr lang="en-US" dirty="0"/>
              <a:t>Standard math functions for fast operations on entire arrays of data without having to write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26DDD-477A-4C46-88AF-4FBF2F9F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0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DD1C-24C4-4E07-82A2-44B5059E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833" y="344495"/>
            <a:ext cx="9692640" cy="1325562"/>
          </a:xfrm>
        </p:spPr>
        <p:txBody>
          <a:bodyPr/>
          <a:lstStyle/>
          <a:p>
            <a:r>
              <a:rPr lang="en-US" dirty="0"/>
              <a:t>Saving and loading arrays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2AF31-972C-4097-B00B-E999A94B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33" y="2190982"/>
            <a:ext cx="5042589" cy="2668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90" y="2190982"/>
            <a:ext cx="5628571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02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Arithmetic operations are element-wise</a:t>
            </a:r>
          </a:p>
          <a:p>
            <a:r>
              <a:rPr lang="en-US" sz="2400" dirty="0"/>
              <a:t>Logical operator </a:t>
            </a:r>
            <a:r>
              <a:rPr lang="en-US" sz="2400" dirty="0" smtClean="0"/>
              <a:t>returns </a:t>
            </a:r>
            <a:r>
              <a:rPr lang="en-US" sz="2400" dirty="0"/>
              <a:t>a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/>
              <a:t>array</a:t>
            </a:r>
          </a:p>
          <a:p>
            <a:r>
              <a:rPr lang="en-US" sz="2400" dirty="0"/>
              <a:t>In place operations modify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9134D-2521-43BD-B944-88D1CA6A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56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Arithmetic operations are element-wise</a:t>
            </a:r>
          </a:p>
          <a:p>
            <a:r>
              <a:rPr lang="en-US" sz="2400" dirty="0"/>
              <a:t>Logical operator return a bool array</a:t>
            </a:r>
          </a:p>
          <a:p>
            <a:r>
              <a:rPr lang="en-US" sz="2400" dirty="0"/>
              <a:t>In place operations modify the array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F6569-12B9-4B6C-B423-E50954A3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pic>
        <p:nvPicPr>
          <p:cNvPr id="2054" name="Picture 6" descr="https://i.gyazo.com/509018a5a2bcc538b7cca770d10583f2.png">
            <a:extLst>
              <a:ext uri="{FF2B5EF4-FFF2-40B4-BE49-F238E27FC236}">
                <a16:creationId xmlns:a16="http://schemas.microsoft.com/office/drawing/2014/main" id="{9CDF5429-6E48-473C-AA7B-B98FDC023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732" y="3821902"/>
            <a:ext cx="8595360" cy="261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423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Arithmetic operations are element-wise</a:t>
            </a:r>
          </a:p>
          <a:p>
            <a:r>
              <a:rPr lang="en-US" sz="2400" b="1" dirty="0"/>
              <a:t>Logical operator return a bool array</a:t>
            </a:r>
          </a:p>
          <a:p>
            <a:r>
              <a:rPr lang="en-US" sz="2400" dirty="0"/>
              <a:t>In place operations modify the array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847E8-DF0A-45CF-A95B-EA0D5C53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pic>
        <p:nvPicPr>
          <p:cNvPr id="4" name="Picture 4" descr="https://i.gyazo.com/00fecd0f78c51b89cbfbebc8345213ec.png">
            <a:extLst>
              <a:ext uri="{FF2B5EF4-FFF2-40B4-BE49-F238E27FC236}">
                <a16:creationId xmlns:a16="http://schemas.microsoft.com/office/drawing/2014/main" id="{9E39EEA0-9085-42AC-81BC-2CE42C8CB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06" y="3863354"/>
            <a:ext cx="7316492" cy="260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889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Arithmetic operations are element-wise</a:t>
            </a:r>
          </a:p>
          <a:p>
            <a:r>
              <a:rPr lang="en-US" sz="2400" dirty="0"/>
              <a:t>Logical operator return a bool array</a:t>
            </a:r>
          </a:p>
          <a:p>
            <a:r>
              <a:rPr lang="en-US" sz="2400" b="1" dirty="0"/>
              <a:t>In place operations modify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547B5-FD0F-442D-9FCE-3C7EFE08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pic>
        <p:nvPicPr>
          <p:cNvPr id="5122" name="Picture 2" descr="https://i.gyazo.com/fc48869a67d3070f755bec760d3ae81b.png">
            <a:extLst>
              <a:ext uri="{FF2B5EF4-FFF2-40B4-BE49-F238E27FC236}">
                <a16:creationId xmlns:a16="http://schemas.microsoft.com/office/drawing/2014/main" id="{FA609B51-C12F-403D-9490-4AE544374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671" y="2197607"/>
            <a:ext cx="2671762" cy="31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897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46CF-D0DF-42EA-B65D-12D9C73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upcasting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CA564-FD33-44FC-9B91-EBDFC381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Just as in </a:t>
            </a:r>
            <a:r>
              <a:rPr lang="en-US" sz="2400" dirty="0" smtClean="0"/>
              <a:t>C++ and Java</a:t>
            </a:r>
            <a:r>
              <a:rPr lang="en-US" sz="2400" dirty="0"/>
              <a:t>, the result of a math operator is cast to the more general or precise datatype.</a:t>
            </a:r>
          </a:p>
          <a:p>
            <a:pPr marL="0" indent="0">
              <a:buNone/>
            </a:pPr>
            <a:r>
              <a:rPr lang="en-US" sz="2400" dirty="0"/>
              <a:t>	uint64 + uint16 =&gt; uint64</a:t>
            </a:r>
          </a:p>
          <a:p>
            <a:pPr marL="0" indent="0">
              <a:buNone/>
            </a:pPr>
            <a:r>
              <a:rPr lang="en-US" sz="2400" dirty="0"/>
              <a:t>	float32 / int32 =&gt; float32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Warning: upcasting does not prevent overflow/underflow. You must manually cast first.</a:t>
            </a:r>
          </a:p>
          <a:p>
            <a:pPr marL="0" indent="0">
              <a:buNone/>
            </a:pPr>
            <a:r>
              <a:rPr lang="en-US" sz="2400" dirty="0"/>
              <a:t>Use case: images often stored as uint8. You should convert to float32 or float64 before doing math.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C1733-E4F5-4078-B89B-43BB5C3A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universal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943" y="2070538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Also called </a:t>
            </a:r>
            <a:r>
              <a:rPr lang="en-US" dirty="0" err="1" smtClean="0"/>
              <a:t>ufuncs</a:t>
            </a:r>
            <a:r>
              <a:rPr lang="en-US" dirty="0"/>
              <a:t> </a:t>
            </a:r>
            <a:r>
              <a:rPr lang="en-US" dirty="0" smtClean="0"/>
              <a:t>element-wise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 err="1"/>
              <a:t>np.exp</a:t>
            </a:r>
            <a:endParaRPr lang="en-US" dirty="0"/>
          </a:p>
          <a:p>
            <a:pPr lvl="1"/>
            <a:r>
              <a:rPr lang="en-US" dirty="0" err="1"/>
              <a:t>np.sqrt</a:t>
            </a:r>
            <a:endParaRPr lang="en-US" dirty="0"/>
          </a:p>
          <a:p>
            <a:pPr lvl="1"/>
            <a:r>
              <a:rPr lang="en-US" dirty="0" err="1"/>
              <a:t>np.sin</a:t>
            </a:r>
            <a:endParaRPr lang="en-US" dirty="0"/>
          </a:p>
          <a:p>
            <a:pPr lvl="1"/>
            <a:r>
              <a:rPr lang="en-US" dirty="0" err="1"/>
              <a:t>np.cos</a:t>
            </a:r>
            <a:endParaRPr lang="en-US" dirty="0"/>
          </a:p>
          <a:p>
            <a:pPr lvl="1"/>
            <a:r>
              <a:rPr lang="en-US" dirty="0" err="1"/>
              <a:t>np.isnan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078" y="2319336"/>
            <a:ext cx="6275747" cy="316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37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29A8-3687-423E-8E54-A142B03D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497" y="365759"/>
            <a:ext cx="9692640" cy="1325562"/>
          </a:xfrm>
        </p:spPr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F7A8-CCA5-49A9-8B3C-99C2259F0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297" y="1820863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x[0,0]  	# top-left element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x[0,-1] 	# first row, last column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x[0,:]	# first row (many entries)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x[:,0]	# first column (many entries)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Notes:</a:t>
            </a:r>
          </a:p>
          <a:p>
            <a:pPr lvl="1"/>
            <a:r>
              <a:rPr lang="en-US" dirty="0"/>
              <a:t>Zero-indexing</a:t>
            </a:r>
          </a:p>
          <a:p>
            <a:pPr lvl="1"/>
            <a:r>
              <a:rPr lang="en-US" dirty="0"/>
              <a:t>Multi-dimensional indices are comma-separated (i.e., a tuple)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C654-7FE9-4E8A-BAFB-E8869D3B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423" y="1880507"/>
            <a:ext cx="3553985" cy="311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82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EE1B-1298-4975-968C-25E92DB0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Indexing, slices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81472-89C9-448B-9324-71314AF2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0863"/>
            <a:ext cx="9944844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I[1:-1,1:-1] 		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all but one-pixel border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I[I&lt;10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0		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dark pixels to black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I[[1,3], :]		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2nd and 4th row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A8B62-B657-4206-A0E8-1E178D69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02" y="1935163"/>
            <a:ext cx="3993824" cy="423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91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4807-290B-4611-A3D4-F318CE40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63D1-B938-4081-939F-07E76E71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519542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 err="1"/>
              <a:t>start:stop:step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list(range(10))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a[:3] # indices 0, 1, 2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a[-3:] # indices 7, 8, 9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a[3:8:2] # indices 3, 5, 7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a[4:1:-1] # indices 4, 3,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1B666-6E37-4E9E-9A65-B416B9EE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61" y="1828800"/>
            <a:ext cx="4607952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2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37F6-5CF7-4B32-A1C6-65C50A98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94CE-5002-4591-8979-8EC0CB4D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3639"/>
            <a:ext cx="10515600" cy="4351338"/>
          </a:xfrm>
        </p:spPr>
        <p:txBody>
          <a:bodyPr/>
          <a:lstStyle/>
          <a:p>
            <a:r>
              <a:rPr lang="en-US" dirty="0"/>
              <a:t>Python does numerical computations slowly.</a:t>
            </a:r>
          </a:p>
          <a:p>
            <a:r>
              <a:rPr lang="en-US" dirty="0"/>
              <a:t>1000 x 1000 matrix </a:t>
            </a:r>
            <a:r>
              <a:rPr lang="en-US" dirty="0" smtClean="0"/>
              <a:t>multiplication</a:t>
            </a:r>
            <a:endParaRPr lang="en-US" dirty="0"/>
          </a:p>
          <a:p>
            <a:pPr lvl="1"/>
            <a:r>
              <a:rPr lang="en-US" dirty="0"/>
              <a:t>Python triple loop takes &gt; 10 min.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takes ~0.03 seconds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CF1E-16BA-47A7-8C5B-097487F2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6200-7B6F-4224-AFAA-543BD098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22" y="375285"/>
            <a:ext cx="9692640" cy="1325562"/>
          </a:xfrm>
        </p:spPr>
        <p:txBody>
          <a:bodyPr/>
          <a:lstStyle/>
          <a:p>
            <a:r>
              <a:rPr lang="en-US" dirty="0"/>
              <a:t>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F8E2-764C-4799-9045-BA2E65679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522" y="1820863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# sum all entries 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(axis=0) # sum over rows 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(axis=1) # sum over columns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(axis=1,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keepdims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=True)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axis parameter to control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which </a:t>
            </a:r>
            <a:r>
              <a:rPr lang="en-US" dirty="0"/>
              <a:t>axis NumPy operates on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Typically</a:t>
            </a:r>
            <a:r>
              <a:rPr lang="en-US" dirty="0"/>
              <a:t>, the axis specified will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disappear</a:t>
            </a:r>
            <a:r>
              <a:rPr lang="en-US" dirty="0"/>
              <a:t>, </a:t>
            </a:r>
            <a:r>
              <a:rPr lang="en-US" dirty="0" err="1"/>
              <a:t>keepdims</a:t>
            </a:r>
            <a:r>
              <a:rPr lang="en-US" dirty="0"/>
              <a:t> keeps all </a:t>
            </a:r>
            <a:r>
              <a:rPr lang="en-US" dirty="0" smtClean="0"/>
              <a:t>dimensions.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2AD18-4618-46CD-A602-65A6BD34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804" y="1700847"/>
            <a:ext cx="4402994" cy="404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71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DAAF-D363-4ABA-8BD7-5C4A6287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B2C8C-B6CC-4270-998B-BA9BD1590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060" y="2023241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a + 1 # add one to every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operating on multiple arrays, broadcasting rules are used.</a:t>
            </a:r>
          </a:p>
          <a:p>
            <a:pPr marL="514350" indent="-514350">
              <a:buAutoNum type="arabicPeriod"/>
            </a:pPr>
            <a:r>
              <a:rPr lang="en-US" dirty="0" smtClean="0"/>
              <a:t>Dimensions of size 1 will broadcast (as if the value was repeated). 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Otherwise, the dimension must have the same shape.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E2C5B-95B2-4CDB-8B13-FFC0C14C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099" y="1152907"/>
            <a:ext cx="4953691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09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4496-11C4-4518-A4F5-F3717985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8557E-669F-4F52-9539-F61FE7F33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want to add a color value to an image</a:t>
            </a:r>
          </a:p>
          <a:p>
            <a:pPr marL="0" indent="0">
              <a:buNone/>
            </a:pPr>
            <a:r>
              <a:rPr lang="en-US" dirty="0" err="1"/>
              <a:t>a.shape</a:t>
            </a:r>
            <a:r>
              <a:rPr lang="en-US" dirty="0"/>
              <a:t> is 100, 200, 3 </a:t>
            </a:r>
          </a:p>
          <a:p>
            <a:pPr marL="0" indent="0">
              <a:buNone/>
            </a:pPr>
            <a:r>
              <a:rPr lang="en-US" dirty="0" err="1"/>
              <a:t>b.shape</a:t>
            </a:r>
            <a:r>
              <a:rPr lang="en-US" dirty="0"/>
              <a:t> is 3 </a:t>
            </a:r>
          </a:p>
          <a:p>
            <a:pPr marL="0" indent="0">
              <a:buNone/>
            </a:pPr>
            <a:r>
              <a:rPr lang="en-US" dirty="0"/>
              <a:t>a + b will pad b with two extra dimensions so it has an effective shape of 1 x 1 x 3. </a:t>
            </a:r>
          </a:p>
          <a:p>
            <a:pPr marL="0" indent="0">
              <a:buNone/>
            </a:pPr>
            <a:r>
              <a:rPr lang="en-US" dirty="0"/>
              <a:t>So, the addition will broadcast over the first and second dimensions.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08729-C4C4-4348-A3BF-6189BC41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62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4496-11C4-4518-A4F5-F3717985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0"/>
            <a:ext cx="8551545" cy="923925"/>
          </a:xfrm>
        </p:spPr>
        <p:txBody>
          <a:bodyPr/>
          <a:lstStyle/>
          <a:p>
            <a:r>
              <a:rPr lang="en-US" dirty="0"/>
              <a:t>Broadcasting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08729-C4C4-4348-A3BF-6189BC41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1" y="1013059"/>
            <a:ext cx="4514850" cy="580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26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AFED-09AE-4DC6-85EF-374A5D78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CFCED-CA8D-40E6-B1B8-6FC2C63B3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a.shape</a:t>
            </a:r>
            <a:r>
              <a:rPr lang="en-US" dirty="0"/>
              <a:t> is 100, 200, 3 but </a:t>
            </a:r>
            <a:r>
              <a:rPr lang="en-US" dirty="0" err="1"/>
              <a:t>b.shape</a:t>
            </a:r>
            <a:r>
              <a:rPr lang="en-US" dirty="0"/>
              <a:t> is 4 then a + b will fail. The trailing dimensions must have the same shape (or be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25938-D151-4AEC-9621-644BB653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9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8B4A-134A-4B13-83C8-B59995B2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880A-609B-4481-8F2D-A51B80B82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Shaping and transposition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Mathematical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Indexing and slicing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Broadcasting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8959C-82A3-41EB-86B6-F61D1129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4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BCD2-5531-413A-800D-06D65B87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Basic Properties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2E614-9946-4668-B9D5-7DD0CC6DB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760074"/>
            <a:ext cx="10699756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can have any number of dimensions, including zero (a scalar).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are typed: np.uint8, np.int64, np.float32, np.float64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are dense. Each element of the array exists and has the same type.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32C77-5F41-4963-9EC3-296EF533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115899"/>
            <a:ext cx="8102694" cy="123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2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4777" y="2134708"/>
            <a:ext cx="6680912" cy="3777622"/>
          </a:xfrm>
        </p:spPr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 smtClean="0"/>
              <a:t>np.zeros</a:t>
            </a:r>
            <a:r>
              <a:rPr lang="en-US" dirty="0" smtClean="0"/>
              <a:t>, </a:t>
            </a:r>
            <a:r>
              <a:rPr lang="en-US" dirty="0" err="1" smtClean="0"/>
              <a:t>np.empty</a:t>
            </a:r>
            <a:r>
              <a:rPr lang="en-US" dirty="0" smtClean="0"/>
              <a:t>, </a:t>
            </a:r>
            <a:r>
              <a:rPr lang="en-US" dirty="0" err="1" smtClean="0"/>
              <a:t>np.linspace</a:t>
            </a:r>
            <a:endParaRPr lang="en-US" dirty="0" smtClean="0"/>
          </a:p>
          <a:p>
            <a:r>
              <a:rPr lang="en-US" dirty="0" err="1" smtClean="0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 smtClean="0"/>
              <a:t>np.random.random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BDAD6-95E3-4304-9D59-B68617B6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2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2433" y="2377966"/>
            <a:ext cx="4741753" cy="3777622"/>
          </a:xfrm>
        </p:spPr>
        <p:txBody>
          <a:bodyPr/>
          <a:lstStyle/>
          <a:p>
            <a:r>
              <a:rPr lang="en-US" b="1" dirty="0" err="1"/>
              <a:t>np.ones</a:t>
            </a:r>
            <a:r>
              <a:rPr lang="en-US" b="1" dirty="0"/>
              <a:t>, </a:t>
            </a:r>
            <a:r>
              <a:rPr lang="en-US" b="1" dirty="0" err="1"/>
              <a:t>np.zeros</a:t>
            </a:r>
            <a:r>
              <a:rPr lang="en-US" b="1" dirty="0"/>
              <a:t>, </a:t>
            </a:r>
            <a:r>
              <a:rPr lang="en-US" b="1" dirty="0" err="1"/>
              <a:t>np.empty</a:t>
            </a:r>
            <a:r>
              <a:rPr lang="en-US" b="1" dirty="0"/>
              <a:t>, </a:t>
            </a:r>
            <a:r>
              <a:rPr lang="en-US" b="1" dirty="0" err="1" smtClean="0"/>
              <a:t>np.linspace</a:t>
            </a:r>
            <a:endParaRPr lang="en-US" b="1" dirty="0"/>
          </a:p>
          <a:p>
            <a:r>
              <a:rPr lang="en-US" dirty="0" err="1" smtClean="0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 smtClean="0"/>
              <a:t>np.random.random</a:t>
            </a:r>
            <a:endParaRPr lang="en-US" dirty="0"/>
          </a:p>
        </p:txBody>
      </p:sp>
      <p:pic>
        <p:nvPicPr>
          <p:cNvPr id="2050" name="Picture 2" descr="https://i.gyazo.com/ab7c9b4e16c8a76d8dc7704d30051267.png">
            <a:extLst>
              <a:ext uri="{FF2B5EF4-FFF2-40B4-BE49-F238E27FC236}">
                <a16:creationId xmlns:a16="http://schemas.microsoft.com/office/drawing/2014/main" id="{4E5B0FD0-66E1-4D88-AE87-FFD566AA01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37" y="2235098"/>
            <a:ext cx="5457036" cy="98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2687B-855C-4168-B171-855746B2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2052" name="Picture 4" descr="https://i.gyazo.com/155ad9075990c94c1e98b750d365d49a.png">
            <a:extLst>
              <a:ext uri="{FF2B5EF4-FFF2-40B4-BE49-F238E27FC236}">
                <a16:creationId xmlns:a16="http://schemas.microsoft.com/office/drawing/2014/main" id="{F8350C03-9BBC-461B-8603-1E1869FA1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37" y="3334428"/>
            <a:ext cx="3811997" cy="172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69" b="84622"/>
          <a:stretch/>
        </p:blipFill>
        <p:spPr>
          <a:xfrm>
            <a:off x="6036837" y="5171744"/>
            <a:ext cx="3743111" cy="6982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26" r="47487"/>
          <a:stretch/>
        </p:blipFill>
        <p:spPr>
          <a:xfrm>
            <a:off x="6036837" y="5958271"/>
            <a:ext cx="3404752" cy="57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6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9597" y="1999593"/>
            <a:ext cx="6854333" cy="3777622"/>
          </a:xfrm>
        </p:spPr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r>
              <a:rPr lang="en-US" dirty="0"/>
              <a:t>, </a:t>
            </a:r>
            <a:r>
              <a:rPr lang="en-US" dirty="0" err="1"/>
              <a:t>np.empty</a:t>
            </a:r>
            <a:r>
              <a:rPr lang="en-US" dirty="0" smtClean="0"/>
              <a:t>, </a:t>
            </a:r>
            <a:r>
              <a:rPr lang="en-US" dirty="0" err="1"/>
              <a:t>np.linspace</a:t>
            </a:r>
            <a:endParaRPr lang="en-US" dirty="0"/>
          </a:p>
          <a:p>
            <a:r>
              <a:rPr lang="en-US" b="1" dirty="0" err="1" smtClean="0"/>
              <a:t>np.arange</a:t>
            </a:r>
            <a:endParaRPr lang="en-US" b="1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 smtClean="0"/>
              <a:t>np.random.random</a:t>
            </a:r>
            <a:endParaRPr lang="en-US" dirty="0"/>
          </a:p>
        </p:txBody>
      </p:sp>
      <p:pic>
        <p:nvPicPr>
          <p:cNvPr id="3076" name="Picture 4" descr="https://i.gyazo.com/8001a5fae4b908ca4cdec3a018885ba7.png">
            <a:extLst>
              <a:ext uri="{FF2B5EF4-FFF2-40B4-BE49-F238E27FC236}">
                <a16:creationId xmlns:a16="http://schemas.microsoft.com/office/drawing/2014/main" id="{F932B43B-F42C-4E3D-8306-84FD7EA80D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878" y="3064631"/>
            <a:ext cx="6478646" cy="95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EFB67-0BB7-4EE7-8621-91042C11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7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2034" y="2085018"/>
            <a:ext cx="4313864" cy="3777622"/>
          </a:xfrm>
        </p:spPr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r>
              <a:rPr lang="en-US" dirty="0"/>
              <a:t>, </a:t>
            </a:r>
            <a:r>
              <a:rPr lang="en-US" dirty="0" err="1"/>
              <a:t>np.empty</a:t>
            </a:r>
            <a:r>
              <a:rPr lang="en-US" dirty="0"/>
              <a:t>, </a:t>
            </a:r>
            <a:r>
              <a:rPr lang="en-US" dirty="0" err="1" smtClean="0"/>
              <a:t>np.linspace</a:t>
            </a:r>
            <a:endParaRPr lang="en-US" dirty="0"/>
          </a:p>
          <a:p>
            <a:r>
              <a:rPr lang="en-US" dirty="0" err="1" smtClean="0"/>
              <a:t>np.arange</a:t>
            </a:r>
            <a:endParaRPr lang="en-US" dirty="0"/>
          </a:p>
          <a:p>
            <a:r>
              <a:rPr lang="en-US" b="1" dirty="0" err="1"/>
              <a:t>np.concatenate</a:t>
            </a:r>
            <a:endParaRPr lang="en-US" b="1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 smtClean="0"/>
              <a:t>np.random.random</a:t>
            </a:r>
            <a:endParaRPr lang="en-US" dirty="0"/>
          </a:p>
        </p:txBody>
      </p:sp>
      <p:pic>
        <p:nvPicPr>
          <p:cNvPr id="4098" name="Picture 2" descr="https://i.gyazo.com/c234df7922627afc111c3a02ede104fe.png">
            <a:extLst>
              <a:ext uri="{FF2B5EF4-FFF2-40B4-BE49-F238E27FC236}">
                <a16:creationId xmlns:a16="http://schemas.microsoft.com/office/drawing/2014/main" id="{614819F5-ED63-4F34-9FD4-B6D4F23FC57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898" y="1691321"/>
            <a:ext cx="5353612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1742</TotalTime>
  <Words>772</Words>
  <Application>Microsoft Office PowerPoint</Application>
  <PresentationFormat>Widescreen</PresentationFormat>
  <Paragraphs>204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Numpy</vt:lpstr>
      <vt:lpstr>What is Numpy?</vt:lpstr>
      <vt:lpstr>Why do we need NumPy</vt:lpstr>
      <vt:lpstr>NumPy Overview</vt:lpstr>
      <vt:lpstr>Arrays, Basic Properties</vt:lpstr>
      <vt:lpstr>Arrays, creation</vt:lpstr>
      <vt:lpstr>Arrays, creation</vt:lpstr>
      <vt:lpstr>Arrays, creation</vt:lpstr>
      <vt:lpstr>Arrays, creation</vt:lpstr>
      <vt:lpstr>Arrays, creation</vt:lpstr>
      <vt:lpstr>Arrays, creation</vt:lpstr>
      <vt:lpstr>Arrays, creation</vt:lpstr>
      <vt:lpstr>Diagonal array</vt:lpstr>
      <vt:lpstr>Sorting</vt:lpstr>
      <vt:lpstr>Shaping</vt:lpstr>
      <vt:lpstr>Shaping</vt:lpstr>
      <vt:lpstr>Copy vs View</vt:lpstr>
      <vt:lpstr>Copy vs View</vt:lpstr>
      <vt:lpstr>Transposition</vt:lpstr>
      <vt:lpstr>Saving and loading arrays</vt:lpstr>
      <vt:lpstr>Mathematical operators</vt:lpstr>
      <vt:lpstr>Mathematical operators</vt:lpstr>
      <vt:lpstr>Mathematical operators</vt:lpstr>
      <vt:lpstr>Mathematical operators</vt:lpstr>
      <vt:lpstr>Math, upcasting</vt:lpstr>
      <vt:lpstr>Math, universal functions</vt:lpstr>
      <vt:lpstr>Indexing</vt:lpstr>
      <vt:lpstr>Indexing, slices and arrays</vt:lpstr>
      <vt:lpstr>Python Slicing</vt:lpstr>
      <vt:lpstr>Axes</vt:lpstr>
      <vt:lpstr>Broadcasting</vt:lpstr>
      <vt:lpstr>Broadcasting example</vt:lpstr>
      <vt:lpstr>Broadcasting example</vt:lpstr>
      <vt:lpstr>Broadcasting failures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and Scipy</dc:title>
  <dc:creator>Jimmy Briggs</dc:creator>
  <cp:lastModifiedBy>Abhishek</cp:lastModifiedBy>
  <cp:revision>110</cp:revision>
  <dcterms:created xsi:type="dcterms:W3CDTF">2018-02-04T03:42:23Z</dcterms:created>
  <dcterms:modified xsi:type="dcterms:W3CDTF">2023-03-22T11:32:54Z</dcterms:modified>
</cp:coreProperties>
</file>