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2" r:id="rId3"/>
    <p:sldId id="257" r:id="rId4"/>
    <p:sldId id="306" r:id="rId5"/>
    <p:sldId id="258" r:id="rId6"/>
    <p:sldId id="260" r:id="rId7"/>
    <p:sldId id="259" r:id="rId8"/>
    <p:sldId id="261" r:id="rId9"/>
    <p:sldId id="268" r:id="rId10"/>
    <p:sldId id="262" r:id="rId11"/>
    <p:sldId id="263" r:id="rId12"/>
    <p:sldId id="264" r:id="rId13"/>
    <p:sldId id="269" r:id="rId14"/>
    <p:sldId id="270" r:id="rId15"/>
    <p:sldId id="310" r:id="rId16"/>
    <p:sldId id="272" r:id="rId17"/>
    <p:sldId id="273" r:id="rId18"/>
    <p:sldId id="274" r:id="rId19"/>
    <p:sldId id="271" r:id="rId20"/>
    <p:sldId id="277" r:id="rId21"/>
    <p:sldId id="303" r:id="rId22"/>
    <p:sldId id="278" r:id="rId23"/>
    <p:sldId id="279" r:id="rId24"/>
    <p:sldId id="280" r:id="rId25"/>
    <p:sldId id="281" r:id="rId26"/>
    <p:sldId id="282" r:id="rId27"/>
    <p:sldId id="283" r:id="rId28"/>
    <p:sldId id="284" r:id="rId29"/>
    <p:sldId id="304" r:id="rId30"/>
    <p:sldId id="286" r:id="rId31"/>
    <p:sldId id="285" r:id="rId32"/>
    <p:sldId id="292" r:id="rId33"/>
    <p:sldId id="287" r:id="rId34"/>
    <p:sldId id="288" r:id="rId35"/>
    <p:sldId id="290" r:id="rId36"/>
    <p:sldId id="291" r:id="rId37"/>
    <p:sldId id="302" r:id="rId38"/>
    <p:sldId id="305" r:id="rId39"/>
    <p:sldId id="293" r:id="rId40"/>
    <p:sldId id="294" r:id="rId41"/>
    <p:sldId id="295" r:id="rId42"/>
    <p:sldId id="296" r:id="rId43"/>
    <p:sldId id="297" r:id="rId44"/>
    <p:sldId id="298" r:id="rId45"/>
    <p:sldId id="299" r:id="rId46"/>
    <p:sldId id="301" r:id="rId47"/>
    <p:sldId id="309" r:id="rId48"/>
    <p:sldId id="311" r:id="rId49"/>
    <p:sldId id="307" r:id="rId50"/>
    <p:sldId id="30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134" d="100"/>
          <a:sy n="134" d="100"/>
        </p:scale>
        <p:origin x="10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767BA7-5560-4DD8-8A99-69D1B0F6AAEB}"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6B4BC-5CD4-4C6A-B8CB-E76B01811347}" type="slidenum">
              <a:rPr lang="en-US" smtClean="0"/>
              <a:t>‹#›</a:t>
            </a:fld>
            <a:endParaRPr lang="en-US"/>
          </a:p>
        </p:txBody>
      </p:sp>
    </p:spTree>
    <p:extLst>
      <p:ext uri="{BB962C8B-B14F-4D97-AF65-F5344CB8AC3E}">
        <p14:creationId xmlns:p14="http://schemas.microsoft.com/office/powerpoint/2010/main" val="339280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67BA7-5560-4DD8-8A99-69D1B0F6AAEB}"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6B4BC-5CD4-4C6A-B8CB-E76B01811347}" type="slidenum">
              <a:rPr lang="en-US" smtClean="0"/>
              <a:t>‹#›</a:t>
            </a:fld>
            <a:endParaRPr lang="en-US"/>
          </a:p>
        </p:txBody>
      </p:sp>
    </p:spTree>
    <p:extLst>
      <p:ext uri="{BB962C8B-B14F-4D97-AF65-F5344CB8AC3E}">
        <p14:creationId xmlns:p14="http://schemas.microsoft.com/office/powerpoint/2010/main" val="1306775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67BA7-5560-4DD8-8A99-69D1B0F6AAEB}"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6B4BC-5CD4-4C6A-B8CB-E76B01811347}" type="slidenum">
              <a:rPr lang="en-US" smtClean="0"/>
              <a:t>‹#›</a:t>
            </a:fld>
            <a:endParaRPr lang="en-US"/>
          </a:p>
        </p:txBody>
      </p:sp>
    </p:spTree>
    <p:extLst>
      <p:ext uri="{BB962C8B-B14F-4D97-AF65-F5344CB8AC3E}">
        <p14:creationId xmlns:p14="http://schemas.microsoft.com/office/powerpoint/2010/main" val="235529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67BA7-5560-4DD8-8A99-69D1B0F6AAEB}"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6B4BC-5CD4-4C6A-B8CB-E76B01811347}" type="slidenum">
              <a:rPr lang="en-US" smtClean="0"/>
              <a:t>‹#›</a:t>
            </a:fld>
            <a:endParaRPr lang="en-US"/>
          </a:p>
        </p:txBody>
      </p:sp>
    </p:spTree>
    <p:extLst>
      <p:ext uri="{BB962C8B-B14F-4D97-AF65-F5344CB8AC3E}">
        <p14:creationId xmlns:p14="http://schemas.microsoft.com/office/powerpoint/2010/main" val="424277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67BA7-5560-4DD8-8A99-69D1B0F6AAEB}"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6B4BC-5CD4-4C6A-B8CB-E76B01811347}" type="slidenum">
              <a:rPr lang="en-US" smtClean="0"/>
              <a:t>‹#›</a:t>
            </a:fld>
            <a:endParaRPr lang="en-US"/>
          </a:p>
        </p:txBody>
      </p:sp>
    </p:spTree>
    <p:extLst>
      <p:ext uri="{BB962C8B-B14F-4D97-AF65-F5344CB8AC3E}">
        <p14:creationId xmlns:p14="http://schemas.microsoft.com/office/powerpoint/2010/main" val="64545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767BA7-5560-4DD8-8A99-69D1B0F6AAEB}"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6B4BC-5CD4-4C6A-B8CB-E76B01811347}" type="slidenum">
              <a:rPr lang="en-US" smtClean="0"/>
              <a:t>‹#›</a:t>
            </a:fld>
            <a:endParaRPr lang="en-US"/>
          </a:p>
        </p:txBody>
      </p:sp>
    </p:spTree>
    <p:extLst>
      <p:ext uri="{BB962C8B-B14F-4D97-AF65-F5344CB8AC3E}">
        <p14:creationId xmlns:p14="http://schemas.microsoft.com/office/powerpoint/2010/main" val="19050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767BA7-5560-4DD8-8A99-69D1B0F6AAEB}"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E6B4BC-5CD4-4C6A-B8CB-E76B01811347}" type="slidenum">
              <a:rPr lang="en-US" smtClean="0"/>
              <a:t>‹#›</a:t>
            </a:fld>
            <a:endParaRPr lang="en-US"/>
          </a:p>
        </p:txBody>
      </p:sp>
    </p:spTree>
    <p:extLst>
      <p:ext uri="{BB962C8B-B14F-4D97-AF65-F5344CB8AC3E}">
        <p14:creationId xmlns:p14="http://schemas.microsoft.com/office/powerpoint/2010/main" val="198662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767BA7-5560-4DD8-8A99-69D1B0F6AAEB}"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E6B4BC-5CD4-4C6A-B8CB-E76B01811347}" type="slidenum">
              <a:rPr lang="en-US" smtClean="0"/>
              <a:t>‹#›</a:t>
            </a:fld>
            <a:endParaRPr lang="en-US"/>
          </a:p>
        </p:txBody>
      </p:sp>
    </p:spTree>
    <p:extLst>
      <p:ext uri="{BB962C8B-B14F-4D97-AF65-F5344CB8AC3E}">
        <p14:creationId xmlns:p14="http://schemas.microsoft.com/office/powerpoint/2010/main" val="418042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67BA7-5560-4DD8-8A99-69D1B0F6AAEB}" type="datetimeFigureOut">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E6B4BC-5CD4-4C6A-B8CB-E76B01811347}" type="slidenum">
              <a:rPr lang="en-US" smtClean="0"/>
              <a:t>‹#›</a:t>
            </a:fld>
            <a:endParaRPr lang="en-US"/>
          </a:p>
        </p:txBody>
      </p:sp>
    </p:spTree>
    <p:extLst>
      <p:ext uri="{BB962C8B-B14F-4D97-AF65-F5344CB8AC3E}">
        <p14:creationId xmlns:p14="http://schemas.microsoft.com/office/powerpoint/2010/main" val="207994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767BA7-5560-4DD8-8A99-69D1B0F6AAEB}"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6B4BC-5CD4-4C6A-B8CB-E76B01811347}" type="slidenum">
              <a:rPr lang="en-US" smtClean="0"/>
              <a:t>‹#›</a:t>
            </a:fld>
            <a:endParaRPr lang="en-US"/>
          </a:p>
        </p:txBody>
      </p:sp>
    </p:spTree>
    <p:extLst>
      <p:ext uri="{BB962C8B-B14F-4D97-AF65-F5344CB8AC3E}">
        <p14:creationId xmlns:p14="http://schemas.microsoft.com/office/powerpoint/2010/main" val="123339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767BA7-5560-4DD8-8A99-69D1B0F6AAEB}"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6B4BC-5CD4-4C6A-B8CB-E76B01811347}" type="slidenum">
              <a:rPr lang="en-US" smtClean="0"/>
              <a:t>‹#›</a:t>
            </a:fld>
            <a:endParaRPr lang="en-US"/>
          </a:p>
        </p:txBody>
      </p:sp>
    </p:spTree>
    <p:extLst>
      <p:ext uri="{BB962C8B-B14F-4D97-AF65-F5344CB8AC3E}">
        <p14:creationId xmlns:p14="http://schemas.microsoft.com/office/powerpoint/2010/main" val="23291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67BA7-5560-4DD8-8A99-69D1B0F6AAEB}" type="datetimeFigureOut">
              <a:rPr lang="en-US" smtClean="0"/>
              <a:t>3/22/2023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6B4BC-5CD4-4C6A-B8CB-E76B01811347}" type="slidenum">
              <a:rPr lang="en-US" smtClean="0"/>
              <a:t>‹#›</a:t>
            </a:fld>
            <a:endParaRPr lang="en-US"/>
          </a:p>
        </p:txBody>
      </p:sp>
    </p:spTree>
    <p:extLst>
      <p:ext uri="{BB962C8B-B14F-4D97-AF65-F5344CB8AC3E}">
        <p14:creationId xmlns:p14="http://schemas.microsoft.com/office/powerpoint/2010/main" val="3289877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8187" y="552449"/>
            <a:ext cx="10648951" cy="5657851"/>
          </a:xfrm>
        </p:spPr>
        <p:txBody>
          <a:bodyPr>
            <a:normAutofit fontScale="90000"/>
          </a:bodyPr>
          <a:lstStyle/>
          <a:p>
            <a:pPr algn="l"/>
            <a:r>
              <a:rPr lang="en-US" sz="5400" b="1" dirty="0" smtClean="0">
                <a:solidFill>
                  <a:srgbClr val="C00000"/>
                </a:solidFill>
                <a:latin typeface="+mn-lt"/>
              </a:rPr>
              <a:t>    Workshop  on AI/ML using Python</a:t>
            </a:r>
            <a:r>
              <a:rPr lang="en-US" b="1" dirty="0" smtClean="0">
                <a:latin typeface="+mn-lt"/>
              </a:rPr>
              <a:t/>
            </a:r>
            <a:br>
              <a:rPr lang="en-US" b="1" dirty="0" smtClean="0">
                <a:latin typeface="+mn-lt"/>
              </a:rPr>
            </a:br>
            <a:r>
              <a:rPr lang="en-US" b="1" dirty="0" smtClean="0">
                <a:latin typeface="+mn-lt"/>
              </a:rPr>
              <a:t/>
            </a:r>
            <a:br>
              <a:rPr lang="en-US" b="1" dirty="0" smtClean="0">
                <a:latin typeface="+mn-lt"/>
              </a:rPr>
            </a:br>
            <a:r>
              <a:rPr lang="en-US" sz="4000" b="1" dirty="0">
                <a:solidFill>
                  <a:schemeClr val="accent1">
                    <a:lumMod val="75000"/>
                  </a:schemeClr>
                </a:solidFill>
                <a:latin typeface="+mn-lt"/>
              </a:rPr>
              <a:t>Topics </a:t>
            </a:r>
            <a:r>
              <a:rPr lang="en-US" sz="4000" b="1" dirty="0" smtClean="0">
                <a:solidFill>
                  <a:schemeClr val="accent1">
                    <a:lumMod val="75000"/>
                  </a:schemeClr>
                </a:solidFill>
                <a:latin typeface="+mn-lt"/>
              </a:rPr>
              <a:t>Covered:</a:t>
            </a:r>
            <a:r>
              <a:rPr lang="en-US" sz="3600" b="1" dirty="0" smtClean="0">
                <a:latin typeface="+mn-lt"/>
              </a:rPr>
              <a:t/>
            </a:r>
            <a:br>
              <a:rPr lang="en-US" sz="3600" b="1" dirty="0" smtClean="0">
                <a:latin typeface="+mn-lt"/>
              </a:rPr>
            </a:br>
            <a:r>
              <a:rPr lang="en-US" sz="3600" b="1" dirty="0" smtClean="0">
                <a:latin typeface="+mn-lt"/>
              </a:rPr>
              <a:t>1. Concurrency </a:t>
            </a:r>
            <a:r>
              <a:rPr lang="en-US" sz="3600" b="1" dirty="0" smtClean="0">
                <a:latin typeface="+mn-lt"/>
              </a:rPr>
              <a:t>in </a:t>
            </a:r>
            <a:r>
              <a:rPr lang="en-US" sz="3600" b="1" dirty="0" smtClean="0">
                <a:latin typeface="+mn-lt"/>
              </a:rPr>
              <a:t>Python-Multithreading </a:t>
            </a:r>
            <a:r>
              <a:rPr lang="en-US" sz="3600" b="1" dirty="0" smtClean="0">
                <a:latin typeface="+mn-lt"/>
              </a:rPr>
              <a:t>and Multiprocessing </a:t>
            </a:r>
            <a:r>
              <a:rPr lang="en-US" sz="3600" b="1" dirty="0" smtClean="0">
                <a:latin typeface="+mn-lt"/>
              </a:rPr>
              <a:t/>
            </a:r>
            <a:br>
              <a:rPr lang="en-US" sz="3600" b="1" dirty="0" smtClean="0">
                <a:latin typeface="+mn-lt"/>
              </a:rPr>
            </a:br>
            <a:r>
              <a:rPr lang="en-US" sz="3600" b="1" dirty="0" smtClean="0">
                <a:latin typeface="+mn-lt"/>
              </a:rPr>
              <a:t>2. Collections</a:t>
            </a:r>
            <a:br>
              <a:rPr lang="en-US" sz="3600" b="1" dirty="0" smtClean="0">
                <a:latin typeface="+mn-lt"/>
              </a:rPr>
            </a:br>
            <a:r>
              <a:rPr lang="en-US" sz="3600" b="1" dirty="0" smtClean="0">
                <a:latin typeface="+mn-lt"/>
              </a:rPr>
              <a:t>3. Memory Mapped Files</a:t>
            </a:r>
            <a:br>
              <a:rPr lang="en-US" sz="3600" b="1" dirty="0" smtClean="0">
                <a:latin typeface="+mn-lt"/>
              </a:rPr>
            </a:br>
            <a:r>
              <a:rPr lang="en-US" sz="3600" b="1" dirty="0" smtClean="0">
                <a:latin typeface="+mn-lt"/>
              </a:rPr>
              <a:t>4. Working with binary data</a:t>
            </a:r>
            <a:r>
              <a:rPr lang="en-US" sz="3200" b="1" dirty="0" smtClean="0">
                <a:latin typeface="+mn-lt"/>
              </a:rPr>
              <a:t/>
            </a:r>
            <a:br>
              <a:rPr lang="en-US" sz="3200" b="1" dirty="0" smtClean="0">
                <a:latin typeface="+mn-lt"/>
              </a:rPr>
            </a:br>
            <a:r>
              <a:rPr lang="en-US" sz="3200" b="1" dirty="0">
                <a:latin typeface="+mn-lt"/>
              </a:rPr>
              <a:t/>
            </a:r>
            <a:br>
              <a:rPr lang="en-US" sz="3200" b="1" dirty="0">
                <a:latin typeface="+mn-lt"/>
              </a:rPr>
            </a:br>
            <a:r>
              <a:rPr lang="en-US" sz="3200" b="1" dirty="0" smtClean="0">
                <a:latin typeface="+mn-lt"/>
              </a:rPr>
              <a:t/>
            </a:r>
            <a:br>
              <a:rPr lang="en-US" sz="3200" b="1" dirty="0" smtClean="0">
                <a:latin typeface="+mn-lt"/>
              </a:rPr>
            </a:br>
            <a:r>
              <a:rPr lang="en-US" sz="3200" b="1" dirty="0" smtClean="0">
                <a:latin typeface="+mn-lt"/>
              </a:rPr>
              <a:t/>
            </a:r>
            <a:br>
              <a:rPr lang="en-US" sz="3200" b="1" dirty="0" smtClean="0">
                <a:latin typeface="+mn-lt"/>
              </a:rPr>
            </a:br>
            <a:r>
              <a:rPr lang="en-US" sz="3200" b="1" dirty="0" smtClean="0">
                <a:latin typeface="+mn-lt"/>
              </a:rPr>
              <a:t>								     </a:t>
            </a:r>
            <a:r>
              <a:rPr lang="en-US" sz="3100" b="1" dirty="0" smtClean="0">
                <a:latin typeface="+mn-lt"/>
              </a:rPr>
              <a:t>Hemant Lalwani</a:t>
            </a:r>
            <a:br>
              <a:rPr lang="en-US" sz="3100" b="1" dirty="0" smtClean="0">
                <a:latin typeface="+mn-lt"/>
              </a:rPr>
            </a:br>
            <a:r>
              <a:rPr lang="en-US" sz="3100" b="1" dirty="0">
                <a:latin typeface="+mn-lt"/>
              </a:rPr>
              <a:t>	</a:t>
            </a:r>
            <a:r>
              <a:rPr lang="en-US" sz="3100" b="1" dirty="0" smtClean="0">
                <a:latin typeface="+mn-lt"/>
              </a:rPr>
              <a:t>							     HRDPD/SIPG</a:t>
            </a:r>
            <a:endParaRPr lang="en-US" sz="3100" b="1" dirty="0">
              <a:latin typeface="+mn-lt"/>
            </a:endParaRPr>
          </a:p>
        </p:txBody>
      </p:sp>
    </p:spTree>
    <p:extLst>
      <p:ext uri="{BB962C8B-B14F-4D97-AF65-F5344CB8AC3E}">
        <p14:creationId xmlns:p14="http://schemas.microsoft.com/office/powerpoint/2010/main" val="1306775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366" y="116841"/>
            <a:ext cx="10515600" cy="541837"/>
          </a:xfrm>
        </p:spPr>
        <p:txBody>
          <a:bodyPr>
            <a:normAutofit fontScale="90000"/>
          </a:bodyPr>
          <a:lstStyle/>
          <a:p>
            <a:pPr algn="ctr"/>
            <a:r>
              <a:rPr lang="en-US" b="1" dirty="0" smtClean="0">
                <a:latin typeface="+mn-lt"/>
              </a:rPr>
              <a:t>Shared Data Access </a:t>
            </a:r>
            <a:endParaRPr lang="en-US" b="1" dirty="0">
              <a:latin typeface="+mn-lt"/>
            </a:endParaRPr>
          </a:p>
        </p:txBody>
      </p:sp>
      <p:sp>
        <p:nvSpPr>
          <p:cNvPr id="3" name="Content Placeholder 2"/>
          <p:cNvSpPr>
            <a:spLocks noGrp="1"/>
          </p:cNvSpPr>
          <p:nvPr>
            <p:ph idx="1"/>
          </p:nvPr>
        </p:nvSpPr>
        <p:spPr>
          <a:xfrm>
            <a:off x="440123" y="658678"/>
            <a:ext cx="11513177" cy="1066890"/>
          </a:xfrm>
        </p:spPr>
        <p:txBody>
          <a:bodyPr>
            <a:noAutofit/>
          </a:bodyPr>
          <a:lstStyle/>
          <a:p>
            <a:pPr algn="just"/>
            <a:r>
              <a:rPr lang="en-US" sz="2400" dirty="0" smtClean="0"/>
              <a:t>Thread share all of the data in program.</a:t>
            </a:r>
          </a:p>
          <a:p>
            <a:pPr algn="just"/>
            <a:r>
              <a:rPr lang="en-US" sz="2400" dirty="0" smtClean="0"/>
              <a:t>Thread scheduling is non-deterministic. Access to any kind of shared data is also non-deterministic.</a:t>
            </a:r>
            <a:endParaRPr lang="en-US" sz="2400" dirty="0"/>
          </a:p>
        </p:txBody>
      </p:sp>
      <p:sp>
        <p:nvSpPr>
          <p:cNvPr id="5" name="TextBox 4"/>
          <p:cNvSpPr txBox="1"/>
          <p:nvPr/>
        </p:nvSpPr>
        <p:spPr>
          <a:xfrm>
            <a:off x="440123" y="4840037"/>
            <a:ext cx="11397344"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Whenever two or more processes/threads manipulate a shared resource concurrently and the outcome depends on particular order in which access takes place ,a “</a:t>
            </a:r>
            <a:r>
              <a:rPr lang="en-US" sz="2400" b="1" dirty="0" smtClean="0"/>
              <a:t>Race Condition</a:t>
            </a:r>
            <a:r>
              <a:rPr lang="en-US" sz="2400" dirty="0" smtClean="0"/>
              <a:t>” occurs.</a:t>
            </a:r>
            <a:endParaRPr lang="en-US" sz="2400" dirty="0"/>
          </a:p>
          <a:p>
            <a:pPr marL="285750" indent="-285750" algn="just">
              <a:buFont typeface="Arial" panose="020B0604020202020204" pitchFamily="34" charset="0"/>
              <a:buChar char="•"/>
            </a:pPr>
            <a:r>
              <a:rPr lang="en-US" sz="2400" b="1" dirty="0" smtClean="0"/>
              <a:t>Thread Synchronization </a:t>
            </a:r>
            <a:r>
              <a:rPr lang="en-US" sz="2400" dirty="0" smtClean="0"/>
              <a:t>(Only one thread/process  can make modification to shared data at any given time)   - Using Lock , </a:t>
            </a:r>
            <a:r>
              <a:rPr lang="en-US" sz="2400" smtClean="0"/>
              <a:t>Semaphore </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579" y="1959698"/>
            <a:ext cx="4734460" cy="26462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001" y="1789452"/>
            <a:ext cx="3695700" cy="3050586"/>
          </a:xfrm>
          <a:prstGeom prst="rect">
            <a:avLst/>
          </a:prstGeom>
        </p:spPr>
      </p:pic>
    </p:spTree>
    <p:extLst>
      <p:ext uri="{BB962C8B-B14F-4D97-AF65-F5344CB8AC3E}">
        <p14:creationId xmlns:p14="http://schemas.microsoft.com/office/powerpoint/2010/main" val="747497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687"/>
            <a:ext cx="10515600" cy="1150166"/>
          </a:xfrm>
        </p:spPr>
        <p:txBody>
          <a:bodyPr>
            <a:noAutofit/>
          </a:bodyPr>
          <a:lstStyle/>
          <a:p>
            <a:pPr algn="ctr"/>
            <a:r>
              <a:rPr lang="en-US" sz="4000" b="1" dirty="0" smtClean="0">
                <a:latin typeface="+mn-lt"/>
              </a:rPr>
              <a:t>Whether Multithreading is useful or not ?</a:t>
            </a:r>
            <a:br>
              <a:rPr lang="en-US" sz="4000" b="1" dirty="0" smtClean="0">
                <a:latin typeface="+mn-lt"/>
              </a:rPr>
            </a:br>
            <a:r>
              <a:rPr lang="en-US" sz="3600" dirty="0" smtClean="0">
                <a:latin typeface="+mn-lt"/>
              </a:rPr>
              <a:t>A Performance Test</a:t>
            </a:r>
            <a:endParaRPr lang="en-US" sz="3600" dirty="0">
              <a:latin typeface="+mn-lt"/>
            </a:endParaRPr>
          </a:p>
        </p:txBody>
      </p:sp>
      <p:sp>
        <p:nvSpPr>
          <p:cNvPr id="4" name="TextBox 3"/>
          <p:cNvSpPr txBox="1"/>
          <p:nvPr/>
        </p:nvSpPr>
        <p:spPr>
          <a:xfrm>
            <a:off x="6505303" y="1634036"/>
            <a:ext cx="5277394" cy="400109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Now, you might expect two threads to run twice as fast on multiple CPU cores.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smtClean="0"/>
              <a:t>Sequential : 0.65 s</a:t>
            </a:r>
          </a:p>
          <a:p>
            <a:pPr marL="285750" indent="-285750" algn="just">
              <a:buFont typeface="Arial" panose="020B0604020202020204" pitchFamily="34" charset="0"/>
              <a:buChar char="•"/>
            </a:pPr>
            <a:r>
              <a:rPr lang="en-US" sz="2400" dirty="0" smtClean="0"/>
              <a:t>Threaded(2 threads) : 1.10 s </a:t>
            </a:r>
          </a:p>
          <a:p>
            <a:pPr marL="285750" indent="-285750" algn="just">
              <a:buFont typeface="Arial" panose="020B0604020202020204" pitchFamily="34" charset="0"/>
              <a:buChar char="•"/>
            </a:pPr>
            <a:r>
              <a:rPr lang="en-US" sz="2400" dirty="0" smtClean="0"/>
              <a:t>Threaded(4 threads) : 1.43 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algn="just"/>
            <a:r>
              <a:rPr lang="en-US" sz="3200" dirty="0" smtClean="0"/>
              <a:t>	Why this happened ?</a:t>
            </a:r>
          </a:p>
          <a:p>
            <a:pPr marL="285750" indent="-285750" algn="just">
              <a:buFont typeface="Arial" panose="020B0604020202020204" pitchFamily="34" charset="0"/>
              <a:buChar char="•"/>
            </a:pP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90" y="1096651"/>
            <a:ext cx="5863041" cy="5650450"/>
          </a:xfrm>
          <a:prstGeom prst="rect">
            <a:avLst/>
          </a:prstGeom>
        </p:spPr>
      </p:pic>
    </p:spTree>
    <p:extLst>
      <p:ext uri="{BB962C8B-B14F-4D97-AF65-F5344CB8AC3E}">
        <p14:creationId xmlns:p14="http://schemas.microsoft.com/office/powerpoint/2010/main" val="1325398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669"/>
            <a:ext cx="10515600" cy="640305"/>
          </a:xfrm>
        </p:spPr>
        <p:txBody>
          <a:bodyPr>
            <a:normAutofit/>
          </a:bodyPr>
          <a:lstStyle/>
          <a:p>
            <a:pPr algn="ctr"/>
            <a:r>
              <a:rPr lang="en-US" sz="4000" b="1" dirty="0" smtClean="0">
                <a:latin typeface="+mn-lt"/>
              </a:rPr>
              <a:t>	Global Interpreter Lock(GIL)</a:t>
            </a:r>
            <a:endParaRPr lang="en-US" sz="4000" b="1" dirty="0">
              <a:latin typeface="+mn-lt"/>
            </a:endParaRPr>
          </a:p>
        </p:txBody>
      </p:sp>
      <p:sp>
        <p:nvSpPr>
          <p:cNvPr id="3" name="Content Placeholder 2"/>
          <p:cNvSpPr>
            <a:spLocks noGrp="1"/>
          </p:cNvSpPr>
          <p:nvPr>
            <p:ph idx="1"/>
          </p:nvPr>
        </p:nvSpPr>
        <p:spPr>
          <a:xfrm>
            <a:off x="461553" y="870106"/>
            <a:ext cx="11355977" cy="4186666"/>
          </a:xfrm>
        </p:spPr>
        <p:txBody>
          <a:bodyPr>
            <a:noAutofit/>
          </a:bodyPr>
          <a:lstStyle/>
          <a:p>
            <a:pPr algn="just"/>
            <a:r>
              <a:rPr lang="en-US" sz="2400" dirty="0" smtClean="0"/>
              <a:t>Python does not have a thread scheduler. Fully managed by the host operating system(All scheduling/thread switching)</a:t>
            </a:r>
          </a:p>
          <a:p>
            <a:pPr algn="just"/>
            <a:r>
              <a:rPr lang="en-US" sz="2400" dirty="0" smtClean="0"/>
              <a:t>Execution of Python code is controlled by the Python Virtual Machine. </a:t>
            </a:r>
          </a:p>
          <a:p>
            <a:pPr algn="just"/>
            <a:r>
              <a:rPr lang="en-US" sz="2400" dirty="0" smtClean="0"/>
              <a:t>Multiple threads may be "running" within the Python interpreter, only one thread is being executed by the interpreter at any given time. </a:t>
            </a:r>
          </a:p>
          <a:p>
            <a:pPr algn="just"/>
            <a:r>
              <a:rPr lang="en-US" sz="2400" dirty="0" smtClean="0"/>
              <a:t>Access to the Python Virtual Machine is controlled by the global interpreter lock (GIL). This lock  ensures that exactly one thread is running in the interpreter at once.</a:t>
            </a:r>
          </a:p>
          <a:p>
            <a:pPr algn="just"/>
            <a:r>
              <a:rPr lang="en-US" sz="2400" dirty="0" smtClean="0"/>
              <a:t>Simplifies many low-level details (memory management, callouts to C extensions, etc.)</a:t>
            </a:r>
          </a:p>
          <a:p>
            <a:pPr algn="just"/>
            <a:r>
              <a:rPr lang="en-US" sz="2400" dirty="0" smtClean="0"/>
              <a:t>When a thread starts running, it acquires GIL and when it waits for I/O, it releases the GIL, so that other threads of that process can run.</a:t>
            </a:r>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309" y="4933667"/>
            <a:ext cx="5911381" cy="1745338"/>
          </a:xfrm>
          <a:prstGeom prst="rect">
            <a:avLst/>
          </a:prstGeom>
        </p:spPr>
      </p:pic>
    </p:spTree>
    <p:extLst>
      <p:ext uri="{BB962C8B-B14F-4D97-AF65-F5344CB8AC3E}">
        <p14:creationId xmlns:p14="http://schemas.microsoft.com/office/powerpoint/2010/main" val="3662123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33"/>
            <a:ext cx="10515600" cy="645069"/>
          </a:xfrm>
        </p:spPr>
        <p:txBody>
          <a:bodyPr>
            <a:normAutofit/>
          </a:bodyPr>
          <a:lstStyle/>
          <a:p>
            <a:pPr algn="ctr"/>
            <a:r>
              <a:rPr lang="en-US" sz="4000" b="1" dirty="0" smtClean="0">
                <a:latin typeface="+mn-lt"/>
              </a:rPr>
              <a:t>Multiprocessing </a:t>
            </a:r>
            <a:endParaRPr lang="en-US" sz="4000" b="1" dirty="0">
              <a:latin typeface="+mn-lt"/>
            </a:endParaRPr>
          </a:p>
        </p:txBody>
      </p:sp>
      <p:sp>
        <p:nvSpPr>
          <p:cNvPr id="3" name="Content Placeholder 2"/>
          <p:cNvSpPr>
            <a:spLocks noGrp="1"/>
          </p:cNvSpPr>
          <p:nvPr>
            <p:ph idx="1"/>
          </p:nvPr>
        </p:nvSpPr>
        <p:spPr>
          <a:xfrm>
            <a:off x="182879" y="648472"/>
            <a:ext cx="11638219" cy="2513370"/>
          </a:xfrm>
        </p:spPr>
        <p:txBody>
          <a:bodyPr>
            <a:normAutofit/>
          </a:bodyPr>
          <a:lstStyle/>
          <a:p>
            <a:pPr algn="just"/>
            <a:r>
              <a:rPr lang="en-US" sz="2400" dirty="0" smtClean="0"/>
              <a:t>An alternative to threads is to run multiple independent copies of the Python interpreter in separate processes. Each instance of Python is independent. </a:t>
            </a:r>
          </a:p>
          <a:p>
            <a:pPr algn="just"/>
            <a:r>
              <a:rPr lang="en-US" sz="2400" dirty="0" smtClean="0"/>
              <a:t>With multiprocessing, there are no shared memory address space. Every process is completely isolated/independent.</a:t>
            </a:r>
          </a:p>
          <a:p>
            <a:pPr algn="just"/>
            <a:r>
              <a:rPr lang="en-US" sz="2400" dirty="0"/>
              <a:t>D</a:t>
            </a:r>
            <a:r>
              <a:rPr lang="en-US" sz="2400" dirty="0" smtClean="0"/>
              <a:t>ifferent interpreters cooperate by sending messages to each other using Pipes/Sockets/Queues.</a:t>
            </a:r>
          </a:p>
        </p:txBody>
      </p:sp>
      <p:sp>
        <p:nvSpPr>
          <p:cNvPr id="5" name="Title 1"/>
          <p:cNvSpPr txBox="1">
            <a:spLocks/>
          </p:cNvSpPr>
          <p:nvPr/>
        </p:nvSpPr>
        <p:spPr>
          <a:xfrm>
            <a:off x="1029787" y="3013165"/>
            <a:ext cx="10515600" cy="6079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How to create processes in Python ?</a:t>
            </a:r>
            <a:endParaRPr lang="en-US" sz="3600" dirty="0">
              <a:latin typeface="+mn-lt"/>
            </a:endParaRPr>
          </a:p>
        </p:txBody>
      </p:sp>
      <p:sp>
        <p:nvSpPr>
          <p:cNvPr id="7" name="Rectangle 6"/>
          <p:cNvSpPr/>
          <p:nvPr/>
        </p:nvSpPr>
        <p:spPr>
          <a:xfrm>
            <a:off x="487679" y="3539401"/>
            <a:ext cx="11245285" cy="3046988"/>
          </a:xfrm>
          <a:prstGeom prst="rect">
            <a:avLst/>
          </a:prstGeom>
        </p:spPr>
        <p:txBody>
          <a:bodyPr wrap="square">
            <a:spAutoFit/>
          </a:bodyPr>
          <a:lstStyle/>
          <a:p>
            <a:pPr lvl="0" algn="just">
              <a:defRPr/>
            </a:pPr>
            <a:r>
              <a:rPr lang="en-US" sz="2400" b="1" dirty="0" smtClean="0"/>
              <a:t>Multiprocessing Module </a:t>
            </a:r>
            <a:r>
              <a:rPr lang="en-US" sz="2400" b="1" dirty="0"/>
              <a:t>:</a:t>
            </a:r>
          </a:p>
          <a:p>
            <a:pPr marL="285750" lvl="0" indent="-285750" algn="just">
              <a:buFont typeface="Arial" panose="020B0604020202020204" pitchFamily="34" charset="0"/>
              <a:buChar char="•"/>
              <a:defRPr/>
            </a:pPr>
            <a:r>
              <a:rPr lang="en-US" sz="2400" dirty="0" smtClean="0"/>
              <a:t>A </a:t>
            </a:r>
            <a:r>
              <a:rPr lang="en-US" sz="2400" dirty="0"/>
              <a:t>module for writing concurrent Python programs based on communicating </a:t>
            </a:r>
            <a:r>
              <a:rPr lang="en-US" sz="2400" dirty="0" smtClean="0"/>
              <a:t>processes.</a:t>
            </a:r>
          </a:p>
          <a:p>
            <a:pPr marL="285750" lvl="0" indent="-285750" algn="just">
              <a:buFont typeface="Arial" panose="020B0604020202020204" pitchFamily="34" charset="0"/>
              <a:buChar char="•"/>
              <a:defRPr/>
            </a:pPr>
            <a:r>
              <a:rPr lang="en-US" sz="2400" dirty="0" smtClean="0"/>
              <a:t>useful </a:t>
            </a:r>
            <a:r>
              <a:rPr lang="en-US" sz="2400" dirty="0"/>
              <a:t>for concurrent CPU-bound </a:t>
            </a:r>
            <a:r>
              <a:rPr lang="en-US" sz="2400" dirty="0" smtClean="0"/>
              <a:t>processing.</a:t>
            </a:r>
          </a:p>
          <a:p>
            <a:pPr marL="285750" lvl="0" indent="-285750" algn="just">
              <a:buFont typeface="Arial" panose="020B0604020202020204" pitchFamily="34" charset="0"/>
              <a:buChar char="•"/>
              <a:defRPr/>
            </a:pPr>
            <a:endParaRPr lang="en-US" sz="2400" dirty="0"/>
          </a:p>
          <a:p>
            <a:pPr lvl="0" algn="just">
              <a:defRPr/>
            </a:pPr>
            <a:r>
              <a:rPr lang="en-US" sz="2400" dirty="0"/>
              <a:t>Creating </a:t>
            </a:r>
            <a:r>
              <a:rPr lang="en-US" sz="2400" dirty="0" smtClean="0"/>
              <a:t>Process Using </a:t>
            </a:r>
            <a:r>
              <a:rPr lang="en-US" sz="2400" dirty="0" err="1" smtClean="0"/>
              <a:t>mulitprocessing</a:t>
            </a:r>
            <a:r>
              <a:rPr lang="en-US" sz="2400" dirty="0" smtClean="0"/>
              <a:t> Module </a:t>
            </a:r>
            <a:endParaRPr lang="en-US" sz="2400" dirty="0"/>
          </a:p>
          <a:p>
            <a:pPr lvl="0" algn="just">
              <a:defRPr/>
            </a:pPr>
            <a:r>
              <a:rPr lang="en-US" sz="2400" dirty="0"/>
              <a:t>	 </a:t>
            </a:r>
            <a:r>
              <a:rPr lang="en-US" sz="2400" i="1" dirty="0" err="1" smtClean="0">
                <a:solidFill>
                  <a:srgbClr val="C00000"/>
                </a:solidFill>
              </a:rPr>
              <a:t>mulitprocessing.process</a:t>
            </a:r>
            <a:r>
              <a:rPr lang="en-US" sz="2400" i="1" dirty="0" smtClean="0">
                <a:solidFill>
                  <a:srgbClr val="C00000"/>
                </a:solidFill>
              </a:rPr>
              <a:t>(target=None</a:t>
            </a:r>
            <a:r>
              <a:rPr lang="en-US" sz="2400" i="1" dirty="0">
                <a:solidFill>
                  <a:srgbClr val="C00000"/>
                </a:solidFill>
              </a:rPr>
              <a:t>, name=None, </a:t>
            </a:r>
            <a:r>
              <a:rPr lang="en-US" sz="2400" i="1" dirty="0" err="1">
                <a:solidFill>
                  <a:srgbClr val="C00000"/>
                </a:solidFill>
              </a:rPr>
              <a:t>args</a:t>
            </a:r>
            <a:r>
              <a:rPr lang="en-US" sz="2400" i="1" dirty="0">
                <a:solidFill>
                  <a:srgbClr val="C00000"/>
                </a:solidFill>
              </a:rPr>
              <a:t>=()) </a:t>
            </a:r>
          </a:p>
          <a:p>
            <a:pPr lvl="0" algn="just">
              <a:defRPr/>
            </a:pPr>
            <a:endParaRPr lang="en-US" sz="2400" i="1" dirty="0">
              <a:solidFill>
                <a:srgbClr val="C00000"/>
              </a:solidFill>
            </a:endParaRPr>
          </a:p>
          <a:p>
            <a:pPr lvl="0" algn="just">
              <a:defRPr/>
            </a:pPr>
            <a:r>
              <a:rPr lang="en-US" sz="2400" dirty="0" smtClean="0"/>
              <a:t>Note : Always </a:t>
            </a:r>
            <a:r>
              <a:rPr lang="en-US" sz="2400" dirty="0"/>
              <a:t>launch </a:t>
            </a:r>
            <a:r>
              <a:rPr lang="en-US" sz="2400" dirty="0" smtClean="0"/>
              <a:t>process in main()</a:t>
            </a:r>
            <a:endParaRPr lang="en-US" sz="2400" dirty="0"/>
          </a:p>
        </p:txBody>
      </p:sp>
    </p:spTree>
    <p:extLst>
      <p:ext uri="{BB962C8B-B14F-4D97-AF65-F5344CB8AC3E}">
        <p14:creationId xmlns:p14="http://schemas.microsoft.com/office/powerpoint/2010/main" val="2364643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87357" y="110168"/>
            <a:ext cx="5055824" cy="726973"/>
          </a:xfrm>
        </p:spPr>
        <p:txBody>
          <a:bodyPr>
            <a:normAutofit/>
          </a:bodyPr>
          <a:lstStyle/>
          <a:p>
            <a:pPr algn="ctr"/>
            <a:r>
              <a:rPr lang="en-US" sz="3200" b="1" dirty="0" smtClean="0">
                <a:latin typeface="+mn-lt"/>
              </a:rPr>
              <a:t>By Extending Process Class</a:t>
            </a:r>
            <a:endParaRPr lang="en-US" sz="3200" b="1" dirty="0">
              <a:latin typeface="+mn-lt"/>
            </a:endParaRPr>
          </a:p>
        </p:txBody>
      </p:sp>
      <p:sp>
        <p:nvSpPr>
          <p:cNvPr id="5" name="Title 1"/>
          <p:cNvSpPr txBox="1">
            <a:spLocks/>
          </p:cNvSpPr>
          <p:nvPr/>
        </p:nvSpPr>
        <p:spPr>
          <a:xfrm>
            <a:off x="6048260" y="110167"/>
            <a:ext cx="5883007" cy="7269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latin typeface="+mn-lt"/>
              </a:rPr>
              <a:t>Without Extending </a:t>
            </a:r>
            <a:r>
              <a:rPr lang="en-US" sz="3200" b="1" dirty="0">
                <a:latin typeface="+mn-lt"/>
              </a:rPr>
              <a:t>Process</a:t>
            </a:r>
            <a:r>
              <a:rPr lang="en-US" sz="3200" b="1" dirty="0"/>
              <a:t> </a:t>
            </a:r>
            <a:r>
              <a:rPr lang="en-US" sz="3200" b="1" dirty="0" smtClean="0">
                <a:latin typeface="+mn-lt"/>
              </a:rPr>
              <a:t>Class</a:t>
            </a:r>
            <a:endParaRPr lang="en-US" sz="3200" b="1" dirty="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10" y="1207839"/>
            <a:ext cx="5212459" cy="49285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097" y="1207839"/>
            <a:ext cx="5561170" cy="3253992"/>
          </a:xfrm>
          <a:prstGeom prst="rect">
            <a:avLst/>
          </a:prstGeom>
        </p:spPr>
      </p:pic>
    </p:spTree>
    <p:extLst>
      <p:ext uri="{BB962C8B-B14F-4D97-AF65-F5344CB8AC3E}">
        <p14:creationId xmlns:p14="http://schemas.microsoft.com/office/powerpoint/2010/main" val="3291630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687"/>
            <a:ext cx="10515600" cy="1150166"/>
          </a:xfrm>
        </p:spPr>
        <p:txBody>
          <a:bodyPr>
            <a:noAutofit/>
          </a:bodyPr>
          <a:lstStyle/>
          <a:p>
            <a:pPr algn="ctr"/>
            <a:r>
              <a:rPr lang="en-US" sz="4000" b="1" dirty="0" smtClean="0">
                <a:latin typeface="+mn-lt"/>
              </a:rPr>
              <a:t>Whether Multiprocessing is useful or not ?</a:t>
            </a:r>
            <a:br>
              <a:rPr lang="en-US" sz="4000" b="1" dirty="0" smtClean="0">
                <a:latin typeface="+mn-lt"/>
              </a:rPr>
            </a:br>
            <a:r>
              <a:rPr lang="en-US" sz="3600" dirty="0" smtClean="0">
                <a:latin typeface="+mn-lt"/>
              </a:rPr>
              <a:t>A Performance Test</a:t>
            </a:r>
            <a:endParaRPr lang="en-US" sz="3600" dirty="0">
              <a:latin typeface="+mn-lt"/>
            </a:endParaRPr>
          </a:p>
        </p:txBody>
      </p:sp>
      <p:sp>
        <p:nvSpPr>
          <p:cNvPr id="4" name="TextBox 3"/>
          <p:cNvSpPr txBox="1"/>
          <p:nvPr/>
        </p:nvSpPr>
        <p:spPr>
          <a:xfrm>
            <a:off x="7304049" y="1634036"/>
            <a:ext cx="4478648" cy="1569660"/>
          </a:xfrm>
          <a:prstGeom prst="rect">
            <a:avLst/>
          </a:prstGeom>
          <a:noFill/>
        </p:spPr>
        <p:txBody>
          <a:bodyPr wrap="square" rtlCol="0">
            <a:spAutoFit/>
          </a:bodyPr>
          <a:lstStyle/>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smtClean="0"/>
              <a:t>Sequential : 0.65 s</a:t>
            </a:r>
          </a:p>
          <a:p>
            <a:pPr marL="285750" indent="-285750" algn="just">
              <a:buFont typeface="Arial" panose="020B0604020202020204" pitchFamily="34" charset="0"/>
              <a:buChar char="•"/>
            </a:pPr>
            <a:r>
              <a:rPr lang="en-US" sz="2400" dirty="0" smtClean="0"/>
              <a:t>Parallel (2 processes) : 0.44 s </a:t>
            </a:r>
          </a:p>
          <a:p>
            <a:pPr marL="285750" indent="-285750" algn="just">
              <a:buFont typeface="Arial" panose="020B0604020202020204" pitchFamily="34" charset="0"/>
              <a:buChar char="•"/>
            </a:pPr>
            <a:r>
              <a:rPr lang="en-US" sz="2400" dirty="0" smtClean="0"/>
              <a:t>Parallel (</a:t>
            </a:r>
            <a:r>
              <a:rPr lang="en-US" sz="2400" dirty="0"/>
              <a:t>4 processes) </a:t>
            </a:r>
            <a:r>
              <a:rPr lang="en-US" sz="2400" dirty="0" smtClean="0"/>
              <a:t>: 0.30 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24" y="1318062"/>
            <a:ext cx="6206079" cy="5138493"/>
          </a:xfrm>
          <a:prstGeom prst="rect">
            <a:avLst/>
          </a:prstGeom>
        </p:spPr>
      </p:pic>
    </p:spTree>
    <p:extLst>
      <p:ext uri="{BB962C8B-B14F-4D97-AF65-F5344CB8AC3E}">
        <p14:creationId xmlns:p14="http://schemas.microsoft.com/office/powerpoint/2010/main" val="1209372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035"/>
            <a:ext cx="10515600" cy="906326"/>
          </a:xfrm>
        </p:spPr>
        <p:txBody>
          <a:bodyPr>
            <a:noAutofit/>
          </a:bodyPr>
          <a:lstStyle/>
          <a:p>
            <a:pPr algn="ctr"/>
            <a:r>
              <a:rPr lang="en-US" sz="3600" b="1" dirty="0" smtClean="0">
                <a:latin typeface="+mn-lt"/>
              </a:rPr>
              <a:t>Process Communication </a:t>
            </a:r>
            <a:br>
              <a:rPr lang="en-US" sz="3600" b="1" dirty="0" smtClean="0">
                <a:latin typeface="+mn-lt"/>
              </a:rPr>
            </a:br>
            <a:r>
              <a:rPr lang="en-US" sz="3600" b="1" dirty="0" smtClean="0">
                <a:latin typeface="+mn-lt"/>
              </a:rPr>
              <a:t>Pipes</a:t>
            </a:r>
            <a:endParaRPr lang="en-US" sz="3600" b="1" dirty="0">
              <a:latin typeface="+mn-lt"/>
            </a:endParaRPr>
          </a:p>
        </p:txBody>
      </p:sp>
      <p:sp>
        <p:nvSpPr>
          <p:cNvPr id="7" name="TextBox 6"/>
          <p:cNvSpPr txBox="1"/>
          <p:nvPr/>
        </p:nvSpPr>
        <p:spPr>
          <a:xfrm>
            <a:off x="421355" y="1129597"/>
            <a:ext cx="11770645" cy="83099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The Pipe() function returns a pair of connection objects connected by a pipe.</a:t>
            </a:r>
          </a:p>
          <a:p>
            <a:pPr marL="285750" indent="-285750" algn="just">
              <a:buFont typeface="Arial" panose="020B0604020202020204" pitchFamily="34" charset="0"/>
              <a:buChar char="•"/>
            </a:pPr>
            <a:r>
              <a:rPr lang="en-US" sz="2400" dirty="0" smtClean="0"/>
              <a:t>Each connection object has send() and </a:t>
            </a:r>
            <a:r>
              <a:rPr lang="en-US" sz="2400" dirty="0" err="1" smtClean="0"/>
              <a:t>recv</a:t>
            </a:r>
            <a:r>
              <a:rPr lang="en-US" sz="2400" dirty="0" smtClean="0"/>
              <a:t>() methods to send and receive messages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077" y="2114829"/>
            <a:ext cx="8519998" cy="4451347"/>
          </a:xfrm>
          <a:prstGeom prst="rect">
            <a:avLst/>
          </a:prstGeom>
        </p:spPr>
      </p:pic>
    </p:spTree>
    <p:extLst>
      <p:ext uri="{BB962C8B-B14F-4D97-AF65-F5344CB8AC3E}">
        <p14:creationId xmlns:p14="http://schemas.microsoft.com/office/powerpoint/2010/main" val="1566304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489" y="1126362"/>
            <a:ext cx="11435509" cy="1104505"/>
          </a:xfrm>
        </p:spPr>
        <p:txBody>
          <a:bodyPr>
            <a:noAutofit/>
          </a:bodyPr>
          <a:lstStyle/>
          <a:p>
            <a:pPr marL="0" indent="0">
              <a:buNone/>
            </a:pPr>
            <a:r>
              <a:rPr lang="en-US" dirty="0" smtClean="0"/>
              <a:t>A simple way to communicate between process with multiprocessing is to use a Queue to pass messages back and forth. </a:t>
            </a:r>
          </a:p>
          <a:p>
            <a:endParaRPr lang="en-US" dirty="0" smtClean="0"/>
          </a:p>
          <a:p>
            <a:endParaRPr lang="en-US" dirty="0"/>
          </a:p>
        </p:txBody>
      </p:sp>
      <p:sp>
        <p:nvSpPr>
          <p:cNvPr id="4" name="Title 1"/>
          <p:cNvSpPr>
            <a:spLocks noGrp="1"/>
          </p:cNvSpPr>
          <p:nvPr>
            <p:ph type="title"/>
          </p:nvPr>
        </p:nvSpPr>
        <p:spPr>
          <a:xfrm>
            <a:off x="838200" y="107680"/>
            <a:ext cx="10515600" cy="871492"/>
          </a:xfrm>
        </p:spPr>
        <p:txBody>
          <a:bodyPr>
            <a:noAutofit/>
          </a:bodyPr>
          <a:lstStyle/>
          <a:p>
            <a:pPr algn="ctr"/>
            <a:r>
              <a:rPr lang="en-US" sz="3600" b="1" dirty="0" smtClean="0">
                <a:latin typeface="+mn-lt"/>
              </a:rPr>
              <a:t>Process Communication </a:t>
            </a:r>
            <a:br>
              <a:rPr lang="en-US" sz="3600" b="1" dirty="0" smtClean="0">
                <a:latin typeface="+mn-lt"/>
              </a:rPr>
            </a:br>
            <a:r>
              <a:rPr lang="en-US" sz="3600" b="1" dirty="0" smtClean="0">
                <a:latin typeface="+mn-lt"/>
              </a:rPr>
              <a:t>Queues</a:t>
            </a:r>
            <a:endParaRPr lang="en-US" sz="3600" b="1" dirty="0">
              <a:latin typeface="+mn-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88497"/>
            <a:ext cx="10143337" cy="4412302"/>
          </a:xfrm>
          <a:prstGeom prst="rect">
            <a:avLst/>
          </a:prstGeom>
        </p:spPr>
      </p:pic>
    </p:spTree>
    <p:extLst>
      <p:ext uri="{BB962C8B-B14F-4D97-AF65-F5344CB8AC3E}">
        <p14:creationId xmlns:p14="http://schemas.microsoft.com/office/powerpoint/2010/main" val="1165370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16167" y="176270"/>
            <a:ext cx="10515600" cy="771181"/>
          </a:xfrm>
        </p:spPr>
        <p:txBody>
          <a:bodyPr>
            <a:noAutofit/>
          </a:bodyPr>
          <a:lstStyle/>
          <a:p>
            <a:pPr algn="ctr"/>
            <a:r>
              <a:rPr lang="en-US" sz="3200" b="1" dirty="0" smtClean="0">
                <a:latin typeface="+mn-lt"/>
              </a:rPr>
              <a:t>Process Synchronization</a:t>
            </a:r>
            <a:br>
              <a:rPr lang="en-US" sz="3200" b="1" dirty="0" smtClean="0">
                <a:latin typeface="+mn-lt"/>
              </a:rPr>
            </a:br>
            <a:r>
              <a:rPr lang="en-US" sz="3200" b="1" dirty="0" smtClean="0">
                <a:latin typeface="+mn-lt"/>
              </a:rPr>
              <a:t>Locks</a:t>
            </a:r>
            <a:endParaRPr lang="en-US" sz="3200" b="1" dirty="0">
              <a:latin typeface="+mn-lt"/>
            </a:endParaRPr>
          </a:p>
        </p:txBody>
      </p:sp>
      <p:sp>
        <p:nvSpPr>
          <p:cNvPr id="6" name="Content Placeholder 2"/>
          <p:cNvSpPr>
            <a:spLocks noGrp="1"/>
          </p:cNvSpPr>
          <p:nvPr>
            <p:ph idx="1"/>
          </p:nvPr>
        </p:nvSpPr>
        <p:spPr>
          <a:xfrm>
            <a:off x="205859" y="947451"/>
            <a:ext cx="11809871" cy="1034265"/>
          </a:xfrm>
        </p:spPr>
        <p:txBody>
          <a:bodyPr>
            <a:normAutofit lnSpcReduction="10000"/>
          </a:bodyPr>
          <a:lstStyle/>
          <a:p>
            <a:pPr marL="0" indent="0" algn="just">
              <a:buNone/>
            </a:pPr>
            <a:r>
              <a:rPr lang="en-US" sz="2400" dirty="0" smtClean="0"/>
              <a:t>Synchronization </a:t>
            </a:r>
            <a:r>
              <a:rPr lang="en-US" sz="2400" dirty="0"/>
              <a:t>ensures that two or more concurrent processes/threads do not simultaneously execute some particular program segment where the shared resources are accessed known as critical section</a:t>
            </a:r>
            <a:r>
              <a:rPr lang="en-US" sz="2400" dirty="0" smtClean="0"/>
              <a:t>.</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680" y="1718632"/>
            <a:ext cx="5734050" cy="49025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56" y="1981716"/>
            <a:ext cx="5665462" cy="4221125"/>
          </a:xfrm>
          <a:prstGeom prst="rect">
            <a:avLst/>
          </a:prstGeom>
        </p:spPr>
      </p:pic>
    </p:spTree>
    <p:extLst>
      <p:ext uri="{BB962C8B-B14F-4D97-AF65-F5344CB8AC3E}">
        <p14:creationId xmlns:p14="http://schemas.microsoft.com/office/powerpoint/2010/main" val="2649423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45688" y="88135"/>
            <a:ext cx="11008112" cy="818328"/>
          </a:xfrm>
        </p:spPr>
        <p:txBody>
          <a:bodyPr>
            <a:noAutofit/>
          </a:bodyPr>
          <a:lstStyle/>
          <a:p>
            <a:pPr algn="ctr"/>
            <a:r>
              <a:rPr lang="en-US" sz="3600" b="1" dirty="0" smtClean="0">
                <a:latin typeface="+mn-lt"/>
              </a:rPr>
              <a:t>Work Distribution</a:t>
            </a:r>
            <a:br>
              <a:rPr lang="en-US" sz="3600" b="1" dirty="0" smtClean="0">
                <a:latin typeface="+mn-lt"/>
              </a:rPr>
            </a:br>
            <a:r>
              <a:rPr lang="en-US" sz="3600" b="1" dirty="0" smtClean="0">
                <a:latin typeface="+mn-lt"/>
              </a:rPr>
              <a:t>Pool</a:t>
            </a:r>
            <a:endParaRPr lang="en-US" sz="3600" b="1" dirty="0">
              <a:latin typeface="+mn-lt"/>
            </a:endParaRPr>
          </a:p>
        </p:txBody>
      </p:sp>
      <p:sp>
        <p:nvSpPr>
          <p:cNvPr id="4" name="Content Placeholder 2"/>
          <p:cNvSpPr>
            <a:spLocks noGrp="1"/>
          </p:cNvSpPr>
          <p:nvPr>
            <p:ph idx="1"/>
          </p:nvPr>
        </p:nvSpPr>
        <p:spPr>
          <a:xfrm>
            <a:off x="258579" y="1061282"/>
            <a:ext cx="11435508" cy="897281"/>
          </a:xfrm>
        </p:spPr>
        <p:txBody>
          <a:bodyPr>
            <a:noAutofit/>
          </a:bodyPr>
          <a:lstStyle/>
          <a:p>
            <a:pPr algn="just"/>
            <a:r>
              <a:rPr lang="en-US" sz="2400" dirty="0"/>
              <a:t>multiprocessing module provides a Pool class that represents a pool of worker processes. It has methods which allows tasks to be offloaded to the worker </a:t>
            </a:r>
            <a:r>
              <a:rPr lang="en-US" sz="2400" dirty="0" smtClean="0"/>
              <a:t>processes.</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5898" y="2181645"/>
            <a:ext cx="4235668" cy="2829569"/>
          </a:xfrm>
          <a:prstGeom prst="rect">
            <a:avLst/>
          </a:prstGeom>
        </p:spPr>
      </p:pic>
      <p:sp>
        <p:nvSpPr>
          <p:cNvPr id="8" name="Rectangle 7"/>
          <p:cNvSpPr/>
          <p:nvPr/>
        </p:nvSpPr>
        <p:spPr>
          <a:xfrm>
            <a:off x="6621137" y="2401677"/>
            <a:ext cx="837282" cy="264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00" y="2361105"/>
            <a:ext cx="5171966" cy="292854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187" y="3714712"/>
            <a:ext cx="47625" cy="28575"/>
          </a:xfrm>
          <a:prstGeom prst="rect">
            <a:avLst/>
          </a:prstGeom>
        </p:spPr>
      </p:pic>
    </p:spTree>
    <p:extLst>
      <p:ext uri="{BB962C8B-B14F-4D97-AF65-F5344CB8AC3E}">
        <p14:creationId xmlns:p14="http://schemas.microsoft.com/office/powerpoint/2010/main" val="972859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114" y="1064526"/>
            <a:ext cx="9144000" cy="3493826"/>
          </a:xfrm>
        </p:spPr>
        <p:txBody>
          <a:bodyPr>
            <a:normAutofit/>
          </a:bodyPr>
          <a:lstStyle/>
          <a:p>
            <a:r>
              <a:rPr lang="en-US" b="1" dirty="0" smtClean="0">
                <a:latin typeface="+mn-lt"/>
              </a:rPr>
              <a:t>Concurrency in Python Multithreading and Multiprocessing </a:t>
            </a:r>
            <a:endParaRPr lang="en-US" b="1" dirty="0">
              <a:latin typeface="+mn-lt"/>
            </a:endParaRPr>
          </a:p>
        </p:txBody>
      </p:sp>
    </p:spTree>
    <p:extLst>
      <p:ext uri="{BB962C8B-B14F-4D97-AF65-F5344CB8AC3E}">
        <p14:creationId xmlns:p14="http://schemas.microsoft.com/office/powerpoint/2010/main" val="842976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933" cy="854075"/>
          </a:xfrm>
        </p:spPr>
        <p:txBody>
          <a:bodyPr>
            <a:noAutofit/>
          </a:bodyPr>
          <a:lstStyle/>
          <a:p>
            <a:pPr algn="ctr"/>
            <a:r>
              <a:rPr lang="en-US" sz="3600" b="1" dirty="0" smtClean="0"/>
              <a:t>Pool Methods</a:t>
            </a:r>
            <a:endParaRPr lang="en-US" sz="3600" b="1" dirty="0"/>
          </a:p>
        </p:txBody>
      </p:sp>
      <p:sp>
        <p:nvSpPr>
          <p:cNvPr id="4" name="Rectangle 1"/>
          <p:cNvSpPr>
            <a:spLocks noGrp="1" noChangeArrowheads="1"/>
          </p:cNvSpPr>
          <p:nvPr>
            <p:ph idx="1"/>
          </p:nvPr>
        </p:nvSpPr>
        <p:spPr bwMode="auto">
          <a:xfrm>
            <a:off x="939104" y="1355465"/>
            <a:ext cx="10803122" cy="689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8375" tIns="158700" rIns="0" bIns="15870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dirty="0" smtClean="0"/>
              <a:t>When </a:t>
            </a:r>
            <a:r>
              <a:rPr lang="en-US" sz="2400" dirty="0"/>
              <a:t>choosing one, you have to take </a:t>
            </a:r>
            <a:r>
              <a:rPr lang="en-US" sz="2400" dirty="0" smtClean="0"/>
              <a:t>multi-</a:t>
            </a:r>
            <a:r>
              <a:rPr lang="en-US" sz="2400" dirty="0" err="1" smtClean="0"/>
              <a:t>args</a:t>
            </a:r>
            <a:r>
              <a:rPr lang="en-US" sz="2400" dirty="0" smtClean="0"/>
              <a:t>, </a:t>
            </a:r>
            <a:r>
              <a:rPr lang="en-US" sz="2400" dirty="0"/>
              <a:t>blocking, and ordering into account</a:t>
            </a:r>
            <a:r>
              <a:rPr lang="en-US" sz="2400" dirty="0" smtClean="0"/>
              <a:t>:</a:t>
            </a:r>
            <a:endParaRPr lang="en-US" altLang="en-US" sz="2400" dirty="0">
              <a:solidFill>
                <a:srgbClr val="222222"/>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1741715" y="4421296"/>
            <a:ext cx="200377"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8375"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14756975"/>
              </p:ext>
            </p:extLst>
          </p:nvPr>
        </p:nvGraphicFramePr>
        <p:xfrm>
          <a:off x="2189742" y="2254846"/>
          <a:ext cx="7568112" cy="1828800"/>
        </p:xfrm>
        <a:graphic>
          <a:graphicData uri="http://schemas.openxmlformats.org/drawingml/2006/table">
            <a:tbl>
              <a:tblPr firstRow="1" bandRow="1">
                <a:tableStyleId>{5C22544A-7EE6-4342-B048-85BDC9FD1C3A}</a:tableStyleId>
              </a:tblPr>
              <a:tblGrid>
                <a:gridCol w="1892028"/>
                <a:gridCol w="1892028"/>
                <a:gridCol w="1892028"/>
                <a:gridCol w="1892028"/>
              </a:tblGrid>
              <a:tr h="336965">
                <a:tc>
                  <a:txBody>
                    <a:bodyPr/>
                    <a:lstStyle/>
                    <a:p>
                      <a:endParaRPr lang="en-US" dirty="0"/>
                    </a:p>
                  </a:txBody>
                  <a:tcPr/>
                </a:tc>
                <a:tc>
                  <a:txBody>
                    <a:bodyPr/>
                    <a:lstStyle/>
                    <a:p>
                      <a:r>
                        <a:rPr lang="en-US" dirty="0" smtClean="0"/>
                        <a:t>Multi-</a:t>
                      </a:r>
                      <a:r>
                        <a:rPr lang="en-US" dirty="0" err="1" smtClean="0"/>
                        <a:t>args</a:t>
                      </a:r>
                      <a:endParaRPr lang="en-US" dirty="0"/>
                    </a:p>
                  </a:txBody>
                  <a:tcPr/>
                </a:tc>
                <a:tc>
                  <a:txBody>
                    <a:bodyPr/>
                    <a:lstStyle/>
                    <a:p>
                      <a:r>
                        <a:rPr lang="en-US" dirty="0" smtClean="0"/>
                        <a:t>Blocking</a:t>
                      </a:r>
                      <a:endParaRPr lang="en-US" dirty="0"/>
                    </a:p>
                  </a:txBody>
                  <a:tcPr/>
                </a:tc>
                <a:tc>
                  <a:txBody>
                    <a:bodyPr/>
                    <a:lstStyle/>
                    <a:p>
                      <a:r>
                        <a:rPr lang="en-US" dirty="0" smtClean="0"/>
                        <a:t>Ordered-results</a:t>
                      </a:r>
                      <a:endParaRPr lang="en-US" dirty="0"/>
                    </a:p>
                  </a:txBody>
                  <a:tcPr/>
                </a:tc>
              </a:tr>
              <a:tr h="336965">
                <a:tc>
                  <a:txBody>
                    <a:bodyPr/>
                    <a:lstStyle/>
                    <a:p>
                      <a:r>
                        <a:rPr lang="en-US" dirty="0" err="1" smtClean="0"/>
                        <a:t>pool.map</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369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pool.map_async</a:t>
                      </a:r>
                      <a:endParaRPr lang="en-US" dirty="0" smtClean="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36965">
                <a:tc>
                  <a:txBody>
                    <a:bodyPr/>
                    <a:lstStyle/>
                    <a:p>
                      <a:r>
                        <a:rPr lang="en-US" dirty="0" err="1" smtClean="0"/>
                        <a:t>pool.apply</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36965">
                <a:tc>
                  <a:txBody>
                    <a:bodyPr/>
                    <a:lstStyle/>
                    <a:p>
                      <a:r>
                        <a:rPr lang="en-US" dirty="0" err="1" smtClean="0"/>
                        <a:t>Pool.apply_async</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
        <p:nvSpPr>
          <p:cNvPr id="7" name="Rectangle 1"/>
          <p:cNvSpPr txBox="1">
            <a:spLocks noChangeArrowheads="1"/>
          </p:cNvSpPr>
          <p:nvPr/>
        </p:nvSpPr>
        <p:spPr bwMode="auto">
          <a:xfrm>
            <a:off x="1119188" y="4464797"/>
            <a:ext cx="8553450" cy="1797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8375" tIns="158700" rIns="0" bIns="15870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Font typeface="Arial" panose="020B0604020202020204" pitchFamily="34" charset="0"/>
              <a:buNone/>
            </a:pPr>
            <a:r>
              <a:rPr lang="en-US" sz="2400" dirty="0" smtClean="0"/>
              <a:t>TASK: Image Augmentation with multiprocessing.</a:t>
            </a:r>
          </a:p>
          <a:p>
            <a:pPr marL="0" indent="0" algn="just" eaLnBrk="0" fontAlgn="base" hangingPunct="0">
              <a:lnSpc>
                <a:spcPct val="100000"/>
              </a:lnSpc>
              <a:spcBef>
                <a:spcPct val="0"/>
              </a:spcBef>
              <a:spcAft>
                <a:spcPct val="0"/>
              </a:spcAft>
              <a:buNone/>
            </a:pPr>
            <a:r>
              <a:rPr lang="en-US" sz="2400" dirty="0" smtClean="0"/>
              <a:t>Steps : 1. Read an Image , </a:t>
            </a:r>
          </a:p>
          <a:p>
            <a:pPr marL="0" indent="0" algn="just" eaLnBrk="0" fontAlgn="base" hangingPunct="0">
              <a:lnSpc>
                <a:spcPct val="100000"/>
              </a:lnSpc>
              <a:spcBef>
                <a:spcPct val="0"/>
              </a:spcBef>
              <a:spcAft>
                <a:spcPct val="0"/>
              </a:spcAft>
              <a:buNone/>
            </a:pPr>
            <a:r>
              <a:rPr lang="en-US" sz="2400" dirty="0"/>
              <a:t>	</a:t>
            </a:r>
            <a:r>
              <a:rPr lang="en-US" sz="2400" dirty="0" smtClean="0"/>
              <a:t>2. </a:t>
            </a:r>
            <a:r>
              <a:rPr lang="en-US" sz="2400" dirty="0"/>
              <a:t>S</a:t>
            </a:r>
            <a:r>
              <a:rPr lang="en-US" sz="2400" dirty="0" smtClean="0"/>
              <a:t>egment image into small size chips,</a:t>
            </a:r>
          </a:p>
          <a:p>
            <a:pPr marL="0" indent="0" algn="just" eaLnBrk="0" fontAlgn="base" hangingPunct="0">
              <a:lnSpc>
                <a:spcPct val="100000"/>
              </a:lnSpc>
              <a:spcBef>
                <a:spcPct val="0"/>
              </a:spcBef>
              <a:spcAft>
                <a:spcPct val="0"/>
              </a:spcAft>
              <a:buNone/>
            </a:pPr>
            <a:r>
              <a:rPr lang="en-US" sz="2400" dirty="0"/>
              <a:t>	</a:t>
            </a:r>
            <a:r>
              <a:rPr lang="en-US" sz="2400" dirty="0" smtClean="0"/>
              <a:t>3. perform flipping, rotation on chips using multiprocessing.</a:t>
            </a:r>
            <a:endParaRPr lang="en-US" altLang="en-US" sz="2400" dirty="0">
              <a:solidFill>
                <a:srgbClr val="2222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4838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114" y="2412694"/>
            <a:ext cx="9144000" cy="1123720"/>
          </a:xfrm>
        </p:spPr>
        <p:txBody>
          <a:bodyPr>
            <a:normAutofit/>
          </a:bodyPr>
          <a:lstStyle/>
          <a:p>
            <a:r>
              <a:rPr lang="en-US" b="1" dirty="0" smtClean="0">
                <a:latin typeface="+mn-lt"/>
              </a:rPr>
              <a:t>Collections</a:t>
            </a:r>
            <a:endParaRPr lang="en-US" b="1" dirty="0">
              <a:latin typeface="+mn-lt"/>
            </a:endParaRPr>
          </a:p>
        </p:txBody>
      </p:sp>
    </p:spTree>
    <p:extLst>
      <p:ext uri="{BB962C8B-B14F-4D97-AF65-F5344CB8AC3E}">
        <p14:creationId xmlns:p14="http://schemas.microsoft.com/office/powerpoint/2010/main" val="338943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317" y="297455"/>
            <a:ext cx="11106614" cy="6429916"/>
          </a:xfrm>
        </p:spPr>
        <p:txBody>
          <a:bodyPr/>
          <a:lstStyle/>
          <a:p>
            <a:pPr marL="0" indent="0" algn="just">
              <a:buNone/>
            </a:pPr>
            <a:r>
              <a:rPr lang="en-US" b="1" dirty="0" smtClean="0">
                <a:solidFill>
                  <a:schemeClr val="accent1"/>
                </a:solidFill>
              </a:rPr>
              <a:t>Container</a:t>
            </a:r>
            <a:r>
              <a:rPr lang="en-US" dirty="0" smtClean="0"/>
              <a:t> : </a:t>
            </a:r>
            <a:r>
              <a:rPr lang="en-US" dirty="0"/>
              <a:t>A Container is a type of object that can be used to hold multiple items while simultaneously providing a way to access and iterate over them, such as a </a:t>
            </a:r>
            <a:r>
              <a:rPr lang="en-US" dirty="0" smtClean="0"/>
              <a:t>Tuple, list, dictionary.</a:t>
            </a:r>
          </a:p>
          <a:p>
            <a:pPr marL="0" indent="0">
              <a:buNone/>
            </a:pPr>
            <a:r>
              <a:rPr lang="en-US" b="1" dirty="0" smtClean="0"/>
              <a:t>				     Collections </a:t>
            </a:r>
            <a:r>
              <a:rPr lang="en-US" b="1" dirty="0"/>
              <a:t>Module</a:t>
            </a:r>
            <a:endParaRPr lang="en-US" dirty="0"/>
          </a:p>
        </p:txBody>
      </p:sp>
      <p:grpSp>
        <p:nvGrpSpPr>
          <p:cNvPr id="27" name="Group 26"/>
          <p:cNvGrpSpPr/>
          <p:nvPr/>
        </p:nvGrpSpPr>
        <p:grpSpPr>
          <a:xfrm>
            <a:off x="2060154" y="2270052"/>
            <a:ext cx="7996876" cy="4214948"/>
            <a:chOff x="2293390" y="2512423"/>
            <a:chExt cx="7996876" cy="4214948"/>
          </a:xfrm>
        </p:grpSpPr>
        <p:sp>
          <p:nvSpPr>
            <p:cNvPr id="5" name="Oval 4"/>
            <p:cNvSpPr/>
            <p:nvPr/>
          </p:nvSpPr>
          <p:spPr>
            <a:xfrm>
              <a:off x="8481061" y="4034088"/>
              <a:ext cx="1809205" cy="10101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Counter</a:t>
              </a:r>
              <a:endParaRPr lang="en-US" b="1" dirty="0">
                <a:solidFill>
                  <a:srgbClr val="C00000"/>
                </a:solidFill>
              </a:endParaRPr>
            </a:p>
          </p:txBody>
        </p:sp>
        <p:sp>
          <p:nvSpPr>
            <p:cNvPr id="6" name="Oval 5"/>
            <p:cNvSpPr/>
            <p:nvPr/>
          </p:nvSpPr>
          <p:spPr>
            <a:xfrm>
              <a:off x="2516780" y="2512423"/>
              <a:ext cx="1963782" cy="10101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rgbClr val="C00000"/>
                  </a:solidFill>
                </a:rPr>
                <a:t>Deque</a:t>
              </a:r>
              <a:endParaRPr lang="en-US" sz="2000" dirty="0">
                <a:solidFill>
                  <a:srgbClr val="C00000"/>
                </a:solidFill>
              </a:endParaRPr>
            </a:p>
          </p:txBody>
        </p:sp>
        <p:sp>
          <p:nvSpPr>
            <p:cNvPr id="7" name="Oval 6"/>
            <p:cNvSpPr/>
            <p:nvPr/>
          </p:nvSpPr>
          <p:spPr>
            <a:xfrm>
              <a:off x="8378736" y="2512423"/>
              <a:ext cx="1911530" cy="10101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C00000"/>
                  </a:solidFill>
                </a:rPr>
                <a:t>OrderedDict</a:t>
              </a:r>
              <a:endParaRPr lang="en-US" b="1" dirty="0">
                <a:solidFill>
                  <a:srgbClr val="C00000"/>
                </a:solidFill>
              </a:endParaRPr>
            </a:p>
          </p:txBody>
        </p:sp>
        <p:sp>
          <p:nvSpPr>
            <p:cNvPr id="8" name="Oval 7"/>
            <p:cNvSpPr/>
            <p:nvPr/>
          </p:nvSpPr>
          <p:spPr>
            <a:xfrm>
              <a:off x="8481061" y="5717177"/>
              <a:ext cx="1809204" cy="10101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C00000"/>
                  </a:solidFill>
                </a:rPr>
                <a:t>Chainmap</a:t>
              </a:r>
              <a:endParaRPr lang="en-US" b="1" dirty="0">
                <a:solidFill>
                  <a:srgbClr val="C00000"/>
                </a:solidFill>
              </a:endParaRPr>
            </a:p>
          </p:txBody>
        </p:sp>
        <p:sp>
          <p:nvSpPr>
            <p:cNvPr id="10" name="Oval 9"/>
            <p:cNvSpPr/>
            <p:nvPr/>
          </p:nvSpPr>
          <p:spPr>
            <a:xfrm>
              <a:off x="2412274" y="4045764"/>
              <a:ext cx="2068288" cy="10101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rgbClr val="C00000"/>
                  </a:solidFill>
                </a:rPr>
                <a:t>defaultdict</a:t>
              </a:r>
              <a:endParaRPr lang="en-US" sz="2000" dirty="0">
                <a:solidFill>
                  <a:srgbClr val="C00000"/>
                </a:solidFill>
              </a:endParaRPr>
            </a:p>
          </p:txBody>
        </p:sp>
        <p:sp>
          <p:nvSpPr>
            <p:cNvPr id="11" name="Oval 10"/>
            <p:cNvSpPr/>
            <p:nvPr/>
          </p:nvSpPr>
          <p:spPr>
            <a:xfrm>
              <a:off x="2293390" y="5717177"/>
              <a:ext cx="2126211" cy="10101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rgbClr val="C00000"/>
                  </a:solidFill>
                </a:rPr>
                <a:t>namedtuple</a:t>
              </a:r>
              <a:endParaRPr lang="en-US" sz="2000" dirty="0">
                <a:solidFill>
                  <a:srgbClr val="C00000"/>
                </a:solidFill>
              </a:endParaRPr>
            </a:p>
          </p:txBody>
        </p:sp>
        <p:sp>
          <p:nvSpPr>
            <p:cNvPr id="12" name="Rectangle 11"/>
            <p:cNvSpPr/>
            <p:nvPr/>
          </p:nvSpPr>
          <p:spPr>
            <a:xfrm>
              <a:off x="5627371" y="4114800"/>
              <a:ext cx="1522366" cy="8487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solidFill>
                </a:rPr>
                <a:t>Collections</a:t>
              </a:r>
              <a:endParaRPr lang="en-US" sz="2000" b="1" dirty="0">
                <a:solidFill>
                  <a:schemeClr val="accent1"/>
                </a:solidFill>
              </a:endParaRPr>
            </a:p>
          </p:txBody>
        </p:sp>
        <p:cxnSp>
          <p:nvCxnSpPr>
            <p:cNvPr id="14" name="Straight Connector 13"/>
            <p:cNvCxnSpPr>
              <a:stCxn id="6" idx="6"/>
              <a:endCxn id="12" idx="0"/>
            </p:cNvCxnSpPr>
            <p:nvPr/>
          </p:nvCxnSpPr>
          <p:spPr>
            <a:xfrm>
              <a:off x="4480562" y="3017520"/>
              <a:ext cx="1907992" cy="109728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10" idx="6"/>
              <a:endCxn id="12" idx="1"/>
            </p:cNvCxnSpPr>
            <p:nvPr/>
          </p:nvCxnSpPr>
          <p:spPr>
            <a:xfrm flipV="1">
              <a:off x="4480562" y="4539185"/>
              <a:ext cx="1146809" cy="11676"/>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11" idx="6"/>
              <a:endCxn id="12" idx="2"/>
            </p:cNvCxnSpPr>
            <p:nvPr/>
          </p:nvCxnSpPr>
          <p:spPr>
            <a:xfrm flipV="1">
              <a:off x="4419601" y="4963570"/>
              <a:ext cx="1968953" cy="125870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7" idx="2"/>
              <a:endCxn id="12" idx="0"/>
            </p:cNvCxnSpPr>
            <p:nvPr/>
          </p:nvCxnSpPr>
          <p:spPr>
            <a:xfrm flipH="1">
              <a:off x="6388554" y="3017520"/>
              <a:ext cx="1990182" cy="109728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5" idx="2"/>
              <a:endCxn id="12" idx="3"/>
            </p:cNvCxnSpPr>
            <p:nvPr/>
          </p:nvCxnSpPr>
          <p:spPr>
            <a:xfrm flipH="1">
              <a:off x="7149737" y="4539185"/>
              <a:ext cx="1331324"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8" idx="2"/>
              <a:endCxn id="12" idx="2"/>
            </p:cNvCxnSpPr>
            <p:nvPr/>
          </p:nvCxnSpPr>
          <p:spPr>
            <a:xfrm flipH="1" flipV="1">
              <a:off x="6388554" y="4963570"/>
              <a:ext cx="2092507" cy="1258704"/>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55993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788"/>
            <a:ext cx="10515600" cy="645069"/>
          </a:xfrm>
        </p:spPr>
        <p:txBody>
          <a:bodyPr>
            <a:normAutofit/>
          </a:bodyPr>
          <a:lstStyle/>
          <a:p>
            <a:pPr algn="ctr"/>
            <a:r>
              <a:rPr lang="en-US" sz="3600" b="1" dirty="0" err="1" smtClean="0">
                <a:solidFill>
                  <a:srgbClr val="C00000"/>
                </a:solidFill>
                <a:latin typeface="+mn-lt"/>
                <a:cs typeface="Arial" panose="020B0604020202020204" pitchFamily="34" charset="0"/>
              </a:rPr>
              <a:t>Namedtuple</a:t>
            </a:r>
            <a:r>
              <a:rPr lang="en-US" sz="3600" b="1" dirty="0" smtClean="0">
                <a:solidFill>
                  <a:srgbClr val="C00000"/>
                </a:solidFill>
                <a:latin typeface="+mn-lt"/>
                <a:cs typeface="Arial" panose="020B0604020202020204" pitchFamily="34" charset="0"/>
              </a:rPr>
              <a:t> </a:t>
            </a:r>
            <a:r>
              <a:rPr lang="en-US" sz="3600" b="1" dirty="0" smtClean="0">
                <a:latin typeface="+mn-lt"/>
                <a:cs typeface="Arial" panose="020B0604020202020204" pitchFamily="34" charset="0"/>
              </a:rPr>
              <a:t>: Improving Code Readability </a:t>
            </a:r>
            <a:endParaRPr lang="en-US" sz="3600" b="1" dirty="0">
              <a:latin typeface="+mn-lt"/>
              <a:cs typeface="Arial" panose="020B0604020202020204" pitchFamily="34" charset="0"/>
            </a:endParaRPr>
          </a:p>
        </p:txBody>
      </p:sp>
      <p:sp>
        <p:nvSpPr>
          <p:cNvPr id="3" name="Content Placeholder 2"/>
          <p:cNvSpPr>
            <a:spLocks noGrp="1"/>
          </p:cNvSpPr>
          <p:nvPr>
            <p:ph idx="1"/>
          </p:nvPr>
        </p:nvSpPr>
        <p:spPr>
          <a:xfrm>
            <a:off x="301084" y="870856"/>
            <a:ext cx="11552662" cy="1228235"/>
          </a:xfrm>
        </p:spPr>
        <p:txBody>
          <a:bodyPr>
            <a:noAutofit/>
          </a:bodyPr>
          <a:lstStyle/>
          <a:p>
            <a:pPr marL="0" indent="0" algn="just">
              <a:buNone/>
            </a:pPr>
            <a:r>
              <a:rPr lang="en-US" altLang="en-US" dirty="0" smtClean="0">
                <a:solidFill>
                  <a:srgbClr val="222222"/>
                </a:solidFill>
              </a:rPr>
              <a:t>A function </a:t>
            </a:r>
            <a:r>
              <a:rPr lang="en-US" altLang="en-US" dirty="0">
                <a:solidFill>
                  <a:srgbClr val="222222"/>
                </a:solidFill>
              </a:rPr>
              <a:t>for creating subclasses of tuple that provides named fields that allow accessing items by name while keeping the ability to access items by index</a:t>
            </a:r>
            <a:r>
              <a:rPr lang="en-US" altLang="en-US" dirty="0"/>
              <a:t> </a:t>
            </a:r>
            <a:r>
              <a:rPr lang="en-US" altLang="en-US" dirty="0" smtClean="0"/>
              <a:t>.</a:t>
            </a:r>
          </a:p>
          <a:p>
            <a:endParaRPr lang="en-US" altLang="en-US" dirty="0"/>
          </a:p>
          <a:p>
            <a:endParaRPr lang="en-US" altLang="en-US" dirty="0"/>
          </a:p>
          <a:p>
            <a:endParaRPr lang="en-US" dirty="0" smtClean="0"/>
          </a:p>
          <a:p>
            <a:pPr marL="0" indent="0">
              <a:buNone/>
            </a:pPr>
            <a:endParaRPr lang="en-US" dirty="0" smtClean="0"/>
          </a:p>
          <a:p>
            <a:endParaRPr lang="en-US" dirty="0" smtClean="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1488"/>
          <a:stretch/>
        </p:blipFill>
        <p:spPr>
          <a:xfrm>
            <a:off x="2290301" y="2232905"/>
            <a:ext cx="8471848" cy="3911417"/>
          </a:xfrm>
          <a:prstGeom prst="rect">
            <a:avLst/>
          </a:prstGeom>
        </p:spPr>
      </p:pic>
    </p:spTree>
    <p:extLst>
      <p:ext uri="{BB962C8B-B14F-4D97-AF65-F5344CB8AC3E}">
        <p14:creationId xmlns:p14="http://schemas.microsoft.com/office/powerpoint/2010/main" val="2756196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869" y="0"/>
            <a:ext cx="10515600" cy="801189"/>
          </a:xfrm>
        </p:spPr>
        <p:txBody>
          <a:bodyPr>
            <a:normAutofit/>
          </a:bodyPr>
          <a:lstStyle/>
          <a:p>
            <a:pPr algn="ctr"/>
            <a:r>
              <a:rPr lang="en-US" sz="3600" b="1" dirty="0" err="1" smtClean="0">
                <a:solidFill>
                  <a:srgbClr val="C00000"/>
                </a:solidFill>
                <a:latin typeface="+mn-lt"/>
              </a:rPr>
              <a:t>Deque</a:t>
            </a:r>
            <a:r>
              <a:rPr lang="en-US" sz="3600" b="1" dirty="0" smtClean="0">
                <a:latin typeface="+mn-lt"/>
              </a:rPr>
              <a:t> : Building Efficient Queues and Stacks</a:t>
            </a:r>
            <a:endParaRPr lang="en-US" sz="3600" b="1" dirty="0">
              <a:latin typeface="+mn-lt"/>
            </a:endParaRPr>
          </a:p>
        </p:txBody>
      </p:sp>
      <p:sp>
        <p:nvSpPr>
          <p:cNvPr id="3" name="Content Placeholder 2"/>
          <p:cNvSpPr>
            <a:spLocks noGrp="1"/>
          </p:cNvSpPr>
          <p:nvPr>
            <p:ph idx="1"/>
          </p:nvPr>
        </p:nvSpPr>
        <p:spPr>
          <a:xfrm>
            <a:off x="252140" y="689677"/>
            <a:ext cx="11847553" cy="888274"/>
          </a:xfrm>
        </p:spPr>
        <p:txBody>
          <a:bodyPr/>
          <a:lstStyle/>
          <a:p>
            <a:pPr marL="0" indent="0" algn="just">
              <a:buNone/>
            </a:pPr>
            <a:r>
              <a:rPr lang="en-US" dirty="0"/>
              <a:t>A sequence-like collection that supports efficient addition and removal of items from either end of the sequence.</a:t>
            </a:r>
          </a:p>
          <a:p>
            <a:pPr algn="just"/>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42227"/>
          <a:stretch/>
        </p:blipFill>
        <p:spPr>
          <a:xfrm>
            <a:off x="353662" y="1577950"/>
            <a:ext cx="5538587" cy="5101629"/>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59430"/>
          <a:stretch/>
        </p:blipFill>
        <p:spPr>
          <a:xfrm>
            <a:off x="6138499" y="1577950"/>
            <a:ext cx="5714944" cy="3696577"/>
          </a:xfrm>
          <a:prstGeom prst="rect">
            <a:avLst/>
          </a:prstGeom>
        </p:spPr>
      </p:pic>
    </p:spTree>
    <p:extLst>
      <p:ext uri="{BB962C8B-B14F-4D97-AF65-F5344CB8AC3E}">
        <p14:creationId xmlns:p14="http://schemas.microsoft.com/office/powerpoint/2010/main" val="2359238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5069"/>
          </a:xfrm>
        </p:spPr>
        <p:txBody>
          <a:bodyPr>
            <a:normAutofit/>
          </a:bodyPr>
          <a:lstStyle/>
          <a:p>
            <a:pPr algn="ctr"/>
            <a:r>
              <a:rPr lang="en-US" sz="3600" b="1" dirty="0" err="1">
                <a:solidFill>
                  <a:srgbClr val="C00000"/>
                </a:solidFill>
                <a:latin typeface="+mn-lt"/>
              </a:rPr>
              <a:t>d</a:t>
            </a:r>
            <a:r>
              <a:rPr lang="en-US" sz="3600" b="1" dirty="0" err="1" smtClean="0">
                <a:solidFill>
                  <a:srgbClr val="C00000"/>
                </a:solidFill>
                <a:latin typeface="+mn-lt"/>
              </a:rPr>
              <a:t>efaultdict</a:t>
            </a:r>
            <a:r>
              <a:rPr lang="en-US" sz="3600" b="1" dirty="0" smtClean="0">
                <a:solidFill>
                  <a:srgbClr val="C00000"/>
                </a:solidFill>
                <a:latin typeface="+mn-lt"/>
              </a:rPr>
              <a:t> </a:t>
            </a:r>
            <a:r>
              <a:rPr lang="en-US" sz="3600" b="1" dirty="0" smtClean="0">
                <a:latin typeface="+mn-lt"/>
              </a:rPr>
              <a:t>: Handling Missing Keys</a:t>
            </a:r>
            <a:endParaRPr lang="en-US" sz="3600" b="1" dirty="0">
              <a:latin typeface="+mn-lt"/>
            </a:endParaRPr>
          </a:p>
        </p:txBody>
      </p:sp>
      <p:sp>
        <p:nvSpPr>
          <p:cNvPr id="3" name="Content Placeholder 2"/>
          <p:cNvSpPr>
            <a:spLocks noGrp="1"/>
          </p:cNvSpPr>
          <p:nvPr>
            <p:ph idx="1"/>
          </p:nvPr>
        </p:nvSpPr>
        <p:spPr>
          <a:xfrm>
            <a:off x="345688" y="1010194"/>
            <a:ext cx="11509239" cy="940526"/>
          </a:xfrm>
        </p:spPr>
        <p:txBody>
          <a:bodyPr/>
          <a:lstStyle/>
          <a:p>
            <a:pPr marL="0" indent="0" algn="just">
              <a:buNone/>
            </a:pPr>
            <a:r>
              <a:rPr lang="en-US" dirty="0"/>
              <a:t>A dictionary subclass for constructing default values for missing keys and automatically adding them to the </a:t>
            </a:r>
            <a:r>
              <a:rPr lang="en-US" dirty="0" smtClean="0"/>
              <a:t>dictionary.</a:t>
            </a:r>
          </a:p>
          <a:p>
            <a:pPr algn="just"/>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78" t="51284" r="13090"/>
          <a:stretch/>
        </p:blipFill>
        <p:spPr>
          <a:xfrm>
            <a:off x="345688" y="2910467"/>
            <a:ext cx="6932341" cy="1029841"/>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12523" b="72848"/>
          <a:stretch/>
        </p:blipFill>
        <p:spPr>
          <a:xfrm>
            <a:off x="406788" y="2108741"/>
            <a:ext cx="6932341" cy="80172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0228" y="2108741"/>
            <a:ext cx="4611275" cy="3990976"/>
          </a:xfrm>
          <a:prstGeom prst="rect">
            <a:avLst/>
          </a:prstGeom>
        </p:spPr>
      </p:pic>
    </p:spTree>
    <p:extLst>
      <p:ext uri="{BB962C8B-B14F-4D97-AF65-F5344CB8AC3E}">
        <p14:creationId xmlns:p14="http://schemas.microsoft.com/office/powerpoint/2010/main" val="2091380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617" y="102568"/>
            <a:ext cx="10515600" cy="592818"/>
          </a:xfrm>
        </p:spPr>
        <p:txBody>
          <a:bodyPr>
            <a:normAutofit/>
          </a:bodyPr>
          <a:lstStyle/>
          <a:p>
            <a:pPr algn="ctr"/>
            <a:r>
              <a:rPr lang="en-US" sz="3600" b="1" dirty="0" err="1" smtClean="0">
                <a:solidFill>
                  <a:srgbClr val="C00000"/>
                </a:solidFill>
                <a:latin typeface="+mn-lt"/>
              </a:rPr>
              <a:t>OrderedDict</a:t>
            </a:r>
            <a:r>
              <a:rPr lang="en-US" sz="3600" b="1" dirty="0" smtClean="0">
                <a:solidFill>
                  <a:srgbClr val="C00000"/>
                </a:solidFill>
                <a:latin typeface="+mn-lt"/>
              </a:rPr>
              <a:t> </a:t>
            </a:r>
            <a:r>
              <a:rPr lang="en-US" sz="3600" b="1" dirty="0" smtClean="0">
                <a:latin typeface="+mn-lt"/>
              </a:rPr>
              <a:t>: </a:t>
            </a:r>
            <a:r>
              <a:rPr lang="en-US" sz="3600" b="1" dirty="0">
                <a:latin typeface="+mn-lt"/>
              </a:rPr>
              <a:t>Keeping Your Dictionaries </a:t>
            </a:r>
            <a:r>
              <a:rPr lang="en-US" sz="3600" b="1" dirty="0" smtClean="0">
                <a:latin typeface="+mn-lt"/>
              </a:rPr>
              <a:t>Ordered</a:t>
            </a:r>
            <a:endParaRPr lang="en-US" sz="3600" b="1" dirty="0">
              <a:latin typeface="+mn-lt"/>
            </a:endParaRPr>
          </a:p>
        </p:txBody>
      </p:sp>
      <p:sp>
        <p:nvSpPr>
          <p:cNvPr id="3" name="Content Placeholder 2"/>
          <p:cNvSpPr>
            <a:spLocks noGrp="1"/>
          </p:cNvSpPr>
          <p:nvPr>
            <p:ph idx="1"/>
          </p:nvPr>
        </p:nvSpPr>
        <p:spPr>
          <a:xfrm>
            <a:off x="490493" y="695386"/>
            <a:ext cx="11515695" cy="867106"/>
          </a:xfrm>
        </p:spPr>
        <p:txBody>
          <a:bodyPr/>
          <a:lstStyle/>
          <a:p>
            <a:pPr marL="0" indent="0" algn="just">
              <a:buNone/>
            </a:pPr>
            <a:r>
              <a:rPr lang="en-US" dirty="0"/>
              <a:t>A dictionary subclass that keeps the key-value pairs ordered according to when the keys are </a:t>
            </a:r>
            <a:r>
              <a:rPr lang="en-US" dirty="0" smtClean="0"/>
              <a:t>inserted.</a:t>
            </a:r>
          </a:p>
          <a:p>
            <a:pPr algn="just"/>
            <a:endParaRPr lang="en-US" dirty="0" smtClean="0"/>
          </a:p>
          <a:p>
            <a:pPr marL="0" indent="0" algn="just">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93" y="1728439"/>
            <a:ext cx="5705475" cy="51295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618" y="1728439"/>
            <a:ext cx="5153025" cy="4438650"/>
          </a:xfrm>
          <a:prstGeom prst="rect">
            <a:avLst/>
          </a:prstGeom>
        </p:spPr>
      </p:pic>
    </p:spTree>
    <p:extLst>
      <p:ext uri="{BB962C8B-B14F-4D97-AF65-F5344CB8AC3E}">
        <p14:creationId xmlns:p14="http://schemas.microsoft.com/office/powerpoint/2010/main" val="1551193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397" y="801827"/>
            <a:ext cx="10921205" cy="837912"/>
          </a:xfrm>
        </p:spPr>
        <p:txBody>
          <a:bodyPr>
            <a:normAutofit lnSpcReduction="10000"/>
          </a:bodyPr>
          <a:lstStyle/>
          <a:p>
            <a:pPr marL="0" indent="0">
              <a:buNone/>
            </a:pPr>
            <a:r>
              <a:rPr lang="en-US" dirty="0"/>
              <a:t>A dictionary subclass that supports convenient counting of unique items in a sequence or </a:t>
            </a:r>
            <a:r>
              <a:rPr lang="en-US" dirty="0" err="1" smtClean="0"/>
              <a:t>iterable</a:t>
            </a:r>
            <a:r>
              <a:rPr lang="en-US" dirty="0" smtClean="0"/>
              <a:t>.</a:t>
            </a:r>
          </a:p>
          <a:p>
            <a:endParaRPr lang="en-US" dirty="0"/>
          </a:p>
        </p:txBody>
      </p:sp>
      <p:sp>
        <p:nvSpPr>
          <p:cNvPr id="4" name="Title 1"/>
          <p:cNvSpPr txBox="1">
            <a:spLocks/>
          </p:cNvSpPr>
          <p:nvPr/>
        </p:nvSpPr>
        <p:spPr>
          <a:xfrm>
            <a:off x="838200" y="209009"/>
            <a:ext cx="10515600" cy="5928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C00000"/>
                </a:solidFill>
                <a:latin typeface="+mn-lt"/>
              </a:rPr>
              <a:t>Counter</a:t>
            </a:r>
            <a:r>
              <a:rPr lang="en-US" sz="3600" b="1" dirty="0" smtClean="0">
                <a:latin typeface="+mn-lt"/>
              </a:rPr>
              <a:t>: </a:t>
            </a:r>
            <a:r>
              <a:rPr lang="en-US" sz="3600" b="1" dirty="0">
                <a:latin typeface="+mn-lt"/>
              </a:rPr>
              <a:t>Counting Objects in One </a:t>
            </a:r>
            <a:r>
              <a:rPr lang="en-US" sz="3600" b="1" dirty="0" smtClean="0">
                <a:latin typeface="+mn-lt"/>
              </a:rPr>
              <a:t>Go</a:t>
            </a:r>
            <a:endParaRPr lang="en-US" sz="3600" b="1" dirty="0">
              <a:latin typeface="+mn-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68" y="1681105"/>
            <a:ext cx="5257800" cy="51137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675" y="1681105"/>
            <a:ext cx="5753100" cy="5113750"/>
          </a:xfrm>
          <a:prstGeom prst="rect">
            <a:avLst/>
          </a:prstGeom>
        </p:spPr>
      </p:pic>
    </p:spTree>
    <p:extLst>
      <p:ext uri="{BB962C8B-B14F-4D97-AF65-F5344CB8AC3E}">
        <p14:creationId xmlns:p14="http://schemas.microsoft.com/office/powerpoint/2010/main" val="3720896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107" y="766356"/>
            <a:ext cx="11445963" cy="1252015"/>
          </a:xfrm>
        </p:spPr>
        <p:txBody>
          <a:bodyPr>
            <a:normAutofit/>
          </a:bodyPr>
          <a:lstStyle/>
          <a:p>
            <a:pPr marL="0" indent="0" algn="just">
              <a:buNone/>
            </a:pPr>
            <a:r>
              <a:rPr lang="en-US" dirty="0" smtClean="0"/>
              <a:t>A </a:t>
            </a:r>
            <a:r>
              <a:rPr lang="en-US" dirty="0"/>
              <a:t>dictionary-like class </a:t>
            </a:r>
            <a:r>
              <a:rPr lang="en-US" dirty="0" smtClean="0"/>
              <a:t>that</a:t>
            </a:r>
            <a:r>
              <a:rPr lang="en-US" altLang="en-US" dirty="0"/>
              <a:t> groups multiple dictionaries and other mappings together to create a single </a:t>
            </a:r>
            <a:r>
              <a:rPr lang="en-US" altLang="en-US" dirty="0" smtClean="0"/>
              <a:t>object. </a:t>
            </a:r>
            <a:r>
              <a:rPr lang="en-US" altLang="en-US" dirty="0"/>
              <a:t>In other words, it takes several mappings and makes them logically appear as one. </a:t>
            </a:r>
            <a:endParaRPr lang="en-US" dirty="0" smtClean="0"/>
          </a:p>
        </p:txBody>
      </p:sp>
      <p:sp>
        <p:nvSpPr>
          <p:cNvPr id="4" name="Title 1"/>
          <p:cNvSpPr txBox="1">
            <a:spLocks noGrp="1"/>
          </p:cNvSpPr>
          <p:nvPr>
            <p:ph type="title"/>
          </p:nvPr>
        </p:nvSpPr>
        <p:spPr>
          <a:xfrm>
            <a:off x="838200" y="173538"/>
            <a:ext cx="10515600"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err="1" smtClean="0">
                <a:solidFill>
                  <a:srgbClr val="C00000"/>
                </a:solidFill>
                <a:latin typeface="+mn-lt"/>
              </a:rPr>
              <a:t>ChainMap</a:t>
            </a:r>
            <a:r>
              <a:rPr lang="en-US" sz="3600" b="1" dirty="0" smtClean="0">
                <a:latin typeface="+mn-lt"/>
              </a:rPr>
              <a:t>: </a:t>
            </a:r>
            <a:r>
              <a:rPr lang="en-US" sz="3600" b="1" dirty="0">
                <a:latin typeface="+mn-lt"/>
              </a:rPr>
              <a:t>Chaining Dictionaries </a:t>
            </a:r>
            <a:r>
              <a:rPr lang="en-US" sz="3600" b="1" dirty="0" smtClean="0">
                <a:latin typeface="+mn-lt"/>
              </a:rPr>
              <a:t>Together</a:t>
            </a:r>
            <a:endParaRPr lang="en-US" sz="3600" b="1" dirty="0">
              <a:latin typeface="+mn-lt"/>
            </a:endParaRPr>
          </a:p>
        </p:txBody>
      </p:sp>
      <p:sp>
        <p:nvSpPr>
          <p:cNvPr id="6" name="Rectangle 2"/>
          <p:cNvSpPr>
            <a:spLocks noChangeArrowheads="1"/>
          </p:cNvSpPr>
          <p:nvPr/>
        </p:nvSpPr>
        <p:spPr bwMode="auto">
          <a:xfrm>
            <a:off x="12192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2032" r="46186" b="1"/>
          <a:stretch/>
        </p:blipFill>
        <p:spPr>
          <a:xfrm>
            <a:off x="6400795" y="3293970"/>
            <a:ext cx="5653673" cy="2649630"/>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b="18454"/>
          <a:stretch/>
        </p:blipFill>
        <p:spPr>
          <a:xfrm>
            <a:off x="328355" y="2030803"/>
            <a:ext cx="5767645" cy="4671080"/>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83089" r="12157"/>
          <a:stretch/>
        </p:blipFill>
        <p:spPr>
          <a:xfrm>
            <a:off x="6400795" y="2076307"/>
            <a:ext cx="5653673" cy="1159727"/>
          </a:xfrm>
          <a:prstGeom prst="rect">
            <a:avLst/>
          </a:prstGeom>
        </p:spPr>
      </p:pic>
    </p:spTree>
    <p:extLst>
      <p:ext uri="{BB962C8B-B14F-4D97-AF65-F5344CB8AC3E}">
        <p14:creationId xmlns:p14="http://schemas.microsoft.com/office/powerpoint/2010/main" val="1176176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114" y="2412694"/>
            <a:ext cx="9144000" cy="1123720"/>
          </a:xfrm>
        </p:spPr>
        <p:txBody>
          <a:bodyPr>
            <a:normAutofit/>
          </a:bodyPr>
          <a:lstStyle/>
          <a:p>
            <a:r>
              <a:rPr lang="en-US" b="1" dirty="0" smtClean="0">
                <a:latin typeface="+mn-lt"/>
              </a:rPr>
              <a:t>Memory Mapped Files</a:t>
            </a:r>
            <a:endParaRPr lang="en-US" b="1" dirty="0">
              <a:latin typeface="+mn-lt"/>
            </a:endParaRPr>
          </a:p>
        </p:txBody>
      </p:sp>
    </p:spTree>
    <p:extLst>
      <p:ext uri="{BB962C8B-B14F-4D97-AF65-F5344CB8AC3E}">
        <p14:creationId xmlns:p14="http://schemas.microsoft.com/office/powerpoint/2010/main" val="282425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678" y="39894"/>
            <a:ext cx="10515600" cy="644809"/>
          </a:xfrm>
        </p:spPr>
        <p:txBody>
          <a:bodyPr>
            <a:normAutofit/>
          </a:bodyPr>
          <a:lstStyle/>
          <a:p>
            <a:pPr algn="ctr"/>
            <a:r>
              <a:rPr lang="en-US" sz="3600" b="1" dirty="0" smtClean="0">
                <a:latin typeface="+mn-lt"/>
              </a:rPr>
              <a:t>Introduction – Basic Terminology</a:t>
            </a:r>
            <a:endParaRPr lang="en-US" sz="3600" b="1" dirty="0">
              <a:latin typeface="+mn-lt"/>
            </a:endParaRPr>
          </a:p>
        </p:txBody>
      </p:sp>
      <p:sp>
        <p:nvSpPr>
          <p:cNvPr id="3" name="Content Placeholder 2"/>
          <p:cNvSpPr>
            <a:spLocks noGrp="1"/>
          </p:cNvSpPr>
          <p:nvPr>
            <p:ph idx="1"/>
          </p:nvPr>
        </p:nvSpPr>
        <p:spPr>
          <a:xfrm>
            <a:off x="429658" y="684703"/>
            <a:ext cx="11259238" cy="6150192"/>
          </a:xfrm>
        </p:spPr>
        <p:txBody>
          <a:bodyPr>
            <a:noAutofit/>
          </a:bodyPr>
          <a:lstStyle/>
          <a:p>
            <a:pPr algn="just"/>
            <a:r>
              <a:rPr lang="en-US" b="1" dirty="0" smtClean="0"/>
              <a:t>Program</a:t>
            </a:r>
            <a:r>
              <a:rPr lang="en-US" dirty="0" smtClean="0"/>
              <a:t> : Is an executable file consisting of a set of instructions to perform some task.</a:t>
            </a:r>
          </a:p>
          <a:p>
            <a:pPr algn="just"/>
            <a:r>
              <a:rPr lang="en-US" b="1" dirty="0" smtClean="0"/>
              <a:t>Process</a:t>
            </a:r>
            <a:r>
              <a:rPr lang="en-US" dirty="0" smtClean="0"/>
              <a:t> : Is a program in execution (Loaded into main memory along with all the resources it needs to operate).</a:t>
            </a:r>
          </a:p>
          <a:p>
            <a:pPr algn="just"/>
            <a:r>
              <a:rPr lang="en-US" b="1" dirty="0" smtClean="0"/>
              <a:t>Thread</a:t>
            </a:r>
            <a:r>
              <a:rPr lang="en-US" dirty="0" smtClean="0"/>
              <a:t> : Is a unit of execution within a process or a lightweight process . (A process can have anywhere from one thread to many).</a:t>
            </a:r>
            <a:endParaRPr lang="en-US" dirty="0"/>
          </a:p>
          <a:p>
            <a:pPr marL="0" indent="0">
              <a:buNone/>
            </a:pPr>
            <a:endParaRPr lang="en-US" b="1" dirty="0"/>
          </a:p>
          <a:p>
            <a:endParaRPr lang="en-US" b="1" dirty="0" smtClean="0"/>
          </a:p>
          <a:p>
            <a:endParaRPr lang="en-US" b="1" dirty="0" smtClean="0"/>
          </a:p>
          <a:p>
            <a:pPr marL="0" indent="0">
              <a:buNone/>
            </a:pPr>
            <a:endParaRPr lang="en-US" b="1" dirty="0"/>
          </a:p>
          <a:p>
            <a:endParaRPr lang="en-US" b="1" dirty="0" smtClean="0"/>
          </a:p>
          <a:p>
            <a:endParaRPr lang="en-US" b="1" dirty="0"/>
          </a:p>
          <a:p>
            <a:endParaRPr lang="en-US" b="1" dirty="0"/>
          </a:p>
          <a:p>
            <a:pPr marL="0" indent="0">
              <a:buNone/>
            </a:pPr>
            <a:r>
              <a:rPr lang="en-US" b="1" dirty="0" smtClean="0"/>
              <a:t>				     			</a:t>
            </a:r>
            <a:endParaRPr lang="en-US" b="1"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42"/>
          <a:stretch/>
        </p:blipFill>
        <p:spPr>
          <a:xfrm>
            <a:off x="1377108" y="3314126"/>
            <a:ext cx="8482987" cy="3342777"/>
          </a:xfrm>
          <a:prstGeom prst="rect">
            <a:avLst/>
          </a:prstGeom>
        </p:spPr>
      </p:pic>
    </p:spTree>
    <p:extLst>
      <p:ext uri="{BB962C8B-B14F-4D97-AF65-F5344CB8AC3E}">
        <p14:creationId xmlns:p14="http://schemas.microsoft.com/office/powerpoint/2010/main" val="767894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069"/>
            <a:ext cx="10515600" cy="662486"/>
          </a:xfrm>
        </p:spPr>
        <p:txBody>
          <a:bodyPr>
            <a:normAutofit fontScale="90000"/>
          </a:bodyPr>
          <a:lstStyle/>
          <a:p>
            <a:pPr algn="ctr"/>
            <a:r>
              <a:rPr lang="en-US" b="1" dirty="0" smtClean="0">
                <a:latin typeface="+mn-lt"/>
              </a:rPr>
              <a:t>Regular File I/O</a:t>
            </a:r>
            <a:endParaRPr lang="en-US" b="1" dirty="0">
              <a:latin typeface="+mn-lt"/>
            </a:endParaRPr>
          </a:p>
        </p:txBody>
      </p:sp>
      <p:pic>
        <p:nvPicPr>
          <p:cNvPr id="4" name="Content Placeholder 3"/>
          <p:cNvPicPr>
            <a:picLocks noGrp="1" noChangeAspect="1"/>
          </p:cNvPicPr>
          <p:nvPr>
            <p:ph idx="1"/>
          </p:nvPr>
        </p:nvPicPr>
        <p:blipFill>
          <a:blip r:embed="rId2"/>
          <a:stretch>
            <a:fillRect/>
          </a:stretch>
        </p:blipFill>
        <p:spPr>
          <a:xfrm>
            <a:off x="278674" y="1084849"/>
            <a:ext cx="7835434" cy="1683604"/>
          </a:xfrm>
          <a:prstGeom prst="rect">
            <a:avLst/>
          </a:prstGeom>
        </p:spPr>
      </p:pic>
      <p:sp>
        <p:nvSpPr>
          <p:cNvPr id="5" name="TextBox 4"/>
          <p:cNvSpPr txBox="1"/>
          <p:nvPr/>
        </p:nvSpPr>
        <p:spPr>
          <a:xfrm>
            <a:off x="278675" y="2845079"/>
            <a:ext cx="11451668" cy="3108543"/>
          </a:xfrm>
          <a:prstGeom prst="rect">
            <a:avLst/>
          </a:prstGeom>
          <a:noFill/>
        </p:spPr>
        <p:txBody>
          <a:bodyPr wrap="square" rtlCol="0">
            <a:spAutoFit/>
          </a:bodyPr>
          <a:lstStyle/>
          <a:p>
            <a:pPr algn="just"/>
            <a:r>
              <a:rPr lang="en-US" sz="2800" b="1" dirty="0" smtClean="0"/>
              <a:t>1. Transferring</a:t>
            </a:r>
            <a:r>
              <a:rPr lang="en-US" sz="2800" dirty="0"/>
              <a:t> control to the kernel </a:t>
            </a:r>
            <a:r>
              <a:rPr lang="en-US" sz="2800" dirty="0" smtClean="0"/>
              <a:t>operating </a:t>
            </a:r>
            <a:r>
              <a:rPr lang="en-US" sz="2800" dirty="0"/>
              <a:t>system code with system </a:t>
            </a:r>
            <a:r>
              <a:rPr lang="en-US" sz="2800" dirty="0" smtClean="0"/>
              <a:t>calls(</a:t>
            </a:r>
            <a:r>
              <a:rPr lang="en-US" sz="2800" dirty="0"/>
              <a:t>System calls are the API that the operating system provides to allow your program to go from user space to kernel </a:t>
            </a:r>
            <a:r>
              <a:rPr lang="en-US" sz="2800" dirty="0" smtClean="0"/>
              <a:t>space)</a:t>
            </a:r>
            <a:endParaRPr lang="en-US" sz="2800" dirty="0"/>
          </a:p>
          <a:p>
            <a:pPr algn="just"/>
            <a:r>
              <a:rPr lang="en-US" sz="2800" b="1" dirty="0" smtClean="0"/>
              <a:t>2. Interacting</a:t>
            </a:r>
            <a:r>
              <a:rPr lang="en-US" sz="2800" dirty="0"/>
              <a:t> with the physical disk where the file resides</a:t>
            </a:r>
          </a:p>
          <a:p>
            <a:pPr algn="just"/>
            <a:r>
              <a:rPr lang="en-US" sz="2800" b="1" dirty="0" smtClean="0"/>
              <a:t>3. Copying</a:t>
            </a:r>
            <a:r>
              <a:rPr lang="en-US" sz="2800" dirty="0"/>
              <a:t> the data into different buffers between </a:t>
            </a:r>
            <a:r>
              <a:rPr lang="en-US" sz="2800" dirty="0" smtClean="0"/>
              <a:t>user space and kernel space</a:t>
            </a:r>
            <a:endParaRPr lang="en-US" sz="2800" dirty="0"/>
          </a:p>
          <a:p>
            <a:pPr algn="just"/>
            <a:r>
              <a:rPr lang="en-US" sz="2800" b="1" dirty="0" smtClean="0"/>
              <a:t>4</a:t>
            </a:r>
            <a:r>
              <a:rPr lang="en-US" sz="2800" dirty="0" smtClean="0"/>
              <a:t>. All </a:t>
            </a:r>
            <a:r>
              <a:rPr lang="en-US" sz="2800" dirty="0"/>
              <a:t>these layers add </a:t>
            </a:r>
            <a:r>
              <a:rPr lang="en-US" sz="2800" b="1" dirty="0"/>
              <a:t>latency</a:t>
            </a:r>
            <a:r>
              <a:rPr lang="en-US" sz="2800" dirty="0"/>
              <a:t> and can slow down your </a:t>
            </a:r>
            <a:r>
              <a:rPr lang="en-US" sz="2800" dirty="0" smtClean="0"/>
              <a:t>program.</a:t>
            </a:r>
            <a:endParaRPr lang="en-US" sz="2800" dirty="0"/>
          </a:p>
        </p:txBody>
      </p:sp>
      <p:sp>
        <p:nvSpPr>
          <p:cNvPr id="6" name="TextBox 5"/>
          <p:cNvSpPr txBox="1"/>
          <p:nvPr/>
        </p:nvSpPr>
        <p:spPr>
          <a:xfrm>
            <a:off x="8114108" y="1008223"/>
            <a:ext cx="3692434" cy="1384995"/>
          </a:xfrm>
          <a:prstGeom prst="rect">
            <a:avLst/>
          </a:prstGeom>
          <a:noFill/>
        </p:spPr>
        <p:txBody>
          <a:bodyPr wrap="square" rtlCol="0">
            <a:spAutoFit/>
          </a:bodyPr>
          <a:lstStyle/>
          <a:p>
            <a:pPr algn="just"/>
            <a:r>
              <a:rPr lang="en-US" sz="2800" dirty="0" smtClean="0"/>
              <a:t>Reads file into physical memory and prints it to the screen</a:t>
            </a:r>
            <a:endParaRPr lang="en-US" sz="2800" dirty="0"/>
          </a:p>
        </p:txBody>
      </p:sp>
      <p:sp>
        <p:nvSpPr>
          <p:cNvPr id="7" name="Title 1"/>
          <p:cNvSpPr txBox="1">
            <a:spLocks/>
          </p:cNvSpPr>
          <p:nvPr/>
        </p:nvSpPr>
        <p:spPr>
          <a:xfrm>
            <a:off x="142629" y="5836442"/>
            <a:ext cx="11817531" cy="865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dirty="0" smtClean="0">
              <a:latin typeface="+mn-lt"/>
            </a:endParaRPr>
          </a:p>
          <a:p>
            <a:pPr algn="ctr"/>
            <a:r>
              <a:rPr lang="en-US" sz="3600" b="1" dirty="0" smtClean="0">
                <a:solidFill>
                  <a:srgbClr val="C00000"/>
                </a:solidFill>
                <a:latin typeface="+mn-lt"/>
              </a:rPr>
              <a:t>Solution</a:t>
            </a:r>
            <a:r>
              <a:rPr lang="en-US" sz="3600" dirty="0" smtClean="0">
                <a:latin typeface="+mn-lt"/>
              </a:rPr>
              <a:t> : Memory Mapped Files</a:t>
            </a:r>
          </a:p>
          <a:p>
            <a:pPr algn="ctr"/>
            <a:r>
              <a:rPr lang="en-US" sz="3600" dirty="0" smtClean="0">
                <a:latin typeface="+mn-lt"/>
              </a:rPr>
              <a:t> </a:t>
            </a:r>
            <a:endParaRPr lang="en-US" sz="3600" dirty="0">
              <a:latin typeface="+mn-lt"/>
            </a:endParaRPr>
          </a:p>
        </p:txBody>
      </p:sp>
    </p:spTree>
    <p:extLst>
      <p:ext uri="{BB962C8B-B14F-4D97-AF65-F5344CB8AC3E}">
        <p14:creationId xmlns:p14="http://schemas.microsoft.com/office/powerpoint/2010/main" val="2084695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267" y="1128939"/>
            <a:ext cx="11820293" cy="5483734"/>
          </a:xfrm>
        </p:spPr>
        <p:txBody>
          <a:bodyPr>
            <a:noAutofit/>
          </a:bodyPr>
          <a:lstStyle/>
          <a:p>
            <a:pPr marL="0" indent="0" algn="just">
              <a:buNone/>
            </a:pPr>
            <a:endParaRPr lang="en-US" sz="800" dirty="0"/>
          </a:p>
          <a:p>
            <a:pPr algn="just"/>
            <a:r>
              <a:rPr lang="en-US" dirty="0" smtClean="0"/>
              <a:t>Memory-mapping </a:t>
            </a:r>
            <a:r>
              <a:rPr lang="en-US" dirty="0"/>
              <a:t>typically improves I/O performance because </a:t>
            </a:r>
            <a:r>
              <a:rPr lang="en-US" dirty="0" smtClean="0"/>
              <a:t>it uses </a:t>
            </a:r>
            <a:r>
              <a:rPr lang="en-US" dirty="0"/>
              <a:t>lower-level operating system APIs to store file contents directly in physical memory. I</a:t>
            </a:r>
            <a:r>
              <a:rPr lang="en-US" dirty="0" smtClean="0"/>
              <a:t>t </a:t>
            </a:r>
            <a:r>
              <a:rPr lang="en-US" dirty="0"/>
              <a:t>does not involve a separate system call for each access and </a:t>
            </a:r>
            <a:r>
              <a:rPr lang="en-US" dirty="0" smtClean="0"/>
              <a:t>does </a:t>
            </a:r>
            <a:r>
              <a:rPr lang="en-US" dirty="0"/>
              <a:t>not require copying data between buffers – the memory is accessed directly</a:t>
            </a:r>
            <a:r>
              <a:rPr lang="en-US" dirty="0" smtClean="0"/>
              <a:t>.</a:t>
            </a:r>
          </a:p>
          <a:p>
            <a:pPr algn="just"/>
            <a:endParaRPr lang="en-US" sz="800" dirty="0"/>
          </a:p>
          <a:p>
            <a:pPr algn="just" fontAlgn="base"/>
            <a:r>
              <a:rPr lang="en-US" dirty="0" smtClean="0"/>
              <a:t>Memory-mapping uses </a:t>
            </a:r>
            <a:r>
              <a:rPr lang="en-US" dirty="0"/>
              <a:t>the concept of virtual memory to make it appear to the program that a large file has been loaded to main memory</a:t>
            </a:r>
            <a:r>
              <a:rPr lang="en-US" dirty="0" smtClean="0"/>
              <a:t>.</a:t>
            </a:r>
          </a:p>
          <a:p>
            <a:pPr marL="0" indent="0" algn="just" fontAlgn="base">
              <a:buNone/>
            </a:pPr>
            <a:endParaRPr lang="en-US" sz="800" dirty="0"/>
          </a:p>
          <a:p>
            <a:pPr algn="just" fontAlgn="base"/>
            <a:r>
              <a:rPr lang="en-US" dirty="0"/>
              <a:t>But in reality the file is only present on the disk. The operating system just maps the address of the file into the program’s address space so that program can access the file.</a:t>
            </a:r>
          </a:p>
          <a:p>
            <a:pPr algn="just"/>
            <a:endParaRPr lang="en-US" dirty="0"/>
          </a:p>
        </p:txBody>
      </p:sp>
      <p:sp>
        <p:nvSpPr>
          <p:cNvPr id="4" name="Title 3"/>
          <p:cNvSpPr>
            <a:spLocks noGrp="1"/>
          </p:cNvSpPr>
          <p:nvPr>
            <p:ph type="title"/>
          </p:nvPr>
        </p:nvSpPr>
        <p:spPr>
          <a:xfrm>
            <a:off x="838200" y="365126"/>
            <a:ext cx="10515600" cy="662486"/>
          </a:xfrm>
        </p:spPr>
        <p:txBody>
          <a:bodyPr>
            <a:normAutofit/>
          </a:bodyPr>
          <a:lstStyle/>
          <a:p>
            <a:pPr algn="ctr"/>
            <a:r>
              <a:rPr lang="en-US" sz="4000" b="1" dirty="0">
                <a:latin typeface="+mn-lt"/>
              </a:rPr>
              <a:t>Memory Mapped </a:t>
            </a:r>
            <a:r>
              <a:rPr lang="en-US" sz="4000" b="1" dirty="0" smtClean="0">
                <a:latin typeface="+mn-lt"/>
              </a:rPr>
              <a:t>Files</a:t>
            </a:r>
            <a:endParaRPr lang="en-US" sz="4000" dirty="0">
              <a:latin typeface="+mn-lt"/>
            </a:endParaRPr>
          </a:p>
        </p:txBody>
      </p:sp>
    </p:spTree>
    <p:extLst>
      <p:ext uri="{BB962C8B-B14F-4D97-AF65-F5344CB8AC3E}">
        <p14:creationId xmlns:p14="http://schemas.microsoft.com/office/powerpoint/2010/main" val="2051488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9531" y="365126"/>
            <a:ext cx="11364215" cy="679904"/>
          </a:xfrm>
        </p:spPr>
        <p:txBody>
          <a:bodyPr>
            <a:noAutofit/>
          </a:bodyPr>
          <a:lstStyle/>
          <a:p>
            <a:pPr algn="ctr"/>
            <a:r>
              <a:rPr lang="en-US" sz="3600" b="1" dirty="0">
                <a:solidFill>
                  <a:srgbClr val="C00000"/>
                </a:solidFill>
                <a:latin typeface="+mn-lt"/>
              </a:rPr>
              <a:t>Python </a:t>
            </a:r>
            <a:r>
              <a:rPr lang="en-US" sz="3600" b="1" dirty="0" err="1">
                <a:solidFill>
                  <a:srgbClr val="C00000"/>
                </a:solidFill>
                <a:latin typeface="+mn-lt"/>
              </a:rPr>
              <a:t>mmap</a:t>
            </a:r>
            <a:r>
              <a:rPr lang="en-US" sz="3600" b="1" dirty="0">
                <a:latin typeface="+mn-lt"/>
              </a:rPr>
              <a:t>: </a:t>
            </a:r>
            <a:r>
              <a:rPr lang="en-US" sz="3600" b="1" dirty="0" smtClean="0">
                <a:latin typeface="+mn-lt"/>
              </a:rPr>
              <a:t>Improved </a:t>
            </a:r>
            <a:r>
              <a:rPr lang="en-US" sz="3600" b="1" dirty="0">
                <a:latin typeface="+mn-lt"/>
              </a:rPr>
              <a:t>File I/O With Memory Mapping</a:t>
            </a:r>
          </a:p>
        </p:txBody>
      </p:sp>
      <p:sp>
        <p:nvSpPr>
          <p:cNvPr id="5" name="TextBox 4"/>
          <p:cNvSpPr txBox="1"/>
          <p:nvPr/>
        </p:nvSpPr>
        <p:spPr>
          <a:xfrm>
            <a:off x="489531" y="1045030"/>
            <a:ext cx="11364215" cy="5386090"/>
          </a:xfrm>
          <a:prstGeom prst="rect">
            <a:avLst/>
          </a:prstGeom>
          <a:noFill/>
        </p:spPr>
        <p:txBody>
          <a:bodyPr wrap="square" rtlCol="0">
            <a:spAutoFit/>
          </a:bodyPr>
          <a:lstStyle/>
          <a:p>
            <a:pPr lvl="0" eaLnBrk="0" fontAlgn="base" hangingPunct="0">
              <a:spcBef>
                <a:spcPct val="0"/>
              </a:spcBef>
              <a:spcAft>
                <a:spcPct val="0"/>
              </a:spcAft>
            </a:pPr>
            <a:r>
              <a:rPr lang="en-US" altLang="en-US" sz="2400" dirty="0" err="1" smtClean="0">
                <a:solidFill>
                  <a:srgbClr val="222222"/>
                </a:solidFill>
              </a:rPr>
              <a:t>mmap</a:t>
            </a:r>
            <a:r>
              <a:rPr lang="en-US" altLang="en-US" sz="2400" dirty="0">
                <a:solidFill>
                  <a:srgbClr val="222222"/>
                </a:solidFill>
              </a:rPr>
              <a:t> Object </a:t>
            </a:r>
            <a:r>
              <a:rPr lang="en-US" altLang="en-US" sz="2400" dirty="0" smtClean="0">
                <a:solidFill>
                  <a:srgbClr val="222222"/>
                </a:solidFill>
              </a:rPr>
              <a:t>Creation Syntax :</a:t>
            </a:r>
            <a:endParaRPr lang="en-US" altLang="en-US" sz="2400" dirty="0">
              <a:solidFill>
                <a:srgbClr val="222222"/>
              </a:solidFill>
            </a:endParaRPr>
          </a:p>
          <a:p>
            <a:pPr eaLnBrk="0" fontAlgn="base" hangingPunct="0">
              <a:spcBef>
                <a:spcPct val="0"/>
              </a:spcBef>
              <a:spcAft>
                <a:spcPct val="0"/>
              </a:spcAft>
            </a:pPr>
            <a:r>
              <a:rPr lang="en-US" altLang="en-US" sz="2400" i="1" dirty="0" err="1">
                <a:solidFill>
                  <a:srgbClr val="C00000"/>
                </a:solidFill>
              </a:rPr>
              <a:t>mmap.mmap</a:t>
            </a:r>
            <a:r>
              <a:rPr lang="en-US" altLang="en-US" sz="2400" i="1" dirty="0">
                <a:solidFill>
                  <a:srgbClr val="C00000"/>
                </a:solidFill>
              </a:rPr>
              <a:t>(</a:t>
            </a:r>
            <a:r>
              <a:rPr lang="en-US" altLang="en-US" sz="2400" i="1" dirty="0" err="1">
                <a:solidFill>
                  <a:srgbClr val="C00000"/>
                </a:solidFill>
              </a:rPr>
              <a:t>file_obj.fileno</a:t>
            </a:r>
            <a:r>
              <a:rPr lang="en-US" altLang="en-US" sz="2400" i="1" dirty="0">
                <a:solidFill>
                  <a:srgbClr val="C00000"/>
                </a:solidFill>
              </a:rPr>
              <a:t>(), length=0, access=</a:t>
            </a:r>
            <a:r>
              <a:rPr lang="en-US" altLang="en-US" sz="2400" i="1" dirty="0" err="1">
                <a:solidFill>
                  <a:srgbClr val="C00000"/>
                </a:solidFill>
              </a:rPr>
              <a:t>mmap.ACCESS_READ</a:t>
            </a:r>
            <a:r>
              <a:rPr lang="en-US" altLang="en-US" sz="2400" i="1" dirty="0">
                <a:solidFill>
                  <a:srgbClr val="C00000"/>
                </a:solidFill>
              </a:rPr>
              <a:t>) </a:t>
            </a:r>
          </a:p>
          <a:p>
            <a:pPr eaLnBrk="0" fontAlgn="base" hangingPunct="0">
              <a:spcBef>
                <a:spcPct val="0"/>
              </a:spcBef>
              <a:spcAft>
                <a:spcPct val="0"/>
              </a:spcAft>
            </a:pPr>
            <a:endParaRPr lang="en-US" altLang="en-US" sz="2400" i="1" dirty="0" smtClean="0">
              <a:solidFill>
                <a:srgbClr val="C00000"/>
              </a:solidFill>
            </a:endParaRPr>
          </a:p>
          <a:p>
            <a:pPr eaLnBrk="0" fontAlgn="base" hangingPunct="0">
              <a:spcBef>
                <a:spcPct val="0"/>
              </a:spcBef>
              <a:spcAft>
                <a:spcPct val="0"/>
              </a:spcAft>
            </a:pPr>
            <a:endParaRPr lang="en-US" sz="800" dirty="0">
              <a:solidFill>
                <a:srgbClr val="222222"/>
              </a:solidFill>
            </a:endParaRPr>
          </a:p>
          <a:p>
            <a:pPr algn="just"/>
            <a:r>
              <a:rPr lang="en-US" altLang="en-US" sz="2400" dirty="0"/>
              <a:t>1. </a:t>
            </a:r>
            <a:r>
              <a:rPr lang="en-US" altLang="en-US" sz="2400" dirty="0" smtClean="0"/>
              <a:t>File </a:t>
            </a:r>
            <a:r>
              <a:rPr lang="en-US" altLang="en-US" sz="2400" dirty="0" err="1" smtClean="0"/>
              <a:t>discriptor</a:t>
            </a:r>
            <a:r>
              <a:rPr lang="en-US" altLang="en-US" sz="2400" dirty="0" smtClean="0"/>
              <a:t>, </a:t>
            </a:r>
            <a:r>
              <a:rPr lang="en-US" altLang="en-US" sz="2400" dirty="0"/>
              <a:t>which </a:t>
            </a:r>
            <a:r>
              <a:rPr lang="en-US" altLang="en-US" sz="2400" dirty="0">
                <a:solidFill>
                  <a:srgbClr val="222222"/>
                </a:solidFill>
              </a:rPr>
              <a:t>comes from the </a:t>
            </a:r>
            <a:r>
              <a:rPr lang="en-US" altLang="en-US" sz="2400" dirty="0" err="1">
                <a:solidFill>
                  <a:srgbClr val="222222"/>
                </a:solidFill>
              </a:rPr>
              <a:t>fileno</a:t>
            </a:r>
            <a:r>
              <a:rPr lang="en-US" altLang="en-US" sz="2400" dirty="0">
                <a:solidFill>
                  <a:srgbClr val="222222"/>
                </a:solidFill>
              </a:rPr>
              <a:t>() method of a regular file object</a:t>
            </a:r>
            <a:r>
              <a:rPr lang="en-US" altLang="en-US" sz="2400" dirty="0"/>
              <a:t> </a:t>
            </a:r>
          </a:p>
          <a:p>
            <a:pPr algn="just"/>
            <a:endParaRPr lang="en-US" sz="2400" dirty="0" smtClean="0"/>
          </a:p>
          <a:p>
            <a:pPr algn="just"/>
            <a:r>
              <a:rPr lang="en-US" altLang="en-US" sz="2400" dirty="0" smtClean="0">
                <a:solidFill>
                  <a:srgbClr val="222222"/>
                </a:solidFill>
              </a:rPr>
              <a:t>2. length=0</a:t>
            </a:r>
            <a:r>
              <a:rPr lang="en-US" altLang="en-US" sz="2400" dirty="0">
                <a:solidFill>
                  <a:srgbClr val="222222"/>
                </a:solidFill>
              </a:rPr>
              <a:t>. This is the length in bytes of the memory map. 0 is a special value indicating that the system should create a memory map large enough to hold the entire file.</a:t>
            </a:r>
            <a:r>
              <a:rPr lang="en-US" altLang="en-US" sz="2400" dirty="0"/>
              <a:t> </a:t>
            </a:r>
            <a:endParaRPr lang="en-US" altLang="en-US" sz="2400" dirty="0" smtClean="0"/>
          </a:p>
          <a:p>
            <a:pPr algn="just"/>
            <a:endParaRPr lang="en-US" altLang="en-US" sz="2400" dirty="0" smtClean="0"/>
          </a:p>
          <a:p>
            <a:pPr algn="just"/>
            <a:r>
              <a:rPr lang="en-US" altLang="en-US" sz="2400" dirty="0" smtClean="0">
                <a:solidFill>
                  <a:srgbClr val="222222"/>
                </a:solidFill>
              </a:rPr>
              <a:t>3. The</a:t>
            </a:r>
            <a:r>
              <a:rPr lang="en-US" altLang="en-US" sz="2400" dirty="0">
                <a:solidFill>
                  <a:srgbClr val="222222"/>
                </a:solidFill>
              </a:rPr>
              <a:t> access argument tells the operating system how you’re going to interact with the mapped memory. The </a:t>
            </a:r>
            <a:r>
              <a:rPr lang="en-US" altLang="en-US" sz="2400" dirty="0" smtClean="0">
                <a:solidFill>
                  <a:srgbClr val="222222"/>
                </a:solidFill>
              </a:rPr>
              <a:t>options are</a:t>
            </a:r>
            <a:r>
              <a:rPr lang="en-US" altLang="en-US" sz="2400" dirty="0">
                <a:solidFill>
                  <a:srgbClr val="222222"/>
                </a:solidFill>
              </a:rPr>
              <a:t> ACCESS_READ, ACCESS_WRITE, </a:t>
            </a:r>
            <a:r>
              <a:rPr lang="en-US" altLang="en-US" sz="2400" dirty="0" smtClean="0">
                <a:solidFill>
                  <a:srgbClr val="222222"/>
                </a:solidFill>
              </a:rPr>
              <a:t>ACCESS_COPY</a:t>
            </a:r>
            <a:r>
              <a:rPr lang="en-US" altLang="en-US" sz="2400" dirty="0">
                <a:solidFill>
                  <a:srgbClr val="222222"/>
                </a:solidFill>
              </a:rPr>
              <a:t>.</a:t>
            </a:r>
            <a:endParaRPr lang="en-US" altLang="en-US" sz="2400" dirty="0"/>
          </a:p>
          <a:p>
            <a:pPr marL="342900" indent="-342900">
              <a:buFont typeface="Arial" panose="020B0604020202020204" pitchFamily="34" charset="0"/>
              <a:buChar char="•"/>
            </a:pPr>
            <a:r>
              <a:rPr lang="en-US" altLang="en-US" sz="2400" b="1" dirty="0">
                <a:solidFill>
                  <a:srgbClr val="222222"/>
                </a:solidFill>
              </a:rPr>
              <a:t>ACCESS_READ</a:t>
            </a:r>
            <a:r>
              <a:rPr lang="en-US" altLang="en-US" sz="2400" dirty="0">
                <a:solidFill>
                  <a:srgbClr val="222222"/>
                </a:solidFill>
              </a:rPr>
              <a:t> creates a read-only memory </a:t>
            </a:r>
            <a:r>
              <a:rPr lang="en-US" altLang="en-US" sz="2400" dirty="0" smtClean="0">
                <a:solidFill>
                  <a:srgbClr val="222222"/>
                </a:solidFill>
              </a:rPr>
              <a:t>map.</a:t>
            </a:r>
            <a:r>
              <a:rPr lang="en-US" altLang="en-US" sz="2400" dirty="0" smtClean="0"/>
              <a:t> </a:t>
            </a:r>
            <a:endParaRPr lang="en-US" altLang="en-US" sz="2400" dirty="0"/>
          </a:p>
          <a:p>
            <a:pPr marL="342900" lvl="0" indent="-342900" eaLnBrk="0" fontAlgn="base" hangingPunct="0">
              <a:spcBef>
                <a:spcPct val="0"/>
              </a:spcBef>
              <a:spcAft>
                <a:spcPct val="0"/>
              </a:spcAft>
              <a:buFont typeface="Arial" panose="020B0604020202020204" pitchFamily="34" charset="0"/>
              <a:buChar char="•"/>
            </a:pPr>
            <a:r>
              <a:rPr lang="en-US" altLang="en-US" sz="2400" b="1" dirty="0" smtClean="0">
                <a:solidFill>
                  <a:srgbClr val="222222"/>
                </a:solidFill>
              </a:rPr>
              <a:t>ACCESS_WRITE</a:t>
            </a:r>
            <a:r>
              <a:rPr lang="en-US" altLang="en-US" sz="2400" dirty="0">
                <a:solidFill>
                  <a:srgbClr val="222222"/>
                </a:solidFill>
              </a:rPr>
              <a:t> specifies write-through semantics, meaning the data will be written through memory and persisted on disk.</a:t>
            </a:r>
          </a:p>
          <a:p>
            <a:pPr marL="342900" lvl="0" indent="-342900" eaLnBrk="0" fontAlgn="base" hangingPunct="0">
              <a:spcBef>
                <a:spcPct val="0"/>
              </a:spcBef>
              <a:spcAft>
                <a:spcPct val="0"/>
              </a:spcAft>
              <a:buFont typeface="Arial" panose="020B0604020202020204" pitchFamily="34" charset="0"/>
              <a:buChar char="•"/>
            </a:pPr>
            <a:r>
              <a:rPr lang="en-US" altLang="en-US" sz="2400" b="1" dirty="0">
                <a:solidFill>
                  <a:srgbClr val="222222"/>
                </a:solidFill>
              </a:rPr>
              <a:t>ACCESS_COPY</a:t>
            </a:r>
            <a:r>
              <a:rPr lang="en-US" altLang="en-US" sz="2400" dirty="0">
                <a:solidFill>
                  <a:srgbClr val="222222"/>
                </a:solidFill>
              </a:rPr>
              <a:t> does not write the changes to </a:t>
            </a:r>
            <a:r>
              <a:rPr lang="en-US" altLang="en-US" sz="2400" dirty="0" smtClean="0">
                <a:solidFill>
                  <a:srgbClr val="222222"/>
                </a:solidFill>
              </a:rPr>
              <a:t>disk</a:t>
            </a:r>
            <a:r>
              <a:rPr lang="en-US" altLang="en-US" sz="2400" dirty="0">
                <a:solidFill>
                  <a:srgbClr val="222222"/>
                </a:solidFill>
              </a:rPr>
              <a:t>.</a:t>
            </a:r>
          </a:p>
        </p:txBody>
      </p:sp>
      <p:sp>
        <p:nvSpPr>
          <p:cNvPr id="6"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0" y="136267"/>
            <a:ext cx="184731" cy="184666"/>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152400" y="1963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7"/>
          <p:cNvSpPr>
            <a:spLocks noChangeArrowheads="1"/>
          </p:cNvSpPr>
          <p:nvPr/>
        </p:nvSpPr>
        <p:spPr bwMode="auto">
          <a:xfrm>
            <a:off x="152400" y="1963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152400" y="1963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8148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1679" y="365126"/>
            <a:ext cx="11496672" cy="679904"/>
          </a:xfrm>
        </p:spPr>
        <p:txBody>
          <a:bodyPr>
            <a:noAutofit/>
          </a:bodyPr>
          <a:lstStyle/>
          <a:p>
            <a:pPr algn="ctr"/>
            <a:r>
              <a:rPr lang="en-US" sz="3600" b="1" dirty="0">
                <a:solidFill>
                  <a:srgbClr val="C00000"/>
                </a:solidFill>
                <a:latin typeface="+mn-lt"/>
              </a:rPr>
              <a:t>Python </a:t>
            </a:r>
            <a:r>
              <a:rPr lang="en-US" sz="3600" b="1" dirty="0" err="1">
                <a:solidFill>
                  <a:srgbClr val="C00000"/>
                </a:solidFill>
                <a:latin typeface="+mn-lt"/>
              </a:rPr>
              <a:t>mmap</a:t>
            </a:r>
            <a:r>
              <a:rPr lang="en-US" sz="3600" b="1" dirty="0">
                <a:latin typeface="+mn-lt"/>
              </a:rPr>
              <a:t>: </a:t>
            </a:r>
            <a:r>
              <a:rPr lang="en-US" sz="3600" b="1" dirty="0" smtClean="0">
                <a:latin typeface="+mn-lt"/>
              </a:rPr>
              <a:t>Improved </a:t>
            </a:r>
            <a:r>
              <a:rPr lang="en-US" sz="3600" b="1" dirty="0">
                <a:latin typeface="+mn-lt"/>
              </a:rPr>
              <a:t>File I/O With Memory Mapping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367" y="1045030"/>
            <a:ext cx="10013794" cy="5580630"/>
          </a:xfrm>
          <a:prstGeom prst="rect">
            <a:avLst/>
          </a:prstGeom>
        </p:spPr>
      </p:pic>
    </p:spTree>
    <p:extLst>
      <p:ext uri="{BB962C8B-B14F-4D97-AF65-F5344CB8AC3E}">
        <p14:creationId xmlns:p14="http://schemas.microsoft.com/office/powerpoint/2010/main" val="524889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90" y="95270"/>
            <a:ext cx="10985810" cy="964096"/>
          </a:xfrm>
        </p:spPr>
        <p:txBody>
          <a:bodyPr>
            <a:noAutofit/>
          </a:bodyPr>
          <a:lstStyle/>
          <a:p>
            <a:pPr algn="ctr"/>
            <a:r>
              <a:rPr lang="en-US" sz="3600" b="1" dirty="0" err="1">
                <a:latin typeface="+mn-lt"/>
              </a:rPr>
              <a:t>m</a:t>
            </a:r>
            <a:r>
              <a:rPr lang="en-US" sz="3600" b="1" dirty="0" err="1" smtClean="0">
                <a:latin typeface="+mn-lt"/>
              </a:rPr>
              <a:t>map</a:t>
            </a:r>
            <a:r>
              <a:rPr lang="en-US" sz="3600" b="1" dirty="0" smtClean="0">
                <a:latin typeface="+mn-lt"/>
              </a:rPr>
              <a:t> Objects as Strings </a:t>
            </a:r>
            <a:br>
              <a:rPr lang="en-US" sz="3600" b="1" dirty="0" smtClean="0">
                <a:latin typeface="+mn-lt"/>
              </a:rPr>
            </a:br>
            <a:r>
              <a:rPr lang="en-US" sz="3600" b="1" dirty="0" smtClean="0">
                <a:latin typeface="+mn-lt"/>
              </a:rPr>
              <a:t>Search </a:t>
            </a:r>
            <a:r>
              <a:rPr lang="en-US" sz="3600" b="1" dirty="0">
                <a:latin typeface="+mn-lt"/>
              </a:rPr>
              <a:t>a Memory-Mapped File</a:t>
            </a:r>
          </a:p>
        </p:txBody>
      </p:sp>
      <p:sp>
        <p:nvSpPr>
          <p:cNvPr id="3" name="Content Placeholder 2"/>
          <p:cNvSpPr>
            <a:spLocks noGrp="1"/>
          </p:cNvSpPr>
          <p:nvPr>
            <p:ph idx="1"/>
          </p:nvPr>
        </p:nvSpPr>
        <p:spPr>
          <a:xfrm>
            <a:off x="367990" y="1059365"/>
            <a:ext cx="11374244" cy="669073"/>
          </a:xfrm>
        </p:spPr>
        <p:txBody>
          <a:bodyPr>
            <a:noAutofit/>
          </a:bodyPr>
          <a:lstStyle/>
          <a:p>
            <a:pPr marL="0" indent="0" algn="just">
              <a:buNone/>
            </a:pPr>
            <a:r>
              <a:rPr lang="en-US" sz="2400" dirty="0" smtClean="0"/>
              <a:t>Memory </a:t>
            </a:r>
            <a:r>
              <a:rPr lang="en-US" sz="2400" dirty="0"/>
              <a:t>mapping transparently loads the file contents into memory as a </a:t>
            </a:r>
            <a:r>
              <a:rPr lang="en-US" sz="2400" dirty="0" smtClean="0"/>
              <a:t>string. So string operations can be performed on </a:t>
            </a:r>
            <a:r>
              <a:rPr lang="en-US" sz="2400" dirty="0" err="1" smtClean="0"/>
              <a:t>mmap</a:t>
            </a:r>
            <a:r>
              <a:rPr lang="en-US" sz="2400" dirty="0" smtClean="0"/>
              <a:t> objects like slicing , searching etc.</a:t>
            </a:r>
          </a:p>
          <a:p>
            <a:pPr algn="just"/>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817" y="1884555"/>
            <a:ext cx="10846590" cy="4893828"/>
          </a:xfrm>
          <a:prstGeom prst="rect">
            <a:avLst/>
          </a:prstGeom>
        </p:spPr>
      </p:pic>
    </p:spTree>
    <p:extLst>
      <p:ext uri="{BB962C8B-B14F-4D97-AF65-F5344CB8AC3E}">
        <p14:creationId xmlns:p14="http://schemas.microsoft.com/office/powerpoint/2010/main" val="3437256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50" y="32750"/>
            <a:ext cx="10515600" cy="661916"/>
          </a:xfrm>
        </p:spPr>
        <p:txBody>
          <a:bodyPr>
            <a:normAutofit/>
          </a:bodyPr>
          <a:lstStyle/>
          <a:p>
            <a:pPr algn="ctr"/>
            <a:r>
              <a:rPr lang="en-US" sz="3600" b="1" dirty="0">
                <a:latin typeface="+mn-lt"/>
              </a:rPr>
              <a:t>Memory-Mapped Objects as </a:t>
            </a:r>
            <a:r>
              <a:rPr lang="en-US" sz="3600" b="1" dirty="0" smtClean="0">
                <a:latin typeface="+mn-lt"/>
              </a:rPr>
              <a:t>Files</a:t>
            </a:r>
            <a:endParaRPr lang="en-US" sz="3600" b="1" dirty="0">
              <a:latin typeface="+mn-lt"/>
            </a:endParaRPr>
          </a:p>
        </p:txBody>
      </p:sp>
      <p:sp>
        <p:nvSpPr>
          <p:cNvPr id="4" name="Rectangle 1"/>
          <p:cNvSpPr>
            <a:spLocks noGrp="1" noChangeArrowheads="1"/>
          </p:cNvSpPr>
          <p:nvPr>
            <p:ph idx="1"/>
          </p:nvPr>
        </p:nvSpPr>
        <p:spPr bwMode="auto">
          <a:xfrm>
            <a:off x="903250" y="665143"/>
            <a:ext cx="1079438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mn-lt"/>
              </a:rPr>
              <a:t> A memory-mapped file is part string and part file, so </a:t>
            </a:r>
            <a:r>
              <a:rPr kumimoji="0" lang="en-US" altLang="en-US" b="0" i="0" u="none" strike="noStrike" cap="none" normalizeH="0" baseline="0" dirty="0" err="1" smtClean="0">
                <a:ln>
                  <a:noFill/>
                </a:ln>
                <a:solidFill>
                  <a:srgbClr val="222222"/>
                </a:solidFill>
                <a:effectLst/>
                <a:latin typeface="+mn-lt"/>
              </a:rPr>
              <a:t>mmap</a:t>
            </a:r>
            <a:r>
              <a:rPr kumimoji="0" lang="en-US" altLang="en-US" b="0" i="0" u="none" strike="noStrike" cap="none" normalizeH="0" baseline="0" dirty="0" smtClean="0">
                <a:ln>
                  <a:noFill/>
                </a:ln>
                <a:solidFill>
                  <a:srgbClr val="222222"/>
                </a:solidFill>
                <a:effectLst/>
                <a:latin typeface="+mn-lt"/>
              </a:rPr>
              <a:t> also allows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latin typeface="+mn-lt"/>
              </a:rPr>
              <a:t> </a:t>
            </a:r>
            <a:r>
              <a:rPr kumimoji="0" lang="en-US" altLang="en-US" b="0" i="0" u="none" strike="noStrike" cap="none" normalizeH="0" baseline="0" dirty="0" smtClean="0">
                <a:ln>
                  <a:noFill/>
                </a:ln>
                <a:solidFill>
                  <a:srgbClr val="222222"/>
                </a:solidFill>
                <a:effectLst/>
                <a:latin typeface="+mn-lt"/>
              </a:rPr>
              <a:t>you to perform common file operations like seek(), tell(), and </a:t>
            </a:r>
            <a:r>
              <a:rPr kumimoji="0" lang="en-US" altLang="en-US" b="0" i="0" u="none" strike="noStrike" cap="none" normalizeH="0" baseline="0" dirty="0" err="1" smtClean="0">
                <a:ln>
                  <a:noFill/>
                </a:ln>
                <a:solidFill>
                  <a:srgbClr val="222222"/>
                </a:solidFill>
                <a:effectLst/>
                <a:latin typeface="+mn-lt"/>
              </a:rPr>
              <a:t>readline</a:t>
            </a:r>
            <a:r>
              <a:rPr kumimoji="0" lang="en-US" altLang="en-US" b="0" i="0" u="none" strike="noStrike" cap="none" normalizeH="0" baseline="0" dirty="0" smtClean="0">
                <a:ln>
                  <a:noFill/>
                </a:ln>
                <a:solidFill>
                  <a:srgbClr val="222222"/>
                </a:solidFill>
                <a:effectLst/>
                <a:latin typeface="+mn-lt"/>
              </a:rPr>
              <a:t>().</a:t>
            </a:r>
            <a:r>
              <a:rPr kumimoji="0" lang="en-US" altLang="en-US" b="0" i="0" u="none" strike="noStrike" cap="none" normalizeH="0" baseline="0" dirty="0" smtClean="0">
                <a:ln>
                  <a:noFill/>
                </a:ln>
                <a:solidFill>
                  <a:schemeClr val="tx1"/>
                </a:solidFill>
                <a:effectLst/>
                <a:latin typeface="+mn-lt"/>
              </a:rPr>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114" y="1619250"/>
            <a:ext cx="9477375" cy="5238750"/>
          </a:xfrm>
          <a:prstGeom prst="rect">
            <a:avLst/>
          </a:prstGeom>
        </p:spPr>
      </p:pic>
    </p:spTree>
    <p:extLst>
      <p:ext uri="{BB962C8B-B14F-4D97-AF65-F5344CB8AC3E}">
        <p14:creationId xmlns:p14="http://schemas.microsoft.com/office/powerpoint/2010/main" val="3284924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951249" y="246961"/>
            <a:ext cx="1034732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rgbClr val="222222"/>
                </a:solidFill>
                <a:effectLst/>
                <a:latin typeface="+mn-lt"/>
              </a:rPr>
              <a:t>Writing a Memory-Mapped File With Python’s </a:t>
            </a:r>
            <a:r>
              <a:rPr kumimoji="0" lang="en-US" altLang="en-US" sz="3600" b="1" i="0" u="none" strike="noStrike" cap="none" normalizeH="0" baseline="0" dirty="0" err="1" smtClean="0">
                <a:ln>
                  <a:noFill/>
                </a:ln>
                <a:solidFill>
                  <a:srgbClr val="222222"/>
                </a:solidFill>
                <a:effectLst/>
                <a:latin typeface="+mn-lt"/>
              </a:rPr>
              <a:t>mmap</a:t>
            </a:r>
            <a:endParaRPr kumimoji="0" lang="en-US" altLang="en-US" sz="3600" b="1" i="0" u="none" strike="noStrike" cap="none" normalizeH="0" baseline="0" dirty="0" smtClean="0">
              <a:ln>
                <a:noFill/>
              </a:ln>
              <a:solidFill>
                <a:srgbClr val="222222"/>
              </a:solidFill>
              <a:effectLst/>
              <a:latin typeface="+mn-lt"/>
            </a:endParaRPr>
          </a:p>
        </p:txBody>
      </p:sp>
      <p:sp>
        <p:nvSpPr>
          <p:cNvPr id="5" name="Rectangle 2"/>
          <p:cNvSpPr>
            <a:spLocks noGrp="1" noChangeArrowheads="1"/>
          </p:cNvSpPr>
          <p:nvPr>
            <p:ph idx="1"/>
          </p:nvPr>
        </p:nvSpPr>
        <p:spPr bwMode="auto">
          <a:xfrm>
            <a:off x="353457" y="1171523"/>
            <a:ext cx="1152259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mn-lt"/>
              </a:rPr>
              <a:t>Memory mapping is most useful for reading files, but you can also use it to write</a:t>
            </a:r>
            <a:r>
              <a:rPr kumimoji="0" lang="en-US" altLang="en-US" b="0" i="0" u="none" strike="noStrike" cap="none" normalizeH="0" dirty="0" smtClean="0">
                <a:ln>
                  <a:noFill/>
                </a:ln>
                <a:solidFill>
                  <a:srgbClr val="222222"/>
                </a:solidFill>
                <a:effectLst/>
                <a:latin typeface="+mn-lt"/>
              </a:rPr>
              <a:t> </a:t>
            </a:r>
            <a:r>
              <a:rPr kumimoji="0" lang="en-US" altLang="en-US" b="0" i="0" u="none" strike="noStrike" cap="none" normalizeH="0" baseline="0" dirty="0" smtClean="0">
                <a:ln>
                  <a:noFill/>
                </a:ln>
                <a:solidFill>
                  <a:srgbClr val="222222"/>
                </a:solidFill>
                <a:effectLst/>
                <a:latin typeface="+mn-lt"/>
              </a:rPr>
              <a:t>files. The </a:t>
            </a:r>
            <a:r>
              <a:rPr kumimoji="0" lang="en-US" altLang="en-US" b="0" i="0" u="none" strike="noStrike" cap="none" normalizeH="0" baseline="0" dirty="0" err="1" smtClean="0">
                <a:ln>
                  <a:noFill/>
                </a:ln>
                <a:solidFill>
                  <a:srgbClr val="222222"/>
                </a:solidFill>
                <a:effectLst/>
                <a:latin typeface="+mn-lt"/>
              </a:rPr>
              <a:t>mmap</a:t>
            </a:r>
            <a:r>
              <a:rPr kumimoji="0" lang="en-US" altLang="en-US" b="0" i="0" u="none" strike="noStrike" cap="none" normalizeH="0" baseline="0" dirty="0" smtClean="0">
                <a:ln>
                  <a:noFill/>
                </a:ln>
                <a:solidFill>
                  <a:srgbClr val="222222"/>
                </a:solidFill>
                <a:effectLst/>
                <a:latin typeface="+mn-lt"/>
              </a:rPr>
              <a:t> API for writing files is very similar to regular file I/O except for a few differences.</a:t>
            </a:r>
            <a:r>
              <a:rPr kumimoji="0" lang="en-US" altLang="en-US" b="0" i="0" u="none" strike="noStrike" cap="none" normalizeH="0" baseline="0" dirty="0" smtClean="0">
                <a:ln>
                  <a:noFill/>
                </a:ln>
                <a:solidFill>
                  <a:schemeClr val="tx1"/>
                </a:solidFill>
                <a:effectLst/>
                <a:latin typeface="+mn-lt"/>
              </a:rPr>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05" y="2710676"/>
            <a:ext cx="10814156" cy="3210622"/>
          </a:xfrm>
          <a:prstGeom prst="rect">
            <a:avLst/>
          </a:prstGeom>
        </p:spPr>
      </p:pic>
    </p:spTree>
    <p:extLst>
      <p:ext uri="{BB962C8B-B14F-4D97-AF65-F5344CB8AC3E}">
        <p14:creationId xmlns:p14="http://schemas.microsoft.com/office/powerpoint/2010/main" val="2195876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571" y="710503"/>
            <a:ext cx="11842595" cy="1307868"/>
          </a:xfrm>
        </p:spPr>
        <p:txBody>
          <a:bodyPr/>
          <a:lstStyle/>
          <a:p>
            <a:pPr marL="0" indent="0" algn="just">
              <a:buNone/>
            </a:pPr>
            <a:r>
              <a:rPr lang="en-US" dirty="0" smtClean="0"/>
              <a:t>Memory mapped file data is a string of mutable bytes. So it is much more straightforward and efficient to write code that searches and replaces data in a file.</a:t>
            </a:r>
            <a:endParaRPr lang="en-US" dirty="0"/>
          </a:p>
        </p:txBody>
      </p:sp>
      <p:sp>
        <p:nvSpPr>
          <p:cNvPr id="4" name="Title 1"/>
          <p:cNvSpPr>
            <a:spLocks noGrp="1"/>
          </p:cNvSpPr>
          <p:nvPr>
            <p:ph type="title"/>
          </p:nvPr>
        </p:nvSpPr>
        <p:spPr>
          <a:xfrm>
            <a:off x="838200" y="119799"/>
            <a:ext cx="10515600" cy="738846"/>
          </a:xfrm>
        </p:spPr>
        <p:txBody>
          <a:bodyPr>
            <a:normAutofit/>
          </a:bodyPr>
          <a:lstStyle/>
          <a:p>
            <a:pPr algn="ctr"/>
            <a:r>
              <a:rPr lang="en-US" sz="3600" b="1" dirty="0" smtClean="0">
                <a:latin typeface="+mn-lt"/>
              </a:rPr>
              <a:t>Search and Replace Text</a:t>
            </a:r>
            <a:endParaRPr lang="en-US" sz="3600" b="1"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636" y="1550020"/>
            <a:ext cx="9196164" cy="5196467"/>
          </a:xfrm>
          <a:prstGeom prst="rect">
            <a:avLst/>
          </a:prstGeom>
        </p:spPr>
      </p:pic>
    </p:spTree>
    <p:extLst>
      <p:ext uri="{BB962C8B-B14F-4D97-AF65-F5344CB8AC3E}">
        <p14:creationId xmlns:p14="http://schemas.microsoft.com/office/powerpoint/2010/main" val="4077471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114" y="2412694"/>
            <a:ext cx="9144000" cy="1123720"/>
          </a:xfrm>
        </p:spPr>
        <p:txBody>
          <a:bodyPr>
            <a:normAutofit/>
          </a:bodyPr>
          <a:lstStyle/>
          <a:p>
            <a:r>
              <a:rPr lang="en-US" b="1" dirty="0" smtClean="0">
                <a:latin typeface="+mn-lt"/>
              </a:rPr>
              <a:t>Working with Binary Data</a:t>
            </a:r>
            <a:endParaRPr lang="en-US" b="1" dirty="0">
              <a:latin typeface="+mn-lt"/>
            </a:endParaRPr>
          </a:p>
        </p:txBody>
      </p:sp>
    </p:spTree>
    <p:extLst>
      <p:ext uri="{BB962C8B-B14F-4D97-AF65-F5344CB8AC3E}">
        <p14:creationId xmlns:p14="http://schemas.microsoft.com/office/powerpoint/2010/main" val="7653617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535" y="121421"/>
            <a:ext cx="10515600" cy="648427"/>
          </a:xfrm>
        </p:spPr>
        <p:txBody>
          <a:bodyPr>
            <a:normAutofit/>
          </a:bodyPr>
          <a:lstStyle/>
          <a:p>
            <a:pPr algn="ctr"/>
            <a:r>
              <a:rPr lang="en-US" sz="3600" b="1" dirty="0" smtClean="0">
                <a:latin typeface="+mn-lt"/>
              </a:rPr>
              <a:t>Working with binary data</a:t>
            </a:r>
            <a:endParaRPr lang="en-US" sz="3600" b="1" dirty="0">
              <a:latin typeface="+mn-lt"/>
            </a:endParaRPr>
          </a:p>
        </p:txBody>
      </p:sp>
      <p:sp>
        <p:nvSpPr>
          <p:cNvPr id="9" name="TextBox 8"/>
          <p:cNvSpPr txBox="1"/>
          <p:nvPr/>
        </p:nvSpPr>
        <p:spPr>
          <a:xfrm>
            <a:off x="546410" y="720605"/>
            <a:ext cx="11084311" cy="2923877"/>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dirty="0"/>
              <a:t>Strings represent text, bytes objects represent binary </a:t>
            </a:r>
            <a:r>
              <a:rPr lang="en-US" altLang="en-US" sz="2400" dirty="0" smtClean="0"/>
              <a:t>data </a:t>
            </a:r>
            <a:r>
              <a:rPr lang="en-US" sz="2400" dirty="0" smtClean="0"/>
              <a:t>(</a:t>
            </a:r>
            <a:r>
              <a:rPr lang="en-US" sz="2400" dirty="0"/>
              <a:t>i.e. images, video, or anything else you could represent on a computer</a:t>
            </a:r>
            <a:r>
              <a:rPr lang="en-US" sz="2400" dirty="0" smtClean="0"/>
              <a:t>).</a:t>
            </a:r>
          </a:p>
          <a:p>
            <a:pPr marL="342900" lvl="0" indent="-342900" eaLnBrk="0" fontAlgn="base" hangingPunct="0">
              <a:spcBef>
                <a:spcPct val="0"/>
              </a:spcBef>
              <a:spcAft>
                <a:spcPct val="0"/>
              </a:spcAft>
              <a:buFont typeface="Arial" panose="020B0604020202020204" pitchFamily="34" charset="0"/>
              <a:buChar char="•"/>
            </a:pPr>
            <a:endParaRPr lang="en-US" sz="800" dirty="0" smtClean="0"/>
          </a:p>
          <a:p>
            <a:pPr marL="342900" indent="-342900">
              <a:buFont typeface="Arial" panose="020B0604020202020204" pitchFamily="34" charset="0"/>
              <a:buChar char="•"/>
            </a:pPr>
            <a:r>
              <a:rPr lang="en-US" sz="2400" dirty="0"/>
              <a:t>The </a:t>
            </a:r>
            <a:r>
              <a:rPr lang="en-US" sz="2400" b="1" dirty="0"/>
              <a:t>bytes</a:t>
            </a:r>
            <a:r>
              <a:rPr lang="en-US" sz="2400" dirty="0"/>
              <a:t> type in Python is immutable and stores a sequence of values ranging from 0-255 (8-bits). You can get the value of a single byte by using an index like an array, but the values can not be modified</a:t>
            </a:r>
            <a:r>
              <a:rPr lang="en-US" sz="2400" dirty="0" smtClean="0"/>
              <a:t>.</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400" dirty="0"/>
              <a:t>To create a mutable object you need to use the </a:t>
            </a:r>
            <a:r>
              <a:rPr lang="en-US" sz="2400" b="1" dirty="0" err="1"/>
              <a:t>bytearray</a:t>
            </a:r>
            <a:r>
              <a:rPr lang="en-US" sz="2400" dirty="0"/>
              <a:t> type ( To modify a set of bytes</a:t>
            </a:r>
            <a:r>
              <a:rPr lang="en-US" sz="2400" dirty="0" smtClean="0"/>
              <a:t>).</a:t>
            </a:r>
            <a:endParaRPr lang="en-US" sz="2400" dirty="0"/>
          </a:p>
        </p:txBody>
      </p:sp>
      <p:sp>
        <p:nvSpPr>
          <p:cNvPr id="10" name="Rectangle 3"/>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96" y="3719288"/>
            <a:ext cx="2724150" cy="96202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96" y="5331670"/>
            <a:ext cx="2676525" cy="98107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7959" y="3483820"/>
            <a:ext cx="3314700" cy="2828925"/>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3008" y="6312745"/>
            <a:ext cx="3351039" cy="33242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1822" y="3483820"/>
            <a:ext cx="4133850" cy="3019425"/>
          </a:xfrm>
          <a:prstGeom prst="rect">
            <a:avLst/>
          </a:prstGeom>
        </p:spPr>
      </p:pic>
    </p:spTree>
    <p:extLst>
      <p:ext uri="{BB962C8B-B14F-4D97-AF65-F5344CB8AC3E}">
        <p14:creationId xmlns:p14="http://schemas.microsoft.com/office/powerpoint/2010/main" val="262819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799" y="89988"/>
            <a:ext cx="10515600" cy="593342"/>
          </a:xfrm>
        </p:spPr>
        <p:txBody>
          <a:bodyPr>
            <a:normAutofit/>
          </a:bodyPr>
          <a:lstStyle/>
          <a:p>
            <a:pPr algn="ctr"/>
            <a:r>
              <a:rPr lang="en-US" sz="3600" b="1" dirty="0" smtClean="0">
                <a:latin typeface="+mn-lt"/>
              </a:rPr>
              <a:t>Concurrency vs Parallelism</a:t>
            </a:r>
            <a:endParaRPr lang="en-US" sz="3600" b="1"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620682583"/>
              </p:ext>
            </p:extLst>
          </p:nvPr>
        </p:nvGraphicFramePr>
        <p:xfrm>
          <a:off x="590471" y="882837"/>
          <a:ext cx="10988257" cy="5839855"/>
        </p:xfrm>
        <a:graphic>
          <a:graphicData uri="http://schemas.openxmlformats.org/drawingml/2006/table">
            <a:tbl>
              <a:tblPr firstRow="1" bandRow="1">
                <a:tableStyleId>{7E9639D4-E3E2-4D34-9284-5A2195B3D0D7}</a:tableStyleId>
              </a:tblPr>
              <a:tblGrid>
                <a:gridCol w="5296958"/>
                <a:gridCol w="5691299"/>
              </a:tblGrid>
              <a:tr h="887393">
                <a:tc>
                  <a:txBody>
                    <a:bodyPr/>
                    <a:lstStyle/>
                    <a:p>
                      <a:pPr algn="ctr"/>
                      <a:r>
                        <a:rPr lang="en-US" sz="2800" b="0" dirty="0" smtClean="0"/>
                        <a:t>Concurrent execution or concurrency </a:t>
                      </a:r>
                      <a:endParaRPr lang="en-US" sz="28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dirty="0" smtClean="0"/>
                        <a:t>Parallel execution or </a:t>
                      </a:r>
                      <a:endParaRPr lang="en-US" sz="2800"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dirty="0" smtClean="0"/>
                        <a:t>parallelism </a:t>
                      </a:r>
                      <a:endParaRPr lang="en-US" sz="2800" b="0" dirty="0" smtClean="0"/>
                    </a:p>
                  </a:txBody>
                  <a:tcPr/>
                </a:tc>
              </a:tr>
              <a:tr h="4894975">
                <a:tc>
                  <a:txBody>
                    <a:bodyPr/>
                    <a:lstStyle/>
                    <a:p>
                      <a:pPr marL="285750" indent="-285750" algn="just">
                        <a:buFont typeface="Arial" panose="020B0604020202020204" pitchFamily="34" charset="0"/>
                        <a:buChar char="•"/>
                      </a:pPr>
                      <a:r>
                        <a:rPr lang="en-US" sz="2800" b="0" dirty="0" smtClean="0"/>
                        <a:t>A condition when two or more tasks can start, execute and complete (making progress)  in overlapping time periods.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dirty="0" smtClean="0"/>
                        <a:t>If only one CPU is available, the only way it can run multiple tasks is by rapidly switching between them.</a:t>
                      </a:r>
                    </a:p>
                    <a:p>
                      <a:pPr marL="0" indent="0">
                        <a:buNone/>
                      </a:pPr>
                      <a:endParaRPr lang="en-US" sz="2800" b="0" dirty="0" smtClean="0"/>
                    </a:p>
                    <a:p>
                      <a:pPr marL="0" indent="0">
                        <a:buNone/>
                      </a:pPr>
                      <a:endParaRPr lang="en-US" sz="2800" b="0" dirty="0" smtClean="0"/>
                    </a:p>
                    <a:p>
                      <a:pPr marL="0" indent="0">
                        <a:buNone/>
                      </a:pPr>
                      <a:endParaRPr lang="en-US" sz="2800" b="0" dirty="0" smtClean="0"/>
                    </a:p>
                  </a:txBody>
                  <a:tcPr/>
                </a:tc>
                <a:tc>
                  <a:txBody>
                    <a:bodyPr/>
                    <a:lstStyle/>
                    <a:p>
                      <a:pPr marL="285750" indent="-285750" algn="just">
                        <a:buFont typeface="Arial" panose="020B0604020202020204" pitchFamily="34" charset="0"/>
                        <a:buChar char="•"/>
                      </a:pPr>
                      <a:r>
                        <a:rPr lang="en-US" sz="2800" b="0" dirty="0" smtClean="0"/>
                        <a:t>A condition when two or more tasks are executing simultaneously ( run at the same time on multi-core processor).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dirty="0" smtClean="0"/>
                    </a:p>
                  </a:txBody>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997" y="5409902"/>
            <a:ext cx="4938057" cy="103645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8400" y="5409902"/>
            <a:ext cx="5023162" cy="1113283"/>
          </a:xfrm>
          <a:prstGeom prst="rect">
            <a:avLst/>
          </a:prstGeom>
        </p:spPr>
      </p:pic>
    </p:spTree>
    <p:extLst>
      <p:ext uri="{BB962C8B-B14F-4D97-AF65-F5344CB8AC3E}">
        <p14:creationId xmlns:p14="http://schemas.microsoft.com/office/powerpoint/2010/main" val="5222995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806" y="768554"/>
            <a:ext cx="11218126" cy="740265"/>
          </a:xfrm>
        </p:spPr>
        <p:txBody>
          <a:bodyPr>
            <a:noAutofit/>
          </a:bodyPr>
          <a:lstStyle/>
          <a:p>
            <a:r>
              <a:rPr lang="en-US" sz="2800" dirty="0" smtClean="0">
                <a:latin typeface="+mn-lt"/>
              </a:rPr>
              <a:t>In </a:t>
            </a:r>
            <a:r>
              <a:rPr lang="en-US" sz="2800" dirty="0">
                <a:latin typeface="+mn-lt"/>
              </a:rPr>
              <a:t>Python, files are opened in text mode by default. To open files in binary mode, when specifying a mode, add 'b' to it</a:t>
            </a:r>
            <a:r>
              <a:rPr lang="en-US" sz="2800" dirty="0" smtClean="0">
                <a:latin typeface="+mn-lt"/>
              </a:rPr>
              <a:t>.</a:t>
            </a:r>
            <a:endParaRPr lang="en-US" sz="3600" dirty="0"/>
          </a:p>
        </p:txBody>
      </p:sp>
      <p:sp>
        <p:nvSpPr>
          <p:cNvPr id="5" name="Title 1"/>
          <p:cNvSpPr txBox="1">
            <a:spLocks/>
          </p:cNvSpPr>
          <p:nvPr/>
        </p:nvSpPr>
        <p:spPr>
          <a:xfrm>
            <a:off x="501806" y="3616781"/>
            <a:ext cx="4945655" cy="559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mn-lt"/>
              </a:rPr>
              <a:t>Reading Bytes from a file</a:t>
            </a:r>
            <a:endParaRPr lang="en-US" sz="3200" b="1" dirty="0">
              <a:latin typeface="+mn-lt"/>
            </a:endParaRPr>
          </a:p>
        </p:txBody>
      </p:sp>
      <p:sp>
        <p:nvSpPr>
          <p:cNvPr id="8" name="Title 1"/>
          <p:cNvSpPr txBox="1">
            <a:spLocks/>
          </p:cNvSpPr>
          <p:nvPr/>
        </p:nvSpPr>
        <p:spPr>
          <a:xfrm>
            <a:off x="6252349" y="3569641"/>
            <a:ext cx="4711547" cy="6536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mn-lt"/>
              </a:rPr>
              <a:t>Reading file line by line</a:t>
            </a:r>
            <a:endParaRPr lang="en-US" sz="3200" b="1" dirty="0">
              <a:latin typeface="+mn-lt"/>
            </a:endParaRPr>
          </a:p>
        </p:txBody>
      </p:sp>
      <p:sp>
        <p:nvSpPr>
          <p:cNvPr id="10" name="TextBox 9"/>
          <p:cNvSpPr txBox="1"/>
          <p:nvPr/>
        </p:nvSpPr>
        <p:spPr>
          <a:xfrm>
            <a:off x="704386" y="-79"/>
            <a:ext cx="10636404" cy="646331"/>
          </a:xfrm>
          <a:prstGeom prst="rect">
            <a:avLst/>
          </a:prstGeom>
          <a:noFill/>
        </p:spPr>
        <p:txBody>
          <a:bodyPr wrap="square" rtlCol="0">
            <a:spAutoFit/>
          </a:bodyPr>
          <a:lstStyle/>
          <a:p>
            <a:pPr algn="ctr"/>
            <a:r>
              <a:rPr lang="en-US" sz="3600" b="1" dirty="0"/>
              <a:t>Writing Bytes to a file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027" y="1508819"/>
            <a:ext cx="8772215" cy="181621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6925" y="4176200"/>
            <a:ext cx="6275037" cy="227300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366" y="4223339"/>
            <a:ext cx="5177095" cy="1542563"/>
          </a:xfrm>
          <a:prstGeom prst="rect">
            <a:avLst/>
          </a:prstGeom>
        </p:spPr>
      </p:pic>
    </p:spTree>
    <p:extLst>
      <p:ext uri="{BB962C8B-B14F-4D97-AF65-F5344CB8AC3E}">
        <p14:creationId xmlns:p14="http://schemas.microsoft.com/office/powerpoint/2010/main" val="2052636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070" y="0"/>
            <a:ext cx="11431859" cy="692494"/>
          </a:xfrm>
        </p:spPr>
        <p:txBody>
          <a:bodyPr>
            <a:normAutofit/>
          </a:bodyPr>
          <a:lstStyle/>
          <a:p>
            <a:pPr algn="ctr"/>
            <a:r>
              <a:rPr lang="en-US" sz="3600" b="1" dirty="0" smtClean="0">
                <a:latin typeface="+mn-lt"/>
              </a:rPr>
              <a:t>Seeking a specific position in a file</a:t>
            </a:r>
            <a:endParaRPr lang="en-US" sz="3600" b="1" dirty="0">
              <a:latin typeface="+mn-lt"/>
            </a:endParaRPr>
          </a:p>
        </p:txBody>
      </p:sp>
      <p:sp>
        <p:nvSpPr>
          <p:cNvPr id="5" name="Title 1"/>
          <p:cNvSpPr txBox="1">
            <a:spLocks/>
          </p:cNvSpPr>
          <p:nvPr/>
        </p:nvSpPr>
        <p:spPr>
          <a:xfrm>
            <a:off x="397762" y="4703092"/>
            <a:ext cx="5623897" cy="6924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latin typeface="+mn-lt"/>
              </a:rPr>
              <a:t>Getting the size of a file</a:t>
            </a:r>
            <a:endParaRPr lang="en-US" sz="3600" b="1" dirty="0">
              <a:latin typeface="+mn-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850" y="3017025"/>
            <a:ext cx="4686300" cy="11239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077" y="692494"/>
            <a:ext cx="8285826" cy="405405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762" y="5308668"/>
            <a:ext cx="5623897" cy="1197217"/>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155" y="5308668"/>
            <a:ext cx="4686300" cy="1123950"/>
          </a:xfrm>
          <a:prstGeom prst="rect">
            <a:avLst/>
          </a:prstGeom>
        </p:spPr>
      </p:pic>
      <p:sp>
        <p:nvSpPr>
          <p:cNvPr id="14" name="Title 1"/>
          <p:cNvSpPr txBox="1">
            <a:spLocks/>
          </p:cNvSpPr>
          <p:nvPr/>
        </p:nvSpPr>
        <p:spPr>
          <a:xfrm>
            <a:off x="6738340" y="4703092"/>
            <a:ext cx="5103929" cy="6924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latin typeface="+mn-lt"/>
              </a:rPr>
              <a:t>Getting  system byte order</a:t>
            </a:r>
            <a:endParaRPr lang="en-US" sz="3600" b="1" dirty="0">
              <a:latin typeface="+mn-lt"/>
            </a:endParaRPr>
          </a:p>
        </p:txBody>
      </p:sp>
    </p:spTree>
    <p:extLst>
      <p:ext uri="{BB962C8B-B14F-4D97-AF65-F5344CB8AC3E}">
        <p14:creationId xmlns:p14="http://schemas.microsoft.com/office/powerpoint/2010/main" val="2863659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224" y="0"/>
            <a:ext cx="3910070" cy="714528"/>
          </a:xfrm>
        </p:spPr>
        <p:txBody>
          <a:bodyPr>
            <a:normAutofit/>
          </a:bodyPr>
          <a:lstStyle/>
          <a:p>
            <a:pPr algn="ctr"/>
            <a:r>
              <a:rPr lang="en-US" sz="3600" b="1" dirty="0" smtClean="0">
                <a:latin typeface="+mn-lt"/>
              </a:rPr>
              <a:t>Integer to Bytes</a:t>
            </a:r>
            <a:endParaRPr lang="en-US" sz="3600" b="1" dirty="0">
              <a:latin typeface="+mn-lt"/>
            </a:endParaRPr>
          </a:p>
        </p:txBody>
      </p:sp>
      <p:sp>
        <p:nvSpPr>
          <p:cNvPr id="6" name="Title 1"/>
          <p:cNvSpPr txBox="1">
            <a:spLocks/>
          </p:cNvSpPr>
          <p:nvPr/>
        </p:nvSpPr>
        <p:spPr>
          <a:xfrm>
            <a:off x="7669307" y="0"/>
            <a:ext cx="4091848" cy="7145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latin typeface="+mn-lt"/>
              </a:rPr>
              <a:t>Bytes to Integer</a:t>
            </a:r>
            <a:endParaRPr lang="en-US" sz="3600" b="1" dirty="0">
              <a:latin typeface="+mn-lt"/>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5360"/>
          <a:stretch/>
        </p:blipFill>
        <p:spPr>
          <a:xfrm>
            <a:off x="139910" y="633605"/>
            <a:ext cx="6039885" cy="622439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713" y="633605"/>
            <a:ext cx="5581360" cy="2283284"/>
          </a:xfrm>
          <a:prstGeom prst="rect">
            <a:avLst/>
          </a:prstGeom>
        </p:spPr>
      </p:pic>
      <p:sp>
        <p:nvSpPr>
          <p:cNvPr id="10" name="TextBox 9"/>
          <p:cNvSpPr txBox="1"/>
          <p:nvPr/>
        </p:nvSpPr>
        <p:spPr>
          <a:xfrm>
            <a:off x="6361596" y="3072348"/>
            <a:ext cx="5581360" cy="3785652"/>
          </a:xfrm>
          <a:prstGeom prst="rect">
            <a:avLst/>
          </a:prstGeom>
          <a:noFill/>
        </p:spPr>
        <p:txBody>
          <a:bodyPr wrap="square" rtlCol="0">
            <a:spAutoFit/>
          </a:bodyPr>
          <a:lstStyle/>
          <a:p>
            <a:pPr algn="just"/>
            <a:r>
              <a:rPr lang="en-US" sz="2400" b="1" dirty="0" err="1" smtClean="0"/>
              <a:t>to_bytes</a:t>
            </a:r>
            <a:r>
              <a:rPr lang="en-US" sz="2400" b="1" dirty="0" smtClean="0"/>
              <a:t> – </a:t>
            </a:r>
            <a:r>
              <a:rPr lang="en-US" sz="2400" dirty="0" smtClean="0"/>
              <a:t>Returns an array of bytes representing an integer.</a:t>
            </a:r>
          </a:p>
          <a:p>
            <a:pPr algn="just"/>
            <a:r>
              <a:rPr lang="en-US" sz="2400" b="1" dirty="0" err="1"/>
              <a:t>f</a:t>
            </a:r>
            <a:r>
              <a:rPr lang="en-US" sz="2400" b="1" dirty="0" err="1" smtClean="0"/>
              <a:t>rom_bytes</a:t>
            </a:r>
            <a:r>
              <a:rPr lang="en-US" sz="2400" b="1" dirty="0" smtClean="0"/>
              <a:t> – </a:t>
            </a:r>
            <a:r>
              <a:rPr lang="en-US" sz="2400" dirty="0" smtClean="0"/>
              <a:t>Returns integer represented by given array of bytes.</a:t>
            </a:r>
          </a:p>
          <a:p>
            <a:pPr algn="just"/>
            <a:r>
              <a:rPr lang="en-US" sz="2400" b="1" dirty="0" smtClean="0"/>
              <a:t>Byte Order</a:t>
            </a:r>
            <a:r>
              <a:rPr lang="en-US" sz="2400" dirty="0" smtClean="0"/>
              <a:t>  : “</a:t>
            </a:r>
            <a:r>
              <a:rPr lang="en-US" sz="2400" b="1" dirty="0" smtClean="0"/>
              <a:t>big</a:t>
            </a:r>
            <a:r>
              <a:rPr lang="en-US" sz="2400" dirty="0" smtClean="0"/>
              <a:t>” – most significant byte at the beginning of the byte array.</a:t>
            </a:r>
          </a:p>
          <a:p>
            <a:pPr algn="just"/>
            <a:r>
              <a:rPr lang="en-US" sz="2400" dirty="0" smtClean="0"/>
              <a:t>“</a:t>
            </a:r>
            <a:r>
              <a:rPr lang="en-US" sz="2400" b="1" dirty="0" smtClean="0"/>
              <a:t>little</a:t>
            </a:r>
            <a:r>
              <a:rPr lang="en-US" sz="2400" dirty="0" smtClean="0"/>
              <a:t>” - </a:t>
            </a:r>
            <a:r>
              <a:rPr lang="en-US" sz="2400" dirty="0"/>
              <a:t>most significant byte at the </a:t>
            </a:r>
            <a:r>
              <a:rPr lang="en-US" sz="2400" dirty="0" smtClean="0"/>
              <a:t>end of </a:t>
            </a:r>
            <a:r>
              <a:rPr lang="en-US" sz="2400" dirty="0"/>
              <a:t>the byte array</a:t>
            </a:r>
            <a:r>
              <a:rPr lang="en-US" sz="2400" dirty="0" smtClean="0"/>
              <a:t>.</a:t>
            </a:r>
          </a:p>
          <a:p>
            <a:pPr algn="just"/>
            <a:r>
              <a:rPr lang="en-US" sz="2400" b="1" dirty="0" smtClean="0"/>
              <a:t>Signed</a:t>
            </a:r>
            <a:r>
              <a:rPr lang="en-US" sz="2400" dirty="0" smtClean="0"/>
              <a:t> – indicates whether 2’s complement is used to represent the integer.</a:t>
            </a:r>
            <a:endParaRPr lang="en-US" sz="2400" dirty="0"/>
          </a:p>
        </p:txBody>
      </p:sp>
    </p:spTree>
    <p:extLst>
      <p:ext uri="{BB962C8B-B14F-4D97-AF65-F5344CB8AC3E}">
        <p14:creationId xmlns:p14="http://schemas.microsoft.com/office/powerpoint/2010/main" val="3305387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34" y="0"/>
            <a:ext cx="5429568" cy="780629"/>
          </a:xfrm>
        </p:spPr>
        <p:txBody>
          <a:bodyPr>
            <a:normAutofit/>
          </a:bodyPr>
          <a:lstStyle/>
          <a:p>
            <a:pPr algn="ctr"/>
            <a:r>
              <a:rPr lang="en-US" sz="3600" b="1" dirty="0" smtClean="0">
                <a:latin typeface="+mn-lt"/>
              </a:rPr>
              <a:t>Character Encoding </a:t>
            </a:r>
            <a:endParaRPr lang="en-US" sz="3600" b="1" dirty="0">
              <a:latin typeface="+mn-lt"/>
            </a:endParaRPr>
          </a:p>
        </p:txBody>
      </p:sp>
      <p:sp>
        <p:nvSpPr>
          <p:cNvPr id="7" name="Title 1"/>
          <p:cNvSpPr txBox="1">
            <a:spLocks/>
          </p:cNvSpPr>
          <p:nvPr/>
        </p:nvSpPr>
        <p:spPr>
          <a:xfrm>
            <a:off x="7871741" y="-55756"/>
            <a:ext cx="3755834" cy="7806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latin typeface="+mn-lt"/>
              </a:rPr>
              <a:t>Format Strings</a:t>
            </a:r>
            <a:endParaRPr lang="en-US" sz="3600" b="1" dirty="0">
              <a:latin typeface="+mn-lt"/>
            </a:endParaRPr>
          </a:p>
        </p:txBody>
      </p:sp>
      <p:sp>
        <p:nvSpPr>
          <p:cNvPr id="8" name="TextBox 7"/>
          <p:cNvSpPr txBox="1"/>
          <p:nvPr/>
        </p:nvSpPr>
        <p:spPr>
          <a:xfrm>
            <a:off x="7039465" y="755285"/>
            <a:ext cx="4831031" cy="2677656"/>
          </a:xfrm>
          <a:prstGeom prst="rect">
            <a:avLst/>
          </a:prstGeom>
          <a:noFill/>
        </p:spPr>
        <p:txBody>
          <a:bodyPr wrap="square" rtlCol="0">
            <a:spAutoFit/>
          </a:bodyPr>
          <a:lstStyle/>
          <a:p>
            <a:pPr algn="just"/>
            <a:r>
              <a:rPr lang="en-US" sz="2800" dirty="0"/>
              <a:t>Format strings can be helpful to visualize or output byte values. Format strings require an integer value so the byte will have to be converted to an integer first.</a:t>
            </a:r>
          </a:p>
        </p:txBody>
      </p:sp>
      <p:sp>
        <p:nvSpPr>
          <p:cNvPr id="9" name="TextBox 8"/>
          <p:cNvSpPr txBox="1"/>
          <p:nvPr/>
        </p:nvSpPr>
        <p:spPr>
          <a:xfrm>
            <a:off x="510302" y="755285"/>
            <a:ext cx="6162631" cy="2246769"/>
          </a:xfrm>
          <a:prstGeom prst="rect">
            <a:avLst/>
          </a:prstGeom>
          <a:noFill/>
        </p:spPr>
        <p:txBody>
          <a:bodyPr wrap="square" rtlCol="0">
            <a:spAutoFit/>
          </a:bodyPr>
          <a:lstStyle/>
          <a:p>
            <a:pPr algn="just"/>
            <a:r>
              <a:rPr lang="en-US" sz="2800" dirty="0"/>
              <a:t>Character Encodings are a way to assign values to bytes </a:t>
            </a:r>
            <a:r>
              <a:rPr lang="en-US" sz="2800" dirty="0" smtClean="0"/>
              <a:t>that </a:t>
            </a:r>
            <a:r>
              <a:rPr lang="en-US" sz="2800" dirty="0"/>
              <a:t>represent a certain character in that scheme</a:t>
            </a:r>
            <a:r>
              <a:rPr lang="en-US" sz="2800" dirty="0" smtClean="0"/>
              <a:t>.</a:t>
            </a:r>
            <a:r>
              <a:rPr lang="en-US" sz="2800" dirty="0"/>
              <a:t> Some encodings are ASCII(probably the oldest), Latin, and </a:t>
            </a:r>
            <a:r>
              <a:rPr lang="en-US" sz="2800" dirty="0" smtClean="0"/>
              <a:t>UTF-8.</a:t>
            </a:r>
            <a:endParaRPr lang="en-US" sz="28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20" y="3265629"/>
            <a:ext cx="4333875" cy="2895600"/>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28745"/>
          <a:stretch/>
        </p:blipFill>
        <p:spPr>
          <a:xfrm>
            <a:off x="6419469" y="3600166"/>
            <a:ext cx="5667375" cy="2477249"/>
          </a:xfrm>
          <a:prstGeom prst="rect">
            <a:avLst/>
          </a:prstGeom>
        </p:spPr>
      </p:pic>
    </p:spTree>
    <p:extLst>
      <p:ext uri="{BB962C8B-B14F-4D97-AF65-F5344CB8AC3E}">
        <p14:creationId xmlns:p14="http://schemas.microsoft.com/office/powerpoint/2010/main" val="1285701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993" y="119799"/>
            <a:ext cx="10515600" cy="846730"/>
          </a:xfrm>
        </p:spPr>
        <p:txBody>
          <a:bodyPr>
            <a:normAutofit/>
          </a:bodyPr>
          <a:lstStyle/>
          <a:p>
            <a:pPr algn="ctr"/>
            <a:r>
              <a:rPr lang="en-US" sz="3600" b="1" dirty="0" smtClean="0">
                <a:latin typeface="+mn-lt"/>
              </a:rPr>
              <a:t>Bitwise Operations</a:t>
            </a:r>
            <a:endParaRPr lang="en-US" sz="3600" b="1" dirty="0">
              <a:latin typeface="+mn-lt"/>
            </a:endParaRPr>
          </a:p>
        </p:txBody>
      </p:sp>
      <p:sp>
        <p:nvSpPr>
          <p:cNvPr id="5" name="TextBox 4"/>
          <p:cNvSpPr txBox="1"/>
          <p:nvPr/>
        </p:nvSpPr>
        <p:spPr>
          <a:xfrm>
            <a:off x="256478" y="805843"/>
            <a:ext cx="11597269" cy="1384995"/>
          </a:xfrm>
          <a:prstGeom prst="rect">
            <a:avLst/>
          </a:prstGeom>
          <a:noFill/>
        </p:spPr>
        <p:txBody>
          <a:bodyPr wrap="square" rtlCol="0">
            <a:spAutoFit/>
          </a:bodyPr>
          <a:lstStyle/>
          <a:p>
            <a:pPr algn="just"/>
            <a:r>
              <a:rPr lang="en-US" sz="2800" dirty="0"/>
              <a:t>In Python, bitwise operators are used to perform bitwise calculations on integers. The integers are first converted into binary and then operations are performed on bit by bit, hence the name bitwise operators.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49507"/>
          <a:stretch/>
        </p:blipFill>
        <p:spPr>
          <a:xfrm>
            <a:off x="434898" y="2375209"/>
            <a:ext cx="5374888" cy="4078194"/>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51761" b="-541"/>
          <a:stretch/>
        </p:blipFill>
        <p:spPr>
          <a:xfrm>
            <a:off x="6546883" y="2285999"/>
            <a:ext cx="5306863" cy="3889991"/>
          </a:xfrm>
          <a:prstGeom prst="rect">
            <a:avLst/>
          </a:prstGeom>
        </p:spPr>
      </p:pic>
    </p:spTree>
    <p:extLst>
      <p:ext uri="{BB962C8B-B14F-4D97-AF65-F5344CB8AC3E}">
        <p14:creationId xmlns:p14="http://schemas.microsoft.com/office/powerpoint/2010/main" val="1008192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49" y="72395"/>
            <a:ext cx="10515600" cy="607829"/>
          </a:xfrm>
        </p:spPr>
        <p:txBody>
          <a:bodyPr>
            <a:normAutofit/>
          </a:bodyPr>
          <a:lstStyle/>
          <a:p>
            <a:pPr algn="ctr"/>
            <a:r>
              <a:rPr lang="en-US" sz="3600" b="1" dirty="0" err="1" smtClean="0">
                <a:latin typeface="+mn-lt"/>
              </a:rPr>
              <a:t>Struct</a:t>
            </a:r>
            <a:r>
              <a:rPr lang="en-US" sz="3600" b="1" dirty="0" smtClean="0">
                <a:latin typeface="+mn-lt"/>
              </a:rPr>
              <a:t> Module</a:t>
            </a:r>
            <a:endParaRPr lang="en-US" sz="3600" dirty="0">
              <a:latin typeface="+mn-lt"/>
            </a:endParaRPr>
          </a:p>
        </p:txBody>
      </p:sp>
      <p:sp>
        <p:nvSpPr>
          <p:cNvPr id="6" name="TextBox 5"/>
          <p:cNvSpPr txBox="1"/>
          <p:nvPr/>
        </p:nvSpPr>
        <p:spPr>
          <a:xfrm>
            <a:off x="323385" y="680224"/>
            <a:ext cx="11396547" cy="2677656"/>
          </a:xfrm>
          <a:prstGeom prst="rect">
            <a:avLst/>
          </a:prstGeom>
          <a:noFill/>
        </p:spPr>
        <p:txBody>
          <a:bodyPr wrap="square" rtlCol="0">
            <a:spAutoFit/>
          </a:bodyPr>
          <a:lstStyle/>
          <a:p>
            <a:pPr algn="just"/>
            <a:r>
              <a:rPr lang="en-US" sz="2400" b="1" dirty="0" err="1"/>
              <a:t>S</a:t>
            </a:r>
            <a:r>
              <a:rPr lang="en-US" sz="2400" b="1" dirty="0" err="1" smtClean="0"/>
              <a:t>truct</a:t>
            </a:r>
            <a:r>
              <a:rPr lang="en-US" sz="2400" dirty="0"/>
              <a:t> </a:t>
            </a:r>
            <a:r>
              <a:rPr lang="en-US" sz="2400" dirty="0" smtClean="0"/>
              <a:t>module is </a:t>
            </a:r>
            <a:r>
              <a:rPr lang="en-US" sz="2400" dirty="0"/>
              <a:t>used to convert the native data types of </a:t>
            </a:r>
            <a:r>
              <a:rPr lang="en-US" sz="2400" i="1" dirty="0"/>
              <a:t>Python</a:t>
            </a:r>
            <a:r>
              <a:rPr lang="en-US" sz="2400" dirty="0"/>
              <a:t> into </a:t>
            </a:r>
            <a:r>
              <a:rPr lang="en-US" sz="2400" b="1" dirty="0"/>
              <a:t>string of bytes</a:t>
            </a:r>
            <a:r>
              <a:rPr lang="en-US" sz="2400" dirty="0"/>
              <a:t> and vice </a:t>
            </a:r>
            <a:r>
              <a:rPr lang="en-US" sz="2400" dirty="0" smtClean="0"/>
              <a:t>versa.</a:t>
            </a:r>
            <a:r>
              <a:rPr lang="en-US" sz="2400" dirty="0"/>
              <a:t> This module performs conversions between Python values and C </a:t>
            </a:r>
            <a:r>
              <a:rPr lang="en-US" sz="2400" dirty="0" err="1"/>
              <a:t>structs</a:t>
            </a:r>
            <a:r>
              <a:rPr lang="en-US" sz="2400" dirty="0"/>
              <a:t> represented as Python bytes objects</a:t>
            </a:r>
            <a:r>
              <a:rPr lang="en-US" sz="2400" dirty="0" smtClean="0"/>
              <a:t>.</a:t>
            </a:r>
          </a:p>
          <a:p>
            <a:pPr algn="just"/>
            <a:endParaRPr lang="en-US" sz="2400" dirty="0"/>
          </a:p>
          <a:p>
            <a:pPr algn="just"/>
            <a:r>
              <a:rPr lang="en-US" sz="2400" dirty="0" smtClean="0"/>
              <a:t>The </a:t>
            </a:r>
            <a:r>
              <a:rPr lang="en-US" sz="2400" dirty="0"/>
              <a:t>module’s functions and objects can be used for two largely distinct applications, data exchange with external sources (files or network connections), or data transfer between the Python application and the C layer</a:t>
            </a:r>
            <a:r>
              <a:rPr lang="en-US" sz="2400" dirty="0" smtClean="0"/>
              <a:t>.</a:t>
            </a:r>
          </a:p>
        </p:txBody>
      </p:sp>
      <p:sp>
        <p:nvSpPr>
          <p:cNvPr id="9" name="Rectangle 2"/>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892" y="3357880"/>
            <a:ext cx="8934450" cy="3295650"/>
          </a:xfrm>
          <a:prstGeom prst="rect">
            <a:avLst/>
          </a:prstGeom>
        </p:spPr>
      </p:pic>
    </p:spTree>
    <p:extLst>
      <p:ext uri="{BB962C8B-B14F-4D97-AF65-F5344CB8AC3E}">
        <p14:creationId xmlns:p14="http://schemas.microsoft.com/office/powerpoint/2010/main" val="3909166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65323" y="680224"/>
            <a:ext cx="11379505"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00000"/>
              </a:lnSpc>
            </a:pPr>
            <a:r>
              <a:rPr kumimoji="0" lang="en-US" altLang="en-US" sz="2800" b="1" i="0" u="none" strike="noStrike" cap="none" normalizeH="0" baseline="0" dirty="0" err="1" smtClean="0">
                <a:ln>
                  <a:noFill/>
                </a:ln>
                <a:solidFill>
                  <a:srgbClr val="273239"/>
                </a:solidFill>
                <a:effectLst/>
                <a:latin typeface="+mn-lt"/>
              </a:rPr>
              <a:t>struct.calcsize</a:t>
            </a:r>
            <a:r>
              <a:rPr kumimoji="0" lang="en-US" altLang="en-US" sz="2800" b="1" i="0" u="none" strike="noStrike" cap="none" normalizeH="0" baseline="0" dirty="0" smtClean="0">
                <a:ln>
                  <a:noFill/>
                </a:ln>
                <a:solidFill>
                  <a:srgbClr val="273239"/>
                </a:solidFill>
                <a:effectLst/>
                <a:latin typeface="+mn-lt"/>
              </a:rPr>
              <a:t>() :</a:t>
            </a:r>
            <a:r>
              <a:rPr lang="en-US" altLang="en-US" sz="2800" dirty="0">
                <a:solidFill>
                  <a:srgbClr val="273239"/>
                </a:solidFill>
              </a:rPr>
              <a:t>Return the size of the </a:t>
            </a:r>
            <a:r>
              <a:rPr lang="en-US" altLang="en-US" sz="2800" dirty="0" err="1" smtClean="0">
                <a:solidFill>
                  <a:srgbClr val="273239"/>
                </a:solidFill>
              </a:rPr>
              <a:t>struct</a:t>
            </a:r>
            <a:r>
              <a:rPr lang="en-US" altLang="en-US" sz="2800" dirty="0" smtClean="0">
                <a:solidFill>
                  <a:srgbClr val="273239"/>
                </a:solidFill>
              </a:rPr>
              <a:t> corresponding </a:t>
            </a:r>
            <a:r>
              <a:rPr lang="en-US" altLang="en-US" sz="2800" dirty="0">
                <a:solidFill>
                  <a:srgbClr val="273239"/>
                </a:solidFill>
              </a:rPr>
              <a:t>to the given format</a:t>
            </a:r>
            <a:r>
              <a:rPr lang="en-US" altLang="en-US" sz="2800" dirty="0" smtClean="0">
                <a:solidFill>
                  <a:srgbClr val="273239"/>
                </a:solidFill>
              </a:rPr>
              <a:t>.</a:t>
            </a:r>
            <a:endParaRPr kumimoji="0" lang="en-US" altLang="en-US" sz="2800" i="0" u="none" strike="noStrike" cap="none" normalizeH="0" baseline="0" dirty="0" smtClean="0">
              <a:ln>
                <a:noFill/>
              </a:ln>
              <a:solidFill>
                <a:schemeClr val="tx1"/>
              </a:solidFill>
              <a:effectLst/>
              <a:latin typeface="+mn-lt"/>
            </a:endParaRPr>
          </a:p>
        </p:txBody>
      </p:sp>
      <p:sp>
        <p:nvSpPr>
          <p:cNvPr id="10" name="Rectangle 2"/>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itle 1"/>
          <p:cNvSpPr txBox="1">
            <a:spLocks/>
          </p:cNvSpPr>
          <p:nvPr/>
        </p:nvSpPr>
        <p:spPr>
          <a:xfrm>
            <a:off x="737549" y="72395"/>
            <a:ext cx="10515600" cy="6078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smtClean="0">
                <a:latin typeface="+mn-lt"/>
              </a:rPr>
              <a:t>Struct Module</a:t>
            </a:r>
            <a:endParaRPr lang="en-US" sz="3600" dirty="0">
              <a:latin typeface="+mn-lt"/>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08" y="3151254"/>
            <a:ext cx="5359772" cy="3261969"/>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7669" y="1139165"/>
            <a:ext cx="6257925" cy="175260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5075" y="2877239"/>
            <a:ext cx="6105525" cy="3810000"/>
          </a:xfrm>
          <a:prstGeom prst="rect">
            <a:avLst/>
          </a:prstGeom>
        </p:spPr>
      </p:pic>
    </p:spTree>
    <p:extLst>
      <p:ext uri="{BB962C8B-B14F-4D97-AF65-F5344CB8AC3E}">
        <p14:creationId xmlns:p14="http://schemas.microsoft.com/office/powerpoint/2010/main" val="2946891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133" y="2612566"/>
            <a:ext cx="10515600" cy="1325563"/>
          </a:xfrm>
        </p:spPr>
        <p:txBody>
          <a:bodyPr>
            <a:normAutofit/>
          </a:bodyPr>
          <a:lstStyle/>
          <a:p>
            <a:pPr algn="ctr"/>
            <a:r>
              <a:rPr lang="en-US" sz="6000" b="1" dirty="0" smtClean="0">
                <a:latin typeface="+mn-lt"/>
              </a:rPr>
              <a:t>Thank You</a:t>
            </a:r>
            <a:endParaRPr lang="en-US" sz="6000" b="1" dirty="0">
              <a:latin typeface="+mn-lt"/>
            </a:endParaRPr>
          </a:p>
        </p:txBody>
      </p:sp>
    </p:spTree>
    <p:extLst>
      <p:ext uri="{BB962C8B-B14F-4D97-AF65-F5344CB8AC3E}">
        <p14:creationId xmlns:p14="http://schemas.microsoft.com/office/powerpoint/2010/main" val="3346008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69669"/>
            <a:ext cx="10515600" cy="64030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latin typeface="+mn-lt"/>
              </a:rPr>
              <a:t>Global Interpreter Lock(GIL)</a:t>
            </a:r>
            <a:endParaRPr lang="en-US" sz="4000" dirty="0">
              <a:latin typeface="+mn-lt"/>
            </a:endParaRPr>
          </a:p>
        </p:txBody>
      </p:sp>
      <p:graphicFrame>
        <p:nvGraphicFramePr>
          <p:cNvPr id="5" name="Table 4"/>
          <p:cNvGraphicFramePr>
            <a:graphicFrameLocks noGrp="1"/>
          </p:cNvGraphicFramePr>
          <p:nvPr>
            <p:extLst/>
          </p:nvPr>
        </p:nvGraphicFramePr>
        <p:xfrm>
          <a:off x="497227" y="757240"/>
          <a:ext cx="11180966" cy="6035040"/>
        </p:xfrm>
        <a:graphic>
          <a:graphicData uri="http://schemas.openxmlformats.org/drawingml/2006/table">
            <a:tbl>
              <a:tblPr firstRow="1" bandRow="1">
                <a:tableStyleId>{7E9639D4-E3E2-4D34-9284-5A2195B3D0D7}</a:tableStyleId>
              </a:tblPr>
              <a:tblGrid>
                <a:gridCol w="5590483"/>
                <a:gridCol w="5590483"/>
              </a:tblGrid>
              <a:tr h="396673">
                <a:tc>
                  <a:txBody>
                    <a:bodyPr/>
                    <a:lstStyle/>
                    <a:p>
                      <a:pPr algn="ctr"/>
                      <a:r>
                        <a:rPr lang="en-US" sz="2400" dirty="0" smtClean="0"/>
                        <a:t>I/O Bound Processing</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CPU Bound Processing</a:t>
                      </a:r>
                    </a:p>
                  </a:txBody>
                  <a:tcPr/>
                </a:tc>
              </a:tr>
              <a:tr h="3966727">
                <a:tc>
                  <a:txBody>
                    <a:bodyPr/>
                    <a:lstStyle/>
                    <a:p>
                      <a:pPr marL="285750" indent="-285750">
                        <a:buFont typeface="Arial" panose="020B0604020202020204" pitchFamily="34" charset="0"/>
                        <a:buChar char="•"/>
                      </a:pPr>
                      <a:r>
                        <a:rPr lang="en-US" sz="2400" dirty="0" smtClean="0"/>
                        <a:t>Whenever a thread runs, it holds the GIL.However, the GIL is released on blocking I/O </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So, any time a thread is forced to wait, other "ready" threads get their chance to run</a:t>
                      </a:r>
                    </a:p>
                    <a:p>
                      <a:pPr marL="285750" indent="-285750">
                        <a:buFont typeface="Arial" panose="020B0604020202020204" pitchFamily="34" charset="0"/>
                        <a:buChar char="•"/>
                      </a:pPr>
                      <a:r>
                        <a:rPr lang="en-US" sz="2400" dirty="0" smtClean="0"/>
                        <a:t>Threads are useful for I/O-bound processing or Limit CPU-bound processing to C extensions (that release the GIL)</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there is a global variable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i="1" dirty="0" smtClean="0"/>
                        <a:t>      /* Python/</a:t>
                      </a:r>
                      <a:r>
                        <a:rPr lang="en-US" sz="2400" i="1" dirty="0" err="1" smtClean="0"/>
                        <a:t>ceval.c</a:t>
                      </a:r>
                      <a:r>
                        <a:rPr lang="en-US" sz="2400" i="1" dirty="0" smtClean="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i="1" dirty="0" smtClean="0"/>
                        <a:t>       ...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i="1" dirty="0" smtClean="0"/>
                        <a:t>      static volatile </a:t>
                      </a:r>
                      <a:r>
                        <a:rPr lang="en-US" sz="2400" i="1" dirty="0" err="1" smtClean="0"/>
                        <a:t>int</a:t>
                      </a:r>
                      <a:r>
                        <a:rPr lang="en-US" sz="2400" i="1" dirty="0" smtClean="0"/>
                        <a:t> </a:t>
                      </a:r>
                      <a:r>
                        <a:rPr lang="en-US" sz="2400" i="1" dirty="0" err="1" smtClean="0"/>
                        <a:t>gil_drop_request</a:t>
                      </a:r>
                      <a:r>
                        <a:rPr lang="en-US" sz="2400" i="1" dirty="0" smtClean="0"/>
                        <a:t> = 0; </a:t>
                      </a:r>
                      <a:endParaRPr lang="en-US" sz="240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A thread runs until the value gets set to 1. At which point, the thread must drop the GIL.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40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40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So, the timeout sequence happens over and over again as CPU-bound threads execute</a:t>
                      </a:r>
                    </a:p>
                  </a:txBody>
                  <a:tcPr/>
                </a:tc>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867" y="2410554"/>
            <a:ext cx="4920093" cy="118872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609" y="3852152"/>
            <a:ext cx="5264579" cy="1600200"/>
          </a:xfrm>
          <a:prstGeom prst="rect">
            <a:avLst/>
          </a:prstGeom>
        </p:spPr>
      </p:pic>
    </p:spTree>
    <p:extLst>
      <p:ext uri="{BB962C8B-B14F-4D97-AF65-F5344CB8AC3E}">
        <p14:creationId xmlns:p14="http://schemas.microsoft.com/office/powerpoint/2010/main" val="27377131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21" y="1759522"/>
            <a:ext cx="5716836" cy="5379407"/>
          </a:xfrm>
        </p:spPr>
        <p:txBody>
          <a:bodyPr>
            <a:normAutofit/>
          </a:bodyPr>
          <a:lstStyle/>
          <a:p>
            <a:pPr marL="0" indent="0" algn="ctr">
              <a:buNone/>
            </a:pPr>
            <a:r>
              <a:rPr lang="en-US" dirty="0" err="1" smtClean="0"/>
              <a:t>Mutex</a:t>
            </a:r>
            <a:r>
              <a:rPr lang="en-US" dirty="0" smtClean="0"/>
              <a:t> Locks</a:t>
            </a:r>
          </a:p>
          <a:p>
            <a:r>
              <a:rPr lang="en-US" sz="2000" dirty="0"/>
              <a:t>Mutual Exclusion Lock </a:t>
            </a:r>
            <a:endParaRPr lang="en-US" sz="2000" dirty="0" smtClean="0"/>
          </a:p>
          <a:p>
            <a:pPr marL="0" indent="0">
              <a:buNone/>
            </a:pPr>
            <a:r>
              <a:rPr lang="en-US" sz="2000" dirty="0"/>
              <a:t>	</a:t>
            </a:r>
            <a:r>
              <a:rPr lang="en-US" sz="2000" b="1" i="1" dirty="0" smtClean="0"/>
              <a:t>m </a:t>
            </a:r>
            <a:r>
              <a:rPr lang="en-US" sz="2000" b="1" i="1" dirty="0"/>
              <a:t>= </a:t>
            </a:r>
            <a:r>
              <a:rPr lang="en-US" sz="2000" b="1" i="1" dirty="0" err="1"/>
              <a:t>threading.Lock</a:t>
            </a:r>
            <a:r>
              <a:rPr lang="en-US" sz="2000" b="1" i="1" dirty="0"/>
              <a:t>() </a:t>
            </a:r>
            <a:endParaRPr lang="en-US" sz="2000" b="1" i="1" dirty="0" smtClean="0"/>
          </a:p>
          <a:p>
            <a:pPr marL="0" indent="0">
              <a:buNone/>
            </a:pPr>
            <a:r>
              <a:rPr lang="en-US" sz="2000" dirty="0" smtClean="0"/>
              <a:t>• </a:t>
            </a:r>
            <a:r>
              <a:rPr lang="en-US" sz="2000" dirty="0"/>
              <a:t>Primarily used to synchronize threads so that only one thread can make modifications to shared data at any given </a:t>
            </a:r>
            <a:r>
              <a:rPr lang="en-US" sz="2000" dirty="0" smtClean="0"/>
              <a:t>time</a:t>
            </a:r>
          </a:p>
          <a:p>
            <a:r>
              <a:rPr lang="en-US" sz="2000" dirty="0"/>
              <a:t>There are two basic operations </a:t>
            </a:r>
            <a:endParaRPr lang="en-US" sz="2000" dirty="0" smtClean="0"/>
          </a:p>
          <a:p>
            <a:pPr marL="457200" lvl="1" indent="0">
              <a:buNone/>
            </a:pPr>
            <a:r>
              <a:rPr lang="en-US" sz="2000" b="1" i="1" dirty="0" err="1" smtClean="0"/>
              <a:t>m.acquire</a:t>
            </a:r>
            <a:r>
              <a:rPr lang="en-US" sz="2000" b="1" i="1" dirty="0"/>
              <a:t>() # Acquire the lock </a:t>
            </a:r>
            <a:endParaRPr lang="en-US" sz="2000" b="1" i="1" dirty="0" smtClean="0"/>
          </a:p>
          <a:p>
            <a:pPr marL="457200" lvl="1" indent="0">
              <a:buNone/>
            </a:pPr>
            <a:r>
              <a:rPr lang="en-US" sz="2000" b="1" i="1" dirty="0" err="1" smtClean="0"/>
              <a:t>m.release</a:t>
            </a:r>
            <a:r>
              <a:rPr lang="en-US" sz="2000" b="1" i="1" dirty="0"/>
              <a:t>() # Release the </a:t>
            </a:r>
            <a:r>
              <a:rPr lang="en-US" sz="2000" b="1" i="1" dirty="0" smtClean="0"/>
              <a:t>lock</a:t>
            </a:r>
          </a:p>
          <a:p>
            <a:pPr marL="0" indent="0">
              <a:buNone/>
            </a:pPr>
            <a:r>
              <a:rPr lang="en-US" sz="2000" dirty="0" smtClean="0"/>
              <a:t>• </a:t>
            </a:r>
            <a:r>
              <a:rPr lang="en-US" sz="2000" dirty="0"/>
              <a:t>Only one thread can successfully acquire the lock at any given time </a:t>
            </a:r>
            <a:endParaRPr lang="en-US" sz="2000" dirty="0" smtClean="0"/>
          </a:p>
          <a:p>
            <a:pPr marL="0" indent="0">
              <a:buNone/>
            </a:pPr>
            <a:r>
              <a:rPr lang="en-US" sz="2000" dirty="0" smtClean="0"/>
              <a:t>• </a:t>
            </a:r>
            <a:r>
              <a:rPr lang="en-US" sz="2000" dirty="0"/>
              <a:t>If another thread tries to acquire the lock when its already in use, it gets blocked until the lock is released</a:t>
            </a:r>
          </a:p>
        </p:txBody>
      </p:sp>
      <p:sp>
        <p:nvSpPr>
          <p:cNvPr id="4" name="Title 1"/>
          <p:cNvSpPr>
            <a:spLocks noGrp="1"/>
          </p:cNvSpPr>
          <p:nvPr>
            <p:ph type="title"/>
          </p:nvPr>
        </p:nvSpPr>
        <p:spPr>
          <a:xfrm>
            <a:off x="812494" y="305296"/>
            <a:ext cx="10515600" cy="815248"/>
          </a:xfrm>
        </p:spPr>
        <p:txBody>
          <a:bodyPr>
            <a:noAutofit/>
          </a:bodyPr>
          <a:lstStyle/>
          <a:p>
            <a:pPr algn="ctr"/>
            <a:r>
              <a:rPr lang="en-US" sz="3200" dirty="0"/>
              <a:t>Thread Synchronization</a:t>
            </a:r>
            <a:br>
              <a:rPr lang="en-US" sz="3200" dirty="0"/>
            </a:br>
            <a:r>
              <a:rPr lang="en-US" sz="3200" dirty="0" err="1"/>
              <a:t>Mutex</a:t>
            </a:r>
            <a:r>
              <a:rPr lang="en-US" sz="3200" dirty="0"/>
              <a:t> Locks</a:t>
            </a:r>
            <a:br>
              <a:rPr lang="en-US" sz="3200" dirty="0"/>
            </a:br>
            <a:endParaRPr lang="en-US" sz="3200" dirty="0"/>
          </a:p>
        </p:txBody>
      </p:sp>
      <p:sp>
        <p:nvSpPr>
          <p:cNvPr id="5" name="Content Placeholder 2"/>
          <p:cNvSpPr txBox="1">
            <a:spLocks/>
          </p:cNvSpPr>
          <p:nvPr/>
        </p:nvSpPr>
        <p:spPr>
          <a:xfrm>
            <a:off x="6070294" y="1759522"/>
            <a:ext cx="5901369" cy="4073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Use of </a:t>
            </a:r>
            <a:r>
              <a:rPr lang="en-US" dirty="0" err="1" smtClean="0"/>
              <a:t>Mutex</a:t>
            </a:r>
            <a:r>
              <a:rPr lang="en-US" dirty="0" smtClean="0"/>
              <a:t> Locks</a:t>
            </a:r>
          </a:p>
          <a:p>
            <a:r>
              <a:rPr lang="en-US" sz="2000" dirty="0"/>
              <a:t>Commonly used to enclose critical </a:t>
            </a:r>
            <a:r>
              <a:rPr lang="en-US" sz="2000" dirty="0" smtClean="0"/>
              <a:t>sections.</a:t>
            </a:r>
          </a:p>
          <a:p>
            <a:endParaRPr lang="en-US" sz="2000" dirty="0"/>
          </a:p>
          <a:p>
            <a:endParaRPr lang="en-US" sz="20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124" y="2692786"/>
            <a:ext cx="6103346" cy="3719031"/>
          </a:xfrm>
          <a:prstGeom prst="rect">
            <a:avLst/>
          </a:prstGeom>
        </p:spPr>
      </p:pic>
      <p:sp>
        <p:nvSpPr>
          <p:cNvPr id="7" name="TextBox 6"/>
          <p:cNvSpPr txBox="1"/>
          <p:nvPr/>
        </p:nvSpPr>
        <p:spPr>
          <a:xfrm>
            <a:off x="231354" y="925417"/>
            <a:ext cx="11832116" cy="707886"/>
          </a:xfrm>
          <a:prstGeom prst="rect">
            <a:avLst/>
          </a:prstGeom>
          <a:noFill/>
        </p:spPr>
        <p:txBody>
          <a:bodyPr wrap="square" rtlCol="0">
            <a:spAutoFit/>
          </a:bodyPr>
          <a:lstStyle/>
          <a:p>
            <a:r>
              <a:rPr lang="en-US" sz="2000" dirty="0" smtClean="0"/>
              <a:t>Synchronization ensures that two or more concurrent processes/threads do not simultaneously execute some particular program segment where the shared resources are accessed known as critical section.</a:t>
            </a:r>
            <a:endParaRPr lang="en-US" sz="2000" dirty="0"/>
          </a:p>
        </p:txBody>
      </p:sp>
    </p:spTree>
    <p:extLst>
      <p:ext uri="{BB962C8B-B14F-4D97-AF65-F5344CB8AC3E}">
        <p14:creationId xmlns:p14="http://schemas.microsoft.com/office/powerpoint/2010/main" val="196050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757" y="572147"/>
            <a:ext cx="11215172" cy="1200329"/>
          </a:xfrm>
          <a:prstGeom prst="rect">
            <a:avLst/>
          </a:prstGeom>
        </p:spPr>
        <p:txBody>
          <a:bodyPr wrap="square">
            <a:spAutoFit/>
          </a:bodyPr>
          <a:lstStyle/>
          <a:p>
            <a:pPr marL="285750" indent="-285750" algn="just">
              <a:buFont typeface="Arial" panose="020B0604020202020204" pitchFamily="34" charset="0"/>
              <a:buChar char="•"/>
            </a:pPr>
            <a:r>
              <a:rPr lang="en-US" sz="2400" dirty="0" smtClean="0"/>
              <a:t>Ability </a:t>
            </a:r>
            <a:r>
              <a:rPr lang="en-US" sz="2400" dirty="0"/>
              <a:t>of operating system to perform multiple tasks </a:t>
            </a:r>
            <a:r>
              <a:rPr lang="en-US" sz="2400" dirty="0" smtClean="0"/>
              <a:t>(processes, programs, threads)at </a:t>
            </a:r>
            <a:r>
              <a:rPr lang="en-US" sz="2400" dirty="0"/>
              <a:t>the same time.</a:t>
            </a:r>
          </a:p>
          <a:p>
            <a:pPr marL="285750" indent="-285750" algn="just">
              <a:buFont typeface="Arial" panose="020B0604020202020204" pitchFamily="34" charset="0"/>
              <a:buChar char="•"/>
            </a:pPr>
            <a:r>
              <a:rPr lang="en-US" sz="2400" dirty="0" smtClean="0"/>
              <a:t>utilize </a:t>
            </a:r>
            <a:r>
              <a:rPr lang="en-US" sz="2400" dirty="0"/>
              <a:t>the CPU </a:t>
            </a:r>
            <a:r>
              <a:rPr lang="en-US" sz="2400" dirty="0" smtClean="0"/>
              <a:t>to reduce response time and improves </a:t>
            </a:r>
            <a:r>
              <a:rPr lang="en-US" sz="2400" dirty="0"/>
              <a:t>performance</a:t>
            </a:r>
            <a:r>
              <a:rPr lang="en-US" sz="2400" dirty="0" smtClean="0"/>
              <a:t>.</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959148715"/>
              </p:ext>
            </p:extLst>
          </p:nvPr>
        </p:nvGraphicFramePr>
        <p:xfrm>
          <a:off x="495757" y="2182051"/>
          <a:ext cx="11215172" cy="4004961"/>
        </p:xfrm>
        <a:graphic>
          <a:graphicData uri="http://schemas.openxmlformats.org/drawingml/2006/table">
            <a:tbl>
              <a:tblPr firstRow="1" bandRow="1">
                <a:tableStyleId>{7E9639D4-E3E2-4D34-9284-5A2195B3D0D7}</a:tableStyleId>
              </a:tblPr>
              <a:tblGrid>
                <a:gridCol w="5607586"/>
                <a:gridCol w="5607586"/>
              </a:tblGrid>
              <a:tr h="750998">
                <a:tc>
                  <a:txBody>
                    <a:bodyPr/>
                    <a:lstStyle/>
                    <a:p>
                      <a:pPr algn="ctr"/>
                      <a:r>
                        <a:rPr lang="en-US" sz="2400" b="1" dirty="0" smtClean="0"/>
                        <a:t>Process-Based Multitasking(Multiprocessing)</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t>Thread-Based Multitasking(Multithreading)</a:t>
                      </a:r>
                      <a:endParaRPr lang="en-US" sz="2400" dirty="0" smtClean="0"/>
                    </a:p>
                  </a:txBody>
                  <a:tcPr/>
                </a:tc>
              </a:tr>
              <a:tr h="3182001">
                <a:tc>
                  <a:txBody>
                    <a:bodyPr/>
                    <a:lstStyle/>
                    <a:p>
                      <a:pPr marL="285750" indent="-285750" algn="just">
                        <a:buFont typeface="Arial" panose="020B0604020202020204" pitchFamily="34" charset="0"/>
                        <a:buChar char="•"/>
                      </a:pPr>
                      <a:r>
                        <a:rPr lang="en-US" sz="2400" dirty="0" smtClean="0"/>
                        <a:t>Executing multiple tasks simultaneously, where each task is separate independent process is called as process based multitasking. </a:t>
                      </a:r>
                    </a:p>
                    <a:p>
                      <a:endParaRPr lang="en-US" sz="2400" dirty="0" smtClean="0"/>
                    </a:p>
                    <a:p>
                      <a:pPr marL="285750" indent="-285750" algn="just">
                        <a:buFont typeface="Arial" panose="020B0604020202020204" pitchFamily="34" charset="0"/>
                        <a:buChar char="•"/>
                      </a:pPr>
                      <a:r>
                        <a:rPr lang="en-US" sz="2400" b="1" dirty="0" smtClean="0"/>
                        <a:t>Example </a:t>
                      </a:r>
                      <a:endParaRPr lang="en-US" sz="2400" dirty="0" smtClean="0"/>
                    </a:p>
                  </a:txBody>
                  <a:tcPr/>
                </a:tc>
                <a:tc>
                  <a:txBody>
                    <a:bodyPr/>
                    <a:lstStyle/>
                    <a:p>
                      <a:pPr marL="285750" indent="-285750" algn="just">
                        <a:buFont typeface="Arial" panose="020B0604020202020204" pitchFamily="34" charset="0"/>
                        <a:buChar char="•"/>
                      </a:pPr>
                      <a:r>
                        <a:rPr lang="en-US" sz="2400" dirty="0" smtClean="0"/>
                        <a:t>Executing</a:t>
                      </a:r>
                      <a:r>
                        <a:rPr lang="en-US" sz="2400" b="1" dirty="0" smtClean="0"/>
                        <a:t> </a:t>
                      </a:r>
                      <a:r>
                        <a:rPr lang="en-US" sz="2400" dirty="0" smtClean="0"/>
                        <a:t>multiple tasks simultaneously, where each task is separate independent part of process (or) program.</a:t>
                      </a:r>
                    </a:p>
                    <a:p>
                      <a:pPr marL="285750" indent="-285750" algn="just">
                        <a:buFont typeface="Arial" panose="020B0604020202020204" pitchFamily="34" charset="0"/>
                        <a:buChar char="•"/>
                      </a:pPr>
                      <a:r>
                        <a:rPr lang="en-US" sz="2400" dirty="0" smtClean="0"/>
                        <a:t> Multi-threading allows single process to have multiple code segments (threads) running concurrently within the context of process.</a:t>
                      </a:r>
                    </a:p>
                    <a:p>
                      <a:pPr marL="285750" indent="-285750" algn="just">
                        <a:buFont typeface="Arial" panose="020B0604020202020204" pitchFamily="34" charset="0"/>
                        <a:buChar char="•"/>
                      </a:pPr>
                      <a:r>
                        <a:rPr lang="en-US" sz="2400" b="1" dirty="0" smtClean="0"/>
                        <a:t>Example</a:t>
                      </a:r>
                      <a:r>
                        <a:rPr lang="en-US" sz="2400" dirty="0" smtClean="0"/>
                        <a:t> </a:t>
                      </a:r>
                    </a:p>
                  </a:txBody>
                  <a:tcPr/>
                </a:tc>
              </a:tr>
            </a:tbl>
          </a:graphicData>
        </a:graphic>
      </p:graphicFrame>
      <p:sp>
        <p:nvSpPr>
          <p:cNvPr id="7" name="Title 1"/>
          <p:cNvSpPr>
            <a:spLocks noGrp="1"/>
          </p:cNvSpPr>
          <p:nvPr>
            <p:ph type="title"/>
          </p:nvPr>
        </p:nvSpPr>
        <p:spPr>
          <a:xfrm>
            <a:off x="999678" y="0"/>
            <a:ext cx="10515600" cy="644809"/>
          </a:xfrm>
        </p:spPr>
        <p:txBody>
          <a:bodyPr>
            <a:normAutofit fontScale="90000"/>
          </a:bodyPr>
          <a:lstStyle/>
          <a:p>
            <a:pPr algn="ctr"/>
            <a:r>
              <a:rPr lang="en-US" b="1" dirty="0" smtClean="0">
                <a:latin typeface="+mn-lt"/>
              </a:rPr>
              <a:t>Multitasking </a:t>
            </a:r>
            <a:endParaRPr lang="en-US" b="1" dirty="0">
              <a:latin typeface="+mn-lt"/>
            </a:endParaRPr>
          </a:p>
        </p:txBody>
      </p:sp>
    </p:spTree>
    <p:extLst>
      <p:ext uri="{BB962C8B-B14F-4D97-AF65-F5344CB8AC3E}">
        <p14:creationId xmlns:p14="http://schemas.microsoft.com/office/powerpoint/2010/main" val="31790584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253" y="1252748"/>
            <a:ext cx="5706737" cy="4351338"/>
          </a:xfrm>
        </p:spPr>
        <p:txBody>
          <a:bodyPr>
            <a:normAutofit/>
          </a:bodyPr>
          <a:lstStyle/>
          <a:p>
            <a:r>
              <a:rPr lang="en-US" sz="2000" dirty="0"/>
              <a:t>A counter-based synchronization primitive </a:t>
            </a:r>
            <a:endParaRPr lang="en-US" sz="2000" dirty="0" smtClean="0"/>
          </a:p>
          <a:p>
            <a:pPr marL="457200" lvl="1" indent="0">
              <a:buNone/>
            </a:pPr>
            <a:r>
              <a:rPr lang="en-US" sz="2000" i="1" dirty="0" err="1" smtClean="0"/>
              <a:t>sema</a:t>
            </a:r>
            <a:r>
              <a:rPr lang="en-US" sz="2000" i="1" dirty="0" smtClean="0"/>
              <a:t>= </a:t>
            </a:r>
            <a:r>
              <a:rPr lang="en-US" sz="2000" i="1" dirty="0" err="1"/>
              <a:t>threading.Semaphore</a:t>
            </a:r>
            <a:r>
              <a:rPr lang="en-US" sz="2000" i="1" dirty="0"/>
              <a:t>(n) # Create a semaphore </a:t>
            </a:r>
            <a:endParaRPr lang="en-US" sz="2000" i="1" dirty="0" smtClean="0"/>
          </a:p>
          <a:p>
            <a:pPr marL="457200" lvl="1" indent="0">
              <a:buNone/>
            </a:pPr>
            <a:r>
              <a:rPr lang="en-US" sz="2000" i="1" dirty="0" err="1"/>
              <a:t>sema</a:t>
            </a:r>
            <a:r>
              <a:rPr lang="en-US" sz="2000" i="1" dirty="0" err="1" smtClean="0"/>
              <a:t>.acquire</a:t>
            </a:r>
            <a:r>
              <a:rPr lang="en-US" sz="2000" i="1" dirty="0"/>
              <a:t>() # Acquire </a:t>
            </a:r>
            <a:endParaRPr lang="en-US" sz="2000" i="1" dirty="0" smtClean="0"/>
          </a:p>
          <a:p>
            <a:pPr marL="457200" lvl="1" indent="0">
              <a:buNone/>
            </a:pPr>
            <a:r>
              <a:rPr lang="en-US" sz="2000" i="1" dirty="0" err="1"/>
              <a:t>sema</a:t>
            </a:r>
            <a:r>
              <a:rPr lang="en-US" sz="2000" i="1" dirty="0" err="1" smtClean="0"/>
              <a:t>.release</a:t>
            </a:r>
            <a:r>
              <a:rPr lang="en-US" sz="2000" i="1" dirty="0"/>
              <a:t>() # Release </a:t>
            </a:r>
            <a:endParaRPr lang="en-US" sz="2000" i="1" dirty="0" smtClean="0"/>
          </a:p>
          <a:p>
            <a:pPr marL="0" indent="0">
              <a:buNone/>
            </a:pPr>
            <a:r>
              <a:rPr lang="en-US" sz="2000" dirty="0" smtClean="0"/>
              <a:t>• </a:t>
            </a:r>
            <a:r>
              <a:rPr lang="en-US" sz="2000" dirty="0"/>
              <a:t>acquire() - Waits if the count is 0, otherwise decrements the count and continues </a:t>
            </a:r>
            <a:endParaRPr lang="en-US" sz="2000" dirty="0" smtClean="0"/>
          </a:p>
          <a:p>
            <a:pPr marL="0" indent="0">
              <a:buNone/>
            </a:pPr>
            <a:r>
              <a:rPr lang="en-US" sz="2000" dirty="0" smtClean="0"/>
              <a:t>• </a:t>
            </a:r>
            <a:r>
              <a:rPr lang="en-US" sz="2000" dirty="0"/>
              <a:t>release() - Increments the count and signals waiting threads (if any) </a:t>
            </a:r>
            <a:endParaRPr lang="en-US" sz="2000" dirty="0" smtClean="0"/>
          </a:p>
          <a:p>
            <a:pPr marL="0" indent="0">
              <a:buNone/>
            </a:pPr>
            <a:endParaRPr lang="en-US" dirty="0"/>
          </a:p>
        </p:txBody>
      </p:sp>
      <p:sp>
        <p:nvSpPr>
          <p:cNvPr id="4" name="Title 1"/>
          <p:cNvSpPr>
            <a:spLocks noGrp="1"/>
          </p:cNvSpPr>
          <p:nvPr>
            <p:ph type="title"/>
          </p:nvPr>
        </p:nvSpPr>
        <p:spPr>
          <a:xfrm>
            <a:off x="816167" y="176270"/>
            <a:ext cx="10515600" cy="815248"/>
          </a:xfrm>
        </p:spPr>
        <p:txBody>
          <a:bodyPr>
            <a:noAutofit/>
          </a:bodyPr>
          <a:lstStyle/>
          <a:p>
            <a:pPr algn="ctr"/>
            <a:r>
              <a:rPr lang="en-US" sz="3200" dirty="0" smtClean="0"/>
              <a:t>Thread Synchronization</a:t>
            </a:r>
            <a:br>
              <a:rPr lang="en-US" sz="3200" dirty="0" smtClean="0"/>
            </a:br>
            <a:r>
              <a:rPr lang="en-US" sz="3200" dirty="0" smtClean="0"/>
              <a:t>Semaphores</a:t>
            </a:r>
            <a:endParaRPr lang="en-US" sz="3200" dirty="0"/>
          </a:p>
        </p:txBody>
      </p:sp>
      <p:sp>
        <p:nvSpPr>
          <p:cNvPr id="5" name="Content Placeholder 2"/>
          <p:cNvSpPr txBox="1">
            <a:spLocks/>
          </p:cNvSpPr>
          <p:nvPr/>
        </p:nvSpPr>
        <p:spPr>
          <a:xfrm>
            <a:off x="5958289" y="1252748"/>
            <a:ext cx="634571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Use of </a:t>
            </a:r>
            <a:r>
              <a:rPr lang="en-US" sz="2000" dirty="0" smtClean="0"/>
              <a:t>Semaphores</a:t>
            </a:r>
            <a:endParaRPr lang="en-US" sz="2000" dirty="0"/>
          </a:p>
          <a:p>
            <a:r>
              <a:rPr lang="en-US" sz="2000" dirty="0"/>
              <a:t>Using a semaphore to limit resources </a:t>
            </a:r>
            <a:endParaRPr lang="en-US" sz="2000" dirty="0" smtClean="0"/>
          </a:p>
          <a:p>
            <a:pPr marL="457200" lvl="1" indent="0">
              <a:buNone/>
            </a:pPr>
            <a:r>
              <a:rPr lang="en-US" sz="1800" i="1" dirty="0" err="1" smtClean="0"/>
              <a:t>sema</a:t>
            </a:r>
            <a:r>
              <a:rPr lang="en-US" sz="1800" i="1" dirty="0" smtClean="0"/>
              <a:t> </a:t>
            </a:r>
            <a:r>
              <a:rPr lang="en-US" sz="1800" i="1" dirty="0"/>
              <a:t>= </a:t>
            </a:r>
            <a:r>
              <a:rPr lang="en-US" sz="1800" i="1" dirty="0" err="1"/>
              <a:t>threading.Semaphore</a:t>
            </a:r>
            <a:r>
              <a:rPr lang="en-US" sz="1800" i="1" dirty="0"/>
              <a:t>(5) # Max: 5-threads </a:t>
            </a:r>
            <a:endParaRPr lang="en-US" sz="1800" i="1" dirty="0" smtClean="0"/>
          </a:p>
          <a:p>
            <a:pPr marL="457200" lvl="1" indent="0">
              <a:buNone/>
            </a:pPr>
            <a:r>
              <a:rPr lang="en-US" sz="1800" i="1" dirty="0" err="1" smtClean="0"/>
              <a:t>def</a:t>
            </a:r>
            <a:r>
              <a:rPr lang="en-US" sz="1800" i="1" dirty="0" smtClean="0"/>
              <a:t> </a:t>
            </a:r>
            <a:r>
              <a:rPr lang="en-US" sz="1800" i="1" dirty="0" err="1"/>
              <a:t>fetch_page</a:t>
            </a:r>
            <a:r>
              <a:rPr lang="en-US" sz="1800" i="1" dirty="0"/>
              <a:t>(</a:t>
            </a:r>
            <a:r>
              <a:rPr lang="en-US" sz="1800" i="1" dirty="0" err="1"/>
              <a:t>url</a:t>
            </a:r>
            <a:r>
              <a:rPr lang="en-US" sz="1800" i="1" dirty="0"/>
              <a:t>): </a:t>
            </a:r>
            <a:endParaRPr lang="en-US" sz="1800" i="1" dirty="0" smtClean="0"/>
          </a:p>
          <a:p>
            <a:pPr marL="914400" lvl="2" indent="0">
              <a:buNone/>
            </a:pPr>
            <a:r>
              <a:rPr lang="en-US" sz="1800" i="1" dirty="0" err="1" smtClean="0"/>
              <a:t>sema.acquire</a:t>
            </a:r>
            <a:r>
              <a:rPr lang="en-US" sz="1800" i="1" dirty="0"/>
              <a:t>() </a:t>
            </a:r>
            <a:endParaRPr lang="en-US" sz="1800" i="1" dirty="0" smtClean="0"/>
          </a:p>
          <a:p>
            <a:pPr marL="914400" lvl="2" indent="0">
              <a:buNone/>
            </a:pPr>
            <a:r>
              <a:rPr lang="en-US" sz="1800" i="1" dirty="0" smtClean="0"/>
              <a:t>try</a:t>
            </a:r>
            <a:r>
              <a:rPr lang="en-US" sz="1800" i="1" dirty="0"/>
              <a:t>: </a:t>
            </a:r>
            <a:endParaRPr lang="en-US" sz="1800" i="1" dirty="0" smtClean="0"/>
          </a:p>
          <a:p>
            <a:pPr marL="914400" lvl="2" indent="0">
              <a:buNone/>
            </a:pPr>
            <a:r>
              <a:rPr lang="en-US" sz="1800" i="1" dirty="0"/>
              <a:t> </a:t>
            </a:r>
            <a:r>
              <a:rPr lang="en-US" sz="1800" i="1" dirty="0" smtClean="0"/>
              <a:t>    u </a:t>
            </a:r>
            <a:r>
              <a:rPr lang="en-US" sz="1800" i="1" dirty="0"/>
              <a:t>= </a:t>
            </a:r>
            <a:r>
              <a:rPr lang="en-US" sz="1800" i="1" dirty="0" err="1"/>
              <a:t>urllib.urlopen</a:t>
            </a:r>
            <a:r>
              <a:rPr lang="en-US" sz="1800" i="1" dirty="0"/>
              <a:t>(</a:t>
            </a:r>
            <a:r>
              <a:rPr lang="en-US" sz="1800" i="1" dirty="0" err="1"/>
              <a:t>url</a:t>
            </a:r>
            <a:r>
              <a:rPr lang="en-US" sz="1800" i="1" dirty="0"/>
              <a:t>) </a:t>
            </a:r>
            <a:endParaRPr lang="en-US" sz="1800" i="1" dirty="0" smtClean="0"/>
          </a:p>
          <a:p>
            <a:pPr marL="914400" lvl="2" indent="0">
              <a:buNone/>
            </a:pPr>
            <a:r>
              <a:rPr lang="en-US" sz="1800" i="1" dirty="0" smtClean="0"/>
              <a:t>     return </a:t>
            </a:r>
            <a:r>
              <a:rPr lang="en-US" sz="1800" i="1" dirty="0" err="1"/>
              <a:t>u.read</a:t>
            </a:r>
            <a:r>
              <a:rPr lang="en-US" sz="1800" i="1" dirty="0" smtClean="0"/>
              <a:t>()</a:t>
            </a:r>
          </a:p>
          <a:p>
            <a:pPr marL="914400" lvl="2" indent="0">
              <a:buNone/>
            </a:pPr>
            <a:r>
              <a:rPr lang="en-US" sz="1800" i="1" dirty="0" smtClean="0"/>
              <a:t>finally</a:t>
            </a:r>
            <a:r>
              <a:rPr lang="en-US" sz="1800" i="1" dirty="0"/>
              <a:t>: </a:t>
            </a:r>
            <a:endParaRPr lang="en-US" sz="1800" i="1" dirty="0" smtClean="0"/>
          </a:p>
          <a:p>
            <a:pPr marL="914400" lvl="2" indent="0">
              <a:buNone/>
            </a:pPr>
            <a:r>
              <a:rPr lang="en-US" sz="1800" i="1" dirty="0" smtClean="0"/>
              <a:t>     </a:t>
            </a:r>
            <a:r>
              <a:rPr lang="en-US" sz="1800" i="1" dirty="0" err="1" smtClean="0"/>
              <a:t>sema.release</a:t>
            </a:r>
            <a:r>
              <a:rPr lang="en-US" sz="1800" i="1" dirty="0"/>
              <a:t>() </a:t>
            </a:r>
          </a:p>
          <a:p>
            <a:r>
              <a:rPr lang="en-US" sz="2000" dirty="0" smtClean="0"/>
              <a:t> </a:t>
            </a:r>
            <a:r>
              <a:rPr lang="en-US" sz="2000" dirty="0"/>
              <a:t>• In this example, only 5 threads can be executing the function at once (if there are more, they will have to wait)</a:t>
            </a:r>
            <a:endParaRPr lang="en-US" dirty="0"/>
          </a:p>
        </p:txBody>
      </p:sp>
    </p:spTree>
    <p:extLst>
      <p:ext uri="{BB962C8B-B14F-4D97-AF65-F5344CB8AC3E}">
        <p14:creationId xmlns:p14="http://schemas.microsoft.com/office/powerpoint/2010/main" val="1097811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0"/>
            <a:ext cx="10515600" cy="888909"/>
          </a:xfrm>
        </p:spPr>
        <p:txBody>
          <a:bodyPr>
            <a:normAutofit/>
          </a:bodyPr>
          <a:lstStyle/>
          <a:p>
            <a:pPr algn="ctr"/>
            <a:r>
              <a:rPr lang="en-US" sz="3600" b="1" dirty="0" smtClean="0">
                <a:latin typeface="+mn-lt"/>
              </a:rPr>
              <a:t>Task Execution – CPU Bound and I/O Bound Tasks</a:t>
            </a:r>
            <a:endParaRPr lang="en-US" sz="3600" b="1" dirty="0">
              <a:latin typeface="+mn-lt"/>
            </a:endParaRPr>
          </a:p>
        </p:txBody>
      </p:sp>
      <p:sp>
        <p:nvSpPr>
          <p:cNvPr id="3" name="Content Placeholder 2"/>
          <p:cNvSpPr>
            <a:spLocks noGrp="1"/>
          </p:cNvSpPr>
          <p:nvPr>
            <p:ph idx="1"/>
          </p:nvPr>
        </p:nvSpPr>
        <p:spPr>
          <a:xfrm>
            <a:off x="768531" y="769292"/>
            <a:ext cx="10677994" cy="1555267"/>
          </a:xfrm>
        </p:spPr>
        <p:txBody>
          <a:bodyPr>
            <a:normAutofit lnSpcReduction="10000"/>
          </a:bodyPr>
          <a:lstStyle/>
          <a:p>
            <a:pPr algn="just"/>
            <a:r>
              <a:rPr lang="en-US" sz="2400" dirty="0" smtClean="0"/>
              <a:t>All tasks execute by alternating between CPU processing and I/O handling </a:t>
            </a:r>
          </a:p>
          <a:p>
            <a:pPr algn="just"/>
            <a:r>
              <a:rPr lang="en-US" sz="2400" dirty="0" smtClean="0"/>
              <a:t>For I/O, tasks must wait (sleep)</a:t>
            </a:r>
          </a:p>
          <a:p>
            <a:pPr algn="just"/>
            <a:r>
              <a:rPr lang="en-US" sz="2400" dirty="0" smtClean="0"/>
              <a:t>Behind the scenes, the underlying system will carry out the I/O operation and wake the task when it's finished.</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785838775"/>
              </p:ext>
            </p:extLst>
          </p:nvPr>
        </p:nvGraphicFramePr>
        <p:xfrm>
          <a:off x="752005" y="2311626"/>
          <a:ext cx="10677994" cy="3936495"/>
        </p:xfrm>
        <a:graphic>
          <a:graphicData uri="http://schemas.openxmlformats.org/drawingml/2006/table">
            <a:tbl>
              <a:tblPr firstRow="1" bandRow="1">
                <a:tableStyleId>{7E9639D4-E3E2-4D34-9284-5A2195B3D0D7}</a:tableStyleId>
              </a:tblPr>
              <a:tblGrid>
                <a:gridCol w="5323797"/>
                <a:gridCol w="5354197"/>
              </a:tblGrid>
              <a:tr h="409854">
                <a:tc>
                  <a:txBody>
                    <a:bodyPr/>
                    <a:lstStyle/>
                    <a:p>
                      <a:pPr algn="ctr"/>
                      <a:r>
                        <a:rPr lang="en-US" sz="2400" dirty="0" smtClean="0"/>
                        <a:t>CPU Bound Tasks</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t>I/O Bound Tasks</a:t>
                      </a:r>
                    </a:p>
                  </a:txBody>
                  <a:tcPr/>
                </a:tc>
              </a:tr>
              <a:tr h="347929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A task is "CPU Bound" if it spends most of its time doing computation with little 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smtClean="0"/>
                    </a:p>
                    <a:p>
                      <a:pPr marL="0" indent="0">
                        <a:buNone/>
                      </a:pPr>
                      <a:endParaRPr lang="en-US" sz="2400" dirty="0" smtClean="0"/>
                    </a:p>
                    <a:p>
                      <a:pPr marL="285750" indent="-285750">
                        <a:buFont typeface="Arial" panose="020B0604020202020204" pitchFamily="34" charset="0"/>
                        <a:buChar char="•"/>
                      </a:pPr>
                      <a:r>
                        <a:rPr lang="en-US" sz="2400" b="1" dirty="0" smtClean="0"/>
                        <a:t>Examples:</a:t>
                      </a:r>
                    </a:p>
                    <a:p>
                      <a:pPr marL="285750" indent="-285750">
                        <a:buFont typeface="Wingdings" panose="05000000000000000000" pitchFamily="2" charset="2"/>
                        <a:buChar char="Ø"/>
                      </a:pPr>
                      <a:r>
                        <a:rPr lang="en-US" sz="2400" dirty="0" smtClean="0"/>
                        <a:t>Matrix multiplication</a:t>
                      </a:r>
                    </a:p>
                    <a:p>
                      <a:pPr marL="285750" indent="-285750">
                        <a:buFont typeface="Wingdings" panose="05000000000000000000" pitchFamily="2" charset="2"/>
                        <a:buChar char="Ø"/>
                      </a:pPr>
                      <a:r>
                        <a:rPr lang="en-US" sz="2400" dirty="0" smtClean="0"/>
                        <a:t>Video Compression</a:t>
                      </a:r>
                    </a:p>
                    <a:p>
                      <a:pPr marL="285750" indent="-285750">
                        <a:buFont typeface="Wingdings" panose="05000000000000000000" pitchFamily="2" charset="2"/>
                        <a:buChar char="Ø"/>
                      </a:pPr>
                      <a:r>
                        <a:rPr lang="en-US" sz="2400" dirty="0" smtClean="0"/>
                        <a:t>Image </a:t>
                      </a:r>
                      <a:r>
                        <a:rPr lang="en-US" sz="2400" dirty="0" smtClean="0"/>
                        <a:t>Processing</a:t>
                      </a:r>
                      <a:endParaRPr lang="en-US" sz="2400" dirty="0" smtClean="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A task is “I/O Bound" if it spends most of its time doing  I/O than doing computation.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smtClean="0"/>
                    </a:p>
                    <a:p>
                      <a:pPr marL="285750" indent="-285750">
                        <a:buFont typeface="Arial" panose="020B0604020202020204" pitchFamily="34" charset="0"/>
                        <a:buChar char="•"/>
                      </a:pPr>
                      <a:r>
                        <a:rPr lang="en-US" sz="2400" b="1" dirty="0" smtClean="0"/>
                        <a:t>Examples:</a:t>
                      </a:r>
                    </a:p>
                    <a:p>
                      <a:pPr marL="285750" indent="-285750">
                        <a:buFont typeface="Wingdings" panose="05000000000000000000" pitchFamily="2" charset="2"/>
                        <a:buChar char="Ø"/>
                      </a:pPr>
                      <a:r>
                        <a:rPr lang="en-US" sz="2400" dirty="0" smtClean="0"/>
                        <a:t>Reading input from user</a:t>
                      </a:r>
                    </a:p>
                    <a:p>
                      <a:pPr marL="285750" indent="-285750">
                        <a:buFont typeface="Wingdings" panose="05000000000000000000" pitchFamily="2" charset="2"/>
                        <a:buChar char="Ø"/>
                      </a:pPr>
                      <a:r>
                        <a:rPr lang="en-US" sz="2400" dirty="0" smtClean="0"/>
                        <a:t>File processing</a:t>
                      </a:r>
                    </a:p>
                    <a:p>
                      <a:pPr marL="285750" indent="-285750">
                        <a:buFont typeface="Wingdings" panose="05000000000000000000" pitchFamily="2" charset="2"/>
                        <a:buChar char="Ø"/>
                      </a:pPr>
                      <a:r>
                        <a:rPr lang="en-US" sz="2400" dirty="0" smtClean="0"/>
                        <a:t>Database connections,</a:t>
                      </a:r>
                      <a:r>
                        <a:rPr lang="en-US" sz="2400" baseline="0" dirty="0" smtClean="0"/>
                        <a:t> </a:t>
                      </a:r>
                      <a:r>
                        <a:rPr lang="en-US" sz="2400" dirty="0" smtClean="0"/>
                        <a:t>N/W </a:t>
                      </a:r>
                      <a:r>
                        <a:rPr lang="en-US" sz="2400" dirty="0" smtClean="0"/>
                        <a:t>Requests</a:t>
                      </a:r>
                      <a:endParaRPr lang="en-US" sz="2400" dirty="0" smtClean="0"/>
                    </a:p>
                  </a:txBody>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742" y="3841267"/>
            <a:ext cx="4572000" cy="63956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1579" y="3931563"/>
            <a:ext cx="4572000" cy="549273"/>
          </a:xfrm>
          <a:prstGeom prst="rect">
            <a:avLst/>
          </a:prstGeom>
        </p:spPr>
      </p:pic>
    </p:spTree>
    <p:extLst>
      <p:ext uri="{BB962C8B-B14F-4D97-AF65-F5344CB8AC3E}">
        <p14:creationId xmlns:p14="http://schemas.microsoft.com/office/powerpoint/2010/main" val="3648287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36658"/>
          </a:xfrm>
        </p:spPr>
        <p:txBody>
          <a:bodyPr>
            <a:normAutofit/>
          </a:bodyPr>
          <a:lstStyle/>
          <a:p>
            <a:pPr algn="ctr"/>
            <a:r>
              <a:rPr lang="en-US" sz="4000" b="1" dirty="0" smtClean="0">
                <a:latin typeface="+mn-lt"/>
              </a:rPr>
              <a:t>Thread Basics</a:t>
            </a:r>
            <a:endParaRPr lang="en-US" sz="4000" b="1" dirty="0">
              <a:latin typeface="+mn-lt"/>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6309" r="57809" b="1"/>
          <a:stretch/>
        </p:blipFill>
        <p:spPr>
          <a:xfrm>
            <a:off x="507274" y="2964039"/>
            <a:ext cx="3000519" cy="32395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35239"/>
            <a:ext cx="2534447" cy="1828800"/>
          </a:xfrm>
          <a:prstGeom prst="rect">
            <a:avLst/>
          </a:prstGeom>
        </p:spPr>
      </p:pic>
      <p:sp>
        <p:nvSpPr>
          <p:cNvPr id="6" name="TextBox 5"/>
          <p:cNvSpPr txBox="1"/>
          <p:nvPr/>
        </p:nvSpPr>
        <p:spPr>
          <a:xfrm>
            <a:off x="3372647" y="5788127"/>
            <a:ext cx="10515600" cy="830997"/>
          </a:xfrm>
          <a:prstGeom prst="rect">
            <a:avLst/>
          </a:prstGeom>
          <a:noFill/>
        </p:spPr>
        <p:txBody>
          <a:bodyPr wrap="square" rtlCol="0">
            <a:spAutoFit/>
          </a:bodyPr>
          <a:lstStyle/>
          <a:p>
            <a:r>
              <a:rPr lang="en-US" sz="2400" b="1" dirty="0" smtClean="0"/>
              <a:t>Key Idea </a:t>
            </a:r>
            <a:r>
              <a:rPr lang="en-US" sz="2400" dirty="0" smtClean="0"/>
              <a:t>: Thread is like a little “task” that independently runs </a:t>
            </a:r>
          </a:p>
          <a:p>
            <a:r>
              <a:rPr lang="en-US" sz="2400" dirty="0" smtClean="0"/>
              <a:t>inside program.</a:t>
            </a:r>
            <a:endParaRPr lang="en-US" sz="2400" dirty="0"/>
          </a:p>
        </p:txBody>
      </p:sp>
      <p:sp>
        <p:nvSpPr>
          <p:cNvPr id="8" name="TextBox 7"/>
          <p:cNvSpPr txBox="1"/>
          <p:nvPr/>
        </p:nvSpPr>
        <p:spPr>
          <a:xfrm>
            <a:off x="7124676" y="1456696"/>
            <a:ext cx="4957156" cy="3385542"/>
          </a:xfrm>
          <a:prstGeom prst="rect">
            <a:avLst/>
          </a:prstGeom>
          <a:noFill/>
        </p:spPr>
        <p:txBody>
          <a:bodyPr wrap="square" rtlCol="0">
            <a:spAutoFit/>
          </a:bodyPr>
          <a:lstStyle/>
          <a:p>
            <a:pPr algn="ctr"/>
            <a:r>
              <a:rPr lang="en-US" sz="2800" b="1" dirty="0" smtClean="0"/>
              <a:t>Steps</a:t>
            </a:r>
          </a:p>
          <a:p>
            <a:pPr marL="285750" indent="-285750" algn="just">
              <a:buFont typeface="Arial" panose="020B0604020202020204" pitchFamily="34" charset="0"/>
              <a:buChar char="•"/>
            </a:pPr>
            <a:r>
              <a:rPr lang="en-US" sz="2400" dirty="0" smtClean="0"/>
              <a:t>Program Launch. Python loads a program and starts executing statements.</a:t>
            </a:r>
          </a:p>
          <a:p>
            <a:pPr marL="285750" indent="-285750" algn="just">
              <a:buFont typeface="Arial" panose="020B0604020202020204" pitchFamily="34" charset="0"/>
              <a:buChar char="•"/>
            </a:pPr>
            <a:r>
              <a:rPr lang="en-US" sz="2400" dirty="0" smtClean="0"/>
              <a:t>Creation of a thread. Launching of function</a:t>
            </a:r>
          </a:p>
          <a:p>
            <a:pPr marL="285750" indent="-285750" algn="just">
              <a:buFont typeface="Arial" panose="020B0604020202020204" pitchFamily="34" charset="0"/>
              <a:buChar char="•"/>
            </a:pPr>
            <a:r>
              <a:rPr lang="en-US" sz="2400" dirty="0" smtClean="0"/>
              <a:t>Concurrent execution of statements</a:t>
            </a:r>
          </a:p>
          <a:p>
            <a:pPr marL="285750" indent="-285750" algn="just">
              <a:buFont typeface="Arial" panose="020B0604020202020204" pitchFamily="34" charset="0"/>
              <a:buChar char="•"/>
            </a:pPr>
            <a:r>
              <a:rPr lang="en-US" sz="2400" dirty="0" smtClean="0"/>
              <a:t>Thread terminates on return or exit</a:t>
            </a:r>
          </a:p>
          <a:p>
            <a:pPr marL="285750" indent="-285750">
              <a:buFont typeface="Arial" panose="020B0604020202020204" pitchFamily="34" charset="0"/>
              <a:buChar char="•"/>
            </a:pPr>
            <a:endParaRPr lang="en-US"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42301" t="33190" r="1684" b="13454"/>
          <a:stretch/>
        </p:blipFill>
        <p:spPr>
          <a:xfrm>
            <a:off x="3518019" y="2882089"/>
            <a:ext cx="3355473" cy="2286000"/>
          </a:xfrm>
          <a:prstGeom prst="rect">
            <a:avLst/>
          </a:prstGeom>
        </p:spPr>
      </p:pic>
    </p:spTree>
    <p:extLst>
      <p:ext uri="{BB962C8B-B14F-4D97-AF65-F5344CB8AC3E}">
        <p14:creationId xmlns:p14="http://schemas.microsoft.com/office/powerpoint/2010/main" val="144763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168"/>
            <a:ext cx="10515600" cy="726973"/>
          </a:xfrm>
        </p:spPr>
        <p:txBody>
          <a:bodyPr>
            <a:normAutofit/>
          </a:bodyPr>
          <a:lstStyle/>
          <a:p>
            <a:pPr algn="ctr"/>
            <a:r>
              <a:rPr lang="en-US" sz="4000" b="1" dirty="0" smtClean="0">
                <a:latin typeface="+mn-lt"/>
              </a:rPr>
              <a:t>How to create threads in Python ?</a:t>
            </a:r>
            <a:endParaRPr lang="en-US" sz="4000" b="1" dirty="0">
              <a:latin typeface="+mn-lt"/>
            </a:endParaRPr>
          </a:p>
        </p:txBody>
      </p:sp>
      <p:sp>
        <p:nvSpPr>
          <p:cNvPr id="6" name="TextBox 5"/>
          <p:cNvSpPr txBox="1"/>
          <p:nvPr/>
        </p:nvSpPr>
        <p:spPr>
          <a:xfrm>
            <a:off x="598976" y="991377"/>
            <a:ext cx="11205754" cy="5262979"/>
          </a:xfrm>
          <a:prstGeom prst="rect">
            <a:avLst/>
          </a:prstGeom>
          <a:noFill/>
        </p:spPr>
        <p:txBody>
          <a:bodyPr wrap="square" rtlCol="0">
            <a:spAutoFit/>
          </a:bodyPr>
          <a:lstStyle/>
          <a:p>
            <a:pPr lvl="0" algn="just">
              <a:defRPr/>
            </a:pPr>
            <a:r>
              <a:rPr lang="en-US" sz="2400" b="1" dirty="0" smtClean="0"/>
              <a:t>Threading Module :</a:t>
            </a:r>
          </a:p>
          <a:p>
            <a:pPr lvl="0" algn="just">
              <a:defRPr/>
            </a:pPr>
            <a:r>
              <a:rPr lang="en-US" sz="2400" dirty="0" smtClean="0"/>
              <a:t>This </a:t>
            </a:r>
            <a:r>
              <a:rPr lang="en-US" sz="2400" dirty="0"/>
              <a:t>Module provides Thread class, and this Thread class provide following methods </a:t>
            </a:r>
            <a:endParaRPr lang="en-US" sz="2400" dirty="0" smtClean="0"/>
          </a:p>
          <a:p>
            <a:pPr lvl="0" algn="just">
              <a:defRPr/>
            </a:pPr>
            <a:endParaRPr lang="en-US" sz="2400" dirty="0" smtClean="0"/>
          </a:p>
          <a:p>
            <a:pPr lvl="0" algn="just">
              <a:defRPr/>
            </a:pPr>
            <a:r>
              <a:rPr lang="en-US" sz="2400" dirty="0" smtClean="0"/>
              <a:t>• </a:t>
            </a:r>
            <a:r>
              <a:rPr lang="en-US" sz="2400" dirty="0"/>
              <a:t>start() − </a:t>
            </a:r>
            <a:r>
              <a:rPr lang="en-US" sz="2400" dirty="0" smtClean="0"/>
              <a:t>starts </a:t>
            </a:r>
            <a:r>
              <a:rPr lang="en-US" sz="2400" dirty="0"/>
              <a:t>a thread by calling the run method</a:t>
            </a:r>
            <a:r>
              <a:rPr lang="en-US" sz="2400" dirty="0" smtClean="0"/>
              <a:t>.</a:t>
            </a:r>
          </a:p>
          <a:p>
            <a:pPr lvl="0" algn="just">
              <a:defRPr/>
            </a:pPr>
            <a:r>
              <a:rPr lang="en-US" sz="2400" dirty="0" smtClean="0"/>
              <a:t>• join()− waits </a:t>
            </a:r>
            <a:r>
              <a:rPr lang="en-US" sz="2400" dirty="0"/>
              <a:t>for threads to terminate. </a:t>
            </a:r>
            <a:endParaRPr lang="en-US" sz="2400" dirty="0" smtClean="0"/>
          </a:p>
          <a:p>
            <a:pPr lvl="0" algn="just">
              <a:defRPr/>
            </a:pPr>
            <a:r>
              <a:rPr lang="en-US" sz="2400" dirty="0" smtClean="0"/>
              <a:t>• </a:t>
            </a:r>
            <a:r>
              <a:rPr lang="en-US" sz="2400" dirty="0" err="1"/>
              <a:t>isAlive</a:t>
            </a:r>
            <a:r>
              <a:rPr lang="en-US" sz="2400" dirty="0"/>
              <a:t>() − </a:t>
            </a:r>
            <a:r>
              <a:rPr lang="en-US" sz="2400" dirty="0" smtClean="0"/>
              <a:t>checks </a:t>
            </a:r>
            <a:r>
              <a:rPr lang="en-US" sz="2400" dirty="0"/>
              <a:t>whether a thread is still executing. </a:t>
            </a:r>
            <a:endParaRPr lang="en-US" sz="2400" dirty="0" smtClean="0"/>
          </a:p>
          <a:p>
            <a:pPr lvl="0" algn="just">
              <a:defRPr/>
            </a:pPr>
            <a:r>
              <a:rPr lang="en-US" sz="2400" dirty="0" smtClean="0"/>
              <a:t>• </a:t>
            </a:r>
            <a:r>
              <a:rPr lang="en-US" sz="2400" dirty="0" err="1"/>
              <a:t>getName</a:t>
            </a:r>
            <a:r>
              <a:rPr lang="en-US" sz="2400" dirty="0"/>
              <a:t>() − </a:t>
            </a:r>
            <a:r>
              <a:rPr lang="en-US" sz="2400" dirty="0" smtClean="0"/>
              <a:t>returns </a:t>
            </a:r>
            <a:r>
              <a:rPr lang="en-US" sz="2400" dirty="0"/>
              <a:t>the name of a thread. </a:t>
            </a:r>
            <a:endParaRPr lang="en-US" sz="2400" dirty="0" smtClean="0"/>
          </a:p>
          <a:p>
            <a:pPr lvl="0" algn="just">
              <a:defRPr/>
            </a:pPr>
            <a:r>
              <a:rPr lang="en-US" sz="2400" dirty="0" smtClean="0"/>
              <a:t>• </a:t>
            </a:r>
            <a:r>
              <a:rPr lang="en-US" sz="2400" dirty="0" err="1"/>
              <a:t>setName</a:t>
            </a:r>
            <a:r>
              <a:rPr lang="en-US" sz="2400" dirty="0"/>
              <a:t>() − </a:t>
            </a:r>
            <a:r>
              <a:rPr lang="en-US" sz="2400" dirty="0" smtClean="0"/>
              <a:t>sets </a:t>
            </a:r>
            <a:r>
              <a:rPr lang="en-US" sz="2400" dirty="0"/>
              <a:t>the name of a thread</a:t>
            </a:r>
            <a:r>
              <a:rPr lang="en-US" sz="2400" dirty="0" smtClean="0"/>
              <a:t>.</a:t>
            </a:r>
          </a:p>
          <a:p>
            <a:pPr lvl="0" algn="just">
              <a:defRPr/>
            </a:pPr>
            <a:endParaRPr lang="en-US" sz="2400" dirty="0" smtClean="0"/>
          </a:p>
          <a:p>
            <a:pPr lvl="0" algn="just">
              <a:defRPr/>
            </a:pPr>
            <a:r>
              <a:rPr lang="en-US" sz="2400" dirty="0"/>
              <a:t>Creating Thread Using Threading Module </a:t>
            </a:r>
          </a:p>
          <a:p>
            <a:pPr lvl="0" algn="just">
              <a:defRPr/>
            </a:pPr>
            <a:r>
              <a:rPr lang="en-US" sz="2400" dirty="0"/>
              <a:t>	</a:t>
            </a:r>
            <a:r>
              <a:rPr lang="en-US" sz="2400" i="1" dirty="0" err="1" smtClean="0">
                <a:solidFill>
                  <a:srgbClr val="C00000"/>
                </a:solidFill>
              </a:rPr>
              <a:t>threading.Thread</a:t>
            </a:r>
            <a:r>
              <a:rPr lang="en-US" sz="2400" i="1" dirty="0" smtClean="0">
                <a:solidFill>
                  <a:srgbClr val="C00000"/>
                </a:solidFill>
              </a:rPr>
              <a:t> </a:t>
            </a:r>
            <a:r>
              <a:rPr lang="en-US" sz="2400" i="1" dirty="0">
                <a:solidFill>
                  <a:srgbClr val="C00000"/>
                </a:solidFill>
              </a:rPr>
              <a:t>(target=None, name=None, </a:t>
            </a:r>
            <a:r>
              <a:rPr lang="en-US" sz="2400" i="1" dirty="0" err="1">
                <a:solidFill>
                  <a:srgbClr val="C00000"/>
                </a:solidFill>
              </a:rPr>
              <a:t>args</a:t>
            </a:r>
            <a:r>
              <a:rPr lang="en-US" sz="2400" i="1" dirty="0">
                <a:solidFill>
                  <a:srgbClr val="C00000"/>
                </a:solidFill>
              </a:rPr>
              <a:t>=()) </a:t>
            </a:r>
            <a:endParaRPr lang="en-US" sz="2400" dirty="0"/>
          </a:p>
          <a:p>
            <a:pPr lvl="0" algn="just">
              <a:defRPr/>
            </a:pPr>
            <a:r>
              <a:rPr lang="en-US" sz="2400" dirty="0" smtClean="0"/>
              <a:t>• </a:t>
            </a:r>
            <a:r>
              <a:rPr lang="en-US" sz="2400" dirty="0"/>
              <a:t>target is the callable function to be invoked by the run() method. </a:t>
            </a:r>
            <a:endParaRPr lang="en-US" sz="2400" dirty="0" smtClean="0"/>
          </a:p>
          <a:p>
            <a:pPr lvl="0" algn="just">
              <a:defRPr/>
            </a:pPr>
            <a:r>
              <a:rPr lang="en-US" sz="2400" dirty="0" smtClean="0"/>
              <a:t>• </a:t>
            </a:r>
            <a:r>
              <a:rPr lang="en-US" sz="2400" dirty="0"/>
              <a:t>name is the thread name. </a:t>
            </a:r>
            <a:endParaRPr lang="en-US" sz="2400" dirty="0" smtClean="0"/>
          </a:p>
          <a:p>
            <a:pPr lvl="0" algn="just">
              <a:defRPr/>
            </a:pPr>
            <a:r>
              <a:rPr lang="en-US" sz="2400" dirty="0" smtClean="0"/>
              <a:t>• </a:t>
            </a:r>
            <a:r>
              <a:rPr lang="en-US" sz="2400" dirty="0" err="1"/>
              <a:t>args</a:t>
            </a:r>
            <a:r>
              <a:rPr lang="en-US" sz="2400" dirty="0"/>
              <a:t> is the argument tuple for the function invocation. </a:t>
            </a:r>
            <a:endParaRPr lang="en-US" sz="2400" b="1" dirty="0" smtClean="0"/>
          </a:p>
        </p:txBody>
      </p:sp>
    </p:spTree>
    <p:extLst>
      <p:ext uri="{BB962C8B-B14F-4D97-AF65-F5344CB8AC3E}">
        <p14:creationId xmlns:p14="http://schemas.microsoft.com/office/powerpoint/2010/main" val="2905821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7357" y="110168"/>
            <a:ext cx="5055824" cy="726973"/>
          </a:xfrm>
        </p:spPr>
        <p:txBody>
          <a:bodyPr>
            <a:normAutofit/>
          </a:bodyPr>
          <a:lstStyle/>
          <a:p>
            <a:pPr algn="ctr"/>
            <a:r>
              <a:rPr lang="en-US" sz="3200" b="1" dirty="0" smtClean="0">
                <a:latin typeface="+mn-lt"/>
              </a:rPr>
              <a:t>By Extending Thread Class</a:t>
            </a:r>
            <a:endParaRPr lang="en-US" sz="3200" b="1" dirty="0">
              <a:latin typeface="+mn-lt"/>
            </a:endParaRPr>
          </a:p>
        </p:txBody>
      </p:sp>
      <p:sp>
        <p:nvSpPr>
          <p:cNvPr id="6" name="Title 1"/>
          <p:cNvSpPr txBox="1">
            <a:spLocks/>
          </p:cNvSpPr>
          <p:nvPr/>
        </p:nvSpPr>
        <p:spPr>
          <a:xfrm>
            <a:off x="6322765" y="110167"/>
            <a:ext cx="5608502" cy="7269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latin typeface="+mn-lt"/>
              </a:rPr>
              <a:t>Without Extending Thread Class</a:t>
            </a:r>
            <a:endParaRPr lang="en-US" sz="3200" b="1" dirty="0">
              <a:latin typeface="+mn-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7140"/>
            <a:ext cx="6011201" cy="527722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675" y="837139"/>
            <a:ext cx="5991484" cy="4043333"/>
          </a:xfrm>
          <a:prstGeom prst="rect">
            <a:avLst/>
          </a:prstGeom>
        </p:spPr>
      </p:pic>
    </p:spTree>
    <p:extLst>
      <p:ext uri="{BB962C8B-B14F-4D97-AF65-F5344CB8AC3E}">
        <p14:creationId xmlns:p14="http://schemas.microsoft.com/office/powerpoint/2010/main" val="536002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14695</TotalTime>
  <Words>1944</Words>
  <Application>Microsoft Office PowerPoint</Application>
  <PresentationFormat>Widescreen</PresentationFormat>
  <Paragraphs>307</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Wingdings</vt:lpstr>
      <vt:lpstr>Office Theme</vt:lpstr>
      <vt:lpstr>    Workshop  on AI/ML using Python  Topics Covered: 1. Concurrency in Python-Multithreading and Multiprocessing  2. Collections 3. Memory Mapped Files 4. Working with binary data                 Hemant Lalwani              HRDPD/SIPG</vt:lpstr>
      <vt:lpstr>Concurrency in Python Multithreading and Multiprocessing </vt:lpstr>
      <vt:lpstr>Introduction – Basic Terminology</vt:lpstr>
      <vt:lpstr>Concurrency vs Parallelism</vt:lpstr>
      <vt:lpstr>Multitasking </vt:lpstr>
      <vt:lpstr>Task Execution – CPU Bound and I/O Bound Tasks</vt:lpstr>
      <vt:lpstr>Thread Basics</vt:lpstr>
      <vt:lpstr>How to create threads in Python ?</vt:lpstr>
      <vt:lpstr>By Extending Thread Class</vt:lpstr>
      <vt:lpstr>Shared Data Access </vt:lpstr>
      <vt:lpstr>Whether Multithreading is useful or not ? A Performance Test</vt:lpstr>
      <vt:lpstr> Global Interpreter Lock(GIL)</vt:lpstr>
      <vt:lpstr>Multiprocessing </vt:lpstr>
      <vt:lpstr>By Extending Process Class</vt:lpstr>
      <vt:lpstr>Whether Multiprocessing is useful or not ? A Performance Test</vt:lpstr>
      <vt:lpstr>Process Communication  Pipes</vt:lpstr>
      <vt:lpstr>Process Communication  Queues</vt:lpstr>
      <vt:lpstr>Process Synchronization Locks</vt:lpstr>
      <vt:lpstr>Work Distribution Pool</vt:lpstr>
      <vt:lpstr>Pool Methods</vt:lpstr>
      <vt:lpstr>Collections</vt:lpstr>
      <vt:lpstr>PowerPoint Presentation</vt:lpstr>
      <vt:lpstr>Namedtuple : Improving Code Readability </vt:lpstr>
      <vt:lpstr>Deque : Building Efficient Queues and Stacks</vt:lpstr>
      <vt:lpstr>defaultdict : Handling Missing Keys</vt:lpstr>
      <vt:lpstr>OrderedDict : Keeping Your Dictionaries Ordered</vt:lpstr>
      <vt:lpstr>PowerPoint Presentation</vt:lpstr>
      <vt:lpstr>ChainMap: Chaining Dictionaries Together</vt:lpstr>
      <vt:lpstr>Memory Mapped Files</vt:lpstr>
      <vt:lpstr>Regular File I/O</vt:lpstr>
      <vt:lpstr>Memory Mapped Files</vt:lpstr>
      <vt:lpstr>Python mmap: Improved File I/O With Memory Mapping</vt:lpstr>
      <vt:lpstr>Python mmap: Improved File I/O With Memory Mapping</vt:lpstr>
      <vt:lpstr>mmap Objects as Strings  Search a Memory-Mapped File</vt:lpstr>
      <vt:lpstr>Memory-Mapped Objects as Files</vt:lpstr>
      <vt:lpstr>Writing a Memory-Mapped File With Python’s mmap</vt:lpstr>
      <vt:lpstr>Search and Replace Text</vt:lpstr>
      <vt:lpstr>Working with Binary Data</vt:lpstr>
      <vt:lpstr>Working with binary data</vt:lpstr>
      <vt:lpstr>In Python, files are opened in text mode by default. To open files in binary mode, when specifying a mode, add 'b' to it.</vt:lpstr>
      <vt:lpstr>Seeking a specific position in a file</vt:lpstr>
      <vt:lpstr>Integer to Bytes</vt:lpstr>
      <vt:lpstr>Character Encoding </vt:lpstr>
      <vt:lpstr>Bitwise Operations</vt:lpstr>
      <vt:lpstr>Struct Module</vt:lpstr>
      <vt:lpstr>struct.calcsize() :Return the size of the struct corresponding to the given format.</vt:lpstr>
      <vt:lpstr>Thank You</vt:lpstr>
      <vt:lpstr>PowerPoint Presentation</vt:lpstr>
      <vt:lpstr>Thread Synchronization Mutex Locks </vt:lpstr>
      <vt:lpstr>Thread Synchronization Semaphores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dc:creator>
  <cp:lastModifiedBy>hemant</cp:lastModifiedBy>
  <cp:revision>328</cp:revision>
  <dcterms:created xsi:type="dcterms:W3CDTF">2023-01-04T11:01:08Z</dcterms:created>
  <dcterms:modified xsi:type="dcterms:W3CDTF">2023-03-22T06:39:21Z</dcterms:modified>
</cp:coreProperties>
</file>