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85" r:id="rId6"/>
    <p:sldId id="276" r:id="rId7"/>
    <p:sldId id="277" r:id="rId8"/>
    <p:sldId id="279" r:id="rId9"/>
    <p:sldId id="278" r:id="rId10"/>
    <p:sldId id="282" r:id="rId11"/>
    <p:sldId id="288" r:id="rId12"/>
    <p:sldId id="266" r:id="rId13"/>
    <p:sldId id="28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" initials="A" lastIdx="1" clrIdx="0">
    <p:extLst>
      <p:ext uri="{19B8F6BF-5375-455C-9EA6-DF929625EA0E}">
        <p15:presenceInfo xmlns:p15="http://schemas.microsoft.com/office/powerpoint/2012/main" userId="Abhish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1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53497-7BC3-4EF9-9789-7A77DB670FEC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31DB1-AEC9-4FC1-8DAE-569F8A9B0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45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Data visualization is the process of translating the numbers, text, or large data sets into various types of graphs such as histograms, maps, bar plots, pie chart etc.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31DB1-AEC9-4FC1-8DAE-569F8A9B0F9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08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 can also plot any </a:t>
            </a:r>
            <a:r>
              <a:rPr lang="en-IN" dirty="0" err="1" smtClean="0"/>
              <a:t>numpy</a:t>
            </a:r>
            <a:r>
              <a:rPr lang="en-IN" dirty="0" smtClean="0"/>
              <a:t> array - just remember that the datatype must be float32 (and range from 0.0 to</a:t>
            </a:r>
          </a:p>
          <a:p>
            <a:r>
              <a:rPr lang="en-IN" dirty="0" smtClean="0"/>
              <a:t>1.0) or uint8.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31DB1-AEC9-4FC1-8DAE-569F8A9B0F9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4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3790-4A70-4FCE-86CE-3DB16BB7709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44D5-3011-4373-B2D0-EF1EC7507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07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3790-4A70-4FCE-86CE-3DB16BB7709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44D5-3011-4373-B2D0-EF1EC7507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98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3790-4A70-4FCE-86CE-3DB16BB7709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44D5-3011-4373-B2D0-EF1EC7507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6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3790-4A70-4FCE-86CE-3DB16BB7709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44D5-3011-4373-B2D0-EF1EC7507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14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3790-4A70-4FCE-86CE-3DB16BB7709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44D5-3011-4373-B2D0-EF1EC7507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3790-4A70-4FCE-86CE-3DB16BB7709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44D5-3011-4373-B2D0-EF1EC7507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45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3790-4A70-4FCE-86CE-3DB16BB7709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44D5-3011-4373-B2D0-EF1EC7507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76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3790-4A70-4FCE-86CE-3DB16BB7709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44D5-3011-4373-B2D0-EF1EC7507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9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3790-4A70-4FCE-86CE-3DB16BB7709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44D5-3011-4373-B2D0-EF1EC7507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0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3790-4A70-4FCE-86CE-3DB16BB7709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44D5-3011-4373-B2D0-EF1EC7507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87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3790-4A70-4FCE-86CE-3DB16BB7709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44D5-3011-4373-B2D0-EF1EC7507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45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93790-4A70-4FCE-86CE-3DB16BB7709B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B44D5-3011-4373-B2D0-EF1EC7507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76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99" y="2739874"/>
            <a:ext cx="5209952" cy="826785"/>
          </a:xfrm>
        </p:spPr>
        <p:txBody>
          <a:bodyPr>
            <a:noAutofit/>
          </a:bodyPr>
          <a:lstStyle/>
          <a:p>
            <a:r>
              <a:rPr lang="en-IN" i="1" dirty="0" smtClean="0">
                <a:latin typeface="Calibri" panose="020F0502020204030204" pitchFamily="34" charset="0"/>
              </a:rPr>
              <a:t>MATPLOTLIB</a:t>
            </a:r>
            <a:endParaRPr lang="en-IN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26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5233416" cy="4622483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Calibri" panose="020F0502020204030204" pitchFamily="34" charset="0"/>
              </a:rPr>
              <a:t>Pie chart</a:t>
            </a:r>
          </a:p>
          <a:p>
            <a:r>
              <a:rPr lang="en-IN" sz="2000" dirty="0" smtClean="0">
                <a:latin typeface="Calibri" panose="020F0502020204030204" pitchFamily="34" charset="0"/>
              </a:rPr>
              <a:t>Used when we want to compare the individual categories with whole</a:t>
            </a:r>
            <a:endParaRPr lang="en-IN" sz="20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7" t="36849" r="45273" b="28081"/>
          <a:stretch/>
        </p:blipFill>
        <p:spPr>
          <a:xfrm>
            <a:off x="5999074" y="976216"/>
            <a:ext cx="5897271" cy="46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649" y="160260"/>
            <a:ext cx="8911687" cy="784066"/>
          </a:xfrm>
        </p:spPr>
        <p:txBody>
          <a:bodyPr/>
          <a:lstStyle/>
          <a:p>
            <a:r>
              <a:rPr lang="en-IN" b="1" dirty="0" smtClean="0">
                <a:latin typeface="Calibri" panose="020F0502020204030204" pitchFamily="34" charset="0"/>
              </a:rPr>
              <a:t>Annotating text in the Plot</a:t>
            </a:r>
            <a:endParaRPr lang="en-IN" b="1" dirty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938" y="731130"/>
            <a:ext cx="5200996" cy="61268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5513" y="1546166"/>
            <a:ext cx="612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Annotations are graphical elements, often pieces of text, that explain, add content to, or highlight some portion of the visualized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7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05" y="710057"/>
            <a:ext cx="4914207" cy="5062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 smtClean="0">
                <a:latin typeface="Calibri" panose="020F0502020204030204" pitchFamily="34" charset="0"/>
              </a:rPr>
              <a:t>MatPlotlib</a:t>
            </a:r>
            <a:r>
              <a:rPr lang="en-IN" sz="2000" dirty="0" smtClean="0">
                <a:latin typeface="Calibri" panose="020F0502020204030204" pitchFamily="34" charset="0"/>
              </a:rPr>
              <a:t> allows us easily create multi-plots on the same figure using the subplot() method. This subplot() method takes in three parameters, namely:</a:t>
            </a:r>
            <a:endParaRPr lang="en-IN" sz="2000" dirty="0">
              <a:latin typeface="Calibri" panose="020F0502020204030204" pitchFamily="34" charset="0"/>
            </a:endParaRPr>
          </a:p>
          <a:p>
            <a:r>
              <a:rPr lang="en-IN" sz="2000" dirty="0" err="1" smtClean="0">
                <a:latin typeface="Calibri" panose="020F0502020204030204" pitchFamily="34" charset="0"/>
              </a:rPr>
              <a:t>nrows</a:t>
            </a:r>
            <a:r>
              <a:rPr lang="en-IN" sz="2000" dirty="0" smtClean="0">
                <a:latin typeface="Calibri" panose="020F0502020204030204" pitchFamily="34" charset="0"/>
              </a:rPr>
              <a:t> : the number of rows the figure should have</a:t>
            </a:r>
          </a:p>
          <a:p>
            <a:r>
              <a:rPr lang="en-IN" sz="2000" dirty="0" err="1" smtClean="0">
                <a:latin typeface="Calibri" panose="020F0502020204030204" pitchFamily="34" charset="0"/>
              </a:rPr>
              <a:t>ncols</a:t>
            </a:r>
            <a:r>
              <a:rPr lang="en-IN" sz="2000" dirty="0" smtClean="0">
                <a:latin typeface="Calibri" panose="020F0502020204030204" pitchFamily="34" charset="0"/>
              </a:rPr>
              <a:t> : the number of columns the figure should have</a:t>
            </a:r>
          </a:p>
          <a:p>
            <a:r>
              <a:rPr lang="en-IN" sz="2000" dirty="0" err="1" smtClean="0">
                <a:latin typeface="Calibri" panose="020F0502020204030204" pitchFamily="34" charset="0"/>
              </a:rPr>
              <a:t>plot_number</a:t>
            </a:r>
            <a:r>
              <a:rPr lang="en-IN" sz="2000" dirty="0" smtClean="0">
                <a:latin typeface="Calibri" panose="020F0502020204030204" pitchFamily="34" charset="0"/>
              </a:rPr>
              <a:t> : which refers to a specific plot in the figure</a:t>
            </a:r>
            <a:endParaRPr lang="en-IN" sz="2000" dirty="0">
              <a:latin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" t="1920" r="1595" b="2245"/>
          <a:stretch/>
        </p:blipFill>
        <p:spPr>
          <a:xfrm>
            <a:off x="5835866" y="163079"/>
            <a:ext cx="6176026" cy="629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3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501" y="465634"/>
            <a:ext cx="10515600" cy="842790"/>
          </a:xfrm>
        </p:spPr>
        <p:txBody>
          <a:bodyPr/>
          <a:lstStyle/>
          <a:p>
            <a:r>
              <a:rPr lang="en-IN" b="1" dirty="0" smtClean="0">
                <a:latin typeface="Calibri" panose="020F0502020204030204" pitchFamily="34" charset="0"/>
              </a:rPr>
              <a:t>3-D plot</a:t>
            </a:r>
            <a:endParaRPr lang="en-IN" b="1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30" y="1645920"/>
            <a:ext cx="5468962" cy="3948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01" y="1891143"/>
            <a:ext cx="4610799" cy="345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0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3037" y="75807"/>
            <a:ext cx="570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Calibri" panose="020F0502020204030204" pitchFamily="34" charset="0"/>
              </a:rPr>
              <a:t>Working with Images</a:t>
            </a:r>
            <a:endParaRPr lang="en-IN" sz="36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0283" y="5380672"/>
            <a:ext cx="349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7" y="945765"/>
            <a:ext cx="5066667" cy="5847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68" y="2994463"/>
            <a:ext cx="4943308" cy="3707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156" y="945765"/>
            <a:ext cx="6384176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4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" y="1295273"/>
            <a:ext cx="10893552" cy="4351338"/>
          </a:xfrm>
        </p:spPr>
        <p:txBody>
          <a:bodyPr>
            <a:normAutofit/>
          </a:bodyPr>
          <a:lstStyle/>
          <a:p>
            <a:r>
              <a:rPr lang="en-IN" sz="2000" dirty="0" err="1" smtClean="0">
                <a:latin typeface="Calibri" panose="020F0502020204030204" pitchFamily="34" charset="0"/>
              </a:rPr>
              <a:t>Matplotlib</a:t>
            </a:r>
            <a:r>
              <a:rPr lang="en-IN" sz="2000" dirty="0" smtClean="0">
                <a:latin typeface="Calibri" panose="020F0502020204030204" pitchFamily="34" charset="0"/>
              </a:rPr>
              <a:t> is a graph plotting library in Python that serves as a visualization utility</a:t>
            </a:r>
          </a:p>
          <a:p>
            <a:r>
              <a:rPr lang="en-IN" sz="2000" dirty="0" err="1" smtClean="0">
                <a:latin typeface="Calibri" panose="020F0502020204030204" pitchFamily="34" charset="0"/>
              </a:rPr>
              <a:t>Matplotlib</a:t>
            </a:r>
            <a:r>
              <a:rPr lang="en-IN" sz="2000" dirty="0" smtClean="0">
                <a:latin typeface="Calibri" panose="020F0502020204030204" pitchFamily="34" charset="0"/>
              </a:rPr>
              <a:t> is open source and we can use it freely, built on </a:t>
            </a:r>
            <a:r>
              <a:rPr lang="en-IN" sz="2000" dirty="0" err="1" smtClean="0">
                <a:latin typeface="Calibri" panose="020F0502020204030204" pitchFamily="34" charset="0"/>
              </a:rPr>
              <a:t>NumPy</a:t>
            </a:r>
            <a:r>
              <a:rPr lang="en-IN" sz="2000" dirty="0" smtClean="0">
                <a:latin typeface="Calibri" panose="020F0502020204030204" pitchFamily="34" charset="0"/>
              </a:rPr>
              <a:t> arrays.</a:t>
            </a:r>
          </a:p>
          <a:p>
            <a:r>
              <a:rPr lang="en-IN" sz="2000" dirty="0" smtClean="0">
                <a:latin typeface="Calibri" panose="020F0502020204030204" pitchFamily="34" charset="0"/>
              </a:rPr>
              <a:t>One of the greatest benefits of visualization is that it allows us visual access to huge amounts of data with easy visuals</a:t>
            </a:r>
          </a:p>
          <a:p>
            <a:r>
              <a:rPr lang="en-IN" sz="2000" dirty="0" err="1" smtClean="0">
                <a:latin typeface="Calibri" panose="020F0502020204030204" pitchFamily="34" charset="0"/>
              </a:rPr>
              <a:t>Matplotlib</a:t>
            </a:r>
            <a:r>
              <a:rPr lang="en-IN" sz="2000" dirty="0" smtClean="0">
                <a:latin typeface="Calibri" panose="020F0502020204030204" pitchFamily="34" charset="0"/>
              </a:rPr>
              <a:t> consists of several plots like line, bar, scatter, histogram </a:t>
            </a:r>
            <a:r>
              <a:rPr lang="en-IN" sz="2000" dirty="0" err="1" smtClean="0">
                <a:latin typeface="Calibri" panose="020F0502020204030204" pitchFamily="34" charset="0"/>
              </a:rPr>
              <a:t>etc</a:t>
            </a:r>
            <a:r>
              <a:rPr lang="en-IN" sz="2000" dirty="0">
                <a:latin typeface="Calibri" panose="020F0502020204030204" pitchFamily="34" charset="0"/>
              </a:rPr>
              <a:t>, </a:t>
            </a:r>
            <a:r>
              <a:rPr lang="en-IN" sz="2000" dirty="0" smtClean="0">
                <a:latin typeface="Calibri" panose="020F0502020204030204" pitchFamily="34" charset="0"/>
              </a:rPr>
              <a:t>plots </a:t>
            </a:r>
            <a:r>
              <a:rPr lang="en-IN" sz="2000" dirty="0">
                <a:latin typeface="Calibri" panose="020F0502020204030204" pitchFamily="34" charset="0"/>
              </a:rPr>
              <a:t>helps to understand trends, patterns, and to make correlations.</a:t>
            </a:r>
          </a:p>
          <a:p>
            <a:endParaRPr lang="en-IN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39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821" y="614966"/>
            <a:ext cx="8911687" cy="848074"/>
          </a:xfrm>
        </p:spPr>
        <p:txBody>
          <a:bodyPr/>
          <a:lstStyle/>
          <a:p>
            <a:r>
              <a:rPr lang="en-IN" b="1" dirty="0" smtClean="0">
                <a:latin typeface="Calibri" panose="020F0502020204030204" pitchFamily="34" charset="0"/>
              </a:rPr>
              <a:t>Importing </a:t>
            </a:r>
            <a:r>
              <a:rPr lang="en-IN" b="1" dirty="0" err="1" smtClean="0">
                <a:latin typeface="Calibri" panose="020F0502020204030204" pitchFamily="34" charset="0"/>
              </a:rPr>
              <a:t>matplotlib</a:t>
            </a:r>
            <a:r>
              <a:rPr lang="en-IN" b="1" dirty="0" smtClean="0">
                <a:latin typeface="Calibri" panose="020F0502020204030204" pitchFamily="34" charset="0"/>
              </a:rPr>
              <a:t>: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108" y="1731264"/>
            <a:ext cx="8915400" cy="3777622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Calibri" panose="020F0502020204030204" pitchFamily="34" charset="0"/>
              </a:rPr>
              <a:t>from </a:t>
            </a:r>
            <a:r>
              <a:rPr lang="en-IN" sz="2000" dirty="0" err="1" smtClean="0">
                <a:latin typeface="Calibri" panose="020F0502020204030204" pitchFamily="34" charset="0"/>
              </a:rPr>
              <a:t>matplotlib</a:t>
            </a:r>
            <a:r>
              <a:rPr lang="en-IN" sz="2000" dirty="0" smtClean="0">
                <a:latin typeface="Calibri" panose="020F0502020204030204" pitchFamily="34" charset="0"/>
              </a:rPr>
              <a:t> import </a:t>
            </a:r>
            <a:r>
              <a:rPr lang="en-IN" sz="2000" dirty="0" err="1" smtClean="0">
                <a:latin typeface="Calibri" panose="020F0502020204030204" pitchFamily="34" charset="0"/>
              </a:rPr>
              <a:t>pyplot</a:t>
            </a:r>
            <a:r>
              <a:rPr lang="en-IN" sz="2000" dirty="0" smtClean="0">
                <a:latin typeface="Calibri" panose="020F0502020204030204" pitchFamily="34" charset="0"/>
              </a:rPr>
              <a:t> as </a:t>
            </a:r>
            <a:r>
              <a:rPr lang="en-IN" sz="2000" dirty="0" err="1" smtClean="0">
                <a:latin typeface="Calibri" panose="020F0502020204030204" pitchFamily="34" charset="0"/>
              </a:rPr>
              <a:t>plt</a:t>
            </a:r>
            <a:r>
              <a:rPr lang="en-IN" sz="2000" dirty="0" smtClean="0">
                <a:latin typeface="Calibri" panose="020F0502020204030204" pitchFamily="34" charset="0"/>
              </a:rPr>
              <a:t> </a:t>
            </a:r>
            <a:r>
              <a:rPr lang="en-IN" sz="2000" i="1" dirty="0" smtClean="0">
                <a:latin typeface="Calibri" panose="020F0502020204030204" pitchFamily="34" charset="0"/>
              </a:rPr>
              <a:t>or</a:t>
            </a:r>
          </a:p>
          <a:p>
            <a:r>
              <a:rPr lang="en-IN" sz="2000" dirty="0" smtClean="0">
                <a:latin typeface="Calibri" panose="020F0502020204030204" pitchFamily="34" charset="0"/>
              </a:rPr>
              <a:t>import </a:t>
            </a:r>
            <a:r>
              <a:rPr lang="en-IN" sz="2000" dirty="0" err="1" smtClean="0">
                <a:latin typeface="Calibri" panose="020F0502020204030204" pitchFamily="34" charset="0"/>
              </a:rPr>
              <a:t>matplotlib.pyplot</a:t>
            </a:r>
            <a:r>
              <a:rPr lang="en-IN" sz="2000" dirty="0" smtClean="0">
                <a:latin typeface="Calibri" panose="020F0502020204030204" pitchFamily="34" charset="0"/>
              </a:rPr>
              <a:t> as </a:t>
            </a:r>
            <a:r>
              <a:rPr lang="en-IN" sz="2000" dirty="0" err="1" smtClean="0">
                <a:latin typeface="Calibri" panose="020F0502020204030204" pitchFamily="34" charset="0"/>
              </a:rPr>
              <a:t>plt</a:t>
            </a:r>
            <a:endParaRPr lang="en-IN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3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8432" y="161417"/>
            <a:ext cx="5718879" cy="64325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4400" b="1" dirty="0" smtClean="0">
                <a:latin typeface="Calibri" panose="020F0502020204030204" pitchFamily="34" charset="0"/>
              </a:rPr>
              <a:t>Getting started with </a:t>
            </a:r>
            <a:r>
              <a:rPr lang="en-IN" sz="14400" b="1" dirty="0" err="1" smtClean="0">
                <a:latin typeface="Calibri" panose="020F0502020204030204" pitchFamily="34" charset="0"/>
              </a:rPr>
              <a:t>PyPlot</a:t>
            </a:r>
            <a:endParaRPr lang="en-IN" sz="144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sz="8000" dirty="0" smtClean="0"/>
          </a:p>
          <a:p>
            <a:pPr marL="0" indent="0">
              <a:buNone/>
            </a:pPr>
            <a:r>
              <a:rPr lang="en-IN" sz="8000" dirty="0" err="1" smtClean="0">
                <a:latin typeface="Calibri" panose="020F0502020204030204" pitchFamily="34" charset="0"/>
              </a:rPr>
              <a:t>PyPlot</a:t>
            </a:r>
            <a:r>
              <a:rPr lang="en-IN" sz="8000" dirty="0" smtClean="0">
                <a:latin typeface="Calibri" panose="020F0502020204030204" pitchFamily="34" charset="0"/>
              </a:rPr>
              <a:t> is a </a:t>
            </a:r>
            <a:r>
              <a:rPr lang="en-IN" sz="8000" dirty="0" err="1" smtClean="0">
                <a:latin typeface="Calibri" panose="020F0502020204030204" pitchFamily="34" charset="0"/>
              </a:rPr>
              <a:t>Matplotlib</a:t>
            </a:r>
            <a:r>
              <a:rPr lang="en-IN" sz="8000" dirty="0" smtClean="0">
                <a:latin typeface="Calibri" panose="020F0502020204030204" pitchFamily="34" charset="0"/>
              </a:rPr>
              <a:t> module that provides a MATLAB like interface. </a:t>
            </a:r>
            <a:r>
              <a:rPr lang="en-IN" sz="8000" dirty="0" err="1" smtClean="0">
                <a:latin typeface="Calibri" panose="020F0502020204030204" pitchFamily="34" charset="0"/>
              </a:rPr>
              <a:t>PyPlot</a:t>
            </a:r>
            <a:r>
              <a:rPr lang="en-IN" sz="8000" dirty="0" smtClean="0">
                <a:latin typeface="Calibri" panose="020F0502020204030204" pitchFamily="34" charset="0"/>
              </a:rPr>
              <a:t> provides functions that interact with figure i.e. creates a figure, decorates the plot with labels, and creates plotting area in a figure.</a:t>
            </a:r>
            <a:endParaRPr lang="en-IN" sz="8000" dirty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10" y="240320"/>
            <a:ext cx="5639090" cy="64597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52910" y="3549535"/>
            <a:ext cx="257695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09728"/>
            <a:ext cx="10515600" cy="840296"/>
          </a:xfrm>
        </p:spPr>
        <p:txBody>
          <a:bodyPr/>
          <a:lstStyle/>
          <a:p>
            <a:r>
              <a:rPr lang="en-IN" b="1" dirty="0" smtClean="0">
                <a:latin typeface="Calibri" panose="020F0502020204030204" pitchFamily="34" charset="0"/>
              </a:rPr>
              <a:t>Legends, Titles, Labels, </a:t>
            </a:r>
            <a:r>
              <a:rPr lang="en-IN" b="1" dirty="0" err="1" smtClean="0">
                <a:latin typeface="Calibri" panose="020F0502020204030204" pitchFamily="34" charset="0"/>
              </a:rPr>
              <a:t>Figsize</a:t>
            </a:r>
            <a:r>
              <a:rPr lang="en-IN" b="1" dirty="0" smtClean="0">
                <a:latin typeface="Calibri" panose="020F0502020204030204" pitchFamily="34" charset="0"/>
              </a:rPr>
              <a:t>, DPI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9505" y="1506706"/>
            <a:ext cx="6450249" cy="14276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sz="2000" dirty="0" smtClean="0">
                <a:latin typeface="Calibri" panose="020F0502020204030204" pitchFamily="34" charset="0"/>
              </a:rPr>
              <a:t>Legends allows us to distinguish between plots. With legends, you can use label texts to identify or differentiate one plot from another</a:t>
            </a:r>
            <a:endParaRPr lang="en-IN" sz="20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13" y="0"/>
            <a:ext cx="4868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373" y="642398"/>
            <a:ext cx="8911687" cy="784066"/>
          </a:xfrm>
        </p:spPr>
        <p:txBody>
          <a:bodyPr/>
          <a:lstStyle/>
          <a:p>
            <a:r>
              <a:rPr lang="en-IN" b="1" dirty="0" smtClean="0">
                <a:latin typeface="Calibri" panose="020F0502020204030204" pitchFamily="34" charset="0"/>
              </a:rPr>
              <a:t>Plot Types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16880" cy="4351338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Calibri" panose="020F0502020204030204" pitchFamily="34" charset="0"/>
              </a:rPr>
              <a:t>Histogram</a:t>
            </a:r>
          </a:p>
          <a:p>
            <a:r>
              <a:rPr lang="en-IN" sz="2000" dirty="0" smtClean="0">
                <a:latin typeface="Calibri" panose="020F0502020204030204" pitchFamily="34" charset="0"/>
              </a:rPr>
              <a:t>Helps us understand the distribution of numeric value in a way that you can not do with mean, median, mode</a:t>
            </a:r>
            <a:endParaRPr lang="en-IN" sz="2000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52" y="1133857"/>
            <a:ext cx="5890211" cy="52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2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411"/>
            <a:ext cx="5407152" cy="4863552"/>
          </a:xfrm>
        </p:spPr>
        <p:txBody>
          <a:bodyPr/>
          <a:lstStyle/>
          <a:p>
            <a:r>
              <a:rPr lang="en-IN" sz="2000" b="1" dirty="0" smtClean="0">
                <a:latin typeface="Calibri" panose="020F0502020204030204" pitchFamily="34" charset="0"/>
              </a:rPr>
              <a:t>Line Plot</a:t>
            </a:r>
          </a:p>
          <a:p>
            <a:r>
              <a:rPr lang="en-IN" sz="2000" dirty="0" smtClean="0">
                <a:latin typeface="Calibri" panose="020F0502020204030204" pitchFamily="34" charset="0"/>
              </a:rPr>
              <a:t>is a chart that shows a trend over a period of time.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5" t="34853" r="63083" b="18349"/>
          <a:stretch/>
        </p:blipFill>
        <p:spPr>
          <a:xfrm>
            <a:off x="6364224" y="681069"/>
            <a:ext cx="5689953" cy="583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5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63287"/>
            <a:ext cx="5038898" cy="4813676"/>
          </a:xfrm>
        </p:spPr>
        <p:txBody>
          <a:bodyPr/>
          <a:lstStyle/>
          <a:p>
            <a:r>
              <a:rPr lang="en-IN" sz="2000" b="1" dirty="0" smtClean="0">
                <a:latin typeface="Calibri" panose="020F0502020204030204" pitchFamily="34" charset="0"/>
              </a:rPr>
              <a:t>Bar graphs</a:t>
            </a:r>
          </a:p>
          <a:p>
            <a:r>
              <a:rPr lang="en-IN" sz="2000" dirty="0" smtClean="0">
                <a:latin typeface="Calibri" panose="020F0502020204030204" pitchFamily="34" charset="0"/>
              </a:rPr>
              <a:t>Are convenient for comparing numeric values of several groups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922400"/>
            <a:ext cx="6091047" cy="508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1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542"/>
            <a:ext cx="4913376" cy="4647421"/>
          </a:xfrm>
        </p:spPr>
        <p:txBody>
          <a:bodyPr/>
          <a:lstStyle/>
          <a:p>
            <a:r>
              <a:rPr lang="en-IN" sz="2000" b="1" dirty="0" smtClean="0">
                <a:latin typeface="Calibri" panose="020F0502020204030204" pitchFamily="34" charset="0"/>
              </a:rPr>
              <a:t>Scatter Plots</a:t>
            </a:r>
          </a:p>
          <a:p>
            <a:r>
              <a:rPr lang="en-IN" sz="2000" dirty="0" smtClean="0">
                <a:latin typeface="Calibri" panose="020F0502020204030204" pitchFamily="34" charset="0"/>
              </a:rPr>
              <a:t>Offer a convenient way to visualize how two numeric values are related in your data (correlation)</a:t>
            </a:r>
          </a:p>
          <a:p>
            <a:r>
              <a:rPr lang="en-IN" sz="2000" dirty="0" smtClean="0">
                <a:latin typeface="Calibri" panose="020F0502020204030204" pitchFamily="34" charset="0"/>
              </a:rPr>
              <a:t>It helps in understanding relationships between multiple variables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89" y="338328"/>
            <a:ext cx="5495925" cy="208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89" y="2719768"/>
            <a:ext cx="5548996" cy="371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2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3010</TotalTime>
  <Words>422</Words>
  <Application>Microsoft Office PowerPoint</Application>
  <PresentationFormat>Widescreen</PresentationFormat>
  <Paragraphs>40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MATPLOTLIB</vt:lpstr>
      <vt:lpstr>PowerPoint Presentation</vt:lpstr>
      <vt:lpstr>Importing matplotlib:</vt:lpstr>
      <vt:lpstr>PowerPoint Presentation</vt:lpstr>
      <vt:lpstr>Legends, Titles, Labels, Figsize, DPI</vt:lpstr>
      <vt:lpstr>Plot Types</vt:lpstr>
      <vt:lpstr>PowerPoint Presentation</vt:lpstr>
      <vt:lpstr>PowerPoint Presentation</vt:lpstr>
      <vt:lpstr>PowerPoint Presentation</vt:lpstr>
      <vt:lpstr>PowerPoint Presentation</vt:lpstr>
      <vt:lpstr>Annotating text in the Plot</vt:lpstr>
      <vt:lpstr>PowerPoint Presentation</vt:lpstr>
      <vt:lpstr>3-D plot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MATPLOTLIB</dc:title>
  <dc:creator>Abhishek</dc:creator>
  <cp:lastModifiedBy>Abhishek</cp:lastModifiedBy>
  <cp:revision>107</cp:revision>
  <dcterms:created xsi:type="dcterms:W3CDTF">2023-03-14T06:38:05Z</dcterms:created>
  <dcterms:modified xsi:type="dcterms:W3CDTF">2023-03-22T11:34:59Z</dcterms:modified>
</cp:coreProperties>
</file>